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44"/>
  </p:notesMasterIdLst>
  <p:sldIdLst>
    <p:sldId id="262" r:id="rId2"/>
    <p:sldId id="286" r:id="rId3"/>
    <p:sldId id="294" r:id="rId4"/>
    <p:sldId id="269" r:id="rId5"/>
    <p:sldId id="330" r:id="rId6"/>
    <p:sldId id="274" r:id="rId7"/>
    <p:sldId id="323" r:id="rId8"/>
    <p:sldId id="324" r:id="rId9"/>
    <p:sldId id="325" r:id="rId10"/>
    <p:sldId id="326" r:id="rId11"/>
    <p:sldId id="329" r:id="rId12"/>
    <p:sldId id="327" r:id="rId13"/>
    <p:sldId id="328" r:id="rId14"/>
    <p:sldId id="331" r:id="rId15"/>
    <p:sldId id="287" r:id="rId16"/>
    <p:sldId id="315" r:id="rId17"/>
    <p:sldId id="316" r:id="rId18"/>
    <p:sldId id="317" r:id="rId19"/>
    <p:sldId id="318" r:id="rId20"/>
    <p:sldId id="319" r:id="rId21"/>
    <p:sldId id="320" r:id="rId22"/>
    <p:sldId id="321" r:id="rId23"/>
    <p:sldId id="322" r:id="rId24"/>
    <p:sldId id="312" r:id="rId25"/>
    <p:sldId id="313" r:id="rId26"/>
    <p:sldId id="314" r:id="rId27"/>
    <p:sldId id="311" r:id="rId28"/>
    <p:sldId id="307" r:id="rId29"/>
    <p:sldId id="300" r:id="rId30"/>
    <p:sldId id="301" r:id="rId31"/>
    <p:sldId id="308" r:id="rId32"/>
    <p:sldId id="302" r:id="rId33"/>
    <p:sldId id="303" r:id="rId34"/>
    <p:sldId id="309" r:id="rId35"/>
    <p:sldId id="304" r:id="rId36"/>
    <p:sldId id="310" r:id="rId37"/>
    <p:sldId id="305" r:id="rId38"/>
    <p:sldId id="283" r:id="rId39"/>
    <p:sldId id="306" r:id="rId40"/>
    <p:sldId id="284" r:id="rId41"/>
    <p:sldId id="332" r:id="rId42"/>
    <p:sldId id="266" r:id="rId4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khar Dhama" initials="PD" lastIdx="20" clrIdx="0">
    <p:extLst>
      <p:ext uri="{19B8F6BF-5375-455C-9EA6-DF929625EA0E}">
        <p15:presenceInfo xmlns:p15="http://schemas.microsoft.com/office/powerpoint/2012/main" userId="34218e8b19eb37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FFF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58" y="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4-17T12:35:06.843" idx="5">
    <p:pos x="5425" y="3783"/>
    <p:text>FiDoop&gt;PFP&gt;Sequence-growth&gt;BigFIM&gt;DPC</p:text>
    <p:extLst>
      <p:ext uri="{C676402C-5697-4E1C-873F-D02D1690AC5C}">
        <p15:threadingInfo xmlns:p15="http://schemas.microsoft.com/office/powerpoint/2012/main" timeZoneBias="-330"/>
      </p:ext>
    </p:extLst>
  </p:cm>
  <p:cm authorId="1" dt="2016-04-21T08:26:25.087" idx="11">
    <p:pos x="3659" y="990"/>
    <p:text>DPC dynamically combine candidate sets FDM fast distributed Mining FPM fast parallel mining</p:text>
    <p:extLst mod="1">
      <p:ext uri="{C676402C-5697-4E1C-873F-D02D1690AC5C}">
        <p15:threadingInfo xmlns:p15="http://schemas.microsoft.com/office/powerpoint/2012/main" timeZoneBias="-330"/>
      </p:ext>
    </p:extLst>
  </p:cm>
  <p:cm authorId="1" dt="2016-04-21T08:28:27.960" idx="12">
    <p:pos x="1736" y="2239"/>
    <p:text>DPC dynamic passes combined counting Dist-eclat= mapreduce eclat BigFIM= hybrid of apriori n eclat</p:text>
    <p:extLst mod="1">
      <p:ext uri="{C676402C-5697-4E1C-873F-D02D1690AC5C}">
        <p15:threadingInfo xmlns:p15="http://schemas.microsoft.com/office/powerpoint/2012/main" timeZoneBias="-330"/>
      </p:ext>
    </p:extLst>
  </p:cm>
  <p:cm authorId="1" dt="2016-04-21T08:35:34.037" idx="13">
    <p:pos x="3083" y="3205"/>
    <p:text>FIUT= two phases scan. frequent 1 items then frequent h itemset. then decompose h itemset into k n tree</p:text>
    <p:extLst>
      <p:ext uri="{C676402C-5697-4E1C-873F-D02D1690AC5C}">
        <p15:threadingInfo xmlns:p15="http://schemas.microsoft.com/office/powerpoint/2012/main" timeZoneBias="-33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68DC72-0701-4922-B9D1-CBFB540736DA}" type="datetimeFigureOut">
              <a:rPr lang="en-IN" smtClean="0"/>
              <a:t>15-05-2017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433DB3-0243-45D5-87FD-27D2F51D2003}" type="slidenum">
              <a:rPr lang="en-IN" smtClean="0"/>
              <a:t>‹#›</a:t>
            </a:fld>
            <a:endParaRPr lang="en-IN"/>
          </a:p>
        </p:txBody>
      </p:sp>
    </p:spTree>
    <p:extLst>
      <p:ext uri="{BB962C8B-B14F-4D97-AF65-F5344CB8AC3E}">
        <p14:creationId xmlns:p14="http://schemas.microsoft.com/office/powerpoint/2010/main" val="1069364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52529" cy="736270"/>
          </a:xfrm>
          <a:prstGeom prst="rect">
            <a:avLst/>
          </a:prstGeom>
          <a:gradFill>
            <a:gsLst>
              <a:gs pos="1000">
                <a:srgbClr val="166018"/>
              </a:gs>
              <a:gs pos="52000">
                <a:srgbClr val="00B0F0"/>
              </a:gs>
              <a:gs pos="100000">
                <a:schemeClr val="tx2">
                  <a:lumMod val="75000"/>
                </a:schemeClr>
              </a:gs>
              <a:gs pos="100000">
                <a:srgbClr val="4D0808"/>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prstClr val="white"/>
                </a:solidFill>
                <a:latin typeface="Franklin Gothic Demi" pitchFamily="34" charset="0"/>
              </a:rPr>
              <a:t>INDIAN INSTITUTE OF TECHNOLOGY ROORKEE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7895" y="-1281"/>
            <a:ext cx="755828" cy="732103"/>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4629020"/>
            <a:ext cx="9133723" cy="2228980"/>
          </a:xfrm>
          <a:prstGeom prst="rect">
            <a:avLst/>
          </a:prstGeom>
        </p:spPr>
      </p:pic>
    </p:spTree>
    <p:extLst>
      <p:ext uri="{BB962C8B-B14F-4D97-AF65-F5344CB8AC3E}">
        <p14:creationId xmlns:p14="http://schemas.microsoft.com/office/powerpoint/2010/main" val="3777814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64285" y="-1480"/>
            <a:ext cx="979715" cy="961360"/>
          </a:xfrm>
          <a:prstGeom prst="rect">
            <a:avLst/>
          </a:prstGeom>
        </p:spPr>
      </p:pic>
      <p:cxnSp>
        <p:nvCxnSpPr>
          <p:cNvPr id="8" name="Straight Connector 7"/>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userDrawn="1"/>
        </p:nvPicPr>
        <p:blipFill>
          <a:blip r:embed="rId4">
            <a:lum bright="3000"/>
          </a:blip>
          <a:stretch>
            <a:fillRect/>
          </a:stretch>
        </p:blipFill>
        <p:spPr>
          <a:xfrm>
            <a:off x="1873072" y="2118212"/>
            <a:ext cx="5321656" cy="3510576"/>
          </a:xfrm>
          <a:prstGeom prst="rect">
            <a:avLst/>
          </a:prstGeom>
        </p:spPr>
      </p:pic>
      <p:sp>
        <p:nvSpPr>
          <p:cNvPr id="17"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
        <p:nvSpPr>
          <p:cNvPr id="11" name="Title 1"/>
          <p:cNvSpPr>
            <a:spLocks noGrp="1"/>
          </p:cNvSpPr>
          <p:nvPr>
            <p:ph type="title"/>
          </p:nvPr>
        </p:nvSpPr>
        <p:spPr>
          <a:xfrm>
            <a:off x="180654" y="202990"/>
            <a:ext cx="7042080" cy="554587"/>
          </a:xfrm>
        </p:spPr>
        <p:txBody>
          <a:bodyPr/>
          <a:lstStyle>
            <a:lvl1pPr algn="l">
              <a:defRPr sz="3200" b="1"/>
            </a:lvl1pPr>
          </a:lstStyle>
          <a:p>
            <a:r>
              <a:rPr lang="en-US" dirty="0" smtClean="0"/>
              <a:t>Click to edit Master title style</a:t>
            </a:r>
            <a:endParaRPr lang="en-IN" dirty="0"/>
          </a:p>
        </p:txBody>
      </p:sp>
      <p:sp>
        <p:nvSpPr>
          <p:cNvPr id="12" name="Content Placeholder 3"/>
          <p:cNvSpPr>
            <a:spLocks noGrp="1"/>
          </p:cNvSpPr>
          <p:nvPr>
            <p:ph sz="half" idx="2"/>
          </p:nvPr>
        </p:nvSpPr>
        <p:spPr>
          <a:xfrm>
            <a:off x="180653" y="1173984"/>
            <a:ext cx="8768137" cy="5223272"/>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1218656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lum bright="3000"/>
          </a:blip>
          <a:stretch>
            <a:fillRect/>
          </a:stretch>
        </p:blipFill>
        <p:spPr>
          <a:xfrm>
            <a:off x="1873072" y="2118212"/>
            <a:ext cx="5321656" cy="3510576"/>
          </a:xfrm>
          <a:prstGeom prst="rect">
            <a:avLst/>
          </a:prstGeom>
        </p:spPr>
      </p:pic>
      <p:sp>
        <p:nvSpPr>
          <p:cNvPr id="2" name="Title 1"/>
          <p:cNvSpPr>
            <a:spLocks noGrp="1"/>
          </p:cNvSpPr>
          <p:nvPr>
            <p:ph type="title"/>
          </p:nvPr>
        </p:nvSpPr>
        <p:spPr>
          <a:xfrm>
            <a:off x="180654" y="202990"/>
            <a:ext cx="7042080" cy="554587"/>
          </a:xfrm>
        </p:spPr>
        <p:txBody>
          <a:bodyPr/>
          <a:lstStyle>
            <a:lvl1pPr algn="l">
              <a:defRPr sz="3200" b="1"/>
            </a:lvl1pPr>
          </a:lstStyle>
          <a:p>
            <a:r>
              <a:rPr lang="en-US" dirty="0" smtClean="0"/>
              <a:t>Click to edit Master title style</a:t>
            </a:r>
            <a:endParaRPr lang="en-IN" dirty="0"/>
          </a:p>
        </p:txBody>
      </p:sp>
      <p:sp>
        <p:nvSpPr>
          <p:cNvPr id="3" name="Text Placeholder 2"/>
          <p:cNvSpPr>
            <a:spLocks noGrp="1"/>
          </p:cNvSpPr>
          <p:nvPr>
            <p:ph type="body" idx="1"/>
          </p:nvPr>
        </p:nvSpPr>
        <p:spPr>
          <a:xfrm>
            <a:off x="180654" y="1132413"/>
            <a:ext cx="4288604" cy="480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180654" y="1613043"/>
            <a:ext cx="4288604" cy="4784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Text Placeholder 4"/>
          <p:cNvSpPr>
            <a:spLocks noGrp="1"/>
          </p:cNvSpPr>
          <p:nvPr>
            <p:ph type="body" sz="quarter" idx="3"/>
          </p:nvPr>
        </p:nvSpPr>
        <p:spPr>
          <a:xfrm>
            <a:off x="4645025" y="1125166"/>
            <a:ext cx="4242121" cy="4878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1613043"/>
            <a:ext cx="4242121" cy="4784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10" name="Picture 9"/>
          <p:cNvPicPr>
            <a:picLocks noChangeAspect="1"/>
          </p:cNvPicPr>
          <p:nvPr userDrawn="1"/>
        </p:nvPicPr>
        <p:blipFill>
          <a:blip r:embed="rId3"/>
          <a:stretch>
            <a:fillRect/>
          </a:stretch>
        </p:blipFill>
        <p:spPr>
          <a:xfrm>
            <a:off x="8164285" y="-1480"/>
            <a:ext cx="979715" cy="961360"/>
          </a:xfrm>
          <a:prstGeom prst="rect">
            <a:avLst/>
          </a:prstGeom>
        </p:spPr>
      </p:pic>
      <p:cxnSp>
        <p:nvCxnSpPr>
          <p:cNvPr id="11" name="Straight Connector 10"/>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Tree>
    <p:extLst>
      <p:ext uri="{BB962C8B-B14F-4D97-AF65-F5344CB8AC3E}">
        <p14:creationId xmlns:p14="http://schemas.microsoft.com/office/powerpoint/2010/main" val="261892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lum bright="3000"/>
          </a:blip>
          <a:stretch>
            <a:fillRect/>
          </a:stretch>
        </p:blipFill>
        <p:spPr>
          <a:xfrm>
            <a:off x="1873072" y="2118212"/>
            <a:ext cx="5321656" cy="3510576"/>
          </a:xfrm>
          <a:prstGeom prst="rect">
            <a:avLst/>
          </a:prstGeom>
        </p:spPr>
      </p:pic>
      <p:pic>
        <p:nvPicPr>
          <p:cNvPr id="6" name="Picture 5"/>
          <p:cNvPicPr>
            <a:picLocks noChangeAspect="1"/>
          </p:cNvPicPr>
          <p:nvPr userDrawn="1"/>
        </p:nvPicPr>
        <p:blipFill>
          <a:blip r:embed="rId3"/>
          <a:stretch>
            <a:fillRect/>
          </a:stretch>
        </p:blipFill>
        <p:spPr>
          <a:xfrm>
            <a:off x="8164285" y="-1480"/>
            <a:ext cx="979715" cy="961360"/>
          </a:xfrm>
          <a:prstGeom prst="rect">
            <a:avLst/>
          </a:prstGeom>
        </p:spPr>
      </p:pic>
      <p:cxnSp>
        <p:nvCxnSpPr>
          <p:cNvPr id="7" name="Straight Connector 6"/>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Tree>
    <p:extLst>
      <p:ext uri="{BB962C8B-B14F-4D97-AF65-F5344CB8AC3E}">
        <p14:creationId xmlns:p14="http://schemas.microsoft.com/office/powerpoint/2010/main" val="77751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17"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
        <p:nvSpPr>
          <p:cNvPr id="11" name="Title 1"/>
          <p:cNvSpPr>
            <a:spLocks noGrp="1"/>
          </p:cNvSpPr>
          <p:nvPr>
            <p:ph type="title" hasCustomPrompt="1"/>
          </p:nvPr>
        </p:nvSpPr>
        <p:spPr>
          <a:xfrm>
            <a:off x="3363913" y="2971801"/>
            <a:ext cx="2452687" cy="711200"/>
          </a:xfrm>
        </p:spPr>
        <p:txBody>
          <a:bodyPr anchor="t"/>
          <a:lstStyle>
            <a:lvl1pPr algn="ctr">
              <a:defRPr sz="3600" b="1" cap="none"/>
            </a:lvl1pPr>
          </a:lstStyle>
          <a:p>
            <a:r>
              <a:rPr lang="en-US" dirty="0" smtClean="0"/>
              <a:t>Thanks…</a:t>
            </a:r>
            <a:endParaRPr lang="en-IN" dirty="0"/>
          </a:p>
        </p:txBody>
      </p:sp>
      <p:cxnSp>
        <p:nvCxnSpPr>
          <p:cNvPr id="12" name="Straight Connector 11"/>
          <p:cNvCxnSpPr/>
          <p:nvPr userDrawn="1"/>
        </p:nvCxnSpPr>
        <p:spPr>
          <a:xfrm>
            <a:off x="3595524" y="3619535"/>
            <a:ext cx="2009553"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0766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IN" altLang="en-US"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IN"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a:solidFill>
                  <a:schemeClr val="tx1">
                    <a:tint val="75000"/>
                  </a:schemeClr>
                </a:solidFill>
                <a:cs typeface="+mn-cs"/>
              </a:defRPr>
            </a:lvl1pPr>
          </a:lstStyle>
          <a:p>
            <a:pPr>
              <a:defRPr/>
            </a:pPr>
            <a:fld id="{247F8E96-40AA-459E-91AA-55A5F97CAAA0}" type="datetime1">
              <a:rPr lang="en-US" smtClean="0">
                <a:solidFill>
                  <a:prstClr val="black">
                    <a:tint val="75000"/>
                  </a:prstClr>
                </a:solidFill>
              </a:rPr>
              <a:t>5/15/2017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200">
                <a:solidFill>
                  <a:schemeClr val="tx1">
                    <a:tint val="75000"/>
                  </a:schemeClr>
                </a:solidFill>
                <a:cs typeface="+mn-cs"/>
              </a:defRPr>
            </a:lvl1pPr>
          </a:lstStyle>
          <a:p>
            <a:pPr>
              <a:defRPr/>
            </a:pPr>
            <a:fld id="{D4CB9294-F9FF-4346-BE48-1C04129C722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98616290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1" r:id="rId3"/>
    <p:sldLayoutId id="2147483703" r:id="rId4"/>
    <p:sldLayoutId id="2147483708" r:id="rId5"/>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7.emf"/></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9.emf"/></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0.emf"/></Relationships>
</file>

<file path=ppt/slides/_rels/slide2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Word_Document6.doc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3.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Word_Document7.docx"/><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4.emf"/></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Word_Document8.docx"/><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5.emf"/></Relationships>
</file>

<file path=ppt/slides/_rels/slide2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Word_Document9.docx"/><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0.emf"/></Relationships>
</file>

<file path=ppt/slides/_rels/slide3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package" Target="../embeddings/Microsoft_Word_Document10.docx"/><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5.emf"/></Relationships>
</file>

<file path=ppt/slides/_rels/slide3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package" Target="../embeddings/Microsoft_Word_Document11.docx"/><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8.emf"/></Relationships>
</file>

<file path=ppt/slides/_rels/slide3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idx="4294967295"/>
          </p:nvPr>
        </p:nvSpPr>
        <p:spPr>
          <a:xfrm>
            <a:off x="1069520" y="1111751"/>
            <a:ext cx="7247166" cy="499336"/>
          </a:xfrm>
        </p:spPr>
        <p:txBody>
          <a:bodyPr/>
          <a:lstStyle>
            <a:lvl1pPr algn="ctr">
              <a:defRPr sz="2800" b="1">
                <a:latin typeface="+mn-lt"/>
              </a:defRPr>
            </a:lvl1pPr>
          </a:lstStyle>
          <a:p>
            <a:r>
              <a:rPr lang="en-IN" b="0" dirty="0"/>
              <a:t/>
            </a:r>
            <a:br>
              <a:rPr lang="en-IN" b="0" dirty="0"/>
            </a:br>
            <a:r>
              <a:rPr lang="en-IN" b="0" dirty="0"/>
              <a:t> </a:t>
            </a:r>
            <a:r>
              <a:rPr lang="en-IN" dirty="0" smtClean="0"/>
              <a:t>Scalable </a:t>
            </a:r>
            <a:r>
              <a:rPr lang="en-IN" dirty="0"/>
              <a:t>Pattern Mining Algorithms </a:t>
            </a:r>
            <a:r>
              <a:rPr lang="en-IN" dirty="0" smtClean="0"/>
              <a:t>for Large </a:t>
            </a:r>
            <a:r>
              <a:rPr lang="en-IN" dirty="0"/>
              <a:t>Scale Interval Data </a:t>
            </a:r>
          </a:p>
        </p:txBody>
      </p:sp>
      <p:sp>
        <p:nvSpPr>
          <p:cNvPr id="9" name="Text Placeholder 2"/>
          <p:cNvSpPr>
            <a:spLocks noGrp="1"/>
          </p:cNvSpPr>
          <p:nvPr>
            <p:ph type="body" idx="4294967295"/>
          </p:nvPr>
        </p:nvSpPr>
        <p:spPr>
          <a:xfrm>
            <a:off x="5331854" y="2962980"/>
            <a:ext cx="2984832" cy="562148"/>
          </a:xfrm>
        </p:spPr>
        <p:txBody>
          <a:bodyPr anchor="b"/>
          <a:lstStyle>
            <a:lvl1pPr marL="0" indent="0" algn="ctr">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lgn="r"/>
            <a:r>
              <a:rPr lang="en-US" sz="1800" dirty="0" smtClean="0"/>
              <a:t>UNDER SUPERVISION OF:</a:t>
            </a:r>
          </a:p>
        </p:txBody>
      </p:sp>
      <p:sp>
        <p:nvSpPr>
          <p:cNvPr id="6" name="Text Placeholder 2"/>
          <p:cNvSpPr txBox="1">
            <a:spLocks/>
          </p:cNvSpPr>
          <p:nvPr/>
        </p:nvSpPr>
        <p:spPr bwMode="auto">
          <a:xfrm>
            <a:off x="538767" y="2962980"/>
            <a:ext cx="2984832" cy="562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ctr" rtl="0" eaLnBrk="1" fontAlgn="base" hangingPunct="1">
              <a:spcBef>
                <a:spcPct val="20000"/>
              </a:spcBef>
              <a:spcAft>
                <a:spcPct val="0"/>
              </a:spcAft>
              <a:buFont typeface="Arial" charset="0"/>
              <a:buNone/>
              <a:defRPr sz="2000" b="1" kern="1200">
                <a:solidFill>
                  <a:schemeClr val="tx1"/>
                </a:solidFill>
                <a:latin typeface="+mn-lt"/>
                <a:ea typeface="+mn-ea"/>
                <a:cs typeface="+mn-cs"/>
              </a:defRPr>
            </a:lvl1pPr>
            <a:lvl2pPr marL="457200" indent="0" algn="l" rtl="0" eaLnBrk="1" fontAlgn="base" hangingPunct="1">
              <a:spcBef>
                <a:spcPct val="20000"/>
              </a:spcBef>
              <a:spcAft>
                <a:spcPct val="0"/>
              </a:spcAft>
              <a:buFont typeface="Arial" charset="0"/>
              <a:buNone/>
              <a:defRPr sz="2000" b="1" kern="1200">
                <a:solidFill>
                  <a:schemeClr val="tx1"/>
                </a:solidFill>
                <a:latin typeface="+mn-lt"/>
                <a:ea typeface="+mn-ea"/>
                <a:cs typeface="+mn-cs"/>
              </a:defRPr>
            </a:lvl2pPr>
            <a:lvl3pPr marL="914400" indent="0" algn="l" rtl="0" eaLnBrk="1" fontAlgn="base" hangingPunct="1">
              <a:spcBef>
                <a:spcPct val="20000"/>
              </a:spcBef>
              <a:spcAft>
                <a:spcPct val="0"/>
              </a:spcAft>
              <a:buFont typeface="Arial" charset="0"/>
              <a:buNone/>
              <a:defRPr sz="1800" b="1" kern="1200">
                <a:solidFill>
                  <a:schemeClr val="tx1"/>
                </a:solidFill>
                <a:latin typeface="+mn-lt"/>
                <a:ea typeface="+mn-ea"/>
                <a:cs typeface="+mn-cs"/>
              </a:defRPr>
            </a:lvl3pPr>
            <a:lvl4pPr marL="1371600" indent="0" algn="l" rtl="0" eaLnBrk="1" fontAlgn="base" hangingPunct="1">
              <a:spcBef>
                <a:spcPct val="20000"/>
              </a:spcBef>
              <a:spcAft>
                <a:spcPct val="0"/>
              </a:spcAft>
              <a:buFont typeface="Arial" charset="0"/>
              <a:buNone/>
              <a:defRPr sz="1600" b="1" kern="1200">
                <a:solidFill>
                  <a:schemeClr val="tx1"/>
                </a:solidFill>
                <a:latin typeface="+mn-lt"/>
                <a:ea typeface="+mn-ea"/>
                <a:cs typeface="+mn-cs"/>
              </a:defRPr>
            </a:lvl4pPr>
            <a:lvl5pPr marL="1828800" indent="0" algn="l" rtl="0" eaLnBrk="1" fontAlgn="base" hangingPunct="1">
              <a:spcBef>
                <a:spcPct val="20000"/>
              </a:spcBef>
              <a:spcAft>
                <a:spcPct val="0"/>
              </a:spcAft>
              <a:buFont typeface="Arial"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l"/>
            <a:r>
              <a:rPr lang="en-US" sz="1800" dirty="0" smtClean="0"/>
              <a:t>PRESENTED BY:</a:t>
            </a:r>
          </a:p>
        </p:txBody>
      </p:sp>
      <p:sp>
        <p:nvSpPr>
          <p:cNvPr id="7" name="Text Placeholder 2"/>
          <p:cNvSpPr txBox="1">
            <a:spLocks/>
          </p:cNvSpPr>
          <p:nvPr/>
        </p:nvSpPr>
        <p:spPr bwMode="auto">
          <a:xfrm>
            <a:off x="538767" y="3647611"/>
            <a:ext cx="2984832" cy="615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ctr" rtl="0" eaLnBrk="1" fontAlgn="base" hangingPunct="1">
              <a:spcBef>
                <a:spcPct val="20000"/>
              </a:spcBef>
              <a:spcAft>
                <a:spcPct val="0"/>
              </a:spcAft>
              <a:buFont typeface="Arial" charset="0"/>
              <a:buNone/>
              <a:defRPr sz="1800" b="0" i="1" kern="1200">
                <a:solidFill>
                  <a:schemeClr val="tx1"/>
                </a:solidFill>
                <a:latin typeface="+mn-lt"/>
                <a:ea typeface="+mn-ea"/>
                <a:cs typeface="+mn-cs"/>
              </a:defRPr>
            </a:lvl1pPr>
            <a:lvl2pPr marL="457200" indent="0" algn="l" rtl="0" eaLnBrk="1" fontAlgn="base" hangingPunct="1">
              <a:spcBef>
                <a:spcPct val="20000"/>
              </a:spcBef>
              <a:spcAft>
                <a:spcPct val="0"/>
              </a:spcAft>
              <a:buFont typeface="Arial" charset="0"/>
              <a:buNone/>
              <a:defRPr sz="2000" b="1" kern="1200">
                <a:solidFill>
                  <a:schemeClr val="tx1"/>
                </a:solidFill>
                <a:latin typeface="+mn-lt"/>
                <a:ea typeface="+mn-ea"/>
                <a:cs typeface="+mn-cs"/>
              </a:defRPr>
            </a:lvl2pPr>
            <a:lvl3pPr marL="914400" indent="0" algn="l" rtl="0" eaLnBrk="1" fontAlgn="base" hangingPunct="1">
              <a:spcBef>
                <a:spcPct val="20000"/>
              </a:spcBef>
              <a:spcAft>
                <a:spcPct val="0"/>
              </a:spcAft>
              <a:buFont typeface="Arial" charset="0"/>
              <a:buNone/>
              <a:defRPr sz="1800" b="1" kern="1200">
                <a:solidFill>
                  <a:schemeClr val="tx1"/>
                </a:solidFill>
                <a:latin typeface="+mn-lt"/>
                <a:ea typeface="+mn-ea"/>
                <a:cs typeface="+mn-cs"/>
              </a:defRPr>
            </a:lvl3pPr>
            <a:lvl4pPr marL="1371600" indent="0" algn="l" rtl="0" eaLnBrk="1" fontAlgn="base" hangingPunct="1">
              <a:spcBef>
                <a:spcPct val="20000"/>
              </a:spcBef>
              <a:spcAft>
                <a:spcPct val="0"/>
              </a:spcAft>
              <a:buFont typeface="Arial" charset="0"/>
              <a:buNone/>
              <a:defRPr sz="1600" b="1" kern="1200">
                <a:solidFill>
                  <a:schemeClr val="tx1"/>
                </a:solidFill>
                <a:latin typeface="+mn-lt"/>
                <a:ea typeface="+mn-ea"/>
                <a:cs typeface="+mn-cs"/>
              </a:defRPr>
            </a:lvl4pPr>
            <a:lvl5pPr marL="1828800" indent="0" algn="l" rtl="0" eaLnBrk="1" fontAlgn="base" hangingPunct="1">
              <a:spcBef>
                <a:spcPct val="20000"/>
              </a:spcBef>
              <a:spcAft>
                <a:spcPct val="0"/>
              </a:spcAft>
              <a:buFont typeface="Arial"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l"/>
            <a:r>
              <a:rPr lang="en-US" b="1" dirty="0" smtClean="0"/>
              <a:t>Prakhar Dhama</a:t>
            </a:r>
          </a:p>
          <a:p>
            <a:pPr algn="l"/>
            <a:r>
              <a:rPr lang="en-US" b="1" dirty="0" smtClean="0"/>
              <a:t>15535029</a:t>
            </a:r>
          </a:p>
        </p:txBody>
      </p:sp>
      <p:sp>
        <p:nvSpPr>
          <p:cNvPr id="11" name="Text Placeholder 2"/>
          <p:cNvSpPr txBox="1">
            <a:spLocks/>
          </p:cNvSpPr>
          <p:nvPr/>
        </p:nvSpPr>
        <p:spPr bwMode="auto">
          <a:xfrm>
            <a:off x="5422006" y="3525128"/>
            <a:ext cx="2894680" cy="412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ctr" rtl="0" eaLnBrk="1" fontAlgn="base" hangingPunct="1">
              <a:spcBef>
                <a:spcPct val="20000"/>
              </a:spcBef>
              <a:spcAft>
                <a:spcPct val="0"/>
              </a:spcAft>
              <a:buFont typeface="Arial" charset="0"/>
              <a:buNone/>
              <a:defRPr sz="1800" b="0" i="1" kern="1200">
                <a:solidFill>
                  <a:schemeClr val="tx1"/>
                </a:solidFill>
                <a:latin typeface="+mn-lt"/>
                <a:ea typeface="+mn-ea"/>
                <a:cs typeface="+mn-cs"/>
              </a:defRPr>
            </a:lvl1pPr>
            <a:lvl2pPr marL="457200" indent="0" algn="l" rtl="0" eaLnBrk="1" fontAlgn="base" hangingPunct="1">
              <a:spcBef>
                <a:spcPct val="20000"/>
              </a:spcBef>
              <a:spcAft>
                <a:spcPct val="0"/>
              </a:spcAft>
              <a:buFont typeface="Arial" charset="0"/>
              <a:buNone/>
              <a:defRPr sz="2000" b="1" kern="1200">
                <a:solidFill>
                  <a:schemeClr val="tx1"/>
                </a:solidFill>
                <a:latin typeface="+mn-lt"/>
                <a:ea typeface="+mn-ea"/>
                <a:cs typeface="+mn-cs"/>
              </a:defRPr>
            </a:lvl2pPr>
            <a:lvl3pPr marL="914400" indent="0" algn="l" rtl="0" eaLnBrk="1" fontAlgn="base" hangingPunct="1">
              <a:spcBef>
                <a:spcPct val="20000"/>
              </a:spcBef>
              <a:spcAft>
                <a:spcPct val="0"/>
              </a:spcAft>
              <a:buFont typeface="Arial" charset="0"/>
              <a:buNone/>
              <a:defRPr sz="1800" b="1" kern="1200">
                <a:solidFill>
                  <a:schemeClr val="tx1"/>
                </a:solidFill>
                <a:latin typeface="+mn-lt"/>
                <a:ea typeface="+mn-ea"/>
                <a:cs typeface="+mn-cs"/>
              </a:defRPr>
            </a:lvl3pPr>
            <a:lvl4pPr marL="1371600" indent="0" algn="l" rtl="0" eaLnBrk="1" fontAlgn="base" hangingPunct="1">
              <a:spcBef>
                <a:spcPct val="20000"/>
              </a:spcBef>
              <a:spcAft>
                <a:spcPct val="0"/>
              </a:spcAft>
              <a:buFont typeface="Arial" charset="0"/>
              <a:buNone/>
              <a:defRPr sz="1600" b="1" kern="1200">
                <a:solidFill>
                  <a:schemeClr val="tx1"/>
                </a:solidFill>
                <a:latin typeface="+mn-lt"/>
                <a:ea typeface="+mn-ea"/>
                <a:cs typeface="+mn-cs"/>
              </a:defRPr>
            </a:lvl4pPr>
            <a:lvl5pPr marL="1828800" indent="0" algn="l" rtl="0" eaLnBrk="1" fontAlgn="base" hangingPunct="1">
              <a:spcBef>
                <a:spcPct val="20000"/>
              </a:spcBef>
              <a:spcAft>
                <a:spcPct val="0"/>
              </a:spcAft>
              <a:buFont typeface="Arial"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r"/>
            <a:r>
              <a:rPr lang="en-US" b="1" dirty="0" smtClean="0"/>
              <a:t>Dr</a:t>
            </a:r>
            <a:r>
              <a:rPr lang="en-US" b="1" dirty="0"/>
              <a:t>. </a:t>
            </a:r>
            <a:r>
              <a:rPr lang="en-US" b="1" dirty="0" err="1" smtClean="0"/>
              <a:t>Sateesh</a:t>
            </a:r>
            <a:r>
              <a:rPr lang="en-US" b="1" dirty="0" smtClean="0"/>
              <a:t> </a:t>
            </a:r>
            <a:r>
              <a:rPr lang="en-US" b="1" dirty="0"/>
              <a:t>K. </a:t>
            </a:r>
            <a:r>
              <a:rPr lang="en-US" b="1" dirty="0" err="1" smtClean="0"/>
              <a:t>Peddoju</a:t>
            </a:r>
            <a:r>
              <a:rPr lang="en-US" b="1" dirty="0" smtClean="0"/>
              <a:t> </a:t>
            </a:r>
            <a:endParaRPr lang="en-US" b="1" dirty="0" smtClean="0"/>
          </a:p>
        </p:txBody>
      </p:sp>
    </p:spTree>
    <p:extLst>
      <p:ext uri="{BB962C8B-B14F-4D97-AF65-F5344CB8AC3E}">
        <p14:creationId xmlns:p14="http://schemas.microsoft.com/office/powerpoint/2010/main" val="202677207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Background and Related Work (cont.)</a:t>
            </a:r>
          </a:p>
        </p:txBody>
      </p:sp>
      <p:sp>
        <p:nvSpPr>
          <p:cNvPr id="3" name="Content Placeholder 2"/>
          <p:cNvSpPr>
            <a:spLocks noGrp="1"/>
          </p:cNvSpPr>
          <p:nvPr>
            <p:ph sz="half" idx="2"/>
          </p:nvPr>
        </p:nvSpPr>
        <p:spPr/>
        <p:txBody>
          <a:bodyPr/>
          <a:lstStyle/>
          <a:p>
            <a:pPr marL="0" indent="0">
              <a:buNone/>
            </a:pPr>
            <a:r>
              <a:rPr lang="en-IN" sz="1600" b="1" dirty="0" smtClean="0"/>
              <a:t>Apriori-like Algorithms</a:t>
            </a:r>
          </a:p>
          <a:p>
            <a:pPr marL="0" indent="0">
              <a:buNone/>
            </a:pPr>
            <a:r>
              <a:rPr lang="en-IN" sz="1600" dirty="0"/>
              <a:t>In early days, most of the algorithms for discovering temporal patterns were Apriori-like. </a:t>
            </a:r>
            <a:r>
              <a:rPr lang="en-IN" sz="1600" dirty="0"/>
              <a:t>Cooper et al. </a:t>
            </a:r>
            <a:r>
              <a:rPr lang="en-IN" sz="1600" dirty="0" smtClean="0"/>
              <a:t>proposed Recent </a:t>
            </a:r>
            <a:r>
              <a:rPr lang="en-IN" sz="1600" dirty="0"/>
              <a:t>Temporal Pattern (RTP) </a:t>
            </a:r>
            <a:r>
              <a:rPr lang="en-IN" sz="1600" dirty="0" smtClean="0"/>
              <a:t>[7] </a:t>
            </a:r>
            <a:r>
              <a:rPr lang="en-IN" sz="1600" dirty="0"/>
              <a:t>mining that mines frequent time-interval </a:t>
            </a:r>
            <a:r>
              <a:rPr lang="en-IN" sz="1600" dirty="0" smtClean="0"/>
              <a:t>patterns backward </a:t>
            </a:r>
            <a:r>
              <a:rPr lang="en-IN" sz="1600" dirty="0"/>
              <a:t>in </a:t>
            </a:r>
            <a:r>
              <a:rPr lang="en-IN" sz="1600" dirty="0" smtClean="0"/>
              <a:t>time. HDFS </a:t>
            </a:r>
            <a:r>
              <a:rPr lang="en-IN" sz="1600" dirty="0" smtClean="0"/>
              <a:t>[8] </a:t>
            </a:r>
            <a:r>
              <a:rPr lang="en-IN" sz="1600" dirty="0"/>
              <a:t>converts the temporal database into a list of sequence ids for each event. </a:t>
            </a:r>
            <a:r>
              <a:rPr lang="en-IN" sz="1600" dirty="0" smtClean="0"/>
              <a:t>Then merging </a:t>
            </a:r>
            <a:r>
              <a:rPr lang="en-IN" sz="1600" dirty="0"/>
              <a:t>the sequence ids using enumeration tree. For the database given in the </a:t>
            </a:r>
            <a:r>
              <a:rPr lang="en-IN" sz="1600" dirty="0" smtClean="0"/>
              <a:t>Table </a:t>
            </a:r>
            <a:r>
              <a:rPr lang="en-IN" sz="1600" dirty="0" smtClean="0"/>
              <a:t>1 enumeration </a:t>
            </a:r>
            <a:r>
              <a:rPr lang="en-IN" sz="1600" dirty="0"/>
              <a:t>tree is shown in </a:t>
            </a:r>
            <a:r>
              <a:rPr lang="en-IN" sz="1600" dirty="0" smtClean="0"/>
              <a:t>Figure 2 </a:t>
            </a:r>
            <a:r>
              <a:rPr lang="en-IN" sz="1600" dirty="0"/>
              <a:t>for minimum support 3</a:t>
            </a:r>
            <a:r>
              <a:rPr lang="en-IN" sz="1600" dirty="0" smtClean="0"/>
              <a:t>.</a:t>
            </a:r>
          </a:p>
          <a:p>
            <a:pPr marL="0" indent="0">
              <a:buNone/>
            </a:pPr>
            <a:endParaRPr lang="en-IN" sz="1600" dirty="0" smtClean="0"/>
          </a:p>
          <a:p>
            <a:pPr marL="0" indent="0">
              <a:buNone/>
            </a:pPr>
            <a:endParaRPr lang="en-IN" sz="1600" dirty="0" smtClean="0"/>
          </a:p>
          <a:p>
            <a:pPr marL="0" indent="0">
              <a:buNone/>
            </a:pPr>
            <a:endParaRPr lang="en-IN" sz="1600" dirty="0" smtClean="0"/>
          </a:p>
          <a:p>
            <a:pPr marL="0" indent="0">
              <a:buNone/>
            </a:pPr>
            <a:endParaRPr lang="en-IN" sz="1600" dirty="0" smtClean="0"/>
          </a:p>
          <a:p>
            <a:pPr marL="0" indent="0">
              <a:buNone/>
            </a:pPr>
            <a:endParaRPr lang="en-IN" sz="1600" dirty="0" smtClean="0"/>
          </a:p>
          <a:p>
            <a:pPr marL="0" indent="0">
              <a:buNone/>
            </a:pPr>
            <a:endParaRPr lang="en-IN" sz="1600" dirty="0" smtClean="0"/>
          </a:p>
          <a:p>
            <a:pPr marL="0" indent="0">
              <a:buNone/>
            </a:pPr>
            <a:endParaRPr lang="en-IN" sz="1600" dirty="0" smtClean="0"/>
          </a:p>
          <a:p>
            <a:pPr marL="0" indent="0">
              <a:buNone/>
            </a:pPr>
            <a:endParaRPr lang="en-IN" sz="1600" dirty="0" smtClean="0"/>
          </a:p>
          <a:p>
            <a:pPr marL="0" indent="0">
              <a:buNone/>
            </a:pPr>
            <a:endParaRPr lang="en-IN" sz="1600" dirty="0" smtClean="0"/>
          </a:p>
          <a:p>
            <a:pPr marL="0" indent="0">
              <a:buNone/>
            </a:pPr>
            <a:endParaRPr lang="en-IN" sz="1600" dirty="0" smtClean="0"/>
          </a:p>
          <a:p>
            <a:pPr marL="0" indent="0" algn="ctr">
              <a:buNone/>
            </a:pPr>
            <a:endParaRPr lang="en-IN" sz="1600" dirty="0"/>
          </a:p>
          <a:p>
            <a:pPr marL="0" indent="0" algn="ctr">
              <a:buNone/>
            </a:pPr>
            <a:endParaRPr lang="en-IN" sz="1600" dirty="0" smtClean="0"/>
          </a:p>
          <a:p>
            <a:pPr marL="0" indent="0" algn="ctr">
              <a:buNone/>
            </a:pPr>
            <a:r>
              <a:rPr lang="en-IN" sz="1050" dirty="0" smtClean="0"/>
              <a:t>FIGURE 2. Arrangement of Enumeration Tree</a:t>
            </a:r>
            <a:endParaRPr lang="en-IN" sz="1050" dirty="0"/>
          </a:p>
        </p:txBody>
      </p:sp>
      <p:pic>
        <p:nvPicPr>
          <p:cNvPr id="4" name="Picture 3"/>
          <p:cNvPicPr>
            <a:picLocks noChangeAspect="1"/>
          </p:cNvPicPr>
          <p:nvPr/>
        </p:nvPicPr>
        <p:blipFill>
          <a:blip r:embed="rId2"/>
          <a:stretch>
            <a:fillRect/>
          </a:stretch>
        </p:blipFill>
        <p:spPr>
          <a:xfrm>
            <a:off x="1821893" y="2747034"/>
            <a:ext cx="5261488" cy="3526696"/>
          </a:xfrm>
          <a:prstGeom prst="rect">
            <a:avLst/>
          </a:prstGeom>
        </p:spPr>
      </p:pic>
    </p:spTree>
    <p:extLst>
      <p:ext uri="{BB962C8B-B14F-4D97-AF65-F5344CB8AC3E}">
        <p14:creationId xmlns:p14="http://schemas.microsoft.com/office/powerpoint/2010/main" val="298842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Background and Related Work (cont.)</a:t>
            </a:r>
          </a:p>
        </p:txBody>
      </p:sp>
      <p:sp>
        <p:nvSpPr>
          <p:cNvPr id="3" name="Content Placeholder 2"/>
          <p:cNvSpPr>
            <a:spLocks noGrp="1"/>
          </p:cNvSpPr>
          <p:nvPr>
            <p:ph sz="half" idx="2"/>
          </p:nvPr>
        </p:nvSpPr>
        <p:spPr/>
        <p:txBody>
          <a:bodyPr/>
          <a:lstStyle/>
          <a:p>
            <a:pPr marL="0" indent="0">
              <a:buNone/>
            </a:pPr>
            <a:r>
              <a:rPr lang="en-IN" sz="1600" b="1" dirty="0" smtClean="0"/>
              <a:t>Projection-based Algorithms</a:t>
            </a:r>
          </a:p>
          <a:p>
            <a:pPr marL="0" indent="0" algn="just">
              <a:buNone/>
            </a:pPr>
            <a:r>
              <a:rPr lang="en-IN" sz="1600" dirty="0"/>
              <a:t>Projection based interval mining uses divide and conquer strategy to find frequent temporal patterns. If α is a sequential pattern, then let DB|α denotes α projected database, which is a collection of sequences’ suffixes with regard to prefix α. Then α+1 pattern is generated using the projected database and extending the α sequential pattern. </a:t>
            </a:r>
            <a:r>
              <a:rPr lang="en-IN" sz="1600" dirty="0" err="1"/>
              <a:t>TPrefixSpan</a:t>
            </a:r>
            <a:r>
              <a:rPr lang="en-IN" sz="1600" dirty="0"/>
              <a:t> </a:t>
            </a:r>
            <a:r>
              <a:rPr lang="en-IN" sz="1600" dirty="0" smtClean="0"/>
              <a:t>[9] </a:t>
            </a:r>
            <a:r>
              <a:rPr lang="en-IN" sz="1600" dirty="0" smtClean="0"/>
              <a:t>uses </a:t>
            </a:r>
            <a:r>
              <a:rPr lang="en-IN" sz="1600" dirty="0"/>
              <a:t>projection based method along with the endpoint representation of interval sequence to extend the </a:t>
            </a:r>
            <a:r>
              <a:rPr lang="en-IN" sz="1600" dirty="0" smtClean="0"/>
              <a:t>patterns.</a:t>
            </a:r>
          </a:p>
          <a:p>
            <a:pPr marL="0" indent="0" algn="just">
              <a:buNone/>
            </a:pPr>
            <a:endParaRPr lang="en-IN" sz="1600" dirty="0"/>
          </a:p>
          <a:p>
            <a:pPr marL="0" indent="0" algn="just">
              <a:buNone/>
            </a:pPr>
            <a:r>
              <a:rPr lang="en-IN" sz="1600" b="1" dirty="0" err="1" smtClean="0"/>
              <a:t>TPMiner</a:t>
            </a:r>
            <a:r>
              <a:rPr lang="en-IN" sz="1600" b="1" dirty="0" smtClean="0"/>
              <a:t> Algorithm</a:t>
            </a:r>
          </a:p>
          <a:p>
            <a:pPr marL="0" indent="0" algn="just">
              <a:buNone/>
            </a:pPr>
            <a:r>
              <a:rPr lang="en-IN" sz="1600" dirty="0"/>
              <a:t>The most recent </a:t>
            </a:r>
            <a:r>
              <a:rPr lang="en-IN" sz="1600" dirty="0" err="1" smtClean="0"/>
              <a:t>TPMiner</a:t>
            </a:r>
            <a:r>
              <a:rPr lang="en-IN" sz="1600" dirty="0" smtClean="0"/>
              <a:t> [10] </a:t>
            </a:r>
            <a:r>
              <a:rPr lang="en-IN" sz="1600" dirty="0"/>
              <a:t>extends the concept of aforementioned database projection. Events with same sequence ID are clubbed in single interval sequence. The procedure for </a:t>
            </a:r>
            <a:r>
              <a:rPr lang="en-IN" sz="1600" dirty="0" err="1"/>
              <a:t>TPMiner</a:t>
            </a:r>
            <a:r>
              <a:rPr lang="en-IN" sz="1600" dirty="0"/>
              <a:t> follows the steps mentioned below.</a:t>
            </a:r>
          </a:p>
          <a:p>
            <a:pPr algn="just">
              <a:buFont typeface="+mj-lt"/>
              <a:buAutoNum type="arabicPeriod"/>
            </a:pPr>
            <a:r>
              <a:rPr lang="en-IN" sz="1600" dirty="0" smtClean="0"/>
              <a:t>Temporal </a:t>
            </a:r>
            <a:r>
              <a:rPr lang="en-IN" sz="1600" dirty="0"/>
              <a:t>database is transformed to endpoint representation. </a:t>
            </a:r>
            <a:r>
              <a:rPr lang="en-IN" sz="1600" dirty="0" err="1"/>
              <a:t>TPMiner</a:t>
            </a:r>
            <a:r>
              <a:rPr lang="en-IN" sz="1600" dirty="0"/>
              <a:t> counts the frequency of each endpoint i.e. the starting and ending </a:t>
            </a:r>
            <a:r>
              <a:rPr lang="en-IN" sz="1600" dirty="0" smtClean="0"/>
              <a:t>points.</a:t>
            </a:r>
          </a:p>
          <a:p>
            <a:pPr algn="just">
              <a:buFont typeface="+mj-lt"/>
              <a:buAutoNum type="arabicPeriod"/>
            </a:pPr>
            <a:r>
              <a:rPr lang="en-IN" sz="1600" dirty="0" smtClean="0"/>
              <a:t>The </a:t>
            </a:r>
            <a:r>
              <a:rPr lang="en-IN" sz="1600" dirty="0"/>
              <a:t>infrequent endpoints are removed. Then for each of the remaining starting endpoint, the projected database is built and </a:t>
            </a:r>
            <a:r>
              <a:rPr lang="en-IN" sz="1600" dirty="0" smtClean="0"/>
              <a:t>frequent temporal sequence is extended recursively.</a:t>
            </a:r>
          </a:p>
          <a:p>
            <a:pPr algn="just">
              <a:buFont typeface="+mj-lt"/>
              <a:buAutoNum type="arabicPeriod"/>
            </a:pPr>
            <a:r>
              <a:rPr lang="en-IN" sz="1600" dirty="0" smtClean="0"/>
              <a:t>Meanwhile, if </a:t>
            </a:r>
            <a:r>
              <a:rPr lang="en-IN" sz="1600" dirty="0"/>
              <a:t>the sequence is a valid temporal pattern then output.</a:t>
            </a:r>
          </a:p>
          <a:p>
            <a:pPr marL="0" indent="0" algn="just">
              <a:buNone/>
            </a:pPr>
            <a:r>
              <a:rPr lang="en-IN" sz="1600" dirty="0"/>
              <a:t>Julia et al. developed </a:t>
            </a:r>
            <a:r>
              <a:rPr lang="en-IN" sz="1600" dirty="0" err="1"/>
              <a:t>Inc</a:t>
            </a:r>
            <a:r>
              <a:rPr lang="en-IN" sz="1600" dirty="0"/>
              <a:t> </a:t>
            </a:r>
            <a:r>
              <a:rPr lang="en-IN" sz="1600" dirty="0" err="1"/>
              <a:t>TPMiner</a:t>
            </a:r>
            <a:r>
              <a:rPr lang="en-IN" sz="1600" dirty="0"/>
              <a:t> (</a:t>
            </a:r>
            <a:r>
              <a:rPr lang="en-IN" sz="1600" dirty="0" smtClean="0"/>
              <a:t>Incremental Temporal </a:t>
            </a:r>
            <a:r>
              <a:rPr lang="en-IN" sz="1600" dirty="0"/>
              <a:t>Pattern Miner) </a:t>
            </a:r>
            <a:r>
              <a:rPr lang="en-IN" sz="1600" dirty="0" smtClean="0"/>
              <a:t>[11] </a:t>
            </a:r>
            <a:r>
              <a:rPr lang="en-IN" sz="1600" dirty="0"/>
              <a:t>to incrementally discover temporal patterns from </a:t>
            </a:r>
            <a:r>
              <a:rPr lang="en-IN" sz="1600" dirty="0" smtClean="0"/>
              <a:t>interval-based data</a:t>
            </a:r>
            <a:r>
              <a:rPr lang="en-IN" sz="1600" dirty="0"/>
              <a:t>.</a:t>
            </a:r>
            <a:endParaRPr lang="en-IN" sz="1600" dirty="0" smtClean="0"/>
          </a:p>
        </p:txBody>
      </p:sp>
    </p:spTree>
    <p:extLst>
      <p:ext uri="{BB962C8B-B14F-4D97-AF65-F5344CB8AC3E}">
        <p14:creationId xmlns:p14="http://schemas.microsoft.com/office/powerpoint/2010/main" val="2417653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Background and Related Work (cont.)</a:t>
            </a:r>
          </a:p>
        </p:txBody>
      </p:sp>
      <p:sp>
        <p:nvSpPr>
          <p:cNvPr id="3" name="Content Placeholder 2"/>
          <p:cNvSpPr>
            <a:spLocks noGrp="1"/>
          </p:cNvSpPr>
          <p:nvPr>
            <p:ph sz="half" idx="2"/>
          </p:nvPr>
        </p:nvSpPr>
        <p:spPr/>
        <p:txBody>
          <a:bodyPr/>
          <a:lstStyle/>
          <a:p>
            <a:pPr marL="0" indent="0">
              <a:buNone/>
            </a:pPr>
            <a:r>
              <a:rPr lang="en-IN" sz="1600" b="1" dirty="0" smtClean="0"/>
              <a:t>Parallel FP-growth Algorithm</a:t>
            </a:r>
          </a:p>
          <a:p>
            <a:pPr marL="0" indent="0" algn="just">
              <a:buNone/>
            </a:pPr>
            <a:r>
              <a:rPr lang="en-IN" sz="1600" dirty="0" smtClean="0"/>
              <a:t>PFP [12] </a:t>
            </a:r>
            <a:r>
              <a:rPr lang="en-IN" sz="1600" dirty="0"/>
              <a:t>is a popular parallel frequent itemset mining algorithm that parallelize </a:t>
            </a:r>
            <a:r>
              <a:rPr lang="en-IN" sz="1600" dirty="0" smtClean="0"/>
              <a:t>the</a:t>
            </a:r>
            <a:r>
              <a:rPr lang="en-IN" sz="1600" dirty="0" smtClean="0"/>
              <a:t> </a:t>
            </a:r>
            <a:r>
              <a:rPr lang="en-IN" sz="1600" dirty="0"/>
              <a:t>classic FP-Growth algorithm. Recent work in parallel Apriori-like algorithm, such as sequence-growth that uses lexicographical tree, has to scan database multiple times and exchange large number of candidate itemset. PFP uses </a:t>
            </a:r>
            <a:r>
              <a:rPr lang="en-IN" sz="1600" dirty="0" smtClean="0"/>
              <a:t>3 </a:t>
            </a:r>
            <a:r>
              <a:rPr lang="en-IN" sz="1600" dirty="0" smtClean="0"/>
              <a:t>MapReduce </a:t>
            </a:r>
            <a:r>
              <a:rPr lang="en-IN" sz="1600" dirty="0"/>
              <a:t>phases to parallelize </a:t>
            </a:r>
            <a:r>
              <a:rPr lang="en-IN" sz="1600" dirty="0" smtClean="0"/>
              <a:t>FP-Growth shown in </a:t>
            </a:r>
            <a:r>
              <a:rPr lang="en-IN" sz="1600" dirty="0" smtClean="0"/>
              <a:t>Fig 3.</a:t>
            </a:r>
          </a:p>
          <a:p>
            <a:pPr marL="0" indent="0" algn="just">
              <a:buNone/>
            </a:pPr>
            <a:endParaRPr lang="en-IN" sz="1600" dirty="0"/>
          </a:p>
          <a:p>
            <a:pPr marL="0" indent="0" algn="just">
              <a:buNone/>
            </a:pPr>
            <a:endParaRPr lang="en-IN" sz="1600" dirty="0" smtClean="0"/>
          </a:p>
          <a:p>
            <a:pPr marL="0" indent="0" algn="just">
              <a:buNone/>
            </a:pPr>
            <a:endParaRPr lang="en-IN" sz="1600" dirty="0"/>
          </a:p>
          <a:p>
            <a:pPr marL="0" indent="0" algn="just">
              <a:buNone/>
            </a:pPr>
            <a:endParaRPr lang="en-IN" sz="1600" dirty="0" smtClean="0"/>
          </a:p>
          <a:p>
            <a:pPr marL="0" indent="0" algn="just">
              <a:buNone/>
            </a:pPr>
            <a:endParaRPr lang="en-IN" sz="1600" dirty="0"/>
          </a:p>
          <a:p>
            <a:pPr marL="0" indent="0" algn="just">
              <a:buNone/>
            </a:pPr>
            <a:endParaRPr lang="en-IN" sz="1600" dirty="0" smtClean="0"/>
          </a:p>
          <a:p>
            <a:pPr marL="0" indent="0" algn="just">
              <a:buNone/>
            </a:pPr>
            <a:endParaRPr lang="en-IN" sz="1600" dirty="0"/>
          </a:p>
          <a:p>
            <a:pPr marL="0" indent="0" algn="just">
              <a:buNone/>
            </a:pPr>
            <a:endParaRPr lang="en-IN" sz="1600" dirty="0" smtClean="0"/>
          </a:p>
          <a:p>
            <a:pPr marL="0" indent="0" algn="just">
              <a:buNone/>
            </a:pPr>
            <a:endParaRPr lang="en-IN" sz="1600" dirty="0"/>
          </a:p>
          <a:p>
            <a:pPr marL="0" indent="0" algn="just">
              <a:buNone/>
            </a:pPr>
            <a:endParaRPr lang="en-IN" sz="1600" dirty="0" smtClean="0"/>
          </a:p>
          <a:p>
            <a:pPr marL="0" indent="0" algn="just">
              <a:buNone/>
            </a:pPr>
            <a:endParaRPr lang="en-IN" sz="1600" dirty="0"/>
          </a:p>
          <a:p>
            <a:pPr marL="0" indent="0" algn="just">
              <a:buNone/>
            </a:pPr>
            <a:endParaRPr lang="en-IN" sz="1600" dirty="0" smtClean="0"/>
          </a:p>
          <a:p>
            <a:pPr marL="0" indent="0" algn="ctr">
              <a:buNone/>
            </a:pPr>
            <a:r>
              <a:rPr lang="en-IN" sz="1050" dirty="0" smtClean="0"/>
              <a:t>FIGURE 3. PFP Computing Stages [12]</a:t>
            </a:r>
            <a:endParaRPr lang="en-IN" sz="1050" dirty="0"/>
          </a:p>
        </p:txBody>
      </p:sp>
      <p:pic>
        <p:nvPicPr>
          <p:cNvPr id="5" name="Picture 4"/>
          <p:cNvPicPr>
            <a:picLocks noChangeAspect="1"/>
          </p:cNvPicPr>
          <p:nvPr/>
        </p:nvPicPr>
        <p:blipFill>
          <a:blip r:embed="rId2"/>
          <a:stretch>
            <a:fillRect/>
          </a:stretch>
        </p:blipFill>
        <p:spPr>
          <a:xfrm>
            <a:off x="180653" y="2512557"/>
            <a:ext cx="4578381" cy="3373088"/>
          </a:xfrm>
          <a:prstGeom prst="rect">
            <a:avLst/>
          </a:prstGeom>
        </p:spPr>
      </p:pic>
      <p:pic>
        <p:nvPicPr>
          <p:cNvPr id="6" name="Picture 5"/>
          <p:cNvPicPr>
            <a:picLocks noChangeAspect="1"/>
          </p:cNvPicPr>
          <p:nvPr/>
        </p:nvPicPr>
        <p:blipFill>
          <a:blip r:embed="rId3"/>
          <a:stretch>
            <a:fillRect/>
          </a:stretch>
        </p:blipFill>
        <p:spPr>
          <a:xfrm>
            <a:off x="4759034" y="2618899"/>
            <a:ext cx="3647379" cy="3434172"/>
          </a:xfrm>
          <a:prstGeom prst="rect">
            <a:avLst/>
          </a:prstGeom>
        </p:spPr>
      </p:pic>
    </p:spTree>
    <p:extLst>
      <p:ext uri="{BB962C8B-B14F-4D97-AF65-F5344CB8AC3E}">
        <p14:creationId xmlns:p14="http://schemas.microsoft.com/office/powerpoint/2010/main" val="2828925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Background and Related Work (cont.)</a:t>
            </a:r>
          </a:p>
        </p:txBody>
      </p:sp>
      <p:sp>
        <p:nvSpPr>
          <p:cNvPr id="3" name="Content Placeholder 2"/>
          <p:cNvSpPr>
            <a:spLocks noGrp="1"/>
          </p:cNvSpPr>
          <p:nvPr>
            <p:ph sz="half" idx="2"/>
          </p:nvPr>
        </p:nvSpPr>
        <p:spPr/>
        <p:txBody>
          <a:bodyPr/>
          <a:lstStyle/>
          <a:p>
            <a:pPr marL="0" indent="0">
              <a:buNone/>
            </a:pPr>
            <a:r>
              <a:rPr lang="en-IN" sz="1600" b="1" dirty="0" err="1" smtClean="0"/>
              <a:t>FiDoop</a:t>
            </a:r>
            <a:r>
              <a:rPr lang="en-IN" sz="1600" b="1" dirty="0" smtClean="0"/>
              <a:t> Model</a:t>
            </a:r>
          </a:p>
          <a:p>
            <a:pPr marL="0" indent="0" algn="just">
              <a:buNone/>
            </a:pPr>
            <a:r>
              <a:rPr lang="en-IN" sz="1600" dirty="0" err="1" smtClean="0"/>
              <a:t>FiDoo</a:t>
            </a:r>
            <a:r>
              <a:rPr lang="en-IN" sz="1600" dirty="0" err="1" smtClean="0"/>
              <a:t>p</a:t>
            </a:r>
            <a:r>
              <a:rPr lang="en-IN" sz="1600" dirty="0" smtClean="0"/>
              <a:t> [13]</a:t>
            </a:r>
            <a:r>
              <a:rPr lang="en-IN" sz="1600" dirty="0" smtClean="0"/>
              <a:t> </a:t>
            </a:r>
            <a:r>
              <a:rPr lang="en-IN" sz="1600" dirty="0"/>
              <a:t>is the most recent technique that incorporated </a:t>
            </a:r>
            <a:r>
              <a:rPr lang="en-IN" sz="1600" dirty="0" smtClean="0"/>
              <a:t>FIU-tree [14] </a:t>
            </a:r>
            <a:r>
              <a:rPr lang="en-IN" sz="1600" dirty="0"/>
              <a:t>to mine frequent itemset mining. </a:t>
            </a:r>
            <a:r>
              <a:rPr lang="en-IN" sz="1600" dirty="0" smtClean="0"/>
              <a:t>FIU-tree </a:t>
            </a:r>
            <a:r>
              <a:rPr lang="en-IN" sz="1600" dirty="0"/>
              <a:t>has certain advantages over traditional </a:t>
            </a:r>
            <a:r>
              <a:rPr lang="en-IN" sz="1600" dirty="0" smtClean="0"/>
              <a:t>FP-tree. The </a:t>
            </a:r>
            <a:r>
              <a:rPr lang="en-IN" sz="1600" dirty="0"/>
              <a:t>following three MapReduce Jobs in </a:t>
            </a:r>
            <a:r>
              <a:rPr lang="en-IN" sz="1600" dirty="0" err="1"/>
              <a:t>FiDoop</a:t>
            </a:r>
            <a:r>
              <a:rPr lang="en-IN" sz="1600" dirty="0"/>
              <a:t> is explained </a:t>
            </a:r>
            <a:r>
              <a:rPr lang="en-IN" sz="1600" dirty="0" smtClean="0"/>
              <a:t>briefly.</a:t>
            </a:r>
          </a:p>
          <a:p>
            <a:pPr algn="just"/>
            <a:r>
              <a:rPr lang="en-IN" sz="1600" i="1" dirty="0" smtClean="0"/>
              <a:t>First </a:t>
            </a:r>
            <a:r>
              <a:rPr lang="en-IN" sz="1600" i="1" dirty="0"/>
              <a:t>MapReduce </a:t>
            </a:r>
            <a:r>
              <a:rPr lang="en-IN" sz="1600" i="1" dirty="0" smtClean="0"/>
              <a:t>Job. </a:t>
            </a:r>
            <a:r>
              <a:rPr lang="en-IN" sz="1600" dirty="0" smtClean="0"/>
              <a:t>The </a:t>
            </a:r>
            <a:r>
              <a:rPr lang="en-IN" sz="1600" dirty="0"/>
              <a:t>first MapReduce job creates all the frequent one-itemset. The transaction database is partitioned into </a:t>
            </a:r>
            <a:r>
              <a:rPr lang="en-IN" sz="1600" dirty="0" smtClean="0"/>
              <a:t>multiple local files. </a:t>
            </a:r>
            <a:r>
              <a:rPr lang="en-IN" sz="1600" dirty="0"/>
              <a:t>Each mapper reads all the transactions from its local files sequentially and generates local one-itemsets. The reducer then combines all the local one-itemset and creates a global </a:t>
            </a:r>
            <a:r>
              <a:rPr lang="en-IN" sz="1600" dirty="0" smtClean="0"/>
              <a:t>frequent.</a:t>
            </a:r>
          </a:p>
          <a:p>
            <a:pPr algn="just"/>
            <a:r>
              <a:rPr lang="en-IN" sz="1600" i="1" dirty="0" smtClean="0"/>
              <a:t>Second MapReduce Job.</a:t>
            </a:r>
            <a:r>
              <a:rPr lang="en-IN" sz="1600" dirty="0" smtClean="0"/>
              <a:t> The second MapReduce job scans the database second time to prune out the infrequent items from each transaction. The mapper here for each transaction outputs the k-itemset (2 ≤ k ≤ M where M is the maximum pruned value) with pruned out items as key and count one as value. The reducer then outputs the itemset id as key and value contains the itemset and the count as similar pruned out itemset may be generated.</a:t>
            </a:r>
          </a:p>
          <a:p>
            <a:pPr algn="just"/>
            <a:r>
              <a:rPr lang="en-IN" sz="1600" i="1" dirty="0" smtClean="0"/>
              <a:t>Third </a:t>
            </a:r>
            <a:r>
              <a:rPr lang="en-IN" sz="1600" i="1" dirty="0"/>
              <a:t>MapReduce </a:t>
            </a:r>
            <a:r>
              <a:rPr lang="en-IN" sz="1600" i="1" dirty="0" smtClean="0"/>
              <a:t>Job.</a:t>
            </a:r>
            <a:r>
              <a:rPr lang="en-IN" sz="1600" dirty="0" smtClean="0"/>
              <a:t> The </a:t>
            </a:r>
            <a:r>
              <a:rPr lang="en-IN" sz="1600" dirty="0"/>
              <a:t>final MapReduce job decompose the k-itemset, construct the k-FIU-tree, and mines the frequent </a:t>
            </a:r>
            <a:r>
              <a:rPr lang="en-IN" sz="1600" dirty="0" smtClean="0"/>
              <a:t>itemset. The </a:t>
            </a:r>
            <a:r>
              <a:rPr lang="en-IN" sz="1600" dirty="0"/>
              <a:t>mapper constructs FIU-tree from local decomposed itemsets of same length. The mapper finally outputs the number of items in itemset and the FIU-tree so itemsets of same length are passed to single reducer. The reducer then creates the h-FIU-tree and mines the frequent itemset by probing </a:t>
            </a:r>
            <a:r>
              <a:rPr lang="en-IN" sz="1600" dirty="0" smtClean="0"/>
              <a:t>the count </a:t>
            </a:r>
            <a:r>
              <a:rPr lang="en-IN" sz="1600" dirty="0"/>
              <a:t>of leaves in h-FIU-tree. </a:t>
            </a:r>
          </a:p>
          <a:p>
            <a:pPr marL="0" indent="0" algn="just">
              <a:buNone/>
            </a:pPr>
            <a:endParaRPr lang="en-IN" sz="1600" dirty="0"/>
          </a:p>
        </p:txBody>
      </p:sp>
    </p:spTree>
    <p:extLst>
      <p:ext uri="{BB962C8B-B14F-4D97-AF65-F5344CB8AC3E}">
        <p14:creationId xmlns:p14="http://schemas.microsoft.com/office/powerpoint/2010/main" val="2744720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Background and Related Work (cont.)</a:t>
            </a:r>
          </a:p>
        </p:txBody>
      </p:sp>
      <p:sp>
        <p:nvSpPr>
          <p:cNvPr id="3" name="Content Placeholder 2"/>
          <p:cNvSpPr>
            <a:spLocks noGrp="1"/>
          </p:cNvSpPr>
          <p:nvPr>
            <p:ph sz="half" idx="2"/>
          </p:nvPr>
        </p:nvSpPr>
        <p:spPr/>
        <p:txBody>
          <a:bodyPr/>
          <a:lstStyle/>
          <a:p>
            <a:pPr marL="0" indent="0">
              <a:buNone/>
            </a:pPr>
            <a:r>
              <a:rPr lang="en-IN" sz="1800" b="1" dirty="0" smtClean="0"/>
              <a:t>Research Gap</a:t>
            </a:r>
          </a:p>
          <a:p>
            <a:pPr marL="0" indent="0">
              <a:buNone/>
            </a:pPr>
            <a:endParaRPr lang="en-IN" sz="1600" b="1" dirty="0"/>
          </a:p>
          <a:p>
            <a:pPr algn="just"/>
            <a:r>
              <a:rPr lang="en-IN" sz="1600" dirty="0"/>
              <a:t>It is observed that Apriori-based interval pattern mining algorithms may lead to huge </a:t>
            </a:r>
            <a:r>
              <a:rPr lang="en-IN" sz="1600" dirty="0" smtClean="0"/>
              <a:t>number of </a:t>
            </a:r>
            <a:r>
              <a:rPr lang="en-IN" sz="1600" dirty="0"/>
              <a:t>candidate patterns because of the complex relation that can exist between two </a:t>
            </a:r>
            <a:r>
              <a:rPr lang="en-IN" sz="1600" dirty="0" smtClean="0"/>
              <a:t>intervals. This </a:t>
            </a:r>
            <a:r>
              <a:rPr lang="en-IN" sz="1600" dirty="0"/>
              <a:t>is then followed by tedious work of calculating support of those candidate patterns. </a:t>
            </a:r>
            <a:r>
              <a:rPr lang="en-IN" sz="1600" dirty="0" smtClean="0"/>
              <a:t>Only recently</a:t>
            </a:r>
            <a:r>
              <a:rPr lang="en-IN" sz="1600" dirty="0"/>
              <a:t>, projection-based interval pattern mining algorithms are devised in which </a:t>
            </a:r>
            <a:r>
              <a:rPr lang="en-IN" sz="1600" dirty="0" smtClean="0"/>
              <a:t>complexity only </a:t>
            </a:r>
            <a:r>
              <a:rPr lang="en-IN" sz="1600" dirty="0"/>
              <a:t>increases with the </a:t>
            </a:r>
            <a:r>
              <a:rPr lang="en-IN" sz="1600" dirty="0" smtClean="0"/>
              <a:t>length </a:t>
            </a:r>
            <a:r>
              <a:rPr lang="en-IN" sz="1600" dirty="0"/>
              <a:t>of pattern</a:t>
            </a:r>
            <a:r>
              <a:rPr lang="en-IN" sz="1600" dirty="0" smtClean="0"/>
              <a:t>.</a:t>
            </a:r>
          </a:p>
          <a:p>
            <a:pPr marL="0" indent="0" algn="just">
              <a:buNone/>
            </a:pPr>
            <a:endParaRPr lang="en-IN" sz="1600" dirty="0"/>
          </a:p>
          <a:p>
            <a:pPr algn="just"/>
            <a:r>
              <a:rPr lang="en-IN" sz="1600" dirty="0" smtClean="0"/>
              <a:t>The </a:t>
            </a:r>
            <a:r>
              <a:rPr lang="en-IN" sz="1600" dirty="0"/>
              <a:t>serial projection-based algorithms become infeasible </a:t>
            </a:r>
            <a:r>
              <a:rPr lang="en-IN" sz="1600" dirty="0" smtClean="0"/>
              <a:t>when the </a:t>
            </a:r>
            <a:r>
              <a:rPr lang="en-IN" sz="1600" dirty="0"/>
              <a:t>dataset size increases too much. Since the pattern mining on interval data is itself an </a:t>
            </a:r>
            <a:r>
              <a:rPr lang="en-IN" sz="1600" dirty="0" smtClean="0"/>
              <a:t>arduous task</a:t>
            </a:r>
            <a:r>
              <a:rPr lang="en-IN" sz="1600" dirty="0"/>
              <a:t>, to the best of my knowledge no prior work has been done to address the scalability </a:t>
            </a:r>
            <a:r>
              <a:rPr lang="en-IN" sz="1600" dirty="0" smtClean="0"/>
              <a:t>issue on </a:t>
            </a:r>
            <a:r>
              <a:rPr lang="en-IN" sz="1600" dirty="0"/>
              <a:t>interval pattern mining. Therefore, there is a growing need to address the scalability </a:t>
            </a:r>
            <a:r>
              <a:rPr lang="en-IN" sz="1600" dirty="0" smtClean="0"/>
              <a:t>issue in </a:t>
            </a:r>
            <a:r>
              <a:rPr lang="en-IN" sz="1600" dirty="0"/>
              <a:t>this area.</a:t>
            </a:r>
          </a:p>
        </p:txBody>
      </p:sp>
    </p:spTree>
    <p:extLst>
      <p:ext uri="{BB962C8B-B14F-4D97-AF65-F5344CB8AC3E}">
        <p14:creationId xmlns:p14="http://schemas.microsoft.com/office/powerpoint/2010/main" val="1639660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Methodology</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sz="half" idx="2"/>
              </p:nvPr>
            </p:nvSpPr>
            <p:spPr/>
            <p:txBody>
              <a:bodyPr/>
              <a:lstStyle/>
              <a:p>
                <a:pPr marL="0" indent="0" algn="just">
                  <a:buNone/>
                </a:pPr>
                <a:r>
                  <a:rPr lang="en-IN" sz="1600" dirty="0" smtClean="0"/>
                  <a:t>The </a:t>
                </a:r>
                <a:r>
                  <a:rPr lang="en-IN" sz="1600" dirty="0"/>
                  <a:t>mining of temporal patterns is much computationally expensive compared to point-based events because of the complex number of relations between two interval events. This can be illustrated in terms of search space for both types of mining</a:t>
                </a:r>
                <a:r>
                  <a:rPr lang="en-IN" sz="1600" dirty="0" smtClean="0"/>
                  <a:t>.</a:t>
                </a:r>
              </a:p>
              <a:p>
                <a:pPr marL="0" indent="0" algn="just">
                  <a:buNone/>
                </a:pPr>
                <a:endParaRPr lang="en-IN" sz="1600" dirty="0"/>
              </a:p>
              <a:p>
                <a:pPr marL="0" indent="0" algn="just">
                  <a:buNone/>
                </a:pPr>
                <a:r>
                  <a:rPr lang="en-IN" sz="1800" b="1" dirty="0" smtClean="0"/>
                  <a:t>Space complexity of point-based </a:t>
                </a:r>
                <a:r>
                  <a:rPr lang="en-IN" sz="1800" b="1" dirty="0"/>
                  <a:t>e</a:t>
                </a:r>
                <a:r>
                  <a:rPr lang="en-IN" sz="1800" b="1" dirty="0" smtClean="0"/>
                  <a:t>vents mining</a:t>
                </a:r>
              </a:p>
              <a:p>
                <a:pPr marL="0" indent="0" algn="just">
                  <a:buNone/>
                </a:pPr>
                <a:endParaRPr lang="en-IN" sz="1600" dirty="0" smtClean="0"/>
              </a:p>
              <a:p>
                <a:pPr marL="0" indent="0" algn="just">
                  <a:buNone/>
                </a:pPr>
                <a:r>
                  <a:rPr lang="en-IN" sz="1600" dirty="0" smtClean="0"/>
                  <a:t>For </a:t>
                </a:r>
                <a:r>
                  <a:rPr lang="en-IN" sz="1600" dirty="0"/>
                  <a:t>a point based database with two frequent events A and B, the top three levels of sequential mining search space is illustrated in </a:t>
                </a:r>
                <a:r>
                  <a:rPr lang="en-IN" sz="1600" dirty="0" smtClean="0"/>
                  <a:t>Fig 4. </a:t>
                </a:r>
                <a:r>
                  <a:rPr lang="en-IN" sz="1600" dirty="0" smtClean="0"/>
                  <a:t>So </a:t>
                </a:r>
                <a:r>
                  <a:rPr lang="en-IN" sz="1600" dirty="0"/>
                  <a:t>if the number of frequent events is e and the longest pattern is of length is l, the order of the search space would be,</a:t>
                </a:r>
              </a:p>
              <a:p>
                <a:pPr marL="0" indent="0" algn="just">
                  <a:buNone/>
                </a:pPr>
                <a14:m>
                  <m:oMathPara xmlns:m="http://schemas.openxmlformats.org/officeDocument/2006/math">
                    <m:oMathParaPr>
                      <m:jc m:val="centerGroup"/>
                    </m:oMathParaPr>
                    <m:oMath xmlns:m="http://schemas.openxmlformats.org/officeDocument/2006/math">
                      <m:r>
                        <a:rPr lang="en-IN" sz="1600" i="1">
                          <a:latin typeface="Cambria Math" panose="02040503050406030204" pitchFamily="18" charset="0"/>
                        </a:rPr>
                        <m:t>𝑒</m:t>
                      </m:r>
                      <m:r>
                        <a:rPr lang="en-IN" sz="1600" i="1">
                          <a:latin typeface="Cambria Math" panose="02040503050406030204" pitchFamily="18" charset="0"/>
                        </a:rPr>
                        <m:t>+</m:t>
                      </m:r>
                      <m:r>
                        <a:rPr lang="en-IN" sz="1600" i="1">
                          <a:latin typeface="Cambria Math" panose="02040503050406030204" pitchFamily="18" charset="0"/>
                        </a:rPr>
                        <m:t>𝑒</m:t>
                      </m:r>
                      <m:r>
                        <a:rPr lang="en-IN" sz="1600" i="1">
                          <a:latin typeface="Cambria Math" panose="02040503050406030204" pitchFamily="18" charset="0"/>
                        </a:rPr>
                        <m:t>∗</m:t>
                      </m:r>
                      <m:d>
                        <m:dPr>
                          <m:ctrlPr>
                            <a:rPr lang="en-IN" sz="1600" i="1">
                              <a:latin typeface="Cambria Math" panose="02040503050406030204" pitchFamily="18" charset="0"/>
                            </a:rPr>
                          </m:ctrlPr>
                        </m:dPr>
                        <m:e>
                          <m:r>
                            <a:rPr lang="en-IN" sz="1600" i="1">
                              <a:latin typeface="Cambria Math" panose="02040503050406030204" pitchFamily="18" charset="0"/>
                            </a:rPr>
                            <m:t>2∗</m:t>
                          </m:r>
                          <m:r>
                            <a:rPr lang="en-IN" sz="1600" i="1">
                              <a:latin typeface="Cambria Math" panose="02040503050406030204" pitchFamily="18" charset="0"/>
                            </a:rPr>
                            <m:t>𝑒</m:t>
                          </m:r>
                        </m:e>
                      </m:d>
                      <m:r>
                        <a:rPr lang="en-IN" sz="1600" i="1">
                          <a:latin typeface="Cambria Math" panose="02040503050406030204" pitchFamily="18" charset="0"/>
                        </a:rPr>
                        <m:t>+</m:t>
                      </m:r>
                      <m:r>
                        <a:rPr lang="en-IN" sz="1600" i="1">
                          <a:latin typeface="Cambria Math" panose="02040503050406030204" pitchFamily="18" charset="0"/>
                        </a:rPr>
                        <m:t>𝑒</m:t>
                      </m:r>
                      <m:r>
                        <a:rPr lang="en-IN" sz="1600" i="1">
                          <a:latin typeface="Cambria Math" panose="02040503050406030204" pitchFamily="18" charset="0"/>
                        </a:rPr>
                        <m:t>∗</m:t>
                      </m:r>
                      <m:sSup>
                        <m:sSupPr>
                          <m:ctrlPr>
                            <a:rPr lang="en-IN" sz="1600" i="1">
                              <a:latin typeface="Cambria Math" panose="02040503050406030204" pitchFamily="18" charset="0"/>
                            </a:rPr>
                          </m:ctrlPr>
                        </m:sSupPr>
                        <m:e>
                          <m:d>
                            <m:dPr>
                              <m:ctrlPr>
                                <a:rPr lang="en-IN" sz="1600" i="1">
                                  <a:latin typeface="Cambria Math" panose="02040503050406030204" pitchFamily="18" charset="0"/>
                                </a:rPr>
                              </m:ctrlPr>
                            </m:dPr>
                            <m:e>
                              <m:r>
                                <a:rPr lang="en-IN" sz="1600" i="1">
                                  <a:latin typeface="Cambria Math" panose="02040503050406030204" pitchFamily="18" charset="0"/>
                                </a:rPr>
                                <m:t>2∗</m:t>
                              </m:r>
                              <m:r>
                                <a:rPr lang="en-IN" sz="1600" i="1">
                                  <a:latin typeface="Cambria Math" panose="02040503050406030204" pitchFamily="18" charset="0"/>
                                </a:rPr>
                                <m:t>𝑒</m:t>
                              </m:r>
                            </m:e>
                          </m:d>
                        </m:e>
                        <m:sup>
                          <m:r>
                            <a:rPr lang="en-IN" sz="1600" i="1">
                              <a:latin typeface="Cambria Math" panose="02040503050406030204" pitchFamily="18" charset="0"/>
                            </a:rPr>
                            <m:t>2</m:t>
                          </m:r>
                        </m:sup>
                      </m:sSup>
                      <m:r>
                        <a:rPr lang="en-IN" sz="1600" i="1">
                          <a:latin typeface="Cambria Math" panose="02040503050406030204" pitchFamily="18" charset="0"/>
                        </a:rPr>
                        <m:t>+…+</m:t>
                      </m:r>
                      <m:r>
                        <a:rPr lang="en-IN" sz="1600" i="1">
                          <a:latin typeface="Cambria Math" panose="02040503050406030204" pitchFamily="18" charset="0"/>
                        </a:rPr>
                        <m:t>𝑒</m:t>
                      </m:r>
                      <m:r>
                        <a:rPr lang="en-IN" sz="1600" i="1">
                          <a:latin typeface="Cambria Math" panose="02040503050406030204" pitchFamily="18" charset="0"/>
                        </a:rPr>
                        <m:t>∗</m:t>
                      </m:r>
                      <m:sSup>
                        <m:sSupPr>
                          <m:ctrlPr>
                            <a:rPr lang="en-IN" sz="1600" i="1">
                              <a:latin typeface="Cambria Math" panose="02040503050406030204" pitchFamily="18" charset="0"/>
                            </a:rPr>
                          </m:ctrlPr>
                        </m:sSupPr>
                        <m:e>
                          <m:d>
                            <m:dPr>
                              <m:ctrlPr>
                                <a:rPr lang="en-IN" sz="1600" i="1">
                                  <a:latin typeface="Cambria Math" panose="02040503050406030204" pitchFamily="18" charset="0"/>
                                </a:rPr>
                              </m:ctrlPr>
                            </m:dPr>
                            <m:e>
                              <m:r>
                                <a:rPr lang="en-IN" sz="1600" i="1">
                                  <a:latin typeface="Cambria Math" panose="02040503050406030204" pitchFamily="18" charset="0"/>
                                </a:rPr>
                                <m:t>2∗</m:t>
                              </m:r>
                              <m:r>
                                <a:rPr lang="en-IN" sz="1600" i="1">
                                  <a:latin typeface="Cambria Math" panose="02040503050406030204" pitchFamily="18" charset="0"/>
                                </a:rPr>
                                <m:t>𝑒</m:t>
                              </m:r>
                            </m:e>
                          </m:d>
                        </m:e>
                        <m:sup>
                          <m:r>
                            <a:rPr lang="en-IN" sz="1600" i="1">
                              <a:latin typeface="Cambria Math" panose="02040503050406030204" pitchFamily="18" charset="0"/>
                            </a:rPr>
                            <m:t>𝑙</m:t>
                          </m:r>
                          <m:r>
                            <a:rPr lang="en-IN" sz="1600" i="1">
                              <a:latin typeface="Cambria Math" panose="02040503050406030204" pitchFamily="18" charset="0"/>
                            </a:rPr>
                            <m:t>−1</m:t>
                          </m:r>
                        </m:sup>
                      </m:sSup>
                      <m:r>
                        <a:rPr lang="en-IN" sz="1600" i="1">
                          <a:latin typeface="Cambria Math" panose="02040503050406030204" pitchFamily="18" charset="0"/>
                        </a:rPr>
                        <m:t>= </m:t>
                      </m:r>
                      <m:f>
                        <m:fPr>
                          <m:ctrlPr>
                            <a:rPr lang="en-IN" sz="1600" i="1">
                              <a:latin typeface="Cambria Math" panose="02040503050406030204" pitchFamily="18" charset="0"/>
                            </a:rPr>
                          </m:ctrlPr>
                        </m:fPr>
                        <m:num>
                          <m:r>
                            <a:rPr lang="en-IN" sz="1600" i="1">
                              <a:latin typeface="Cambria Math" panose="02040503050406030204" pitchFamily="18" charset="0"/>
                            </a:rPr>
                            <m:t>𝑒</m:t>
                          </m:r>
                          <m:r>
                            <a:rPr lang="en-IN" sz="1600" i="1">
                              <a:latin typeface="Cambria Math" panose="02040503050406030204" pitchFamily="18" charset="0"/>
                            </a:rPr>
                            <m:t> </m:t>
                          </m:r>
                          <m:d>
                            <m:dPr>
                              <m:ctrlPr>
                                <a:rPr lang="en-IN" sz="1600" i="1">
                                  <a:latin typeface="Cambria Math" panose="02040503050406030204" pitchFamily="18" charset="0"/>
                                </a:rPr>
                              </m:ctrlPr>
                            </m:dPr>
                            <m:e>
                              <m:sSup>
                                <m:sSupPr>
                                  <m:ctrlPr>
                                    <a:rPr lang="en-IN" sz="1600" i="1">
                                      <a:latin typeface="Cambria Math" panose="02040503050406030204" pitchFamily="18" charset="0"/>
                                    </a:rPr>
                                  </m:ctrlPr>
                                </m:sSupPr>
                                <m:e>
                                  <m:d>
                                    <m:dPr>
                                      <m:ctrlPr>
                                        <a:rPr lang="en-IN" sz="1600" i="1">
                                          <a:latin typeface="Cambria Math" panose="02040503050406030204" pitchFamily="18" charset="0"/>
                                        </a:rPr>
                                      </m:ctrlPr>
                                    </m:dPr>
                                    <m:e>
                                      <m:r>
                                        <a:rPr lang="en-IN" sz="1600" i="1">
                                          <a:latin typeface="Cambria Math" panose="02040503050406030204" pitchFamily="18" charset="0"/>
                                        </a:rPr>
                                        <m:t>2</m:t>
                                      </m:r>
                                      <m:r>
                                        <a:rPr lang="en-IN" sz="1600" i="1">
                                          <a:latin typeface="Cambria Math" panose="02040503050406030204" pitchFamily="18" charset="0"/>
                                        </a:rPr>
                                        <m:t>𝑒</m:t>
                                      </m:r>
                                    </m:e>
                                  </m:d>
                                </m:e>
                                <m:sup>
                                  <m:r>
                                    <a:rPr lang="en-IN" sz="1600" i="1">
                                      <a:latin typeface="Cambria Math" panose="02040503050406030204" pitchFamily="18" charset="0"/>
                                    </a:rPr>
                                    <m:t>𝑙</m:t>
                                  </m:r>
                                </m:sup>
                              </m:sSup>
                              <m:r>
                                <a:rPr lang="en-IN" sz="1600" i="1">
                                  <a:latin typeface="Cambria Math" panose="02040503050406030204" pitchFamily="18" charset="0"/>
                                </a:rPr>
                                <m:t>−1</m:t>
                              </m:r>
                            </m:e>
                          </m:d>
                        </m:num>
                        <m:den>
                          <m:d>
                            <m:dPr>
                              <m:ctrlPr>
                                <a:rPr lang="en-IN" sz="1600" i="1">
                                  <a:latin typeface="Cambria Math" panose="02040503050406030204" pitchFamily="18" charset="0"/>
                                </a:rPr>
                              </m:ctrlPr>
                            </m:dPr>
                            <m:e>
                              <m:r>
                                <a:rPr lang="en-IN" sz="1600" i="1">
                                  <a:latin typeface="Cambria Math" panose="02040503050406030204" pitchFamily="18" charset="0"/>
                                </a:rPr>
                                <m:t>2</m:t>
                              </m:r>
                              <m:r>
                                <a:rPr lang="en-IN" sz="1600" i="1">
                                  <a:latin typeface="Cambria Math" panose="02040503050406030204" pitchFamily="18" charset="0"/>
                                </a:rPr>
                                <m:t>𝑒</m:t>
                              </m:r>
                            </m:e>
                          </m:d>
                          <m:r>
                            <a:rPr lang="en-IN" sz="1600" i="1">
                              <a:latin typeface="Cambria Math" panose="02040503050406030204" pitchFamily="18" charset="0"/>
                            </a:rPr>
                            <m:t>−1</m:t>
                          </m:r>
                        </m:den>
                      </m:f>
                      <m:r>
                        <a:rPr lang="en-IN" sz="1600" i="1">
                          <a:latin typeface="Cambria Math" panose="02040503050406030204" pitchFamily="18" charset="0"/>
                        </a:rPr>
                        <m:t>=</m:t>
                      </m:r>
                      <m:r>
                        <a:rPr lang="en-IN" sz="1600" i="1">
                          <a:latin typeface="Cambria Math" panose="02040503050406030204" pitchFamily="18" charset="0"/>
                        </a:rPr>
                        <m:t>𝑂</m:t>
                      </m:r>
                      <m:r>
                        <a:rPr lang="en-IN" sz="1600" i="1">
                          <a:latin typeface="Cambria Math" panose="02040503050406030204" pitchFamily="18" charset="0"/>
                        </a:rPr>
                        <m:t>(</m:t>
                      </m:r>
                      <m:sSup>
                        <m:sSupPr>
                          <m:ctrlPr>
                            <a:rPr lang="en-IN" sz="1600" i="1">
                              <a:latin typeface="Cambria Math" panose="02040503050406030204" pitchFamily="18" charset="0"/>
                            </a:rPr>
                          </m:ctrlPr>
                        </m:sSupPr>
                        <m:e>
                          <m:r>
                            <a:rPr lang="en-IN" sz="1600" i="1">
                              <a:latin typeface="Cambria Math" panose="02040503050406030204" pitchFamily="18" charset="0"/>
                            </a:rPr>
                            <m:t>(2</m:t>
                          </m:r>
                          <m:r>
                            <a:rPr lang="en-IN" sz="1600" i="1">
                              <a:latin typeface="Cambria Math" panose="02040503050406030204" pitchFamily="18" charset="0"/>
                            </a:rPr>
                            <m:t>𝑒</m:t>
                          </m:r>
                          <m:r>
                            <a:rPr lang="en-IN" sz="1600" i="1">
                              <a:latin typeface="Cambria Math" panose="02040503050406030204" pitchFamily="18" charset="0"/>
                            </a:rPr>
                            <m:t>)</m:t>
                          </m:r>
                        </m:e>
                        <m:sup>
                          <m:r>
                            <a:rPr lang="en-IN" sz="1600" i="1">
                              <a:latin typeface="Cambria Math" panose="02040503050406030204" pitchFamily="18" charset="0"/>
                            </a:rPr>
                            <m:t>𝑙</m:t>
                          </m:r>
                        </m:sup>
                      </m:sSup>
                      <m:r>
                        <a:rPr lang="en-IN" sz="1600" i="1">
                          <a:latin typeface="Cambria Math" panose="02040503050406030204" pitchFamily="18" charset="0"/>
                        </a:rPr>
                        <m:t>)</m:t>
                      </m:r>
                    </m:oMath>
                  </m:oMathPara>
                </a14:m>
                <a:endParaRPr lang="en-IN" sz="1600" dirty="0"/>
              </a:p>
              <a:p>
                <a:pPr marL="0" indent="0" algn="just">
                  <a:buNone/>
                </a:pPr>
                <a:endParaRPr lang="en-IN" sz="1600" dirty="0" smtClean="0"/>
              </a:p>
              <a:p>
                <a:pPr marL="0" indent="0" algn="just">
                  <a:buNone/>
                </a:pPr>
                <a:endParaRPr lang="en-IN" sz="1600" dirty="0"/>
              </a:p>
              <a:p>
                <a:pPr marL="0" indent="0" algn="just">
                  <a:buNone/>
                </a:pPr>
                <a:endParaRPr lang="en-IN" sz="1600" dirty="0" smtClean="0"/>
              </a:p>
              <a:p>
                <a:pPr marL="0" indent="0" algn="just">
                  <a:buNone/>
                </a:pPr>
                <a:endParaRPr lang="en-IN" sz="1600" dirty="0"/>
              </a:p>
              <a:p>
                <a:pPr marL="0" indent="0" algn="just">
                  <a:buNone/>
                </a:pPr>
                <a:endParaRPr lang="en-IN" sz="1600" dirty="0" smtClean="0"/>
              </a:p>
              <a:p>
                <a:pPr marL="0" indent="0" algn="just">
                  <a:buNone/>
                </a:pPr>
                <a:endParaRPr lang="en-IN" sz="1600" dirty="0"/>
              </a:p>
              <a:p>
                <a:pPr marL="0" indent="0" algn="just">
                  <a:buNone/>
                </a:pPr>
                <a:endParaRPr lang="en-IN" sz="1050" dirty="0" smtClean="0"/>
              </a:p>
              <a:p>
                <a:pPr marL="0" indent="0" algn="ctr">
                  <a:buNone/>
                </a:pPr>
                <a:r>
                  <a:rPr lang="en-IN" sz="1050" dirty="0"/>
                  <a:t>FIGURE 4. Search space for 2 frequent events in point based </a:t>
                </a:r>
                <a:r>
                  <a:rPr lang="en-IN" sz="1050" dirty="0" smtClean="0"/>
                  <a:t>database [10]</a:t>
                </a:r>
                <a:endParaRPr lang="en-IN" sz="1050" dirty="0" smtClean="0"/>
              </a:p>
            </p:txBody>
          </p:sp>
        </mc:Choice>
        <mc:Fallback>
          <p:sp>
            <p:nvSpPr>
              <p:cNvPr id="3" name="Content Placeholder 2"/>
              <p:cNvSpPr>
                <a:spLocks noGrp="1" noRot="1" noChangeAspect="1" noMove="1" noResize="1" noEditPoints="1" noAdjustHandles="1" noChangeArrowheads="1" noChangeShapeType="1" noTextEdit="1"/>
              </p:cNvSpPr>
              <p:nvPr>
                <p:ph sz="half" idx="2"/>
              </p:nvPr>
            </p:nvSpPr>
            <p:spPr>
              <a:blipFill rotWithShape="0">
                <a:blip r:embed="rId2"/>
                <a:stretch>
                  <a:fillRect l="-626" t="-350" r="-348" b="-1986"/>
                </a:stretch>
              </a:blipFill>
            </p:spPr>
            <p:txBody>
              <a:bodyPr/>
              <a:lstStyle/>
              <a:p>
                <a:r>
                  <a:rPr lang="en-IN">
                    <a:noFill/>
                  </a:rPr>
                  <a:t> </a:t>
                </a:r>
              </a:p>
            </p:txBody>
          </p:sp>
        </mc:Fallback>
      </mc:AlternateContent>
      <p:pic>
        <p:nvPicPr>
          <p:cNvPr id="4" name="Picture 3"/>
          <p:cNvPicPr/>
          <p:nvPr/>
        </p:nvPicPr>
        <p:blipFill>
          <a:blip r:embed="rId3"/>
          <a:stretch>
            <a:fillRect/>
          </a:stretch>
        </p:blipFill>
        <p:spPr>
          <a:xfrm>
            <a:off x="1821521" y="4233871"/>
            <a:ext cx="5486400" cy="1993265"/>
          </a:xfrm>
          <a:prstGeom prst="rect">
            <a:avLst/>
          </a:prstGeom>
        </p:spPr>
      </p:pic>
    </p:spTree>
    <p:extLst>
      <p:ext uri="{BB962C8B-B14F-4D97-AF65-F5344CB8AC3E}">
        <p14:creationId xmlns:p14="http://schemas.microsoft.com/office/powerpoint/2010/main" val="920925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a:t>
            </a:r>
            <a:r>
              <a:rPr lang="en-IN" dirty="0" smtClean="0"/>
              <a:t>Methodology (cont.)</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sz="half" idx="2"/>
              </p:nvPr>
            </p:nvSpPr>
            <p:spPr/>
            <p:txBody>
              <a:bodyPr/>
              <a:lstStyle/>
              <a:p>
                <a:pPr marL="0" indent="0">
                  <a:buNone/>
                </a:pPr>
                <a:r>
                  <a:rPr lang="en-IN" sz="1800" b="1" dirty="0"/>
                  <a:t>Space complexity </a:t>
                </a:r>
                <a:r>
                  <a:rPr lang="en-IN" sz="1800" b="1" dirty="0" smtClean="0"/>
                  <a:t>of interval-based </a:t>
                </a:r>
                <a:r>
                  <a:rPr lang="en-IN" sz="1800" b="1" dirty="0"/>
                  <a:t>events </a:t>
                </a:r>
                <a:r>
                  <a:rPr lang="en-IN" sz="1800" b="1" dirty="0" smtClean="0"/>
                  <a:t>mining</a:t>
                </a:r>
              </a:p>
              <a:p>
                <a:pPr marL="0" indent="0">
                  <a:buNone/>
                </a:pPr>
                <a:endParaRPr lang="en-IN" sz="1800" b="1" dirty="0"/>
              </a:p>
              <a:p>
                <a:pPr marL="0" indent="0" algn="just">
                  <a:buNone/>
                </a:pPr>
                <a:r>
                  <a:rPr lang="en-IN" sz="1600" dirty="0"/>
                  <a:t>The search space for temporal database is highly explosive. Note that the Allen’s 13 relations is reduced in 7 relations without loss of generality. So again, if the number of frequent interval events is e and the longest temporal pattern is of length is l, the order of the search space would be,</a:t>
                </a:r>
              </a:p>
              <a:p>
                <a:pPr marL="0" indent="0">
                  <a:buNone/>
                </a:pPr>
                <a14:m>
                  <m:oMathPara xmlns:m="http://schemas.openxmlformats.org/officeDocument/2006/math">
                    <m:oMathParaPr>
                      <m:jc m:val="centerGroup"/>
                    </m:oMathParaPr>
                    <m:oMath xmlns:m="http://schemas.openxmlformats.org/officeDocument/2006/math">
                      <m:r>
                        <a:rPr lang="en-IN" sz="1600" i="1">
                          <a:latin typeface="Cambria Math" panose="02040503050406030204" pitchFamily="18" charset="0"/>
                        </a:rPr>
                        <m:t>𝑒</m:t>
                      </m:r>
                      <m:r>
                        <a:rPr lang="en-IN" sz="1600" i="1">
                          <a:latin typeface="Cambria Math" panose="02040503050406030204" pitchFamily="18" charset="0"/>
                        </a:rPr>
                        <m:t>+</m:t>
                      </m:r>
                      <m:r>
                        <a:rPr lang="en-IN" sz="1600" i="1">
                          <a:latin typeface="Cambria Math" panose="02040503050406030204" pitchFamily="18" charset="0"/>
                        </a:rPr>
                        <m:t>𝑒</m:t>
                      </m:r>
                      <m:d>
                        <m:dPr>
                          <m:ctrlPr>
                            <a:rPr lang="en-IN" sz="1600" i="1">
                              <a:latin typeface="Cambria Math" panose="02040503050406030204" pitchFamily="18" charset="0"/>
                            </a:rPr>
                          </m:ctrlPr>
                        </m:dPr>
                        <m:e>
                          <m:r>
                            <a:rPr lang="en-IN" sz="1600" i="1">
                              <a:latin typeface="Cambria Math" panose="02040503050406030204" pitchFamily="18" charset="0"/>
                            </a:rPr>
                            <m:t>7∗</m:t>
                          </m:r>
                          <m:r>
                            <a:rPr lang="en-IN" sz="1600" i="1">
                              <a:latin typeface="Cambria Math" panose="02040503050406030204" pitchFamily="18" charset="0"/>
                            </a:rPr>
                            <m:t>𝑒</m:t>
                          </m:r>
                        </m:e>
                      </m:d>
                      <m:r>
                        <a:rPr lang="en-IN" sz="1600" i="1">
                          <a:latin typeface="Cambria Math" panose="02040503050406030204" pitchFamily="18" charset="0"/>
                        </a:rPr>
                        <m:t>+</m:t>
                      </m:r>
                      <m:r>
                        <a:rPr lang="en-IN" sz="1600" i="1">
                          <a:latin typeface="Cambria Math" panose="02040503050406030204" pitchFamily="18" charset="0"/>
                        </a:rPr>
                        <m:t>𝑒</m:t>
                      </m:r>
                      <m:d>
                        <m:dPr>
                          <m:ctrlPr>
                            <a:rPr lang="en-IN" sz="1600" i="1">
                              <a:latin typeface="Cambria Math" panose="02040503050406030204" pitchFamily="18" charset="0"/>
                            </a:rPr>
                          </m:ctrlPr>
                        </m:dPr>
                        <m:e>
                          <m:r>
                            <a:rPr lang="en-IN" sz="1600" i="1">
                              <a:latin typeface="Cambria Math" panose="02040503050406030204" pitchFamily="18" charset="0"/>
                            </a:rPr>
                            <m:t>7∗</m:t>
                          </m:r>
                          <m:r>
                            <a:rPr lang="en-IN" sz="1600" i="1">
                              <a:latin typeface="Cambria Math" panose="02040503050406030204" pitchFamily="18" charset="0"/>
                            </a:rPr>
                            <m:t>𝑒</m:t>
                          </m:r>
                        </m:e>
                      </m:d>
                      <m:d>
                        <m:dPr>
                          <m:ctrlPr>
                            <a:rPr lang="en-IN" sz="1600" i="1">
                              <a:latin typeface="Cambria Math" panose="02040503050406030204" pitchFamily="18" charset="0"/>
                            </a:rPr>
                          </m:ctrlPr>
                        </m:dPr>
                        <m:e>
                          <m:sSup>
                            <m:sSupPr>
                              <m:ctrlPr>
                                <a:rPr lang="en-IN" sz="1600" i="1">
                                  <a:latin typeface="Cambria Math" panose="02040503050406030204" pitchFamily="18" charset="0"/>
                                </a:rPr>
                              </m:ctrlPr>
                            </m:sSupPr>
                            <m:e>
                              <m:r>
                                <a:rPr lang="en-IN" sz="1600" i="1">
                                  <a:latin typeface="Cambria Math" panose="02040503050406030204" pitchFamily="18" charset="0"/>
                                </a:rPr>
                                <m:t>7</m:t>
                              </m:r>
                            </m:e>
                            <m:sup>
                              <m:r>
                                <a:rPr lang="en-IN" sz="1600" i="1">
                                  <a:latin typeface="Cambria Math" panose="02040503050406030204" pitchFamily="18" charset="0"/>
                                </a:rPr>
                                <m:t>2</m:t>
                              </m:r>
                            </m:sup>
                          </m:sSup>
                          <m:r>
                            <a:rPr lang="en-IN" sz="1600" i="1">
                              <a:latin typeface="Cambria Math" panose="02040503050406030204" pitchFamily="18" charset="0"/>
                            </a:rPr>
                            <m:t>∗</m:t>
                          </m:r>
                          <m:r>
                            <a:rPr lang="en-IN" sz="1600" i="1">
                              <a:latin typeface="Cambria Math" panose="02040503050406030204" pitchFamily="18" charset="0"/>
                            </a:rPr>
                            <m:t>𝑒</m:t>
                          </m:r>
                        </m:e>
                      </m:d>
                      <m:r>
                        <a:rPr lang="en-IN" sz="1600" i="1">
                          <a:latin typeface="Cambria Math" panose="02040503050406030204" pitchFamily="18" charset="0"/>
                        </a:rPr>
                        <m:t>+…+</m:t>
                      </m:r>
                      <m:r>
                        <a:rPr lang="en-IN" sz="1600" i="1">
                          <a:latin typeface="Cambria Math" panose="02040503050406030204" pitchFamily="18" charset="0"/>
                        </a:rPr>
                        <m:t>𝑒</m:t>
                      </m:r>
                      <m:d>
                        <m:dPr>
                          <m:ctrlPr>
                            <a:rPr lang="en-IN" sz="1600" i="1">
                              <a:latin typeface="Cambria Math" panose="02040503050406030204" pitchFamily="18" charset="0"/>
                            </a:rPr>
                          </m:ctrlPr>
                        </m:dPr>
                        <m:e>
                          <m:r>
                            <a:rPr lang="en-IN" sz="1600" i="1">
                              <a:latin typeface="Cambria Math" panose="02040503050406030204" pitchFamily="18" charset="0"/>
                            </a:rPr>
                            <m:t>7∗</m:t>
                          </m:r>
                          <m:r>
                            <a:rPr lang="en-IN" sz="1600" i="1">
                              <a:latin typeface="Cambria Math" panose="02040503050406030204" pitchFamily="18" charset="0"/>
                            </a:rPr>
                            <m:t>𝑒</m:t>
                          </m:r>
                        </m:e>
                      </m:d>
                      <m:d>
                        <m:dPr>
                          <m:ctrlPr>
                            <a:rPr lang="en-IN" sz="1600" i="1">
                              <a:latin typeface="Cambria Math" panose="02040503050406030204" pitchFamily="18" charset="0"/>
                            </a:rPr>
                          </m:ctrlPr>
                        </m:dPr>
                        <m:e>
                          <m:sSup>
                            <m:sSupPr>
                              <m:ctrlPr>
                                <a:rPr lang="en-IN" sz="1600" i="1">
                                  <a:latin typeface="Cambria Math" panose="02040503050406030204" pitchFamily="18" charset="0"/>
                                </a:rPr>
                              </m:ctrlPr>
                            </m:sSupPr>
                            <m:e>
                              <m:r>
                                <a:rPr lang="en-IN" sz="1600" i="1">
                                  <a:latin typeface="Cambria Math" panose="02040503050406030204" pitchFamily="18" charset="0"/>
                                </a:rPr>
                                <m:t>7</m:t>
                              </m:r>
                            </m:e>
                            <m:sup>
                              <m:r>
                                <a:rPr lang="en-IN" sz="1600" i="1">
                                  <a:latin typeface="Cambria Math" panose="02040503050406030204" pitchFamily="18" charset="0"/>
                                </a:rPr>
                                <m:t>2</m:t>
                              </m:r>
                            </m:sup>
                          </m:sSup>
                          <m:r>
                            <a:rPr lang="en-IN" sz="1600" i="1">
                              <a:latin typeface="Cambria Math" panose="02040503050406030204" pitchFamily="18" charset="0"/>
                            </a:rPr>
                            <m:t>∗</m:t>
                          </m:r>
                          <m:r>
                            <a:rPr lang="en-IN" sz="1600" i="1">
                              <a:latin typeface="Cambria Math" panose="02040503050406030204" pitchFamily="18" charset="0"/>
                            </a:rPr>
                            <m:t>𝑒</m:t>
                          </m:r>
                        </m:e>
                      </m:d>
                      <m:r>
                        <a:rPr lang="en-IN" sz="1600" i="1">
                          <a:latin typeface="Cambria Math" panose="02040503050406030204" pitchFamily="18" charset="0"/>
                        </a:rPr>
                        <m:t>…</m:t>
                      </m:r>
                      <m:d>
                        <m:dPr>
                          <m:ctrlPr>
                            <a:rPr lang="en-IN" sz="1600" i="1">
                              <a:latin typeface="Cambria Math" panose="02040503050406030204" pitchFamily="18" charset="0"/>
                            </a:rPr>
                          </m:ctrlPr>
                        </m:dPr>
                        <m:e>
                          <m:sSup>
                            <m:sSupPr>
                              <m:ctrlPr>
                                <a:rPr lang="en-IN" sz="1600" i="1">
                                  <a:latin typeface="Cambria Math" panose="02040503050406030204" pitchFamily="18" charset="0"/>
                                </a:rPr>
                              </m:ctrlPr>
                            </m:sSupPr>
                            <m:e>
                              <m:r>
                                <a:rPr lang="en-IN" sz="1600" i="1">
                                  <a:latin typeface="Cambria Math" panose="02040503050406030204" pitchFamily="18" charset="0"/>
                                </a:rPr>
                                <m:t>7</m:t>
                              </m:r>
                            </m:e>
                            <m:sup>
                              <m:r>
                                <a:rPr lang="en-IN" sz="1600" i="1">
                                  <a:latin typeface="Cambria Math" panose="02040503050406030204" pitchFamily="18" charset="0"/>
                                </a:rPr>
                                <m:t>𝑙</m:t>
                              </m:r>
                              <m:r>
                                <a:rPr lang="en-IN" sz="1600" i="1">
                                  <a:latin typeface="Cambria Math" panose="02040503050406030204" pitchFamily="18" charset="0"/>
                                </a:rPr>
                                <m:t>−1</m:t>
                              </m:r>
                            </m:sup>
                          </m:sSup>
                          <m:r>
                            <a:rPr lang="en-IN" sz="1600" i="1">
                              <a:latin typeface="Cambria Math" panose="02040503050406030204" pitchFamily="18" charset="0"/>
                            </a:rPr>
                            <m:t>∗</m:t>
                          </m:r>
                          <m:r>
                            <a:rPr lang="en-IN" sz="1600" i="1">
                              <a:latin typeface="Cambria Math" panose="02040503050406030204" pitchFamily="18" charset="0"/>
                            </a:rPr>
                            <m:t>𝑒</m:t>
                          </m:r>
                        </m:e>
                      </m:d>
                      <m:r>
                        <a:rPr lang="en-IN" sz="1600" i="1">
                          <a:latin typeface="Cambria Math" panose="02040503050406030204" pitchFamily="18" charset="0"/>
                        </a:rPr>
                        <m:t>=</m:t>
                      </m:r>
                      <m:r>
                        <a:rPr lang="en-IN" sz="1600" i="1">
                          <a:latin typeface="Cambria Math" panose="02040503050406030204" pitchFamily="18" charset="0"/>
                        </a:rPr>
                        <m:t>𝑂</m:t>
                      </m:r>
                      <m:r>
                        <a:rPr lang="en-IN" sz="1600" i="1">
                          <a:latin typeface="Cambria Math" panose="02040503050406030204" pitchFamily="18" charset="0"/>
                        </a:rPr>
                        <m:t>(</m:t>
                      </m:r>
                      <m:sSup>
                        <m:sSupPr>
                          <m:ctrlPr>
                            <a:rPr lang="en-IN" sz="1600" i="1">
                              <a:latin typeface="Cambria Math" panose="02040503050406030204" pitchFamily="18" charset="0"/>
                            </a:rPr>
                          </m:ctrlPr>
                        </m:sSupPr>
                        <m:e>
                          <m:sSup>
                            <m:sSupPr>
                              <m:ctrlPr>
                                <a:rPr lang="en-IN" sz="1600" i="1">
                                  <a:latin typeface="Cambria Math" panose="02040503050406030204" pitchFamily="18" charset="0"/>
                                </a:rPr>
                              </m:ctrlPr>
                            </m:sSupPr>
                            <m:e>
                              <m:r>
                                <a:rPr lang="en-IN" sz="1600" i="1">
                                  <a:latin typeface="Cambria Math" panose="02040503050406030204" pitchFamily="18" charset="0"/>
                                </a:rPr>
                                <m:t>7</m:t>
                              </m:r>
                            </m:e>
                            <m:sup>
                              <m:sSup>
                                <m:sSupPr>
                                  <m:ctrlPr>
                                    <a:rPr lang="en-IN" sz="1600" i="1">
                                      <a:latin typeface="Cambria Math" panose="02040503050406030204" pitchFamily="18" charset="0"/>
                                    </a:rPr>
                                  </m:ctrlPr>
                                </m:sSupPr>
                                <m:e>
                                  <m:r>
                                    <a:rPr lang="en-IN" sz="1600" i="1">
                                      <a:latin typeface="Cambria Math" panose="02040503050406030204" pitchFamily="18" charset="0"/>
                                    </a:rPr>
                                    <m:t>𝑙</m:t>
                                  </m:r>
                                </m:e>
                                <m:sup>
                                  <m:r>
                                    <a:rPr lang="en-IN" sz="1600" i="1">
                                      <a:latin typeface="Cambria Math" panose="02040503050406030204" pitchFamily="18" charset="0"/>
                                    </a:rPr>
                                    <m:t>2</m:t>
                                  </m:r>
                                </m:sup>
                              </m:sSup>
                            </m:sup>
                          </m:sSup>
                          <m:r>
                            <a:rPr lang="en-IN" sz="1600" i="1">
                              <a:latin typeface="Cambria Math" panose="02040503050406030204" pitchFamily="18" charset="0"/>
                            </a:rPr>
                            <m:t>𝑒</m:t>
                          </m:r>
                        </m:e>
                        <m:sup>
                          <m:r>
                            <a:rPr lang="en-IN" sz="1600" i="1">
                              <a:latin typeface="Cambria Math" panose="02040503050406030204" pitchFamily="18" charset="0"/>
                            </a:rPr>
                            <m:t>𝑙</m:t>
                          </m:r>
                        </m:sup>
                      </m:sSup>
                      <m:r>
                        <a:rPr lang="en-IN" sz="1600" i="1">
                          <a:latin typeface="Cambria Math" panose="02040503050406030204" pitchFamily="18" charset="0"/>
                        </a:rPr>
                        <m:t>)</m:t>
                      </m:r>
                    </m:oMath>
                  </m:oMathPara>
                </a14:m>
                <a:endParaRPr lang="en-IN" sz="1600" dirty="0"/>
              </a:p>
              <a:p>
                <a:pPr marL="0" indent="0">
                  <a:buNone/>
                </a:pPr>
                <a:endParaRPr lang="en-IN" sz="1600" dirty="0" smtClean="0"/>
              </a:p>
              <a:p>
                <a:pPr marL="0" indent="0" algn="just">
                  <a:buNone/>
                </a:pPr>
                <a:r>
                  <a:rPr lang="en-IN" sz="1600" dirty="0"/>
                  <a:t>Obviously this create a large search space and make temporal pattern mining relatively more complex compared to point based sequential mining</a:t>
                </a:r>
                <a:r>
                  <a:rPr lang="en-IN" sz="1600" dirty="0" smtClean="0"/>
                  <a:t>.</a:t>
                </a:r>
              </a:p>
              <a:p>
                <a:pPr marL="0" indent="0" algn="just">
                  <a:buNone/>
                </a:pPr>
                <a:endParaRPr lang="en-IN" sz="1600" dirty="0"/>
              </a:p>
              <a:p>
                <a:pPr marL="0" indent="0" algn="just">
                  <a:buNone/>
                </a:pPr>
                <a:endParaRPr lang="en-IN" sz="1600" dirty="0" smtClean="0"/>
              </a:p>
              <a:p>
                <a:pPr marL="0" indent="0" algn="just">
                  <a:buNone/>
                </a:pPr>
                <a:endParaRPr lang="en-IN" sz="1600" dirty="0"/>
              </a:p>
              <a:p>
                <a:pPr marL="0" indent="0" algn="just">
                  <a:buNone/>
                </a:pPr>
                <a:endParaRPr lang="en-IN" sz="1600" dirty="0" smtClean="0"/>
              </a:p>
              <a:p>
                <a:pPr marL="0" indent="0" algn="just">
                  <a:buNone/>
                </a:pPr>
                <a:endParaRPr lang="en-IN" sz="1600" dirty="0"/>
              </a:p>
              <a:p>
                <a:pPr marL="0" indent="0" algn="just">
                  <a:buNone/>
                </a:pPr>
                <a:endParaRPr lang="en-IN" sz="1600" dirty="0" smtClean="0"/>
              </a:p>
              <a:p>
                <a:pPr marL="0" indent="0" algn="just">
                  <a:buNone/>
                </a:pPr>
                <a:endParaRPr lang="en-IN" sz="1600" dirty="0"/>
              </a:p>
              <a:p>
                <a:pPr marL="0" indent="0" algn="just">
                  <a:buNone/>
                </a:pPr>
                <a:endParaRPr lang="en-IN" sz="1600" dirty="0" smtClean="0"/>
              </a:p>
              <a:p>
                <a:pPr marL="0" indent="0" algn="ctr">
                  <a:buNone/>
                </a:pPr>
                <a:r>
                  <a:rPr lang="en-IN" sz="1050" dirty="0" smtClean="0"/>
                  <a:t>FIGURE </a:t>
                </a:r>
                <a:r>
                  <a:rPr lang="en-IN" sz="1050" dirty="0"/>
                  <a:t>5. Search space for 2 frequent interval events in temporal </a:t>
                </a:r>
                <a:r>
                  <a:rPr lang="en-IN" sz="1050" dirty="0" smtClean="0"/>
                  <a:t>database [10] </a:t>
                </a:r>
                <a:endParaRPr lang="en-IN" sz="1050" dirty="0"/>
              </a:p>
            </p:txBody>
          </p:sp>
        </mc:Choice>
        <mc:Fallback>
          <p:sp>
            <p:nvSpPr>
              <p:cNvPr id="3" name="Content Placeholder 2"/>
              <p:cNvSpPr>
                <a:spLocks noGrp="1" noRot="1" noChangeAspect="1" noMove="1" noResize="1" noEditPoints="1" noAdjustHandles="1" noChangeArrowheads="1" noChangeShapeType="1" noTextEdit="1"/>
              </p:cNvSpPr>
              <p:nvPr>
                <p:ph sz="half" idx="2"/>
              </p:nvPr>
            </p:nvSpPr>
            <p:spPr>
              <a:blipFill rotWithShape="0">
                <a:blip r:embed="rId2"/>
                <a:stretch>
                  <a:fillRect l="-626" t="-701" r="-348" b="-3738"/>
                </a:stretch>
              </a:blipFill>
            </p:spPr>
            <p:txBody>
              <a:bodyPr/>
              <a:lstStyle/>
              <a:p>
                <a:r>
                  <a:rPr lang="en-IN">
                    <a:noFill/>
                  </a:rPr>
                  <a:t> </a:t>
                </a:r>
              </a:p>
            </p:txBody>
          </p:sp>
        </mc:Fallback>
      </mc:AlternateContent>
      <p:pic>
        <p:nvPicPr>
          <p:cNvPr id="4" name="Picture 3"/>
          <p:cNvPicPr/>
          <p:nvPr/>
        </p:nvPicPr>
        <p:blipFill>
          <a:blip r:embed="rId3"/>
          <a:stretch>
            <a:fillRect/>
          </a:stretch>
        </p:blipFill>
        <p:spPr>
          <a:xfrm>
            <a:off x="1145246" y="4053730"/>
            <a:ext cx="6077488" cy="2253373"/>
          </a:xfrm>
          <a:prstGeom prst="rect">
            <a:avLst/>
          </a:prstGeom>
        </p:spPr>
      </p:pic>
    </p:spTree>
    <p:extLst>
      <p:ext uri="{BB962C8B-B14F-4D97-AF65-F5344CB8AC3E}">
        <p14:creationId xmlns:p14="http://schemas.microsoft.com/office/powerpoint/2010/main" val="2602709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Methodology (cont.)</a:t>
            </a:r>
          </a:p>
        </p:txBody>
      </p:sp>
      <p:sp>
        <p:nvSpPr>
          <p:cNvPr id="3" name="Content Placeholder 2"/>
          <p:cNvSpPr>
            <a:spLocks noGrp="1"/>
          </p:cNvSpPr>
          <p:nvPr>
            <p:ph sz="half" idx="2"/>
          </p:nvPr>
        </p:nvSpPr>
        <p:spPr/>
        <p:txBody>
          <a:bodyPr/>
          <a:lstStyle/>
          <a:p>
            <a:pPr marL="0" indent="0">
              <a:buNone/>
            </a:pPr>
            <a:r>
              <a:rPr lang="en-IN" sz="1800" b="1" dirty="0" smtClean="0"/>
              <a:t>Representation Scheme</a:t>
            </a:r>
          </a:p>
          <a:p>
            <a:pPr marL="0" indent="0">
              <a:buNone/>
            </a:pPr>
            <a:endParaRPr lang="en-IN" sz="1050" b="1" dirty="0"/>
          </a:p>
          <a:p>
            <a:pPr marL="0" indent="0" algn="just">
              <a:buNone/>
            </a:pPr>
            <a:r>
              <a:rPr lang="en-IN" sz="1600" dirty="0"/>
              <a:t>We used </a:t>
            </a:r>
            <a:r>
              <a:rPr lang="en-IN" sz="1600" dirty="0" err="1"/>
              <a:t>endtime</a:t>
            </a:r>
            <a:r>
              <a:rPr lang="en-IN" sz="1600" dirty="0"/>
              <a:t> </a:t>
            </a:r>
            <a:r>
              <a:rPr lang="en-IN" sz="1600" dirty="0" smtClean="0"/>
              <a:t>representation </a:t>
            </a:r>
            <a:r>
              <a:rPr lang="en-IN" sz="1600" dirty="0" smtClean="0"/>
              <a:t>[10] </a:t>
            </a:r>
            <a:r>
              <a:rPr lang="en-IN" sz="1600" dirty="0"/>
              <a:t>in implementation which is an extension to the endpoint representation used in previous </a:t>
            </a:r>
            <a:r>
              <a:rPr lang="en-IN" sz="1600" dirty="0" smtClean="0"/>
              <a:t>work </a:t>
            </a:r>
            <a:r>
              <a:rPr lang="en-IN" sz="1600" dirty="0" smtClean="0"/>
              <a:t>[6] </a:t>
            </a:r>
            <a:r>
              <a:rPr lang="en-IN" sz="1600" dirty="0"/>
              <a:t>for expressing temporal patterns. </a:t>
            </a:r>
            <a:endParaRPr lang="en-IN" sz="1600" dirty="0" smtClean="0"/>
          </a:p>
          <a:p>
            <a:pPr marL="0" indent="0" algn="just">
              <a:buNone/>
            </a:pPr>
            <a:r>
              <a:rPr lang="en-IN" sz="1050" dirty="0" smtClean="0"/>
              <a:t>		</a:t>
            </a:r>
          </a:p>
          <a:p>
            <a:pPr marL="0" indent="0" algn="ctr">
              <a:buNone/>
            </a:pPr>
            <a:r>
              <a:rPr lang="en-IN" sz="1050" dirty="0" smtClean="0"/>
              <a:t>TABLE 3. </a:t>
            </a:r>
            <a:r>
              <a:rPr lang="en-IN" sz="1050" dirty="0" err="1" smtClean="0"/>
              <a:t>Endtime</a:t>
            </a:r>
            <a:r>
              <a:rPr lang="en-IN" sz="1050" dirty="0" smtClean="0"/>
              <a:t> Representation Scheme</a:t>
            </a:r>
            <a:endParaRPr lang="en-IN" sz="1050"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3939000333"/>
              </p:ext>
            </p:extLst>
          </p:nvPr>
        </p:nvGraphicFramePr>
        <p:xfrm>
          <a:off x="1287887" y="2619160"/>
          <a:ext cx="6838682" cy="3894006"/>
        </p:xfrm>
        <a:graphic>
          <a:graphicData uri="http://schemas.openxmlformats.org/presentationml/2006/ole">
            <mc:AlternateContent xmlns:mc="http://schemas.openxmlformats.org/markup-compatibility/2006">
              <mc:Choice xmlns:v="urn:schemas-microsoft-com:vml" Requires="v">
                <p:oleObj spid="_x0000_s7252" name="Document" r:id="rId3" imgW="6185895" imgH="3943686" progId="Word.Document.12">
                  <p:embed/>
                </p:oleObj>
              </mc:Choice>
              <mc:Fallback>
                <p:oleObj name="Document" r:id="rId3" imgW="6185895" imgH="3943686" progId="Word.Document.12">
                  <p:embed/>
                  <p:pic>
                    <p:nvPicPr>
                      <p:cNvPr id="0" name=""/>
                      <p:cNvPicPr/>
                      <p:nvPr/>
                    </p:nvPicPr>
                    <p:blipFill>
                      <a:blip r:embed="rId4"/>
                      <a:stretch>
                        <a:fillRect/>
                      </a:stretch>
                    </p:blipFill>
                    <p:spPr>
                      <a:xfrm>
                        <a:off x="1287887" y="2619160"/>
                        <a:ext cx="6838682" cy="3894006"/>
                      </a:xfrm>
                      <a:prstGeom prst="rect">
                        <a:avLst/>
                      </a:prstGeom>
                    </p:spPr>
                  </p:pic>
                </p:oleObj>
              </mc:Fallback>
            </mc:AlternateContent>
          </a:graphicData>
        </a:graphic>
      </p:graphicFrame>
    </p:spTree>
    <p:extLst>
      <p:ext uri="{BB962C8B-B14F-4D97-AF65-F5344CB8AC3E}">
        <p14:creationId xmlns:p14="http://schemas.microsoft.com/office/powerpoint/2010/main" val="2821350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Methodology (cont.)</a:t>
            </a:r>
          </a:p>
        </p:txBody>
      </p:sp>
      <p:sp>
        <p:nvSpPr>
          <p:cNvPr id="3" name="Content Placeholder 2"/>
          <p:cNvSpPr>
            <a:spLocks noGrp="1"/>
          </p:cNvSpPr>
          <p:nvPr>
            <p:ph sz="half" idx="2"/>
          </p:nvPr>
        </p:nvSpPr>
        <p:spPr/>
        <p:txBody>
          <a:bodyPr/>
          <a:lstStyle/>
          <a:p>
            <a:pPr marL="0" indent="0">
              <a:buNone/>
            </a:pPr>
            <a:r>
              <a:rPr lang="en-IN" sz="1800" b="1" i="1" dirty="0" err="1" smtClean="0"/>
              <a:t>PIMiner</a:t>
            </a:r>
            <a:r>
              <a:rPr lang="en-IN" sz="1800" b="1" dirty="0" smtClean="0"/>
              <a:t> Algorithm Framework</a:t>
            </a:r>
          </a:p>
        </p:txBody>
      </p:sp>
      <p:graphicFrame>
        <p:nvGraphicFramePr>
          <p:cNvPr id="5" name="Object 4"/>
          <p:cNvGraphicFramePr>
            <a:graphicFrameLocks noChangeAspect="1"/>
          </p:cNvGraphicFramePr>
          <p:nvPr>
            <p:extLst>
              <p:ext uri="{D42A27DB-BD31-4B8C-83A1-F6EECF244321}">
                <p14:modId xmlns:p14="http://schemas.microsoft.com/office/powerpoint/2010/main" val="1426476847"/>
              </p:ext>
            </p:extLst>
          </p:nvPr>
        </p:nvGraphicFramePr>
        <p:xfrm>
          <a:off x="948015" y="1640805"/>
          <a:ext cx="7165675" cy="4887442"/>
        </p:xfrm>
        <a:graphic>
          <a:graphicData uri="http://schemas.openxmlformats.org/presentationml/2006/ole">
            <mc:AlternateContent xmlns:mc="http://schemas.openxmlformats.org/markup-compatibility/2006">
              <mc:Choice xmlns:v="urn:schemas-microsoft-com:vml" Requires="v">
                <p:oleObj spid="_x0000_s8275" name="Document" r:id="rId3" imgW="6185895" imgH="4219120" progId="Word.Document.12">
                  <p:embed/>
                </p:oleObj>
              </mc:Choice>
              <mc:Fallback>
                <p:oleObj name="Document" r:id="rId3" imgW="6185895" imgH="4219120" progId="Word.Document.12">
                  <p:embed/>
                  <p:pic>
                    <p:nvPicPr>
                      <p:cNvPr id="0" name=""/>
                      <p:cNvPicPr/>
                      <p:nvPr/>
                    </p:nvPicPr>
                    <p:blipFill>
                      <a:blip r:embed="rId4"/>
                      <a:stretch>
                        <a:fillRect/>
                      </a:stretch>
                    </p:blipFill>
                    <p:spPr>
                      <a:xfrm>
                        <a:off x="948015" y="1640805"/>
                        <a:ext cx="7165675" cy="4887442"/>
                      </a:xfrm>
                      <a:prstGeom prst="rect">
                        <a:avLst/>
                      </a:prstGeom>
                    </p:spPr>
                  </p:pic>
                </p:oleObj>
              </mc:Fallback>
            </mc:AlternateContent>
          </a:graphicData>
        </a:graphic>
      </p:graphicFrame>
    </p:spTree>
    <p:extLst>
      <p:ext uri="{BB962C8B-B14F-4D97-AF65-F5344CB8AC3E}">
        <p14:creationId xmlns:p14="http://schemas.microsoft.com/office/powerpoint/2010/main" val="3420418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Methodology (cont.)</a:t>
            </a:r>
          </a:p>
        </p:txBody>
      </p:sp>
      <p:sp>
        <p:nvSpPr>
          <p:cNvPr id="3" name="Content Placeholder 2"/>
          <p:cNvSpPr>
            <a:spLocks noGrp="1"/>
          </p:cNvSpPr>
          <p:nvPr>
            <p:ph sz="half" idx="2"/>
          </p:nvPr>
        </p:nvSpPr>
        <p:spPr/>
        <p:txBody>
          <a:bodyPr/>
          <a:lstStyle/>
          <a:p>
            <a:pPr marL="0" indent="0">
              <a:buNone/>
            </a:pPr>
            <a:r>
              <a:rPr lang="en-IN" sz="1800" b="1" i="1" dirty="0" err="1" smtClean="0"/>
              <a:t>PISpan</a:t>
            </a:r>
            <a:r>
              <a:rPr lang="en-IN" sz="1800" b="1" dirty="0" smtClean="0"/>
              <a:t> Procedure</a:t>
            </a:r>
            <a:endParaRPr lang="en-IN" sz="1800" b="1" dirty="0"/>
          </a:p>
        </p:txBody>
      </p:sp>
      <p:graphicFrame>
        <p:nvGraphicFramePr>
          <p:cNvPr id="4" name="Object 3"/>
          <p:cNvGraphicFramePr>
            <a:graphicFrameLocks noChangeAspect="1"/>
          </p:cNvGraphicFramePr>
          <p:nvPr>
            <p:extLst>
              <p:ext uri="{D42A27DB-BD31-4B8C-83A1-F6EECF244321}">
                <p14:modId xmlns:p14="http://schemas.microsoft.com/office/powerpoint/2010/main" val="457747618"/>
              </p:ext>
            </p:extLst>
          </p:nvPr>
        </p:nvGraphicFramePr>
        <p:xfrm>
          <a:off x="565595" y="1792314"/>
          <a:ext cx="7998252" cy="4402424"/>
        </p:xfrm>
        <a:graphic>
          <a:graphicData uri="http://schemas.openxmlformats.org/presentationml/2006/ole">
            <mc:AlternateContent xmlns:mc="http://schemas.openxmlformats.org/markup-compatibility/2006">
              <mc:Choice xmlns:v="urn:schemas-microsoft-com:vml" Requires="v">
                <p:oleObj spid="_x0000_s9300" name="Document" r:id="rId3" imgW="6185895" imgH="3405075" progId="Word.Document.12">
                  <p:embed/>
                </p:oleObj>
              </mc:Choice>
              <mc:Fallback>
                <p:oleObj name="Document" r:id="rId3" imgW="6185895" imgH="3405075" progId="Word.Document.12">
                  <p:embed/>
                  <p:pic>
                    <p:nvPicPr>
                      <p:cNvPr id="0" name=""/>
                      <p:cNvPicPr/>
                      <p:nvPr/>
                    </p:nvPicPr>
                    <p:blipFill>
                      <a:blip r:embed="rId4"/>
                      <a:stretch>
                        <a:fillRect/>
                      </a:stretch>
                    </p:blipFill>
                    <p:spPr>
                      <a:xfrm>
                        <a:off x="565595" y="1792314"/>
                        <a:ext cx="7998252" cy="4402424"/>
                      </a:xfrm>
                      <a:prstGeom prst="rect">
                        <a:avLst/>
                      </a:prstGeom>
                    </p:spPr>
                  </p:pic>
                </p:oleObj>
              </mc:Fallback>
            </mc:AlternateContent>
          </a:graphicData>
        </a:graphic>
      </p:graphicFrame>
    </p:spTree>
    <p:extLst>
      <p:ext uri="{BB962C8B-B14F-4D97-AF65-F5344CB8AC3E}">
        <p14:creationId xmlns:p14="http://schemas.microsoft.com/office/powerpoint/2010/main" val="3010426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Outline</a:t>
            </a:r>
            <a:endParaRPr lang="en-IN" dirty="0"/>
          </a:p>
        </p:txBody>
      </p:sp>
      <p:sp>
        <p:nvSpPr>
          <p:cNvPr id="3" name="Content Placeholder 2"/>
          <p:cNvSpPr>
            <a:spLocks noGrp="1"/>
          </p:cNvSpPr>
          <p:nvPr>
            <p:ph sz="half" idx="2"/>
          </p:nvPr>
        </p:nvSpPr>
        <p:spPr/>
        <p:txBody>
          <a:bodyPr/>
          <a:lstStyle/>
          <a:p>
            <a:r>
              <a:rPr lang="en-US" sz="1600" dirty="0"/>
              <a:t>What is Pattern Mining</a:t>
            </a:r>
            <a:r>
              <a:rPr lang="en-US" sz="1600" dirty="0" smtClean="0"/>
              <a:t>?</a:t>
            </a:r>
          </a:p>
          <a:p>
            <a:pPr lvl="1"/>
            <a:r>
              <a:rPr lang="en-US" sz="1400" dirty="0" smtClean="0"/>
              <a:t>Frequent Itemset Mining</a:t>
            </a:r>
          </a:p>
          <a:p>
            <a:pPr lvl="1"/>
            <a:r>
              <a:rPr lang="en-US" sz="1400" dirty="0" smtClean="0"/>
              <a:t>Sequential Pattern Mining</a:t>
            </a:r>
          </a:p>
          <a:p>
            <a:pPr lvl="1"/>
            <a:r>
              <a:rPr lang="en-US" sz="1400" dirty="0" smtClean="0"/>
              <a:t>Structured Pattern Mining</a:t>
            </a:r>
          </a:p>
          <a:p>
            <a:pPr lvl="1"/>
            <a:r>
              <a:rPr lang="en-US" sz="1400" dirty="0" smtClean="0"/>
              <a:t>Temporal Pattern Mining</a:t>
            </a:r>
          </a:p>
          <a:p>
            <a:r>
              <a:rPr lang="en-IN" sz="1600" dirty="0" smtClean="0"/>
              <a:t>Need </a:t>
            </a:r>
            <a:r>
              <a:rPr lang="en-IN" sz="1600" dirty="0"/>
              <a:t>for Scalable Pattern </a:t>
            </a:r>
            <a:r>
              <a:rPr lang="en-IN" sz="1600" dirty="0" smtClean="0"/>
              <a:t>Mining</a:t>
            </a:r>
          </a:p>
          <a:p>
            <a:r>
              <a:rPr lang="en-IN" sz="1600" dirty="0" smtClean="0"/>
              <a:t>Need for Interval Pattern Mining</a:t>
            </a:r>
          </a:p>
          <a:p>
            <a:pPr lvl="1"/>
            <a:r>
              <a:rPr lang="en-IN" sz="1400" dirty="0" smtClean="0"/>
              <a:t>Problem Statement</a:t>
            </a:r>
          </a:p>
          <a:p>
            <a:r>
              <a:rPr lang="en-IN" sz="1600" dirty="0" smtClean="0"/>
              <a:t>Background and Related Work</a:t>
            </a:r>
          </a:p>
          <a:p>
            <a:pPr lvl="1"/>
            <a:r>
              <a:rPr lang="en-IN" sz="1400" dirty="0" smtClean="0"/>
              <a:t>Interval Sequence Database</a:t>
            </a:r>
          </a:p>
          <a:p>
            <a:pPr lvl="1"/>
            <a:r>
              <a:rPr lang="en-IN" sz="1400" dirty="0" smtClean="0"/>
              <a:t>Temporal Relations</a:t>
            </a:r>
          </a:p>
          <a:p>
            <a:pPr lvl="1"/>
            <a:r>
              <a:rPr lang="en-IN" sz="1400" dirty="0" smtClean="0"/>
              <a:t>Representation Methods</a:t>
            </a:r>
          </a:p>
          <a:p>
            <a:pPr lvl="1"/>
            <a:r>
              <a:rPr lang="en-IN" sz="1400" dirty="0" smtClean="0"/>
              <a:t>Interval Pattern Mining Algorithms </a:t>
            </a:r>
          </a:p>
          <a:p>
            <a:pPr lvl="2"/>
            <a:r>
              <a:rPr lang="en-IN" sz="1300" dirty="0" smtClean="0"/>
              <a:t>Apriori-like Algorithms</a:t>
            </a:r>
          </a:p>
          <a:p>
            <a:pPr lvl="2"/>
            <a:r>
              <a:rPr lang="en-IN" sz="1300" dirty="0" smtClean="0"/>
              <a:t>Projection-based</a:t>
            </a:r>
            <a:r>
              <a:rPr lang="en-IN" sz="1300" dirty="0"/>
              <a:t> </a:t>
            </a:r>
            <a:r>
              <a:rPr lang="en-IN" sz="1300" dirty="0" smtClean="0"/>
              <a:t>Algorithms</a:t>
            </a:r>
          </a:p>
          <a:p>
            <a:pPr lvl="1"/>
            <a:r>
              <a:rPr lang="en-IN" sz="1400" dirty="0" smtClean="0"/>
              <a:t>Parallel Frequent Itemset Mining</a:t>
            </a:r>
          </a:p>
          <a:p>
            <a:pPr lvl="2"/>
            <a:r>
              <a:rPr lang="en-IN" sz="1300" dirty="0" smtClean="0"/>
              <a:t>Parallel FP-growth</a:t>
            </a:r>
          </a:p>
          <a:p>
            <a:pPr lvl="2"/>
            <a:r>
              <a:rPr lang="en-IN" sz="1300" dirty="0" err="1" smtClean="0"/>
              <a:t>FiDoop</a:t>
            </a:r>
            <a:r>
              <a:rPr lang="en-IN" sz="1300" dirty="0" smtClean="0"/>
              <a:t> Algorithm</a:t>
            </a:r>
          </a:p>
          <a:p>
            <a:pPr lvl="1"/>
            <a:r>
              <a:rPr lang="en-IN" sz="1400" dirty="0" smtClean="0"/>
              <a:t>Research Gap</a:t>
            </a:r>
          </a:p>
        </p:txBody>
      </p:sp>
    </p:spTree>
    <p:extLst>
      <p:ext uri="{BB962C8B-B14F-4D97-AF65-F5344CB8AC3E}">
        <p14:creationId xmlns:p14="http://schemas.microsoft.com/office/powerpoint/2010/main" val="2078345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Methodology (cont.)</a:t>
            </a:r>
          </a:p>
        </p:txBody>
      </p:sp>
      <p:sp>
        <p:nvSpPr>
          <p:cNvPr id="3" name="Content Placeholder 2"/>
          <p:cNvSpPr>
            <a:spLocks noGrp="1"/>
          </p:cNvSpPr>
          <p:nvPr>
            <p:ph sz="half" idx="2"/>
          </p:nvPr>
        </p:nvSpPr>
        <p:spPr/>
        <p:txBody>
          <a:bodyPr/>
          <a:lstStyle/>
          <a:p>
            <a:pPr marL="0" indent="0">
              <a:buNone/>
            </a:pPr>
            <a:r>
              <a:rPr lang="en-IN" sz="1800" b="1" i="1" dirty="0" err="1" smtClean="0"/>
              <a:t>PostEndpoints</a:t>
            </a:r>
            <a:r>
              <a:rPr lang="en-IN" sz="1800" b="1" dirty="0" smtClean="0"/>
              <a:t> Procedure</a:t>
            </a:r>
            <a:endParaRPr lang="en-IN" sz="1800" b="1" dirty="0"/>
          </a:p>
        </p:txBody>
      </p:sp>
      <p:graphicFrame>
        <p:nvGraphicFramePr>
          <p:cNvPr id="4" name="Object 3"/>
          <p:cNvGraphicFramePr>
            <a:graphicFrameLocks noChangeAspect="1"/>
          </p:cNvGraphicFramePr>
          <p:nvPr>
            <p:extLst>
              <p:ext uri="{D42A27DB-BD31-4B8C-83A1-F6EECF244321}">
                <p14:modId xmlns:p14="http://schemas.microsoft.com/office/powerpoint/2010/main" val="2292540183"/>
              </p:ext>
            </p:extLst>
          </p:nvPr>
        </p:nvGraphicFramePr>
        <p:xfrm>
          <a:off x="351012" y="1913884"/>
          <a:ext cx="8267998" cy="4332370"/>
        </p:xfrm>
        <a:graphic>
          <a:graphicData uri="http://schemas.openxmlformats.org/presentationml/2006/ole">
            <mc:AlternateContent xmlns:mc="http://schemas.openxmlformats.org/markup-compatibility/2006">
              <mc:Choice xmlns:v="urn:schemas-microsoft-com:vml" Requires="v">
                <p:oleObj spid="_x0000_s10324" name="Document" r:id="rId3" imgW="6185895" imgH="3241040" progId="Word.Document.12">
                  <p:embed/>
                </p:oleObj>
              </mc:Choice>
              <mc:Fallback>
                <p:oleObj name="Document" r:id="rId3" imgW="6185895" imgH="3241040" progId="Word.Document.12">
                  <p:embed/>
                  <p:pic>
                    <p:nvPicPr>
                      <p:cNvPr id="0" name=""/>
                      <p:cNvPicPr/>
                      <p:nvPr/>
                    </p:nvPicPr>
                    <p:blipFill>
                      <a:blip r:embed="rId4"/>
                      <a:stretch>
                        <a:fillRect/>
                      </a:stretch>
                    </p:blipFill>
                    <p:spPr>
                      <a:xfrm>
                        <a:off x="351012" y="1913884"/>
                        <a:ext cx="8267998" cy="4332370"/>
                      </a:xfrm>
                      <a:prstGeom prst="rect">
                        <a:avLst/>
                      </a:prstGeom>
                    </p:spPr>
                  </p:pic>
                </p:oleObj>
              </mc:Fallback>
            </mc:AlternateContent>
          </a:graphicData>
        </a:graphic>
      </p:graphicFrame>
    </p:spTree>
    <p:extLst>
      <p:ext uri="{BB962C8B-B14F-4D97-AF65-F5344CB8AC3E}">
        <p14:creationId xmlns:p14="http://schemas.microsoft.com/office/powerpoint/2010/main" val="694831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Methodology (cont.)</a:t>
            </a:r>
          </a:p>
        </p:txBody>
      </p:sp>
      <p:sp>
        <p:nvSpPr>
          <p:cNvPr id="3" name="Content Placeholder 2"/>
          <p:cNvSpPr>
            <a:spLocks noGrp="1"/>
          </p:cNvSpPr>
          <p:nvPr>
            <p:ph sz="half" idx="2"/>
          </p:nvPr>
        </p:nvSpPr>
        <p:spPr/>
        <p:txBody>
          <a:bodyPr/>
          <a:lstStyle/>
          <a:p>
            <a:pPr marL="0" indent="0">
              <a:buNone/>
            </a:pPr>
            <a:r>
              <a:rPr lang="en-IN" sz="1800" b="1" i="1" dirty="0" err="1" smtClean="0"/>
              <a:t>ProjectDB</a:t>
            </a:r>
            <a:r>
              <a:rPr lang="en-IN" sz="1800" b="1" dirty="0" smtClean="0"/>
              <a:t> Procedure</a:t>
            </a:r>
            <a:endParaRPr lang="en-IN" sz="1800" b="1" dirty="0"/>
          </a:p>
        </p:txBody>
      </p:sp>
      <p:graphicFrame>
        <p:nvGraphicFramePr>
          <p:cNvPr id="4" name="Object 3"/>
          <p:cNvGraphicFramePr>
            <a:graphicFrameLocks noChangeAspect="1"/>
          </p:cNvGraphicFramePr>
          <p:nvPr>
            <p:extLst>
              <p:ext uri="{D42A27DB-BD31-4B8C-83A1-F6EECF244321}">
                <p14:modId xmlns:p14="http://schemas.microsoft.com/office/powerpoint/2010/main" val="2271995049"/>
              </p:ext>
            </p:extLst>
          </p:nvPr>
        </p:nvGraphicFramePr>
        <p:xfrm>
          <a:off x="-103031" y="2086647"/>
          <a:ext cx="9247031" cy="3808438"/>
        </p:xfrm>
        <a:graphic>
          <a:graphicData uri="http://schemas.openxmlformats.org/presentationml/2006/ole">
            <mc:AlternateContent xmlns:mc="http://schemas.openxmlformats.org/markup-compatibility/2006">
              <mc:Choice xmlns:v="urn:schemas-microsoft-com:vml" Requires="v">
                <p:oleObj spid="_x0000_s11348" name="Document" r:id="rId3" imgW="6185895" imgH="2548128" progId="Word.Document.12">
                  <p:embed/>
                </p:oleObj>
              </mc:Choice>
              <mc:Fallback>
                <p:oleObj name="Document" r:id="rId3" imgW="6185895" imgH="2548128" progId="Word.Document.12">
                  <p:embed/>
                  <p:pic>
                    <p:nvPicPr>
                      <p:cNvPr id="0" name=""/>
                      <p:cNvPicPr/>
                      <p:nvPr/>
                    </p:nvPicPr>
                    <p:blipFill>
                      <a:blip r:embed="rId4"/>
                      <a:stretch>
                        <a:fillRect/>
                      </a:stretch>
                    </p:blipFill>
                    <p:spPr>
                      <a:xfrm>
                        <a:off x="-103031" y="2086647"/>
                        <a:ext cx="9247031" cy="3808438"/>
                      </a:xfrm>
                      <a:prstGeom prst="rect">
                        <a:avLst/>
                      </a:prstGeom>
                    </p:spPr>
                  </p:pic>
                </p:oleObj>
              </mc:Fallback>
            </mc:AlternateContent>
          </a:graphicData>
        </a:graphic>
      </p:graphicFrame>
    </p:spTree>
    <p:extLst>
      <p:ext uri="{BB962C8B-B14F-4D97-AF65-F5344CB8AC3E}">
        <p14:creationId xmlns:p14="http://schemas.microsoft.com/office/powerpoint/2010/main" val="2721352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Methodology (cont.)</a:t>
            </a:r>
          </a:p>
        </p:txBody>
      </p:sp>
      <p:sp>
        <p:nvSpPr>
          <p:cNvPr id="3" name="Content Placeholder 2"/>
          <p:cNvSpPr>
            <a:spLocks noGrp="1"/>
          </p:cNvSpPr>
          <p:nvPr>
            <p:ph sz="half" idx="2"/>
          </p:nvPr>
        </p:nvSpPr>
        <p:spPr/>
        <p:txBody>
          <a:bodyPr/>
          <a:lstStyle/>
          <a:p>
            <a:pPr marL="0" indent="0">
              <a:buNone/>
            </a:pPr>
            <a:r>
              <a:rPr lang="en-IN" sz="1800" b="1" i="1" dirty="0" smtClean="0"/>
              <a:t>MapReduce</a:t>
            </a:r>
            <a:r>
              <a:rPr lang="en-IN" sz="1800" b="1" dirty="0" smtClean="0"/>
              <a:t> Flowchart Frequent Starting Endpoints</a:t>
            </a:r>
            <a:endParaRPr lang="en-IN" sz="1800" b="1" dirty="0"/>
          </a:p>
        </p:txBody>
      </p:sp>
      <p:pic>
        <p:nvPicPr>
          <p:cNvPr id="5" name="Picture 4"/>
          <p:cNvPicPr>
            <a:picLocks noChangeAspect="1"/>
          </p:cNvPicPr>
          <p:nvPr/>
        </p:nvPicPr>
        <p:blipFill>
          <a:blip r:embed="rId2"/>
          <a:stretch>
            <a:fillRect/>
          </a:stretch>
        </p:blipFill>
        <p:spPr>
          <a:xfrm>
            <a:off x="1469568" y="1879542"/>
            <a:ext cx="6693464" cy="4122013"/>
          </a:xfrm>
          <a:prstGeom prst="rect">
            <a:avLst/>
          </a:prstGeom>
        </p:spPr>
      </p:pic>
      <p:sp>
        <p:nvSpPr>
          <p:cNvPr id="4" name="TextBox 3"/>
          <p:cNvSpPr txBox="1"/>
          <p:nvPr/>
        </p:nvSpPr>
        <p:spPr>
          <a:xfrm>
            <a:off x="180654" y="6001555"/>
            <a:ext cx="8768136" cy="253916"/>
          </a:xfrm>
          <a:prstGeom prst="rect">
            <a:avLst/>
          </a:prstGeom>
          <a:noFill/>
        </p:spPr>
        <p:txBody>
          <a:bodyPr wrap="square" rtlCol="0">
            <a:spAutoFit/>
          </a:bodyPr>
          <a:lstStyle/>
          <a:p>
            <a:pPr algn="ctr"/>
            <a:r>
              <a:rPr lang="en-IN" sz="1050" dirty="0" smtClean="0">
                <a:latin typeface="Arial" panose="020B0604020202020204" pitchFamily="34" charset="0"/>
                <a:cs typeface="Arial" panose="020B0604020202020204" pitchFamily="34" charset="0"/>
              </a:rPr>
              <a:t>FIGURE 6. </a:t>
            </a:r>
            <a:r>
              <a:rPr lang="en-IN" sz="1050" dirty="0" err="1" smtClean="0">
                <a:latin typeface="Arial" panose="020B0604020202020204" pitchFamily="34" charset="0"/>
                <a:cs typeface="Arial" panose="020B0604020202020204" pitchFamily="34" charset="0"/>
              </a:rPr>
              <a:t>PIMiner</a:t>
            </a:r>
            <a:r>
              <a:rPr lang="en-IN" sz="1050" dirty="0" smtClean="0">
                <a:latin typeface="Arial" panose="020B0604020202020204" pitchFamily="34" charset="0"/>
                <a:cs typeface="Arial" panose="020B0604020202020204" pitchFamily="34" charset="0"/>
              </a:rPr>
              <a:t> MapReduce Job Flowchart</a:t>
            </a:r>
            <a:endParaRPr lang="en-IN" sz="10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8999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Methodology (cont.)</a:t>
            </a:r>
          </a:p>
        </p:txBody>
      </p:sp>
      <p:sp>
        <p:nvSpPr>
          <p:cNvPr id="3" name="Content Placeholder 2"/>
          <p:cNvSpPr>
            <a:spLocks noGrp="1"/>
          </p:cNvSpPr>
          <p:nvPr>
            <p:ph sz="half" idx="2"/>
          </p:nvPr>
        </p:nvSpPr>
        <p:spPr/>
        <p:txBody>
          <a:bodyPr/>
          <a:lstStyle/>
          <a:p>
            <a:pPr marL="0" indent="0">
              <a:buNone/>
            </a:pPr>
            <a:r>
              <a:rPr lang="en-IN" sz="1800" b="1" i="1" dirty="0" err="1" smtClean="0"/>
              <a:t>KeyValue</a:t>
            </a:r>
            <a:r>
              <a:rPr lang="en-IN" sz="1800" b="1" dirty="0" smtClean="0"/>
              <a:t> Example</a:t>
            </a:r>
            <a:endParaRPr lang="en-IN" sz="1800" b="1" dirty="0"/>
          </a:p>
        </p:txBody>
      </p:sp>
      <p:pic>
        <p:nvPicPr>
          <p:cNvPr id="4" name="Picture 3"/>
          <p:cNvPicPr>
            <a:picLocks noChangeAspect="1"/>
          </p:cNvPicPr>
          <p:nvPr/>
        </p:nvPicPr>
        <p:blipFill>
          <a:blip r:embed="rId2"/>
          <a:stretch>
            <a:fillRect/>
          </a:stretch>
        </p:blipFill>
        <p:spPr>
          <a:xfrm>
            <a:off x="1948392" y="1173984"/>
            <a:ext cx="6023053" cy="5332004"/>
          </a:xfrm>
          <a:prstGeom prst="rect">
            <a:avLst/>
          </a:prstGeom>
        </p:spPr>
      </p:pic>
      <p:sp>
        <p:nvSpPr>
          <p:cNvPr id="5" name="TextBox 4"/>
          <p:cNvSpPr txBox="1"/>
          <p:nvPr/>
        </p:nvSpPr>
        <p:spPr>
          <a:xfrm>
            <a:off x="180654" y="6448772"/>
            <a:ext cx="8768136" cy="253916"/>
          </a:xfrm>
          <a:prstGeom prst="rect">
            <a:avLst/>
          </a:prstGeom>
          <a:noFill/>
        </p:spPr>
        <p:txBody>
          <a:bodyPr wrap="square" rtlCol="0">
            <a:spAutoFit/>
          </a:bodyPr>
          <a:lstStyle/>
          <a:p>
            <a:pPr algn="ctr"/>
            <a:r>
              <a:rPr lang="en-IN" sz="1050" dirty="0" smtClean="0">
                <a:latin typeface="Arial" panose="020B0604020202020204" pitchFamily="34" charset="0"/>
                <a:cs typeface="Arial" panose="020B0604020202020204" pitchFamily="34" charset="0"/>
              </a:rPr>
              <a:t>FIGURE 7. Frequent Endpoints Generation</a:t>
            </a:r>
            <a:endParaRPr lang="en-IN" sz="10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9959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Experimental Setup</a:t>
            </a:r>
            <a:endParaRPr lang="en-IN" dirty="0"/>
          </a:p>
        </p:txBody>
      </p:sp>
      <p:sp>
        <p:nvSpPr>
          <p:cNvPr id="3" name="Content Placeholder 2"/>
          <p:cNvSpPr>
            <a:spLocks noGrp="1"/>
          </p:cNvSpPr>
          <p:nvPr>
            <p:ph sz="half" idx="2"/>
          </p:nvPr>
        </p:nvSpPr>
        <p:spPr/>
        <p:txBody>
          <a:bodyPr/>
          <a:lstStyle/>
          <a:p>
            <a:pPr algn="just"/>
            <a:r>
              <a:rPr lang="en-IN" sz="1600" dirty="0" smtClean="0"/>
              <a:t>We have used Apache </a:t>
            </a:r>
            <a:r>
              <a:rPr lang="en-IN" sz="1600" dirty="0"/>
              <a:t>Spark </a:t>
            </a:r>
            <a:r>
              <a:rPr lang="en-IN" sz="1600" dirty="0" smtClean="0"/>
              <a:t>which is </a:t>
            </a:r>
            <a:r>
              <a:rPr lang="en-IN" sz="1600" dirty="0"/>
              <a:t>a lightning-fast </a:t>
            </a:r>
            <a:r>
              <a:rPr lang="en-IN" sz="1600" dirty="0" smtClean="0"/>
              <a:t>MapReduce based cluster </a:t>
            </a:r>
            <a:r>
              <a:rPr lang="en-IN" sz="1600" dirty="0"/>
              <a:t>computing framework designed for fast computation. </a:t>
            </a:r>
            <a:r>
              <a:rPr lang="en-IN" sz="1600" dirty="0" smtClean="0"/>
              <a:t>The database used is HDFS with stands for Hadoop Distributed File System.</a:t>
            </a:r>
          </a:p>
          <a:p>
            <a:pPr algn="just"/>
            <a:r>
              <a:rPr lang="en-IN" sz="1600" dirty="0" smtClean="0"/>
              <a:t>Standalone deployment is employed in which Spark </a:t>
            </a:r>
            <a:r>
              <a:rPr lang="en-IN" sz="1600" dirty="0"/>
              <a:t>sits above the HDFS and space for HDFS is though allocated explicitly. In this way both MapReduce and Spark and MapReduce run concurrently to complete all the Spark jobs in the cluster</a:t>
            </a:r>
            <a:r>
              <a:rPr lang="en-IN" sz="1600" dirty="0" smtClean="0"/>
              <a:t>.</a:t>
            </a:r>
          </a:p>
          <a:p>
            <a:pPr algn="just"/>
            <a:r>
              <a:rPr lang="en-IN" sz="1600" dirty="0"/>
              <a:t>The most important feature of Spark is in-memory clustering cluster computing that increases the computation speed of an application as the intermittent time between two MapReduce steps the intermediate result is saved in memory and not on disk</a:t>
            </a:r>
            <a:r>
              <a:rPr lang="en-IN" sz="1600" dirty="0" smtClean="0"/>
              <a:t>.</a:t>
            </a:r>
          </a:p>
          <a:p>
            <a:pPr algn="just"/>
            <a:r>
              <a:rPr lang="en-IN" sz="1600" dirty="0" smtClean="0"/>
              <a:t>Spark </a:t>
            </a:r>
            <a:r>
              <a:rPr lang="en-IN" sz="1600" dirty="0"/>
              <a:t>is </a:t>
            </a:r>
            <a:r>
              <a:rPr lang="en-IN" sz="1600" dirty="0" smtClean="0"/>
              <a:t>installed over the rack server </a:t>
            </a:r>
            <a:r>
              <a:rPr lang="en-IN" sz="1600" dirty="0"/>
              <a:t>via CDH (Cloudera Distribution of Hadoop</a:t>
            </a:r>
            <a:r>
              <a:rPr lang="en-IN" sz="1600" dirty="0" smtClean="0"/>
              <a:t>) which </a:t>
            </a:r>
            <a:r>
              <a:rPr lang="en-IN" sz="1600" dirty="0"/>
              <a:t>is an open source Hadoop distribution provided by Cloudera </a:t>
            </a:r>
            <a:r>
              <a:rPr lang="en-IN" sz="1600" dirty="0" err="1"/>
              <a:t>Inc</a:t>
            </a:r>
            <a:r>
              <a:rPr lang="en-IN" sz="1600" dirty="0"/>
              <a:t>, an American enterprise software company. It is the most complete, robust and widely deployed Apache Hadoop distribution. More enterprises have used CHD than all the other distributions combined together. </a:t>
            </a:r>
            <a:endParaRPr lang="en-IN" sz="1600" dirty="0" smtClean="0"/>
          </a:p>
          <a:p>
            <a:pPr algn="just"/>
            <a:r>
              <a:rPr lang="en-IN" sz="1600" dirty="0"/>
              <a:t>The details of the CDH used is mentioned as following.</a:t>
            </a:r>
          </a:p>
          <a:p>
            <a:pPr lvl="1" algn="just"/>
            <a:r>
              <a:rPr lang="en-IN" sz="1200" b="1" dirty="0"/>
              <a:t>Version: </a:t>
            </a:r>
            <a:r>
              <a:rPr lang="en-IN" sz="1200" dirty="0"/>
              <a:t>Cloudera Express 5.6.0 </a:t>
            </a:r>
          </a:p>
          <a:p>
            <a:pPr lvl="1" algn="just"/>
            <a:r>
              <a:rPr lang="en-IN" sz="1200" b="1" dirty="0"/>
              <a:t>Java VM Name: </a:t>
            </a:r>
            <a:r>
              <a:rPr lang="en-IN" sz="1200" dirty="0"/>
              <a:t>Java </a:t>
            </a:r>
            <a:r>
              <a:rPr lang="en-IN" sz="1200" dirty="0" err="1"/>
              <a:t>HotSpot</a:t>
            </a:r>
            <a:r>
              <a:rPr lang="en-IN" sz="1200" dirty="0"/>
              <a:t>(TM) 64-Bit Server VM</a:t>
            </a:r>
          </a:p>
          <a:p>
            <a:pPr lvl="1" algn="just"/>
            <a:r>
              <a:rPr lang="en-IN" sz="1200" b="1" dirty="0"/>
              <a:t>Java VM Vendor: </a:t>
            </a:r>
            <a:r>
              <a:rPr lang="en-IN" sz="1200" dirty="0"/>
              <a:t>Oracle Corporation</a:t>
            </a:r>
          </a:p>
          <a:p>
            <a:pPr lvl="1" algn="just"/>
            <a:r>
              <a:rPr lang="en-IN" sz="1200" b="1" dirty="0"/>
              <a:t>Java Version: </a:t>
            </a:r>
            <a:r>
              <a:rPr lang="en-IN" sz="1200" dirty="0"/>
              <a:t>1.7.0_67</a:t>
            </a:r>
          </a:p>
          <a:p>
            <a:pPr algn="just"/>
            <a:endParaRPr lang="en-IN" sz="1600" dirty="0"/>
          </a:p>
        </p:txBody>
      </p:sp>
    </p:spTree>
    <p:extLst>
      <p:ext uri="{BB962C8B-B14F-4D97-AF65-F5344CB8AC3E}">
        <p14:creationId xmlns:p14="http://schemas.microsoft.com/office/powerpoint/2010/main" val="3185139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Experimental Setup (cont.)</a:t>
            </a:r>
            <a:endParaRPr lang="en-IN" dirty="0"/>
          </a:p>
        </p:txBody>
      </p:sp>
      <p:sp>
        <p:nvSpPr>
          <p:cNvPr id="3" name="Content Placeholder 2"/>
          <p:cNvSpPr>
            <a:spLocks noGrp="1"/>
          </p:cNvSpPr>
          <p:nvPr>
            <p:ph sz="half" idx="2"/>
          </p:nvPr>
        </p:nvSpPr>
        <p:spPr/>
        <p:txBody>
          <a:bodyPr/>
          <a:lstStyle/>
          <a:p>
            <a:pPr marL="0" indent="0" algn="just">
              <a:buNone/>
            </a:pPr>
            <a:r>
              <a:rPr lang="en-IN" sz="1600" dirty="0"/>
              <a:t>The details of rack server installed in UGPC Lab to run the job is illustrated in </a:t>
            </a:r>
            <a:r>
              <a:rPr lang="en-IN" sz="1600" dirty="0" smtClean="0"/>
              <a:t>Table 4. </a:t>
            </a:r>
            <a:r>
              <a:rPr lang="en-IN" sz="1600" dirty="0"/>
              <a:t>The data is distributed stored across HDFS </a:t>
            </a:r>
            <a:r>
              <a:rPr lang="en-IN" sz="1600" dirty="0" err="1"/>
              <a:t>DataNode</a:t>
            </a:r>
            <a:r>
              <a:rPr lang="en-IN" sz="1600" dirty="0"/>
              <a:t> and there are 6 standalone Spark Workers for carrying out the </a:t>
            </a:r>
            <a:r>
              <a:rPr lang="en-IN" sz="1600" dirty="0" smtClean="0"/>
              <a:t>computation. All the implementation is done in python on Spark</a:t>
            </a:r>
            <a:r>
              <a:rPr lang="en-IN" sz="1600" dirty="0" smtClean="0"/>
              <a:t>.</a:t>
            </a:r>
          </a:p>
          <a:p>
            <a:pPr marL="0" indent="0" algn="just">
              <a:buNone/>
            </a:pPr>
            <a:endParaRPr lang="en-IN" sz="1600" dirty="0"/>
          </a:p>
          <a:p>
            <a:pPr marL="0" indent="0" algn="ctr">
              <a:buNone/>
            </a:pPr>
            <a:r>
              <a:rPr lang="en-IN" sz="1050" dirty="0"/>
              <a:t>TABLE 4. Dell Rack Server UGPC Lab</a:t>
            </a:r>
            <a:endParaRPr lang="en-IN" sz="1050" dirty="0"/>
          </a:p>
        </p:txBody>
      </p:sp>
      <p:graphicFrame>
        <p:nvGraphicFramePr>
          <p:cNvPr id="4" name="Object 3"/>
          <p:cNvGraphicFramePr>
            <a:graphicFrameLocks noChangeAspect="1"/>
          </p:cNvGraphicFramePr>
          <p:nvPr>
            <p:extLst>
              <p:ext uri="{D42A27DB-BD31-4B8C-83A1-F6EECF244321}">
                <p14:modId xmlns:p14="http://schemas.microsoft.com/office/powerpoint/2010/main" val="3102894389"/>
              </p:ext>
            </p:extLst>
          </p:nvPr>
        </p:nvGraphicFramePr>
        <p:xfrm>
          <a:off x="1241923" y="2536855"/>
          <a:ext cx="6645595" cy="3671533"/>
        </p:xfrm>
        <a:graphic>
          <a:graphicData uri="http://schemas.openxmlformats.org/presentationml/2006/ole">
            <mc:AlternateContent xmlns:mc="http://schemas.openxmlformats.org/markup-compatibility/2006">
              <mc:Choice xmlns:v="urn:schemas-microsoft-com:vml" Requires="v">
                <p:oleObj spid="_x0000_s6232" name="Document" r:id="rId3" imgW="6185895" imgH="3417332" progId="Word.Document.12">
                  <p:embed/>
                </p:oleObj>
              </mc:Choice>
              <mc:Fallback>
                <p:oleObj name="Document" r:id="rId3" imgW="6185895" imgH="3417332" progId="Word.Document.12">
                  <p:embed/>
                  <p:pic>
                    <p:nvPicPr>
                      <p:cNvPr id="0" name=""/>
                      <p:cNvPicPr/>
                      <p:nvPr/>
                    </p:nvPicPr>
                    <p:blipFill>
                      <a:blip r:embed="rId4"/>
                      <a:stretch>
                        <a:fillRect/>
                      </a:stretch>
                    </p:blipFill>
                    <p:spPr>
                      <a:xfrm>
                        <a:off x="1241923" y="2536855"/>
                        <a:ext cx="6645595" cy="3671533"/>
                      </a:xfrm>
                      <a:prstGeom prst="rect">
                        <a:avLst/>
                      </a:prstGeom>
                    </p:spPr>
                  </p:pic>
                </p:oleObj>
              </mc:Fallback>
            </mc:AlternateContent>
          </a:graphicData>
        </a:graphic>
      </p:graphicFrame>
    </p:spTree>
    <p:extLst>
      <p:ext uri="{BB962C8B-B14F-4D97-AF65-F5344CB8AC3E}">
        <p14:creationId xmlns:p14="http://schemas.microsoft.com/office/powerpoint/2010/main" val="733228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Experimental Setup (cont.)</a:t>
            </a:r>
            <a:endParaRPr lang="en-IN" dirty="0"/>
          </a:p>
        </p:txBody>
      </p:sp>
      <p:sp>
        <p:nvSpPr>
          <p:cNvPr id="3" name="Content Placeholder 2"/>
          <p:cNvSpPr>
            <a:spLocks noGrp="1"/>
          </p:cNvSpPr>
          <p:nvPr>
            <p:ph sz="half" idx="2"/>
          </p:nvPr>
        </p:nvSpPr>
        <p:spPr/>
        <p:txBody>
          <a:bodyPr/>
          <a:lstStyle/>
          <a:p>
            <a:pPr marL="0" indent="0">
              <a:buNone/>
            </a:pPr>
            <a:r>
              <a:rPr lang="en-IN" sz="1600" dirty="0" smtClean="0"/>
              <a:t>Finally, the </a:t>
            </a:r>
            <a:r>
              <a:rPr lang="en-IN" sz="1600" dirty="0"/>
              <a:t>C</a:t>
            </a:r>
            <a:r>
              <a:rPr lang="en-IN" sz="1600" dirty="0" smtClean="0"/>
              <a:t>loudera manager system to interact with the rack server has the following specifications.</a:t>
            </a:r>
          </a:p>
          <a:p>
            <a:r>
              <a:rPr lang="pt-BR" sz="1600" b="1" dirty="0" smtClean="0"/>
              <a:t>OS</a:t>
            </a:r>
            <a:r>
              <a:rPr lang="pt-BR" sz="1600" b="1" dirty="0"/>
              <a:t>:</a:t>
            </a:r>
            <a:r>
              <a:rPr lang="pt-BR" sz="1600" dirty="0"/>
              <a:t> Ubuntu 12.04 LTS 64-bit</a:t>
            </a:r>
          </a:p>
          <a:p>
            <a:r>
              <a:rPr lang="pt-BR" sz="1600" b="1" dirty="0"/>
              <a:t>Memory:</a:t>
            </a:r>
            <a:r>
              <a:rPr lang="pt-BR" sz="1600" dirty="0"/>
              <a:t> 11.6 GiB</a:t>
            </a:r>
          </a:p>
          <a:p>
            <a:r>
              <a:rPr lang="pt-BR" sz="1600" b="1" dirty="0"/>
              <a:t>Processor:</a:t>
            </a:r>
            <a:r>
              <a:rPr lang="pt-BR" sz="1600" dirty="0"/>
              <a:t> Intel® Xeon(R) CPU E5-16500 @3.20GHz X12</a:t>
            </a:r>
          </a:p>
          <a:p>
            <a:r>
              <a:rPr lang="pt-BR" sz="1600" b="1" dirty="0"/>
              <a:t>Disk:</a:t>
            </a:r>
            <a:r>
              <a:rPr lang="pt-BR" sz="1600" dirty="0"/>
              <a:t> 357.4 GB</a:t>
            </a:r>
          </a:p>
          <a:p>
            <a:pPr marL="0" indent="0">
              <a:buNone/>
            </a:pPr>
            <a:endParaRPr lang="en-IN" sz="1600" dirty="0" smtClean="0"/>
          </a:p>
        </p:txBody>
      </p:sp>
    </p:spTree>
    <p:extLst>
      <p:ext uri="{BB962C8B-B14F-4D97-AF65-F5344CB8AC3E}">
        <p14:creationId xmlns:p14="http://schemas.microsoft.com/office/powerpoint/2010/main" val="2072276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Performance </a:t>
            </a:r>
            <a:r>
              <a:rPr lang="en-IN" dirty="0" smtClean="0"/>
              <a:t>Study</a:t>
            </a:r>
            <a:endParaRPr lang="en-IN" dirty="0"/>
          </a:p>
        </p:txBody>
      </p:sp>
      <p:sp>
        <p:nvSpPr>
          <p:cNvPr id="3" name="Content Placeholder 2"/>
          <p:cNvSpPr>
            <a:spLocks noGrp="1"/>
          </p:cNvSpPr>
          <p:nvPr>
            <p:ph sz="half" idx="2"/>
          </p:nvPr>
        </p:nvSpPr>
        <p:spPr/>
        <p:txBody>
          <a:bodyPr/>
          <a:lstStyle/>
          <a:p>
            <a:pPr marL="0" indent="0" algn="just">
              <a:buNone/>
            </a:pPr>
            <a:r>
              <a:rPr lang="en-IN" sz="1600" dirty="0" smtClean="0"/>
              <a:t>The </a:t>
            </a:r>
            <a:r>
              <a:rPr lang="en-IN" sz="1600" dirty="0"/>
              <a:t>performance study </a:t>
            </a:r>
            <a:r>
              <a:rPr lang="en-IN" sz="1600" dirty="0" smtClean="0"/>
              <a:t>of proposed </a:t>
            </a:r>
            <a:r>
              <a:rPr lang="en-IN" sz="1600" dirty="0" err="1" smtClean="0"/>
              <a:t>PIMiner</a:t>
            </a:r>
            <a:r>
              <a:rPr lang="en-IN" sz="1600" dirty="0" smtClean="0"/>
              <a:t> algorithm is </a:t>
            </a:r>
            <a:r>
              <a:rPr lang="en-IN" sz="1600" dirty="0"/>
              <a:t>carried out on both synthetic as well as real world </a:t>
            </a:r>
            <a:r>
              <a:rPr lang="en-IN" sz="1600" dirty="0" smtClean="0"/>
              <a:t>datasets. We </a:t>
            </a:r>
            <a:r>
              <a:rPr lang="en-IN" sz="1600" dirty="0"/>
              <a:t>conduct several tests including execution time, distribution of patterns, number of sparks, </a:t>
            </a:r>
            <a:r>
              <a:rPr lang="en-IN" sz="1600" dirty="0" smtClean="0"/>
              <a:t>effects </a:t>
            </a:r>
            <a:r>
              <a:rPr lang="en-IN" sz="1600" dirty="0"/>
              <a:t>of threads, and </a:t>
            </a:r>
            <a:r>
              <a:rPr lang="en-IN" sz="1600" dirty="0" smtClean="0"/>
              <a:t>scalability </a:t>
            </a:r>
            <a:r>
              <a:rPr lang="en-IN" sz="1600" dirty="0"/>
              <a:t>tests among others</a:t>
            </a:r>
            <a:r>
              <a:rPr lang="en-IN" sz="1600" dirty="0" smtClean="0"/>
              <a:t>.</a:t>
            </a:r>
          </a:p>
          <a:p>
            <a:endParaRPr lang="en-IN" sz="1800" b="1" dirty="0"/>
          </a:p>
          <a:p>
            <a:pPr marL="0" indent="0">
              <a:buNone/>
            </a:pPr>
            <a:r>
              <a:rPr lang="en-IN" sz="1800" b="1" dirty="0" smtClean="0"/>
              <a:t>Synthetic Data Generation</a:t>
            </a:r>
          </a:p>
          <a:p>
            <a:pPr marL="0" indent="0">
              <a:buNone/>
            </a:pPr>
            <a:endParaRPr lang="en-IN" sz="1800" b="1" dirty="0"/>
          </a:p>
          <a:p>
            <a:pPr marL="0" indent="0" algn="just">
              <a:buNone/>
            </a:pPr>
            <a:r>
              <a:rPr lang="en-IN" sz="1600" dirty="0"/>
              <a:t>The synthetic datasets for experiments are generated as proposed by </a:t>
            </a:r>
            <a:r>
              <a:rPr lang="en-IN" sz="1600" dirty="0" err="1"/>
              <a:t>Srikant</a:t>
            </a:r>
            <a:r>
              <a:rPr lang="en-IN" sz="1600" dirty="0"/>
              <a:t> and </a:t>
            </a:r>
            <a:r>
              <a:rPr lang="en-IN" sz="1600" dirty="0" smtClean="0"/>
              <a:t>Agarwal </a:t>
            </a:r>
            <a:r>
              <a:rPr lang="en-IN" sz="1600" dirty="0" smtClean="0"/>
              <a:t>[10]. </a:t>
            </a:r>
            <a:r>
              <a:rPr lang="en-IN" sz="1600" dirty="0"/>
              <a:t>This proposed program was meant for time point-based events and hence needed to be modified accordingly. The several parameters that were used for synthetic temporal data generation are shown in Table </a:t>
            </a:r>
            <a:r>
              <a:rPr lang="en-IN" sz="1600" dirty="0" smtClean="0"/>
              <a:t>5.</a:t>
            </a:r>
          </a:p>
          <a:p>
            <a:pPr marL="0" indent="0" algn="ctr">
              <a:buNone/>
            </a:pPr>
            <a:r>
              <a:rPr lang="en-IN" sz="1050" dirty="0" smtClean="0"/>
              <a:t>TABLE 5. Synthetic Data Generation Parameters</a:t>
            </a:r>
            <a:endParaRPr lang="en-IN" sz="1050" dirty="0"/>
          </a:p>
        </p:txBody>
      </p:sp>
      <p:graphicFrame>
        <p:nvGraphicFramePr>
          <p:cNvPr id="4" name="Object 3"/>
          <p:cNvGraphicFramePr>
            <a:graphicFrameLocks noChangeAspect="1"/>
          </p:cNvGraphicFramePr>
          <p:nvPr>
            <p:extLst>
              <p:ext uri="{D42A27DB-BD31-4B8C-83A1-F6EECF244321}">
                <p14:modId xmlns:p14="http://schemas.microsoft.com/office/powerpoint/2010/main" val="2703714982"/>
              </p:ext>
            </p:extLst>
          </p:nvPr>
        </p:nvGraphicFramePr>
        <p:xfrm>
          <a:off x="1788643" y="4224673"/>
          <a:ext cx="6186488" cy="1884363"/>
        </p:xfrm>
        <a:graphic>
          <a:graphicData uri="http://schemas.openxmlformats.org/presentationml/2006/ole">
            <mc:AlternateContent xmlns:mc="http://schemas.openxmlformats.org/markup-compatibility/2006">
              <mc:Choice xmlns:v="urn:schemas-microsoft-com:vml" Requires="v">
                <p:oleObj spid="_x0000_s2143" name="Document" r:id="rId3" imgW="6185895" imgH="1884418" progId="Word.Document.12">
                  <p:embed/>
                </p:oleObj>
              </mc:Choice>
              <mc:Fallback>
                <p:oleObj name="Document" r:id="rId3" imgW="6185895" imgH="1884418" progId="Word.Document.12">
                  <p:embed/>
                  <p:pic>
                    <p:nvPicPr>
                      <p:cNvPr id="0" name=""/>
                      <p:cNvPicPr/>
                      <p:nvPr/>
                    </p:nvPicPr>
                    <p:blipFill>
                      <a:blip r:embed="rId4"/>
                      <a:stretch>
                        <a:fillRect/>
                      </a:stretch>
                    </p:blipFill>
                    <p:spPr>
                      <a:xfrm>
                        <a:off x="1788643" y="4224673"/>
                        <a:ext cx="6186488" cy="1884363"/>
                      </a:xfrm>
                      <a:prstGeom prst="rect">
                        <a:avLst/>
                      </a:prstGeom>
                    </p:spPr>
                  </p:pic>
                </p:oleObj>
              </mc:Fallback>
            </mc:AlternateContent>
          </a:graphicData>
        </a:graphic>
      </p:graphicFrame>
    </p:spTree>
    <p:extLst>
      <p:ext uri="{BB962C8B-B14F-4D97-AF65-F5344CB8AC3E}">
        <p14:creationId xmlns:p14="http://schemas.microsoft.com/office/powerpoint/2010/main" val="2892396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Performance Study (cont.)</a:t>
            </a:r>
          </a:p>
        </p:txBody>
      </p:sp>
      <p:sp>
        <p:nvSpPr>
          <p:cNvPr id="3" name="Content Placeholder 2"/>
          <p:cNvSpPr>
            <a:spLocks noGrp="1"/>
          </p:cNvSpPr>
          <p:nvPr>
            <p:ph sz="half" idx="2"/>
          </p:nvPr>
        </p:nvSpPr>
        <p:spPr/>
        <p:txBody>
          <a:bodyPr/>
          <a:lstStyle/>
          <a:p>
            <a:pPr marL="0" indent="0">
              <a:buNone/>
            </a:pPr>
            <a:r>
              <a:rPr lang="en-IN" sz="1800" b="1" dirty="0" smtClean="0"/>
              <a:t>S10kC20E1k Dataset</a:t>
            </a:r>
          </a:p>
          <a:p>
            <a:pPr marL="0" indent="0">
              <a:buNone/>
            </a:pPr>
            <a:endParaRPr lang="en-IN" sz="1600" dirty="0"/>
          </a:p>
          <a:p>
            <a:pPr marL="0" indent="0" algn="just">
              <a:buNone/>
            </a:pPr>
            <a:r>
              <a:rPr lang="en-IN" sz="1600" dirty="0" smtClean="0"/>
              <a:t>First synthetic dataset used for experimental study has the aspects as shown in Table. The size of the dataset is only 2.2MB so effects of task parallelism is depicted only.</a:t>
            </a:r>
          </a:p>
          <a:p>
            <a:pPr marL="0" indent="0" algn="ctr">
              <a:buNone/>
            </a:pPr>
            <a:endParaRPr lang="en-IN" sz="1050" dirty="0" smtClean="0"/>
          </a:p>
          <a:p>
            <a:pPr marL="0" indent="0" algn="ctr">
              <a:buNone/>
            </a:pPr>
            <a:r>
              <a:rPr lang="en-IN" sz="1050" dirty="0" smtClean="0"/>
              <a:t>TABLE 6. </a:t>
            </a:r>
            <a:r>
              <a:rPr lang="en-IN" sz="1050" dirty="0"/>
              <a:t>S10kC20E1k Dataset Aspects</a:t>
            </a:r>
            <a:endParaRPr lang="en-IN" sz="1050" dirty="0"/>
          </a:p>
          <a:p>
            <a:pPr marL="0" indent="0">
              <a:buNone/>
            </a:pPr>
            <a:endParaRPr lang="en-IN" sz="1600" dirty="0" smtClean="0"/>
          </a:p>
          <a:p>
            <a:pPr marL="0" indent="0">
              <a:buNone/>
            </a:pPr>
            <a:endParaRPr lang="en-IN" sz="1600" dirty="0"/>
          </a:p>
          <a:p>
            <a:pPr marL="0" indent="0">
              <a:buNone/>
            </a:pPr>
            <a:endParaRPr lang="en-IN" sz="1600" dirty="0" smtClean="0"/>
          </a:p>
          <a:p>
            <a:pPr marL="0" indent="0">
              <a:buNone/>
            </a:pPr>
            <a:endParaRPr lang="en-IN" sz="1600" dirty="0"/>
          </a:p>
          <a:p>
            <a:pPr marL="0" indent="0">
              <a:buNone/>
            </a:pPr>
            <a:endParaRPr lang="en-IN" sz="1600" dirty="0" smtClean="0"/>
          </a:p>
          <a:p>
            <a:pPr marL="0" indent="0">
              <a:buNone/>
            </a:pPr>
            <a:endParaRPr lang="en-IN" sz="1600" dirty="0"/>
          </a:p>
          <a:p>
            <a:pPr marL="0" indent="0">
              <a:buNone/>
            </a:pPr>
            <a:endParaRPr lang="en-IN" sz="1600" dirty="0" smtClean="0"/>
          </a:p>
          <a:p>
            <a:pPr marL="0" indent="0">
              <a:buNone/>
            </a:pPr>
            <a:endParaRPr lang="en-IN" sz="1600" dirty="0"/>
          </a:p>
          <a:p>
            <a:pPr marL="0" indent="0">
              <a:buNone/>
            </a:pPr>
            <a:endParaRPr lang="en-IN" sz="1600" dirty="0" smtClean="0"/>
          </a:p>
          <a:p>
            <a:pPr marL="0" indent="0">
              <a:buNone/>
            </a:pPr>
            <a:endParaRPr lang="en-IN" sz="1600" dirty="0" smtClean="0"/>
          </a:p>
          <a:p>
            <a:pPr marL="0" indent="0" algn="just">
              <a:buNone/>
            </a:pPr>
            <a:r>
              <a:rPr lang="en-IN" sz="1600" dirty="0" smtClean="0"/>
              <a:t>The execution time is compared against serial </a:t>
            </a:r>
            <a:r>
              <a:rPr lang="en-IN" sz="1600" dirty="0" err="1" smtClean="0"/>
              <a:t>TPMiner</a:t>
            </a:r>
            <a:r>
              <a:rPr lang="en-IN" sz="1600" dirty="0" smtClean="0"/>
              <a:t> for different values of threads in </a:t>
            </a:r>
            <a:r>
              <a:rPr lang="en-IN" sz="1600" dirty="0" smtClean="0"/>
              <a:t>Fig 8. </a:t>
            </a:r>
            <a:r>
              <a:rPr lang="en-IN" sz="1600" dirty="0" smtClean="0"/>
              <a:t>It is evident that only using task parallelism alone results in execution time improvement.</a:t>
            </a:r>
            <a:endParaRPr lang="en-IN" sz="1600" dirty="0"/>
          </a:p>
        </p:txBody>
      </p:sp>
      <p:graphicFrame>
        <p:nvGraphicFramePr>
          <p:cNvPr id="4" name="Object 3"/>
          <p:cNvGraphicFramePr>
            <a:graphicFrameLocks noChangeAspect="1"/>
          </p:cNvGraphicFramePr>
          <p:nvPr>
            <p:extLst>
              <p:ext uri="{D42A27DB-BD31-4B8C-83A1-F6EECF244321}">
                <p14:modId xmlns:p14="http://schemas.microsoft.com/office/powerpoint/2010/main" val="2334219155"/>
              </p:ext>
            </p:extLst>
          </p:nvPr>
        </p:nvGraphicFramePr>
        <p:xfrm>
          <a:off x="1471477" y="2843937"/>
          <a:ext cx="6186488" cy="2674937"/>
        </p:xfrm>
        <a:graphic>
          <a:graphicData uri="http://schemas.openxmlformats.org/presentationml/2006/ole">
            <mc:AlternateContent xmlns:mc="http://schemas.openxmlformats.org/markup-compatibility/2006">
              <mc:Choice xmlns:v="urn:schemas-microsoft-com:vml" Requires="v">
                <p:oleObj spid="_x0000_s1121" name="Document" r:id="rId3" imgW="6185895" imgH="2674309" progId="Word.Document.12">
                  <p:embed/>
                </p:oleObj>
              </mc:Choice>
              <mc:Fallback>
                <p:oleObj name="Document" r:id="rId3" imgW="6185895" imgH="2674309" progId="Word.Document.12">
                  <p:embed/>
                  <p:pic>
                    <p:nvPicPr>
                      <p:cNvPr id="0" name=""/>
                      <p:cNvPicPr/>
                      <p:nvPr/>
                    </p:nvPicPr>
                    <p:blipFill>
                      <a:blip r:embed="rId4"/>
                      <a:stretch>
                        <a:fillRect/>
                      </a:stretch>
                    </p:blipFill>
                    <p:spPr>
                      <a:xfrm>
                        <a:off x="1471477" y="2843937"/>
                        <a:ext cx="6186488" cy="2674937"/>
                      </a:xfrm>
                      <a:prstGeom prst="rect">
                        <a:avLst/>
                      </a:prstGeom>
                    </p:spPr>
                  </p:pic>
                </p:oleObj>
              </mc:Fallback>
            </mc:AlternateContent>
          </a:graphicData>
        </a:graphic>
      </p:graphicFrame>
    </p:spTree>
    <p:extLst>
      <p:ext uri="{BB962C8B-B14F-4D97-AF65-F5344CB8AC3E}">
        <p14:creationId xmlns:p14="http://schemas.microsoft.com/office/powerpoint/2010/main" val="31909539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Performance Study (cont.)</a:t>
            </a:r>
            <a:endParaRPr lang="en-IN" dirty="0"/>
          </a:p>
        </p:txBody>
      </p:sp>
      <p:pic>
        <p:nvPicPr>
          <p:cNvPr id="4" name="Content Placeholder 3" descr="D:\Thesis\Results\s10k_1.jp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80654" y="1422579"/>
            <a:ext cx="4378467" cy="3566733"/>
          </a:xfrm>
          <a:prstGeom prst="rect">
            <a:avLst/>
          </a:prstGeom>
          <a:noFill/>
          <a:ln>
            <a:noFill/>
          </a:ln>
        </p:spPr>
      </p:pic>
      <p:pic>
        <p:nvPicPr>
          <p:cNvPr id="5" name="Picture 4" descr="D:\Thesis\Results\s10k_2.jpg"/>
          <p:cNvPicPr/>
          <p:nvPr/>
        </p:nvPicPr>
        <p:blipFill>
          <a:blip r:embed="rId3">
            <a:extLst>
              <a:ext uri="{28A0092B-C50C-407E-A947-70E740481C1C}">
                <a14:useLocalDpi xmlns:a14="http://schemas.microsoft.com/office/drawing/2010/main" val="0"/>
              </a:ext>
            </a:extLst>
          </a:blip>
          <a:srcRect/>
          <a:stretch>
            <a:fillRect/>
          </a:stretch>
        </p:blipFill>
        <p:spPr bwMode="auto">
          <a:xfrm>
            <a:off x="4559121" y="1422579"/>
            <a:ext cx="4584880" cy="3566732"/>
          </a:xfrm>
          <a:prstGeom prst="rect">
            <a:avLst/>
          </a:prstGeom>
          <a:noFill/>
          <a:ln>
            <a:noFill/>
          </a:ln>
        </p:spPr>
      </p:pic>
      <p:sp>
        <p:nvSpPr>
          <p:cNvPr id="3" name="TextBox 2"/>
          <p:cNvSpPr txBox="1"/>
          <p:nvPr/>
        </p:nvSpPr>
        <p:spPr>
          <a:xfrm>
            <a:off x="180654" y="5238819"/>
            <a:ext cx="8717685" cy="848082"/>
          </a:xfrm>
          <a:prstGeom prst="rect">
            <a:avLst/>
          </a:prstGeom>
          <a:noFill/>
        </p:spPr>
        <p:txBody>
          <a:bodyPr wrap="square" rtlCol="0">
            <a:spAutoFit/>
          </a:bodyPr>
          <a:lstStyle/>
          <a:p>
            <a:pPr algn="just"/>
            <a:r>
              <a:rPr lang="en-IN" sz="1600" dirty="0" smtClean="0">
                <a:latin typeface="Arial" panose="020B0604020202020204" pitchFamily="34" charset="0"/>
                <a:cs typeface="Arial" panose="020B0604020202020204" pitchFamily="34" charset="0"/>
              </a:rPr>
              <a:t>In </a:t>
            </a:r>
            <a:r>
              <a:rPr lang="en-IN" sz="1600" dirty="0" smtClean="0">
                <a:latin typeface="Arial" panose="020B0604020202020204" pitchFamily="34" charset="0"/>
                <a:cs typeface="Arial" panose="020B0604020202020204" pitchFamily="34" charset="0"/>
              </a:rPr>
              <a:t>Fig 9 </a:t>
            </a:r>
            <a:r>
              <a:rPr lang="en-IN" sz="1600" dirty="0" smtClean="0">
                <a:latin typeface="Arial" panose="020B0604020202020204" pitchFamily="34" charset="0"/>
                <a:cs typeface="Arial" panose="020B0604020202020204" pitchFamily="34" charset="0"/>
              </a:rPr>
              <a:t>the distribution of number of patterns of different lengths is shown. Notice that as the support decreases the longer patterns are more evident as a k-length pattern can be concatenated with numerous events with one of the several possible relations.</a:t>
            </a:r>
            <a:endParaRPr lang="en-IN" sz="1600" dirty="0">
              <a:latin typeface="Arial" panose="020B0604020202020204" pitchFamily="34" charset="0"/>
              <a:cs typeface="Arial" panose="020B0604020202020204" pitchFamily="34" charset="0"/>
            </a:endParaRPr>
          </a:p>
        </p:txBody>
      </p:sp>
      <p:sp>
        <p:nvSpPr>
          <p:cNvPr id="6" name="TextBox 5"/>
          <p:cNvSpPr txBox="1"/>
          <p:nvPr/>
        </p:nvSpPr>
        <p:spPr>
          <a:xfrm>
            <a:off x="175053" y="4987107"/>
            <a:ext cx="4384068" cy="251711"/>
          </a:xfrm>
          <a:prstGeom prst="rect">
            <a:avLst/>
          </a:prstGeom>
          <a:noFill/>
        </p:spPr>
        <p:txBody>
          <a:bodyPr wrap="square" rtlCol="0">
            <a:spAutoFit/>
          </a:bodyPr>
          <a:lstStyle/>
          <a:p>
            <a:pPr algn="ctr"/>
            <a:r>
              <a:rPr lang="en-IN" sz="1050" dirty="0" smtClean="0">
                <a:latin typeface="Arial" panose="020B0604020202020204" pitchFamily="34" charset="0"/>
                <a:cs typeface="Arial" panose="020B0604020202020204" pitchFamily="34" charset="0"/>
              </a:rPr>
              <a:t>FIGURE 8. </a:t>
            </a:r>
            <a:r>
              <a:rPr lang="en-IN" sz="1050" dirty="0"/>
              <a:t>Execution Time Analysis for S10kC20E1k</a:t>
            </a:r>
            <a:endParaRPr lang="en-IN" sz="1050" dirty="0">
              <a:latin typeface="Arial" panose="020B0604020202020204" pitchFamily="34" charset="0"/>
              <a:cs typeface="Arial" panose="020B0604020202020204" pitchFamily="34" charset="0"/>
            </a:endParaRPr>
          </a:p>
        </p:txBody>
      </p:sp>
      <p:sp>
        <p:nvSpPr>
          <p:cNvPr id="7" name="TextBox 6"/>
          <p:cNvSpPr txBox="1"/>
          <p:nvPr/>
        </p:nvSpPr>
        <p:spPr>
          <a:xfrm>
            <a:off x="4559121" y="4987107"/>
            <a:ext cx="4384068" cy="253916"/>
          </a:xfrm>
          <a:prstGeom prst="rect">
            <a:avLst/>
          </a:prstGeom>
          <a:noFill/>
        </p:spPr>
        <p:txBody>
          <a:bodyPr wrap="square" rtlCol="0">
            <a:spAutoFit/>
          </a:bodyPr>
          <a:lstStyle/>
          <a:p>
            <a:pPr algn="ctr"/>
            <a:r>
              <a:rPr lang="en-IN" sz="1050" dirty="0" smtClean="0">
                <a:latin typeface="Arial" panose="020B0604020202020204" pitchFamily="34" charset="0"/>
                <a:cs typeface="Arial" panose="020B0604020202020204" pitchFamily="34" charset="0"/>
              </a:rPr>
              <a:t>FIGURE 9. </a:t>
            </a:r>
            <a:r>
              <a:rPr lang="en-IN" sz="1050" dirty="0"/>
              <a:t>Distribution of Generated Patterns for S10kC20E1k</a:t>
            </a:r>
            <a:endParaRPr lang="en-IN" sz="10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6621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Outline (Cont.)</a:t>
            </a:r>
            <a:endParaRPr lang="en-IN" dirty="0"/>
          </a:p>
        </p:txBody>
      </p:sp>
      <p:sp>
        <p:nvSpPr>
          <p:cNvPr id="3" name="Content Placeholder 2"/>
          <p:cNvSpPr>
            <a:spLocks noGrp="1"/>
          </p:cNvSpPr>
          <p:nvPr>
            <p:ph sz="half" idx="2"/>
          </p:nvPr>
        </p:nvSpPr>
        <p:spPr/>
        <p:txBody>
          <a:bodyPr/>
          <a:lstStyle/>
          <a:p>
            <a:r>
              <a:rPr lang="en-IN" sz="1600" dirty="0" smtClean="0"/>
              <a:t>Experimental Setup</a:t>
            </a:r>
          </a:p>
          <a:p>
            <a:r>
              <a:rPr lang="en-IN" sz="1600" dirty="0"/>
              <a:t>Proposed </a:t>
            </a:r>
            <a:r>
              <a:rPr lang="en-IN" sz="1600" dirty="0" smtClean="0"/>
              <a:t>Methodology</a:t>
            </a:r>
          </a:p>
          <a:p>
            <a:pPr lvl="1"/>
            <a:r>
              <a:rPr lang="en-IN" sz="1400" dirty="0" smtClean="0"/>
              <a:t>Complexity </a:t>
            </a:r>
            <a:r>
              <a:rPr lang="en-IN" sz="1400" dirty="0"/>
              <a:t>Analysis</a:t>
            </a:r>
          </a:p>
          <a:p>
            <a:pPr lvl="1"/>
            <a:r>
              <a:rPr lang="en-IN" sz="1400" dirty="0"/>
              <a:t>Proposed </a:t>
            </a:r>
            <a:r>
              <a:rPr lang="en-IN" sz="1400" dirty="0" err="1"/>
              <a:t>PIMiner</a:t>
            </a:r>
            <a:r>
              <a:rPr lang="en-IN" sz="1400" dirty="0"/>
              <a:t> </a:t>
            </a:r>
            <a:r>
              <a:rPr lang="en-IN" sz="1400" dirty="0" smtClean="0"/>
              <a:t>Algorithm</a:t>
            </a:r>
          </a:p>
          <a:p>
            <a:pPr lvl="2"/>
            <a:r>
              <a:rPr lang="en-IN" sz="1300" dirty="0" err="1" smtClean="0"/>
              <a:t>PIMiner</a:t>
            </a:r>
            <a:r>
              <a:rPr lang="en-IN" sz="1300" dirty="0" smtClean="0"/>
              <a:t> Framework</a:t>
            </a:r>
          </a:p>
          <a:p>
            <a:pPr lvl="2"/>
            <a:r>
              <a:rPr lang="en-IN" sz="1300" dirty="0" err="1" smtClean="0"/>
              <a:t>PISpan</a:t>
            </a:r>
            <a:r>
              <a:rPr lang="en-IN" sz="1300" dirty="0" smtClean="0"/>
              <a:t> Procedure</a:t>
            </a:r>
          </a:p>
          <a:p>
            <a:pPr lvl="2"/>
            <a:r>
              <a:rPr lang="en-IN" sz="1300" dirty="0" err="1" smtClean="0"/>
              <a:t>PostEndPoints</a:t>
            </a:r>
            <a:r>
              <a:rPr lang="en-IN" sz="1300" dirty="0" smtClean="0"/>
              <a:t> Procedure</a:t>
            </a:r>
          </a:p>
          <a:p>
            <a:pPr lvl="2"/>
            <a:r>
              <a:rPr lang="en-IN" sz="1300" dirty="0" err="1" smtClean="0"/>
              <a:t>ProjectDB</a:t>
            </a:r>
            <a:r>
              <a:rPr lang="en-IN" sz="1300" dirty="0" smtClean="0"/>
              <a:t> Procedure</a:t>
            </a:r>
            <a:endParaRPr lang="en-IN" sz="1300" dirty="0"/>
          </a:p>
          <a:p>
            <a:pPr lvl="1"/>
            <a:r>
              <a:rPr lang="en-IN" sz="1400" dirty="0"/>
              <a:t>MapReduce </a:t>
            </a:r>
            <a:r>
              <a:rPr lang="en-IN" sz="1400" dirty="0" smtClean="0"/>
              <a:t>Job</a:t>
            </a:r>
            <a:endParaRPr lang="en-IN" sz="1600" dirty="0" smtClean="0"/>
          </a:p>
          <a:p>
            <a:r>
              <a:rPr lang="en-IN" sz="1600" dirty="0" smtClean="0"/>
              <a:t>Performance Study</a:t>
            </a:r>
          </a:p>
          <a:p>
            <a:pPr lvl="1"/>
            <a:r>
              <a:rPr lang="en-IN" sz="1400" dirty="0" smtClean="0"/>
              <a:t>Synthetic Data Generation</a:t>
            </a:r>
          </a:p>
          <a:p>
            <a:pPr lvl="1"/>
            <a:r>
              <a:rPr lang="en-IN" sz="1400" dirty="0" smtClean="0"/>
              <a:t>Synthetic Dataset Performance Evaluation</a:t>
            </a:r>
          </a:p>
          <a:p>
            <a:pPr lvl="2"/>
            <a:r>
              <a:rPr lang="en-IN" sz="1300" dirty="0" smtClean="0"/>
              <a:t>Execution time, pattern distribution, effects of maximum length of pattern</a:t>
            </a:r>
          </a:p>
          <a:p>
            <a:pPr lvl="1"/>
            <a:r>
              <a:rPr lang="en-IN" sz="1400" dirty="0" smtClean="0"/>
              <a:t>Real Dataset Analysis</a:t>
            </a:r>
          </a:p>
          <a:p>
            <a:pPr lvl="2"/>
            <a:r>
              <a:rPr lang="en-IN" sz="1300" dirty="0" smtClean="0"/>
              <a:t>Execution time, pattern distribution, spark jobs, task parallelism</a:t>
            </a:r>
          </a:p>
          <a:p>
            <a:pPr lvl="1"/>
            <a:r>
              <a:rPr lang="en-IN" sz="1400" dirty="0" smtClean="0"/>
              <a:t>Scalability Tests</a:t>
            </a:r>
          </a:p>
          <a:p>
            <a:pPr lvl="2"/>
            <a:r>
              <a:rPr lang="en-IN" sz="1300" dirty="0" smtClean="0"/>
              <a:t>Execution time, effects of increasing sequences</a:t>
            </a:r>
            <a:endParaRPr lang="en-IN" sz="1300" dirty="0"/>
          </a:p>
          <a:p>
            <a:r>
              <a:rPr lang="en-IN" sz="1600" dirty="0" smtClean="0"/>
              <a:t>Conclusion and Future Scope</a:t>
            </a:r>
          </a:p>
          <a:p>
            <a:r>
              <a:rPr lang="en-IN" sz="1600" dirty="0" smtClean="0"/>
              <a:t>References</a:t>
            </a:r>
          </a:p>
        </p:txBody>
      </p:sp>
    </p:spTree>
    <p:extLst>
      <p:ext uri="{BB962C8B-B14F-4D97-AF65-F5344CB8AC3E}">
        <p14:creationId xmlns:p14="http://schemas.microsoft.com/office/powerpoint/2010/main" val="8188288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Performance Study (cont.)</a:t>
            </a:r>
          </a:p>
        </p:txBody>
      </p:sp>
      <p:pic>
        <p:nvPicPr>
          <p:cNvPr id="4" name="Content Placeholder 3" descr="D:\Thesis\Results\s10k_3.jp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80654" y="1385045"/>
            <a:ext cx="4309761" cy="3520159"/>
          </a:xfrm>
          <a:prstGeom prst="rect">
            <a:avLst/>
          </a:prstGeom>
          <a:noFill/>
          <a:ln>
            <a:noFill/>
          </a:ln>
        </p:spPr>
      </p:pic>
      <p:pic>
        <p:nvPicPr>
          <p:cNvPr id="5" name="Picture 4" descr="D:\Thesis\Results\s10k_4.jpg"/>
          <p:cNvPicPr/>
          <p:nvPr/>
        </p:nvPicPr>
        <p:blipFill>
          <a:blip r:embed="rId3">
            <a:extLst>
              <a:ext uri="{28A0092B-C50C-407E-A947-70E740481C1C}">
                <a14:useLocalDpi xmlns:a14="http://schemas.microsoft.com/office/drawing/2010/main" val="0"/>
              </a:ext>
            </a:extLst>
          </a:blip>
          <a:srcRect/>
          <a:stretch>
            <a:fillRect/>
          </a:stretch>
        </p:blipFill>
        <p:spPr bwMode="auto">
          <a:xfrm>
            <a:off x="4488259" y="1385044"/>
            <a:ext cx="4434644" cy="3520160"/>
          </a:xfrm>
          <a:prstGeom prst="rect">
            <a:avLst/>
          </a:prstGeom>
          <a:noFill/>
          <a:ln>
            <a:noFill/>
          </a:ln>
        </p:spPr>
      </p:pic>
      <p:sp>
        <p:nvSpPr>
          <p:cNvPr id="6" name="TextBox 5"/>
          <p:cNvSpPr txBox="1"/>
          <p:nvPr/>
        </p:nvSpPr>
        <p:spPr>
          <a:xfrm>
            <a:off x="180654" y="5347588"/>
            <a:ext cx="8744405" cy="1077218"/>
          </a:xfrm>
          <a:prstGeom prst="rect">
            <a:avLst/>
          </a:prstGeom>
          <a:noFill/>
        </p:spPr>
        <p:txBody>
          <a:bodyPr wrap="square" rtlCol="0">
            <a:spAutoFit/>
          </a:bodyPr>
          <a:lstStyle/>
          <a:p>
            <a:pPr algn="just"/>
            <a:r>
              <a:rPr lang="en-IN" sz="1600" dirty="0" smtClean="0">
                <a:latin typeface="Arial" panose="020B0604020202020204" pitchFamily="34" charset="0"/>
                <a:cs typeface="Arial" panose="020B0604020202020204" pitchFamily="34" charset="0"/>
              </a:rPr>
              <a:t>The number of patterns generated by setting the maximum length of desired patterns is shown in </a:t>
            </a:r>
            <a:r>
              <a:rPr lang="en-IN" sz="1600" dirty="0" smtClean="0">
                <a:latin typeface="Arial" panose="020B0604020202020204" pitchFamily="34" charset="0"/>
                <a:cs typeface="Arial" panose="020B0604020202020204" pitchFamily="34" charset="0"/>
              </a:rPr>
              <a:t>Fig 10 </a:t>
            </a:r>
            <a:r>
              <a:rPr lang="en-IN" sz="1600" dirty="0" smtClean="0">
                <a:latin typeface="Arial" panose="020B0604020202020204" pitchFamily="34" charset="0"/>
                <a:cs typeface="Arial" panose="020B0604020202020204" pitchFamily="34" charset="0"/>
              </a:rPr>
              <a:t>which is not addressed in previous work on interval pattern mining. The execution time is shown in </a:t>
            </a:r>
            <a:r>
              <a:rPr lang="en-IN" sz="1600" dirty="0" smtClean="0">
                <a:latin typeface="Arial" panose="020B0604020202020204" pitchFamily="34" charset="0"/>
                <a:cs typeface="Arial" panose="020B0604020202020204" pitchFamily="34" charset="0"/>
              </a:rPr>
              <a:t>Fig 11 </a:t>
            </a:r>
            <a:r>
              <a:rPr lang="en-IN" sz="1600" dirty="0" smtClean="0">
                <a:latin typeface="Arial" panose="020B0604020202020204" pitchFamily="34" charset="0"/>
                <a:cs typeface="Arial" panose="020B0604020202020204" pitchFamily="34" charset="0"/>
              </a:rPr>
              <a:t>for different pattern length and is exponential as expected as longer patterns are more evident when maximum length is increased. </a:t>
            </a:r>
            <a:endParaRPr lang="en-IN" sz="1600" dirty="0">
              <a:latin typeface="Arial" panose="020B0604020202020204" pitchFamily="34" charset="0"/>
              <a:cs typeface="Arial" panose="020B0604020202020204" pitchFamily="34" charset="0"/>
            </a:endParaRPr>
          </a:p>
        </p:txBody>
      </p:sp>
      <p:sp>
        <p:nvSpPr>
          <p:cNvPr id="7" name="TextBox 6"/>
          <p:cNvSpPr txBox="1"/>
          <p:nvPr/>
        </p:nvSpPr>
        <p:spPr>
          <a:xfrm>
            <a:off x="104191" y="4921620"/>
            <a:ext cx="4384068" cy="415498"/>
          </a:xfrm>
          <a:prstGeom prst="rect">
            <a:avLst/>
          </a:prstGeom>
          <a:noFill/>
        </p:spPr>
        <p:txBody>
          <a:bodyPr wrap="square" rtlCol="0">
            <a:spAutoFit/>
          </a:bodyPr>
          <a:lstStyle/>
          <a:p>
            <a:pPr algn="ctr"/>
            <a:r>
              <a:rPr lang="en-IN" sz="1050" dirty="0" smtClean="0">
                <a:latin typeface="Arial" panose="020B0604020202020204" pitchFamily="34" charset="0"/>
                <a:cs typeface="Arial" panose="020B0604020202020204" pitchFamily="34" charset="0"/>
              </a:rPr>
              <a:t>FIGURE 10. </a:t>
            </a:r>
            <a:r>
              <a:rPr lang="en-IN" sz="1050" dirty="0"/>
              <a:t>Number of Patterns on Maximum Length of Patterns for S10kC20E1k</a:t>
            </a:r>
            <a:endParaRPr lang="en-IN" sz="1050" dirty="0">
              <a:latin typeface="Arial" panose="020B0604020202020204" pitchFamily="34" charset="0"/>
              <a:cs typeface="Arial" panose="020B0604020202020204" pitchFamily="34" charset="0"/>
            </a:endParaRPr>
          </a:p>
        </p:txBody>
      </p:sp>
      <p:sp>
        <p:nvSpPr>
          <p:cNvPr id="8" name="TextBox 7"/>
          <p:cNvSpPr txBox="1"/>
          <p:nvPr/>
        </p:nvSpPr>
        <p:spPr>
          <a:xfrm>
            <a:off x="4488259" y="4932090"/>
            <a:ext cx="4384068" cy="415498"/>
          </a:xfrm>
          <a:prstGeom prst="rect">
            <a:avLst/>
          </a:prstGeom>
          <a:noFill/>
        </p:spPr>
        <p:txBody>
          <a:bodyPr wrap="square" rtlCol="0">
            <a:spAutoFit/>
          </a:bodyPr>
          <a:lstStyle/>
          <a:p>
            <a:pPr algn="ctr"/>
            <a:r>
              <a:rPr lang="en-IN" sz="1050" dirty="0" smtClean="0">
                <a:latin typeface="Arial" panose="020B0604020202020204" pitchFamily="34" charset="0"/>
                <a:cs typeface="Arial" panose="020B0604020202020204" pitchFamily="34" charset="0"/>
              </a:rPr>
              <a:t>FIGURE 11. </a:t>
            </a:r>
            <a:r>
              <a:rPr lang="en-IN" sz="1050" dirty="0"/>
              <a:t>Performance Analysis on Maximum Length of Pattern for S10kC20E1k</a:t>
            </a:r>
            <a:endParaRPr lang="en-IN" sz="10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9026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Performance Study (cont.)</a:t>
            </a:r>
          </a:p>
        </p:txBody>
      </p:sp>
      <p:sp>
        <p:nvSpPr>
          <p:cNvPr id="3" name="Content Placeholder 2"/>
          <p:cNvSpPr>
            <a:spLocks noGrp="1"/>
          </p:cNvSpPr>
          <p:nvPr>
            <p:ph sz="half" idx="2"/>
          </p:nvPr>
        </p:nvSpPr>
        <p:spPr/>
        <p:txBody>
          <a:bodyPr/>
          <a:lstStyle/>
          <a:p>
            <a:pPr marL="0" indent="0">
              <a:buNone/>
            </a:pPr>
            <a:r>
              <a:rPr lang="en-IN" sz="1800" b="1" dirty="0" smtClean="0"/>
              <a:t>ASL Dataset</a:t>
            </a:r>
          </a:p>
          <a:p>
            <a:pPr marL="0" indent="0">
              <a:buNone/>
            </a:pPr>
            <a:endParaRPr lang="en-IN" sz="1600" dirty="0" smtClean="0"/>
          </a:p>
          <a:p>
            <a:pPr algn="just"/>
            <a:r>
              <a:rPr lang="en-IN" sz="1600" dirty="0"/>
              <a:t>In addition to the experiments on synthetic dataset, we have conducted the performance study on a real dataset to show the applicability of the algorithm and efficiency compared to traditional serial algorithms. The dataset we have used is of American Sign Language (ASL) dataset</a:t>
            </a:r>
            <a:r>
              <a:rPr lang="en-IN" sz="1600" dirty="0" smtClean="0"/>
              <a:t>.</a:t>
            </a:r>
          </a:p>
          <a:p>
            <a:pPr algn="just"/>
            <a:r>
              <a:rPr lang="en-IN" sz="1600" dirty="0"/>
              <a:t>In ASL </a:t>
            </a:r>
            <a:r>
              <a:rPr lang="en-IN" sz="1600" dirty="0" smtClean="0"/>
              <a:t>dataset we can determine the relationship </a:t>
            </a:r>
            <a:r>
              <a:rPr lang="en-IN" sz="1600" dirty="0"/>
              <a:t>between gesture field used and the grammatical structure. The dataset contains total of 730 utterances. Each of the utterance contains the gestural as well as the grammatical field. The complete specification of ASL dataset is shown in </a:t>
            </a:r>
            <a:r>
              <a:rPr lang="en-IN" sz="1600" dirty="0" smtClean="0"/>
              <a:t>Table 7.</a:t>
            </a:r>
            <a:endParaRPr lang="en-IN" sz="1600" dirty="0" smtClean="0"/>
          </a:p>
          <a:p>
            <a:pPr algn="just"/>
            <a:r>
              <a:rPr lang="en-IN" sz="1600" dirty="0"/>
              <a:t>The size of the dataset is 213.6KB. So task parallelism is enough to observe the performance of the </a:t>
            </a:r>
            <a:r>
              <a:rPr lang="en-IN" sz="1600" dirty="0" err="1"/>
              <a:t>PIMiner</a:t>
            </a:r>
            <a:r>
              <a:rPr lang="en-IN" sz="1600" dirty="0"/>
              <a:t> compared to serial </a:t>
            </a:r>
            <a:r>
              <a:rPr lang="en-IN" sz="1600" dirty="0" err="1"/>
              <a:t>TPMiner</a:t>
            </a:r>
            <a:r>
              <a:rPr lang="en-IN" sz="1600" dirty="0" smtClean="0"/>
              <a:t>.</a:t>
            </a:r>
          </a:p>
          <a:p>
            <a:pPr marL="0" lvl="0" indent="0" algn="ctr">
              <a:buNone/>
            </a:pPr>
            <a:r>
              <a:rPr lang="en-IN" sz="1050" dirty="0" smtClean="0">
                <a:solidFill>
                  <a:prstClr val="black"/>
                </a:solidFill>
              </a:rPr>
              <a:t>TABLE 7. ASL </a:t>
            </a:r>
            <a:r>
              <a:rPr lang="en-IN" sz="1050" dirty="0">
                <a:solidFill>
                  <a:prstClr val="black"/>
                </a:solidFill>
              </a:rPr>
              <a:t>Dataset Aspects</a:t>
            </a:r>
          </a:p>
          <a:p>
            <a:pPr marL="0" indent="0">
              <a:buNone/>
            </a:pPr>
            <a:endParaRPr lang="en-IN" sz="1800" b="1" dirty="0"/>
          </a:p>
        </p:txBody>
      </p:sp>
      <p:graphicFrame>
        <p:nvGraphicFramePr>
          <p:cNvPr id="4" name="Object 3"/>
          <p:cNvGraphicFramePr>
            <a:graphicFrameLocks noChangeAspect="1"/>
          </p:cNvGraphicFramePr>
          <p:nvPr>
            <p:extLst>
              <p:ext uri="{D42A27DB-BD31-4B8C-83A1-F6EECF244321}">
                <p14:modId xmlns:p14="http://schemas.microsoft.com/office/powerpoint/2010/main" val="2929572496"/>
              </p:ext>
            </p:extLst>
          </p:nvPr>
        </p:nvGraphicFramePr>
        <p:xfrm>
          <a:off x="1471477" y="4627457"/>
          <a:ext cx="6186488" cy="1884363"/>
        </p:xfrm>
        <a:graphic>
          <a:graphicData uri="http://schemas.openxmlformats.org/presentationml/2006/ole">
            <mc:AlternateContent xmlns:mc="http://schemas.openxmlformats.org/markup-compatibility/2006">
              <mc:Choice xmlns:v="urn:schemas-microsoft-com:vml" Requires="v">
                <p:oleObj spid="_x0000_s3168" name="Document" r:id="rId3" imgW="6185895" imgH="1884418" progId="Word.Document.12">
                  <p:embed/>
                </p:oleObj>
              </mc:Choice>
              <mc:Fallback>
                <p:oleObj name="Document" r:id="rId3" imgW="6185895" imgH="1884418" progId="Word.Document.12">
                  <p:embed/>
                  <p:pic>
                    <p:nvPicPr>
                      <p:cNvPr id="0" name=""/>
                      <p:cNvPicPr/>
                      <p:nvPr/>
                    </p:nvPicPr>
                    <p:blipFill>
                      <a:blip r:embed="rId4"/>
                      <a:stretch>
                        <a:fillRect/>
                      </a:stretch>
                    </p:blipFill>
                    <p:spPr>
                      <a:xfrm>
                        <a:off x="1471477" y="4627457"/>
                        <a:ext cx="6186488" cy="1884363"/>
                      </a:xfrm>
                      <a:prstGeom prst="rect">
                        <a:avLst/>
                      </a:prstGeom>
                    </p:spPr>
                  </p:pic>
                </p:oleObj>
              </mc:Fallback>
            </mc:AlternateContent>
          </a:graphicData>
        </a:graphic>
      </p:graphicFrame>
    </p:spTree>
    <p:extLst>
      <p:ext uri="{BB962C8B-B14F-4D97-AF65-F5344CB8AC3E}">
        <p14:creationId xmlns:p14="http://schemas.microsoft.com/office/powerpoint/2010/main" val="101295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Performance Study (cont.)</a:t>
            </a:r>
          </a:p>
        </p:txBody>
      </p:sp>
      <p:pic>
        <p:nvPicPr>
          <p:cNvPr id="4" name="Content Placeholder 3" descr="D:\Thesis\Results\asl1.jp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80655" y="1323915"/>
            <a:ext cx="4211041" cy="3551797"/>
          </a:xfrm>
          <a:prstGeom prst="rect">
            <a:avLst/>
          </a:prstGeom>
          <a:noFill/>
          <a:ln>
            <a:noFill/>
          </a:ln>
        </p:spPr>
      </p:pic>
      <p:pic>
        <p:nvPicPr>
          <p:cNvPr id="5" name="Picture 4" descr="D:\Thesis\Results\asl2.jpg"/>
          <p:cNvPicPr/>
          <p:nvPr/>
        </p:nvPicPr>
        <p:blipFill>
          <a:blip r:embed="rId3">
            <a:extLst>
              <a:ext uri="{28A0092B-C50C-407E-A947-70E740481C1C}">
                <a14:useLocalDpi xmlns:a14="http://schemas.microsoft.com/office/drawing/2010/main" val="0"/>
              </a:ext>
            </a:extLst>
          </a:blip>
          <a:srcRect/>
          <a:stretch>
            <a:fillRect/>
          </a:stretch>
        </p:blipFill>
        <p:spPr bwMode="auto">
          <a:xfrm>
            <a:off x="4391696" y="1323917"/>
            <a:ext cx="4481848" cy="3551795"/>
          </a:xfrm>
          <a:prstGeom prst="rect">
            <a:avLst/>
          </a:prstGeom>
          <a:noFill/>
          <a:ln>
            <a:noFill/>
          </a:ln>
        </p:spPr>
      </p:pic>
      <p:sp>
        <p:nvSpPr>
          <p:cNvPr id="3" name="TextBox 2"/>
          <p:cNvSpPr txBox="1"/>
          <p:nvPr/>
        </p:nvSpPr>
        <p:spPr>
          <a:xfrm>
            <a:off x="276189" y="5227092"/>
            <a:ext cx="8692890" cy="1077218"/>
          </a:xfrm>
          <a:prstGeom prst="rect">
            <a:avLst/>
          </a:prstGeom>
          <a:noFill/>
        </p:spPr>
        <p:txBody>
          <a:bodyPr wrap="square" rtlCol="0">
            <a:spAutoFit/>
          </a:bodyPr>
          <a:lstStyle/>
          <a:p>
            <a:pPr algn="just"/>
            <a:r>
              <a:rPr lang="en-IN" sz="1600" dirty="0" smtClean="0">
                <a:latin typeface="Arial" panose="020B0604020202020204" pitchFamily="34" charset="0"/>
                <a:cs typeface="Arial" panose="020B0604020202020204" pitchFamily="34" charset="0"/>
              </a:rPr>
              <a:t>The </a:t>
            </a:r>
            <a:r>
              <a:rPr lang="en-IN" sz="1600" dirty="0">
                <a:latin typeface="Arial" panose="020B0604020202020204" pitchFamily="34" charset="0"/>
                <a:cs typeface="Arial" panose="020B0604020202020204" pitchFamily="34" charset="0"/>
              </a:rPr>
              <a:t>block size is again default and the whole dataset is in the single block</a:t>
            </a:r>
            <a:r>
              <a:rPr lang="en-IN" sz="1600" dirty="0" smtClean="0">
                <a:latin typeface="Arial" panose="020B0604020202020204" pitchFamily="34" charset="0"/>
                <a:cs typeface="Arial" panose="020B0604020202020204" pitchFamily="34" charset="0"/>
              </a:rPr>
              <a:t>. The execution time is shown in Fig for different values of support. Fig shows distribution of generated patterns in the dataset. It can be inferred from it that the medium size patterns i.e. 3-length are more frequent phrases.</a:t>
            </a:r>
            <a:endParaRPr lang="en-IN" sz="1600" dirty="0">
              <a:latin typeface="Arial" panose="020B0604020202020204" pitchFamily="34" charset="0"/>
              <a:cs typeface="Arial" panose="020B0604020202020204" pitchFamily="34" charset="0"/>
            </a:endParaRPr>
          </a:p>
        </p:txBody>
      </p:sp>
      <p:sp>
        <p:nvSpPr>
          <p:cNvPr id="6" name="TextBox 5"/>
          <p:cNvSpPr txBox="1"/>
          <p:nvPr/>
        </p:nvSpPr>
        <p:spPr>
          <a:xfrm>
            <a:off x="276189" y="4799690"/>
            <a:ext cx="4384068" cy="253916"/>
          </a:xfrm>
          <a:prstGeom prst="rect">
            <a:avLst/>
          </a:prstGeom>
          <a:noFill/>
        </p:spPr>
        <p:txBody>
          <a:bodyPr wrap="square" rtlCol="0">
            <a:spAutoFit/>
          </a:bodyPr>
          <a:lstStyle/>
          <a:p>
            <a:pPr algn="ctr"/>
            <a:r>
              <a:rPr lang="en-IN" sz="1050" dirty="0" smtClean="0">
                <a:latin typeface="Arial" panose="020B0604020202020204" pitchFamily="34" charset="0"/>
                <a:cs typeface="Arial" panose="020B0604020202020204" pitchFamily="34" charset="0"/>
              </a:rPr>
              <a:t>FIGURE 12. </a:t>
            </a:r>
            <a:r>
              <a:rPr lang="en-IN" sz="1050" dirty="0"/>
              <a:t>Execution Time Analysis for ASL Dataset</a:t>
            </a:r>
            <a:endParaRPr lang="en-IN" sz="1050" dirty="0">
              <a:latin typeface="Arial" panose="020B0604020202020204" pitchFamily="34" charset="0"/>
              <a:cs typeface="Arial" panose="020B0604020202020204" pitchFamily="34" charset="0"/>
            </a:endParaRPr>
          </a:p>
        </p:txBody>
      </p:sp>
      <p:sp>
        <p:nvSpPr>
          <p:cNvPr id="7" name="TextBox 6"/>
          <p:cNvSpPr txBox="1"/>
          <p:nvPr/>
        </p:nvSpPr>
        <p:spPr>
          <a:xfrm>
            <a:off x="4660257" y="4803199"/>
            <a:ext cx="4384068" cy="253916"/>
          </a:xfrm>
          <a:prstGeom prst="rect">
            <a:avLst/>
          </a:prstGeom>
          <a:noFill/>
        </p:spPr>
        <p:txBody>
          <a:bodyPr wrap="square" rtlCol="0">
            <a:spAutoFit/>
          </a:bodyPr>
          <a:lstStyle/>
          <a:p>
            <a:pPr algn="ctr"/>
            <a:r>
              <a:rPr lang="en-IN" sz="1050" dirty="0" smtClean="0">
                <a:latin typeface="Arial" panose="020B0604020202020204" pitchFamily="34" charset="0"/>
                <a:cs typeface="Arial" panose="020B0604020202020204" pitchFamily="34" charset="0"/>
              </a:rPr>
              <a:t>FIGURE 13. </a:t>
            </a:r>
            <a:r>
              <a:rPr lang="en-IN" sz="1050" dirty="0"/>
              <a:t>Distribution of Generated Patterns for ASL Dataset</a:t>
            </a:r>
            <a:endParaRPr lang="en-IN" sz="10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4007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Performance Study (cont.)</a:t>
            </a:r>
          </a:p>
        </p:txBody>
      </p:sp>
      <p:pic>
        <p:nvPicPr>
          <p:cNvPr id="4" name="Content Placeholder 3" descr="D:\Thesis\Results\asl3.jp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80654" y="1152497"/>
            <a:ext cx="4417104" cy="3545918"/>
          </a:xfrm>
          <a:prstGeom prst="rect">
            <a:avLst/>
          </a:prstGeom>
          <a:noFill/>
          <a:ln>
            <a:noFill/>
          </a:ln>
        </p:spPr>
      </p:pic>
      <p:pic>
        <p:nvPicPr>
          <p:cNvPr id="5" name="Picture 4" descr="D:\Thesis\Results\asl4.jpg"/>
          <p:cNvPicPr/>
          <p:nvPr/>
        </p:nvPicPr>
        <p:blipFill>
          <a:blip r:embed="rId3">
            <a:extLst>
              <a:ext uri="{28A0092B-C50C-407E-A947-70E740481C1C}">
                <a14:useLocalDpi xmlns:a14="http://schemas.microsoft.com/office/drawing/2010/main" val="0"/>
              </a:ext>
            </a:extLst>
          </a:blip>
          <a:srcRect/>
          <a:stretch>
            <a:fillRect/>
          </a:stretch>
        </p:blipFill>
        <p:spPr bwMode="auto">
          <a:xfrm>
            <a:off x="4597758" y="1152498"/>
            <a:ext cx="4419751" cy="3545917"/>
          </a:xfrm>
          <a:prstGeom prst="rect">
            <a:avLst/>
          </a:prstGeom>
          <a:noFill/>
          <a:ln>
            <a:noFill/>
          </a:ln>
        </p:spPr>
      </p:pic>
      <p:sp>
        <p:nvSpPr>
          <p:cNvPr id="6" name="TextBox 5"/>
          <p:cNvSpPr txBox="1"/>
          <p:nvPr/>
        </p:nvSpPr>
        <p:spPr>
          <a:xfrm>
            <a:off x="180655" y="5093335"/>
            <a:ext cx="8836854" cy="1323439"/>
          </a:xfrm>
          <a:prstGeom prst="rect">
            <a:avLst/>
          </a:prstGeom>
          <a:noFill/>
        </p:spPr>
        <p:txBody>
          <a:bodyPr wrap="square" rtlCol="0">
            <a:spAutoFit/>
          </a:bodyPr>
          <a:lstStyle/>
          <a:p>
            <a:pPr algn="just"/>
            <a:r>
              <a:rPr lang="en-IN" sz="1600" dirty="0" smtClean="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Fig 14 </a:t>
            </a:r>
            <a:r>
              <a:rPr lang="en-IN" sz="1600" dirty="0" smtClean="0">
                <a:latin typeface="Arial" panose="020B0604020202020204" pitchFamily="34" charset="0"/>
                <a:cs typeface="Arial" panose="020B0604020202020204" pitchFamily="34" charset="0"/>
              </a:rPr>
              <a:t>we can observe that the number of spark jobs are increasing exponentially as the support is decreased which are associated with map, collect and reduce jobs. Also observer from the </a:t>
            </a:r>
            <a:r>
              <a:rPr lang="en-IN" sz="1600" dirty="0" smtClean="0">
                <a:latin typeface="Arial" panose="020B0604020202020204" pitchFamily="34" charset="0"/>
                <a:cs typeface="Arial" panose="020B0604020202020204" pitchFamily="34" charset="0"/>
              </a:rPr>
              <a:t>Fig 15 </a:t>
            </a:r>
            <a:r>
              <a:rPr lang="en-IN" sz="1600" dirty="0" smtClean="0">
                <a:latin typeface="Arial" panose="020B0604020202020204" pitchFamily="34" charset="0"/>
                <a:cs typeface="Arial" panose="020B0604020202020204" pitchFamily="34" charset="0"/>
              </a:rPr>
              <a:t>as the number of threads are increased the execution time is reduced but after a certain threshold the execution time starts increasing as scheduling those threads become expensive. This threshold is experimental system dependent mainly.</a:t>
            </a:r>
            <a:endParaRPr lang="en-IN" sz="1600" dirty="0">
              <a:latin typeface="Arial" panose="020B0604020202020204" pitchFamily="34" charset="0"/>
              <a:cs typeface="Arial" panose="020B0604020202020204" pitchFamily="34" charset="0"/>
            </a:endParaRPr>
          </a:p>
        </p:txBody>
      </p:sp>
      <p:sp>
        <p:nvSpPr>
          <p:cNvPr id="7" name="TextBox 6"/>
          <p:cNvSpPr txBox="1"/>
          <p:nvPr/>
        </p:nvSpPr>
        <p:spPr>
          <a:xfrm>
            <a:off x="213690" y="4708257"/>
            <a:ext cx="4384068" cy="253916"/>
          </a:xfrm>
          <a:prstGeom prst="rect">
            <a:avLst/>
          </a:prstGeom>
          <a:noFill/>
        </p:spPr>
        <p:txBody>
          <a:bodyPr wrap="square" rtlCol="0">
            <a:spAutoFit/>
          </a:bodyPr>
          <a:lstStyle/>
          <a:p>
            <a:pPr algn="ctr"/>
            <a:r>
              <a:rPr lang="en-IN" sz="1050" dirty="0" smtClean="0">
                <a:latin typeface="Arial" panose="020B0604020202020204" pitchFamily="34" charset="0"/>
                <a:cs typeface="Arial" panose="020B0604020202020204" pitchFamily="34" charset="0"/>
              </a:rPr>
              <a:t>FIGURE 14. </a:t>
            </a:r>
            <a:r>
              <a:rPr lang="en-IN" sz="1050" dirty="0"/>
              <a:t>Spark Jobs Analysis for ASL Dataset</a:t>
            </a:r>
            <a:endParaRPr lang="en-IN" sz="1050" dirty="0">
              <a:latin typeface="Arial" panose="020B0604020202020204" pitchFamily="34" charset="0"/>
              <a:cs typeface="Arial" panose="020B0604020202020204" pitchFamily="34" charset="0"/>
            </a:endParaRPr>
          </a:p>
        </p:txBody>
      </p:sp>
      <p:sp>
        <p:nvSpPr>
          <p:cNvPr id="8" name="TextBox 7"/>
          <p:cNvSpPr txBox="1"/>
          <p:nvPr/>
        </p:nvSpPr>
        <p:spPr>
          <a:xfrm>
            <a:off x="4597758" y="4702619"/>
            <a:ext cx="4384068" cy="253916"/>
          </a:xfrm>
          <a:prstGeom prst="rect">
            <a:avLst/>
          </a:prstGeom>
          <a:noFill/>
        </p:spPr>
        <p:txBody>
          <a:bodyPr wrap="square" rtlCol="0">
            <a:spAutoFit/>
          </a:bodyPr>
          <a:lstStyle/>
          <a:p>
            <a:pPr algn="ctr"/>
            <a:r>
              <a:rPr lang="en-IN" sz="1050" dirty="0" smtClean="0">
                <a:latin typeface="Arial" panose="020B0604020202020204" pitchFamily="34" charset="0"/>
                <a:cs typeface="Arial" panose="020B0604020202020204" pitchFamily="34" charset="0"/>
              </a:rPr>
              <a:t>FIGURE 15. </a:t>
            </a:r>
            <a:r>
              <a:rPr lang="en-IN" sz="1050" dirty="0"/>
              <a:t>Threads Influence on ASL Dataset</a:t>
            </a:r>
            <a:endParaRPr lang="en-IN" sz="10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02367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Performance Study (cont.)</a:t>
            </a:r>
          </a:p>
        </p:txBody>
      </p:sp>
      <p:sp>
        <p:nvSpPr>
          <p:cNvPr id="3" name="Content Placeholder 2"/>
          <p:cNvSpPr>
            <a:spLocks noGrp="1"/>
          </p:cNvSpPr>
          <p:nvPr>
            <p:ph sz="half" idx="2"/>
          </p:nvPr>
        </p:nvSpPr>
        <p:spPr/>
        <p:txBody>
          <a:bodyPr/>
          <a:lstStyle/>
          <a:p>
            <a:pPr marL="0" indent="0">
              <a:buNone/>
            </a:pPr>
            <a:r>
              <a:rPr lang="en-IN" sz="1800" b="1" dirty="0" smtClean="0"/>
              <a:t>S100kC40E1k Dataset</a:t>
            </a:r>
          </a:p>
          <a:p>
            <a:pPr marL="0" indent="0">
              <a:buNone/>
            </a:pPr>
            <a:endParaRPr lang="en-IN" sz="1800" b="1" dirty="0"/>
          </a:p>
          <a:p>
            <a:pPr algn="just"/>
            <a:r>
              <a:rPr lang="en-IN" sz="1600" dirty="0" smtClean="0"/>
              <a:t>The synthetic dataset used for scalability test has the aspects as shown in </a:t>
            </a:r>
            <a:r>
              <a:rPr lang="en-IN" sz="1600" dirty="0" smtClean="0"/>
              <a:t>Table 8. </a:t>
            </a:r>
            <a:r>
              <a:rPr lang="en-IN" sz="1600" dirty="0" smtClean="0"/>
              <a:t>The size of the dataset is 45.4MB which is considerable in respect to interval pattern mining.</a:t>
            </a:r>
          </a:p>
          <a:p>
            <a:pPr algn="just"/>
            <a:r>
              <a:rPr lang="en-IN" sz="1600" dirty="0" smtClean="0"/>
              <a:t>With this dataset we have mainly depicted the effects of data parallelism alone. The block size is taken as input so the dataset would be divided into blocks of specified size and distributed among the several data nodes using HDFS. The replication factor 3 is used</a:t>
            </a:r>
            <a:r>
              <a:rPr lang="en-IN" sz="1600" dirty="0" smtClean="0"/>
              <a:t>.</a:t>
            </a:r>
          </a:p>
          <a:p>
            <a:pPr algn="just"/>
            <a:endParaRPr lang="en-IN" sz="1600" dirty="0"/>
          </a:p>
          <a:p>
            <a:pPr marL="0" lvl="0" indent="0" algn="ctr">
              <a:buNone/>
            </a:pPr>
            <a:r>
              <a:rPr lang="en-IN" sz="1050" dirty="0">
                <a:solidFill>
                  <a:prstClr val="black"/>
                </a:solidFill>
              </a:rPr>
              <a:t>TABLE </a:t>
            </a:r>
            <a:r>
              <a:rPr lang="en-IN" sz="1050" dirty="0" smtClean="0">
                <a:solidFill>
                  <a:prstClr val="black"/>
                </a:solidFill>
              </a:rPr>
              <a:t>8. S100kC40E1k </a:t>
            </a:r>
            <a:r>
              <a:rPr lang="en-IN" sz="1050" dirty="0">
                <a:solidFill>
                  <a:prstClr val="black"/>
                </a:solidFill>
              </a:rPr>
              <a:t>Dataset Aspects</a:t>
            </a:r>
          </a:p>
          <a:p>
            <a:pPr algn="just"/>
            <a:endParaRPr lang="en-IN" sz="1600" dirty="0"/>
          </a:p>
        </p:txBody>
      </p:sp>
      <p:graphicFrame>
        <p:nvGraphicFramePr>
          <p:cNvPr id="4" name="Object 3"/>
          <p:cNvGraphicFramePr>
            <a:graphicFrameLocks noChangeAspect="1"/>
          </p:cNvGraphicFramePr>
          <p:nvPr>
            <p:extLst>
              <p:ext uri="{D42A27DB-BD31-4B8C-83A1-F6EECF244321}">
                <p14:modId xmlns:p14="http://schemas.microsoft.com/office/powerpoint/2010/main" val="1274603835"/>
              </p:ext>
            </p:extLst>
          </p:nvPr>
        </p:nvGraphicFramePr>
        <p:xfrm>
          <a:off x="1471477" y="3722319"/>
          <a:ext cx="6186488" cy="2674937"/>
        </p:xfrm>
        <a:graphic>
          <a:graphicData uri="http://schemas.openxmlformats.org/presentationml/2006/ole">
            <mc:AlternateContent xmlns:mc="http://schemas.openxmlformats.org/markup-compatibility/2006">
              <mc:Choice xmlns:v="urn:schemas-microsoft-com:vml" Requires="v">
                <p:oleObj spid="_x0000_s4192" name="Document" r:id="rId3" imgW="6185895" imgH="2674309" progId="Word.Document.12">
                  <p:embed/>
                </p:oleObj>
              </mc:Choice>
              <mc:Fallback>
                <p:oleObj name="Document" r:id="rId3" imgW="6185895" imgH="2674309" progId="Word.Document.12">
                  <p:embed/>
                  <p:pic>
                    <p:nvPicPr>
                      <p:cNvPr id="0" name=""/>
                      <p:cNvPicPr/>
                      <p:nvPr/>
                    </p:nvPicPr>
                    <p:blipFill>
                      <a:blip r:embed="rId4"/>
                      <a:stretch>
                        <a:fillRect/>
                      </a:stretch>
                    </p:blipFill>
                    <p:spPr>
                      <a:xfrm>
                        <a:off x="1471477" y="3722319"/>
                        <a:ext cx="6186488" cy="2674937"/>
                      </a:xfrm>
                      <a:prstGeom prst="rect">
                        <a:avLst/>
                      </a:prstGeom>
                    </p:spPr>
                  </p:pic>
                </p:oleObj>
              </mc:Fallback>
            </mc:AlternateContent>
          </a:graphicData>
        </a:graphic>
      </p:graphicFrame>
    </p:spTree>
    <p:extLst>
      <p:ext uri="{BB962C8B-B14F-4D97-AF65-F5344CB8AC3E}">
        <p14:creationId xmlns:p14="http://schemas.microsoft.com/office/powerpoint/2010/main" val="4220008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Performance Study (cont.)</a:t>
            </a:r>
          </a:p>
        </p:txBody>
      </p:sp>
      <p:pic>
        <p:nvPicPr>
          <p:cNvPr id="4" name="Content Placeholder 3" descr="D:\Thesis\Results\scale1.jp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0" y="1114904"/>
            <a:ext cx="4726547" cy="3932283"/>
          </a:xfrm>
          <a:prstGeom prst="rect">
            <a:avLst/>
          </a:prstGeom>
          <a:noFill/>
          <a:ln>
            <a:noFill/>
          </a:ln>
        </p:spPr>
      </p:pic>
      <p:pic>
        <p:nvPicPr>
          <p:cNvPr id="5" name="Picture 4" descr="D:\Thesis\Results\scale2.jpg"/>
          <p:cNvPicPr/>
          <p:nvPr/>
        </p:nvPicPr>
        <p:blipFill>
          <a:blip r:embed="rId3">
            <a:extLst>
              <a:ext uri="{28A0092B-C50C-407E-A947-70E740481C1C}">
                <a14:useLocalDpi xmlns:a14="http://schemas.microsoft.com/office/drawing/2010/main" val="0"/>
              </a:ext>
            </a:extLst>
          </a:blip>
          <a:srcRect/>
          <a:stretch>
            <a:fillRect/>
          </a:stretch>
        </p:blipFill>
        <p:spPr bwMode="auto">
          <a:xfrm>
            <a:off x="4726547" y="1114904"/>
            <a:ext cx="4417454" cy="3932283"/>
          </a:xfrm>
          <a:prstGeom prst="rect">
            <a:avLst/>
          </a:prstGeom>
          <a:noFill/>
          <a:ln>
            <a:noFill/>
          </a:ln>
        </p:spPr>
      </p:pic>
      <p:sp>
        <p:nvSpPr>
          <p:cNvPr id="3" name="TextBox 2"/>
          <p:cNvSpPr txBox="1"/>
          <p:nvPr/>
        </p:nvSpPr>
        <p:spPr>
          <a:xfrm>
            <a:off x="180654" y="5404514"/>
            <a:ext cx="8758630" cy="1077218"/>
          </a:xfrm>
          <a:prstGeom prst="rect">
            <a:avLst/>
          </a:prstGeom>
          <a:noFill/>
        </p:spPr>
        <p:txBody>
          <a:bodyPr wrap="square" rtlCol="0">
            <a:spAutoFit/>
          </a:bodyPr>
          <a:lstStyle/>
          <a:p>
            <a:pPr algn="just"/>
            <a:r>
              <a:rPr lang="en-IN" sz="1600" dirty="0" smtClean="0">
                <a:latin typeface="Arial" panose="020B0604020202020204" pitchFamily="34" charset="0"/>
                <a:cs typeface="Arial" panose="020B0604020202020204" pitchFamily="34" charset="0"/>
              </a:rPr>
              <a:t>The execution time of the proposed algorithm is plotted for three different configurations as t=1 b=4, t=1 b=2, and t=2 b=2 where t is number of threads and b is block size. Notice that even on using single thread block parallelism is enough improvement. The number of patterns is shown in Fig </a:t>
            </a:r>
            <a:r>
              <a:rPr lang="en-IN" sz="1600" dirty="0" smtClean="0">
                <a:latin typeface="Arial" panose="020B0604020202020204" pitchFamily="34" charset="0"/>
                <a:cs typeface="Arial" panose="020B0604020202020204" pitchFamily="34" charset="0"/>
              </a:rPr>
              <a:t>17 for </a:t>
            </a:r>
            <a:r>
              <a:rPr lang="en-IN" sz="1600" dirty="0" smtClean="0">
                <a:latin typeface="Arial" panose="020B0604020202020204" pitchFamily="34" charset="0"/>
                <a:cs typeface="Arial" panose="020B0604020202020204" pitchFamily="34" charset="0"/>
              </a:rPr>
              <a:t>different maximum length of patterns.</a:t>
            </a:r>
            <a:endParaRPr lang="en-IN" sz="1600" dirty="0">
              <a:latin typeface="Arial" panose="020B0604020202020204" pitchFamily="34" charset="0"/>
              <a:cs typeface="Arial" panose="020B0604020202020204" pitchFamily="34" charset="0"/>
            </a:endParaRPr>
          </a:p>
        </p:txBody>
      </p:sp>
      <p:sp>
        <p:nvSpPr>
          <p:cNvPr id="7" name="TextBox 6"/>
          <p:cNvSpPr txBox="1"/>
          <p:nvPr/>
        </p:nvSpPr>
        <p:spPr>
          <a:xfrm>
            <a:off x="342479" y="5098892"/>
            <a:ext cx="4384068" cy="253916"/>
          </a:xfrm>
          <a:prstGeom prst="rect">
            <a:avLst/>
          </a:prstGeom>
          <a:noFill/>
        </p:spPr>
        <p:txBody>
          <a:bodyPr wrap="square" rtlCol="0">
            <a:spAutoFit/>
          </a:bodyPr>
          <a:lstStyle/>
          <a:p>
            <a:pPr algn="ctr"/>
            <a:r>
              <a:rPr lang="en-IN" sz="1050" dirty="0" smtClean="0">
                <a:latin typeface="Arial" panose="020B0604020202020204" pitchFamily="34" charset="0"/>
                <a:cs typeface="Arial" panose="020B0604020202020204" pitchFamily="34" charset="0"/>
              </a:rPr>
              <a:t>FIGURE 16. </a:t>
            </a:r>
            <a:r>
              <a:rPr lang="en-IN" sz="1050" dirty="0"/>
              <a:t>Execution Time Analysis for S100kC40E1k</a:t>
            </a:r>
            <a:endParaRPr lang="en-IN" sz="1050" dirty="0">
              <a:latin typeface="Arial" panose="020B0604020202020204" pitchFamily="34" charset="0"/>
              <a:cs typeface="Arial" panose="020B0604020202020204" pitchFamily="34" charset="0"/>
            </a:endParaRPr>
          </a:p>
        </p:txBody>
      </p:sp>
      <p:sp>
        <p:nvSpPr>
          <p:cNvPr id="8" name="TextBox 7"/>
          <p:cNvSpPr txBox="1"/>
          <p:nvPr/>
        </p:nvSpPr>
        <p:spPr>
          <a:xfrm>
            <a:off x="4726547" y="5020287"/>
            <a:ext cx="4384068" cy="415498"/>
          </a:xfrm>
          <a:prstGeom prst="rect">
            <a:avLst/>
          </a:prstGeom>
          <a:noFill/>
        </p:spPr>
        <p:txBody>
          <a:bodyPr wrap="square" rtlCol="0">
            <a:spAutoFit/>
          </a:bodyPr>
          <a:lstStyle/>
          <a:p>
            <a:pPr algn="ctr"/>
            <a:r>
              <a:rPr lang="en-IN" sz="1050" dirty="0" smtClean="0">
                <a:latin typeface="Arial" panose="020B0604020202020204" pitchFamily="34" charset="0"/>
                <a:cs typeface="Arial" panose="020B0604020202020204" pitchFamily="34" charset="0"/>
              </a:rPr>
              <a:t>FIGURE 17. </a:t>
            </a:r>
            <a:r>
              <a:rPr lang="en-IN" sz="1050" dirty="0"/>
              <a:t>Patterns Generated on Maximum Length of Pattern on S100kC40E1k</a:t>
            </a:r>
            <a:endParaRPr lang="en-IN" sz="10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77813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Performance Study (cont.)</a:t>
            </a:r>
          </a:p>
        </p:txBody>
      </p:sp>
      <p:sp>
        <p:nvSpPr>
          <p:cNvPr id="3" name="Content Placeholder 2"/>
          <p:cNvSpPr>
            <a:spLocks noGrp="1"/>
          </p:cNvSpPr>
          <p:nvPr>
            <p:ph sz="half" idx="2"/>
          </p:nvPr>
        </p:nvSpPr>
        <p:spPr/>
        <p:txBody>
          <a:bodyPr/>
          <a:lstStyle/>
          <a:p>
            <a:pPr marL="0" indent="0">
              <a:buNone/>
            </a:pPr>
            <a:r>
              <a:rPr lang="en-IN" sz="1800" b="1" dirty="0" smtClean="0"/>
              <a:t>C40E1k set of Datasets</a:t>
            </a:r>
          </a:p>
          <a:p>
            <a:pPr marL="0" indent="0">
              <a:buNone/>
            </a:pPr>
            <a:endParaRPr lang="en-IN" sz="1800" b="1" dirty="0"/>
          </a:p>
          <a:p>
            <a:pPr marL="0" indent="0" algn="just">
              <a:buNone/>
            </a:pPr>
            <a:r>
              <a:rPr lang="en-IN" sz="1600" dirty="0" smtClean="0"/>
              <a:t>The final scalability test is conducted on the five synthetic datasets. The length of sequence and number of events is kept same for all five </a:t>
            </a:r>
            <a:r>
              <a:rPr lang="en-IN" sz="1600" dirty="0"/>
              <a:t>datasets. The size of the databases are 45.4MB, 91.0MB, 136.9MB, 185.5MB and 232.4MB respectively. The detailed specification of the datasets is shown in </a:t>
            </a:r>
            <a:r>
              <a:rPr lang="en-IN" sz="1600" dirty="0" smtClean="0"/>
              <a:t>Table </a:t>
            </a:r>
            <a:r>
              <a:rPr lang="en-IN" sz="1600" dirty="0" smtClean="0"/>
              <a:t>9 mainly </a:t>
            </a:r>
            <a:r>
              <a:rPr lang="en-IN" sz="1600" dirty="0"/>
              <a:t>illustrating the differences among the datasets</a:t>
            </a:r>
            <a:r>
              <a:rPr lang="en-IN" sz="1600" dirty="0" smtClean="0"/>
              <a:t>.</a:t>
            </a:r>
          </a:p>
          <a:p>
            <a:pPr marL="0" indent="0" algn="just">
              <a:buNone/>
            </a:pPr>
            <a:endParaRPr lang="en-IN" sz="1600" dirty="0"/>
          </a:p>
          <a:p>
            <a:pPr marL="0" lvl="0" indent="0" algn="ctr">
              <a:buNone/>
            </a:pPr>
            <a:r>
              <a:rPr lang="en-IN" sz="1050" dirty="0">
                <a:solidFill>
                  <a:prstClr val="black"/>
                </a:solidFill>
              </a:rPr>
              <a:t>TABLE </a:t>
            </a:r>
            <a:r>
              <a:rPr lang="en-IN" sz="1050" dirty="0" smtClean="0">
                <a:solidFill>
                  <a:prstClr val="black"/>
                </a:solidFill>
              </a:rPr>
              <a:t>9. C40E1k </a:t>
            </a:r>
            <a:r>
              <a:rPr lang="en-IN" sz="1050" dirty="0">
                <a:solidFill>
                  <a:prstClr val="black"/>
                </a:solidFill>
              </a:rPr>
              <a:t>Dataset Aspects</a:t>
            </a:r>
          </a:p>
          <a:p>
            <a:pPr marL="0" indent="0" algn="just">
              <a:buNone/>
            </a:pPr>
            <a:endParaRPr lang="en-IN" sz="1600" dirty="0" smtClean="0"/>
          </a:p>
          <a:p>
            <a:pPr marL="0" indent="0" algn="just">
              <a:buNone/>
            </a:pPr>
            <a:endParaRPr lang="en-IN" sz="1600" dirty="0"/>
          </a:p>
          <a:p>
            <a:pPr marL="0" indent="0" algn="just">
              <a:buNone/>
            </a:pPr>
            <a:endParaRPr lang="en-IN" sz="1600" dirty="0" smtClean="0"/>
          </a:p>
          <a:p>
            <a:pPr marL="0" indent="0" algn="just">
              <a:buNone/>
            </a:pPr>
            <a:endParaRPr lang="en-IN" sz="1600" dirty="0"/>
          </a:p>
          <a:p>
            <a:pPr marL="0" indent="0" algn="just">
              <a:buNone/>
            </a:pPr>
            <a:endParaRPr lang="en-IN" sz="1600" dirty="0" smtClean="0"/>
          </a:p>
          <a:p>
            <a:pPr marL="0" indent="0" algn="just">
              <a:buNone/>
            </a:pPr>
            <a:endParaRPr lang="en-IN" sz="1600" dirty="0"/>
          </a:p>
          <a:p>
            <a:pPr marL="0" indent="0" algn="just">
              <a:buNone/>
            </a:pPr>
            <a:r>
              <a:rPr lang="en-IN" sz="1600" dirty="0" smtClean="0"/>
              <a:t>First we execute serial </a:t>
            </a:r>
            <a:r>
              <a:rPr lang="en-IN" sz="1600" dirty="0" err="1" smtClean="0"/>
              <a:t>TPMiner</a:t>
            </a:r>
            <a:r>
              <a:rPr lang="en-IN" sz="1600" dirty="0" smtClean="0"/>
              <a:t> algorithm on the datasets. As serial algorithm takes much time the maximum length of sequence is set to 2 only. The execution time is plotted for different support values in Fig </a:t>
            </a:r>
            <a:r>
              <a:rPr lang="en-IN" sz="1600" dirty="0" smtClean="0"/>
              <a:t>18 and </a:t>
            </a:r>
            <a:r>
              <a:rPr lang="en-IN" sz="1600" dirty="0" smtClean="0"/>
              <a:t>is roughly linear as the sequences are increased.</a:t>
            </a:r>
          </a:p>
          <a:p>
            <a:pPr marL="0" indent="0">
              <a:buNone/>
            </a:pPr>
            <a:endParaRPr lang="en-IN" sz="1600" dirty="0"/>
          </a:p>
        </p:txBody>
      </p:sp>
      <p:graphicFrame>
        <p:nvGraphicFramePr>
          <p:cNvPr id="4" name="Object 3"/>
          <p:cNvGraphicFramePr>
            <a:graphicFrameLocks noChangeAspect="1"/>
          </p:cNvGraphicFramePr>
          <p:nvPr>
            <p:extLst>
              <p:ext uri="{D42A27DB-BD31-4B8C-83A1-F6EECF244321}">
                <p14:modId xmlns:p14="http://schemas.microsoft.com/office/powerpoint/2010/main" val="1718729417"/>
              </p:ext>
            </p:extLst>
          </p:nvPr>
        </p:nvGraphicFramePr>
        <p:xfrm>
          <a:off x="1471477" y="3368415"/>
          <a:ext cx="6186488" cy="1620837"/>
        </p:xfrm>
        <a:graphic>
          <a:graphicData uri="http://schemas.openxmlformats.org/presentationml/2006/ole">
            <mc:AlternateContent xmlns:mc="http://schemas.openxmlformats.org/markup-compatibility/2006">
              <mc:Choice xmlns:v="urn:schemas-microsoft-com:vml" Requires="v">
                <p:oleObj spid="_x0000_s5216" name="Document" r:id="rId3" imgW="6185895" imgH="1621241" progId="Word.Document.12">
                  <p:embed/>
                </p:oleObj>
              </mc:Choice>
              <mc:Fallback>
                <p:oleObj name="Document" r:id="rId3" imgW="6185895" imgH="1621241" progId="Word.Document.12">
                  <p:embed/>
                  <p:pic>
                    <p:nvPicPr>
                      <p:cNvPr id="0" name=""/>
                      <p:cNvPicPr/>
                      <p:nvPr/>
                    </p:nvPicPr>
                    <p:blipFill>
                      <a:blip r:embed="rId4"/>
                      <a:stretch>
                        <a:fillRect/>
                      </a:stretch>
                    </p:blipFill>
                    <p:spPr>
                      <a:xfrm>
                        <a:off x="1471477" y="3368415"/>
                        <a:ext cx="6186488" cy="1620837"/>
                      </a:xfrm>
                      <a:prstGeom prst="rect">
                        <a:avLst/>
                      </a:prstGeom>
                    </p:spPr>
                  </p:pic>
                </p:oleObj>
              </mc:Fallback>
            </mc:AlternateContent>
          </a:graphicData>
        </a:graphic>
      </p:graphicFrame>
    </p:spTree>
    <p:extLst>
      <p:ext uri="{BB962C8B-B14F-4D97-AF65-F5344CB8AC3E}">
        <p14:creationId xmlns:p14="http://schemas.microsoft.com/office/powerpoint/2010/main" val="2251394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Performance Study (cont.)</a:t>
            </a:r>
          </a:p>
        </p:txBody>
      </p:sp>
      <p:pic>
        <p:nvPicPr>
          <p:cNvPr id="4" name="Content Placeholder 3" descr="D:\Thesis\Results\scale4.jp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80653" y="1103976"/>
            <a:ext cx="4417105" cy="3687583"/>
          </a:xfrm>
          <a:prstGeom prst="rect">
            <a:avLst/>
          </a:prstGeom>
          <a:noFill/>
          <a:ln>
            <a:noFill/>
          </a:ln>
        </p:spPr>
      </p:pic>
      <p:pic>
        <p:nvPicPr>
          <p:cNvPr id="5" name="Picture 4" descr="D:\Thesis\Results\scale3.jpg"/>
          <p:cNvPicPr/>
          <p:nvPr/>
        </p:nvPicPr>
        <p:blipFill>
          <a:blip r:embed="rId3">
            <a:extLst>
              <a:ext uri="{28A0092B-C50C-407E-A947-70E740481C1C}">
                <a14:useLocalDpi xmlns:a14="http://schemas.microsoft.com/office/drawing/2010/main" val="0"/>
              </a:ext>
            </a:extLst>
          </a:blip>
          <a:srcRect/>
          <a:stretch>
            <a:fillRect/>
          </a:stretch>
        </p:blipFill>
        <p:spPr bwMode="auto">
          <a:xfrm>
            <a:off x="4597758" y="1103977"/>
            <a:ext cx="4319966" cy="3687582"/>
          </a:xfrm>
          <a:prstGeom prst="rect">
            <a:avLst/>
          </a:prstGeom>
          <a:noFill/>
          <a:ln>
            <a:noFill/>
          </a:ln>
        </p:spPr>
      </p:pic>
      <p:sp>
        <p:nvSpPr>
          <p:cNvPr id="3" name="TextBox 2"/>
          <p:cNvSpPr txBox="1"/>
          <p:nvPr/>
        </p:nvSpPr>
        <p:spPr>
          <a:xfrm>
            <a:off x="180653" y="5137959"/>
            <a:ext cx="8737071" cy="1323439"/>
          </a:xfrm>
          <a:prstGeom prst="rect">
            <a:avLst/>
          </a:prstGeom>
          <a:noFill/>
        </p:spPr>
        <p:txBody>
          <a:bodyPr wrap="square" rtlCol="0">
            <a:spAutoFit/>
          </a:bodyPr>
          <a:lstStyle/>
          <a:p>
            <a:pPr algn="just"/>
            <a:r>
              <a:rPr lang="en-IN" sz="1600" dirty="0">
                <a:latin typeface="Arial" panose="020B0604020202020204" pitchFamily="34" charset="0"/>
                <a:cs typeface="Arial" panose="020B0604020202020204" pitchFamily="34" charset="0"/>
              </a:rPr>
              <a:t>The execution time of </a:t>
            </a:r>
            <a:r>
              <a:rPr lang="en-IN" sz="1600" dirty="0" err="1">
                <a:latin typeface="Arial" panose="020B0604020202020204" pitchFamily="34" charset="0"/>
                <a:cs typeface="Arial" panose="020B0604020202020204" pitchFamily="34" charset="0"/>
              </a:rPr>
              <a:t>PIMiner</a:t>
            </a:r>
            <a:r>
              <a:rPr lang="en-IN" sz="1600" dirty="0">
                <a:latin typeface="Arial" panose="020B0604020202020204" pitchFamily="34" charset="0"/>
                <a:cs typeface="Arial" panose="020B0604020202020204" pitchFamily="34" charset="0"/>
              </a:rPr>
              <a:t> for </a:t>
            </a:r>
            <a:r>
              <a:rPr lang="en-IN" sz="1600" dirty="0" smtClean="0">
                <a:latin typeface="Arial" panose="020B0604020202020204" pitchFamily="34" charset="0"/>
                <a:cs typeface="Arial" panose="020B0604020202020204" pitchFamily="34" charset="0"/>
              </a:rPr>
              <a:t>same I </a:t>
            </a:r>
            <a:r>
              <a:rPr lang="en-IN" sz="1600" dirty="0">
                <a:latin typeface="Arial" panose="020B0604020202020204" pitchFamily="34" charset="0"/>
                <a:cs typeface="Arial" panose="020B0604020202020204" pitchFamily="34" charset="0"/>
              </a:rPr>
              <a:t>= 2 is plotted in </a:t>
            </a:r>
            <a:r>
              <a:rPr lang="en-IN" sz="1600" dirty="0" smtClean="0">
                <a:latin typeface="Arial" panose="020B0604020202020204" pitchFamily="34" charset="0"/>
                <a:cs typeface="Arial" panose="020B0604020202020204" pitchFamily="34" charset="0"/>
              </a:rPr>
              <a:t>Fig 19. </a:t>
            </a:r>
            <a:r>
              <a:rPr lang="en-IN" sz="1600" dirty="0">
                <a:latin typeface="Arial" panose="020B0604020202020204" pitchFamily="34" charset="0"/>
                <a:cs typeface="Arial" panose="020B0604020202020204" pitchFamily="34" charset="0"/>
              </a:rPr>
              <a:t>Note that here we have tried to achieve maximum performance by tweaking both the parameters several </a:t>
            </a:r>
            <a:r>
              <a:rPr lang="en-IN" sz="1600" dirty="0" smtClean="0">
                <a:latin typeface="Arial" panose="020B0604020202020204" pitchFamily="34" charset="0"/>
                <a:cs typeface="Arial" panose="020B0604020202020204" pitchFamily="34" charset="0"/>
              </a:rPr>
              <a:t>times by number </a:t>
            </a:r>
            <a:r>
              <a:rPr lang="en-IN" sz="1600" dirty="0">
                <a:latin typeface="Arial" panose="020B0604020202020204" pitchFamily="34" charset="0"/>
                <a:cs typeface="Arial" panose="020B0604020202020204" pitchFamily="34" charset="0"/>
              </a:rPr>
              <a:t>of threads and block size to t = 96 and b = 1MB respectively. Notice the considerable execution time improvement in two cases where </a:t>
            </a:r>
            <a:r>
              <a:rPr lang="en-IN" sz="1600" dirty="0" err="1">
                <a:latin typeface="Arial" panose="020B0604020202020204" pitchFamily="34" charset="0"/>
                <a:cs typeface="Arial" panose="020B0604020202020204" pitchFamily="34" charset="0"/>
              </a:rPr>
              <a:t>TPMiner</a:t>
            </a:r>
            <a:r>
              <a:rPr lang="en-IN" sz="1600" dirty="0">
                <a:latin typeface="Arial" panose="020B0604020202020204" pitchFamily="34" charset="0"/>
                <a:cs typeface="Arial" panose="020B0604020202020204" pitchFamily="34" charset="0"/>
              </a:rPr>
              <a:t> is taking time in order of several thousand seconds and </a:t>
            </a:r>
            <a:r>
              <a:rPr lang="en-IN" sz="1600" dirty="0" err="1">
                <a:latin typeface="Arial" panose="020B0604020202020204" pitchFamily="34" charset="0"/>
                <a:cs typeface="Arial" panose="020B0604020202020204" pitchFamily="34" charset="0"/>
              </a:rPr>
              <a:t>PIMiner</a:t>
            </a:r>
            <a:r>
              <a:rPr lang="en-IN" sz="1600" dirty="0">
                <a:latin typeface="Arial" panose="020B0604020202020204" pitchFamily="34" charset="0"/>
                <a:cs typeface="Arial" panose="020B0604020202020204" pitchFamily="34" charset="0"/>
              </a:rPr>
              <a:t> is taking only in few hundred seconds</a:t>
            </a:r>
          </a:p>
        </p:txBody>
      </p:sp>
      <p:sp>
        <p:nvSpPr>
          <p:cNvPr id="6" name="TextBox 5"/>
          <p:cNvSpPr txBox="1"/>
          <p:nvPr/>
        </p:nvSpPr>
        <p:spPr>
          <a:xfrm>
            <a:off x="213690" y="4837801"/>
            <a:ext cx="4384068" cy="253916"/>
          </a:xfrm>
          <a:prstGeom prst="rect">
            <a:avLst/>
          </a:prstGeom>
          <a:noFill/>
        </p:spPr>
        <p:txBody>
          <a:bodyPr wrap="square" rtlCol="0">
            <a:spAutoFit/>
          </a:bodyPr>
          <a:lstStyle/>
          <a:p>
            <a:pPr algn="ctr"/>
            <a:r>
              <a:rPr lang="en-IN" sz="1050" dirty="0" smtClean="0">
                <a:latin typeface="Arial" panose="020B0604020202020204" pitchFamily="34" charset="0"/>
                <a:cs typeface="Arial" panose="020B0604020202020204" pitchFamily="34" charset="0"/>
              </a:rPr>
              <a:t>FIGURE 18. </a:t>
            </a:r>
            <a:r>
              <a:rPr lang="en-IN" sz="1050" dirty="0" err="1"/>
              <a:t>TPMiner</a:t>
            </a:r>
            <a:r>
              <a:rPr lang="en-IN" sz="1050" dirty="0"/>
              <a:t> Performance Analysis on C40E1k</a:t>
            </a:r>
            <a:endParaRPr lang="en-IN" sz="1050" dirty="0">
              <a:latin typeface="Arial" panose="020B0604020202020204" pitchFamily="34" charset="0"/>
              <a:cs typeface="Arial" panose="020B0604020202020204" pitchFamily="34" charset="0"/>
            </a:endParaRPr>
          </a:p>
        </p:txBody>
      </p:sp>
      <p:sp>
        <p:nvSpPr>
          <p:cNvPr id="7" name="TextBox 6"/>
          <p:cNvSpPr txBox="1"/>
          <p:nvPr/>
        </p:nvSpPr>
        <p:spPr>
          <a:xfrm>
            <a:off x="4549188" y="4837801"/>
            <a:ext cx="4384068" cy="253916"/>
          </a:xfrm>
          <a:prstGeom prst="rect">
            <a:avLst/>
          </a:prstGeom>
          <a:noFill/>
        </p:spPr>
        <p:txBody>
          <a:bodyPr wrap="square" rtlCol="0">
            <a:spAutoFit/>
          </a:bodyPr>
          <a:lstStyle/>
          <a:p>
            <a:pPr algn="ctr"/>
            <a:r>
              <a:rPr lang="en-IN" sz="1050" dirty="0" smtClean="0">
                <a:latin typeface="Arial" panose="020B0604020202020204" pitchFamily="34" charset="0"/>
                <a:cs typeface="Arial" panose="020B0604020202020204" pitchFamily="34" charset="0"/>
              </a:rPr>
              <a:t>FIGURE 19. </a:t>
            </a:r>
            <a:r>
              <a:rPr lang="en-IN" sz="1050" dirty="0" err="1"/>
              <a:t>PIMiner</a:t>
            </a:r>
            <a:r>
              <a:rPr lang="en-IN" sz="1050" dirty="0"/>
              <a:t> Performance Analysis on C40E1k</a:t>
            </a:r>
            <a:endParaRPr lang="en-IN" sz="10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92342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 and Future Scope</a:t>
            </a:r>
            <a:endParaRPr lang="en-IN" dirty="0"/>
          </a:p>
        </p:txBody>
      </p:sp>
      <p:sp>
        <p:nvSpPr>
          <p:cNvPr id="3" name="Content Placeholder 2"/>
          <p:cNvSpPr>
            <a:spLocks noGrp="1"/>
          </p:cNvSpPr>
          <p:nvPr>
            <p:ph sz="half" idx="2"/>
          </p:nvPr>
        </p:nvSpPr>
        <p:spPr/>
        <p:txBody>
          <a:bodyPr/>
          <a:lstStyle/>
          <a:p>
            <a:pPr algn="just"/>
            <a:r>
              <a:rPr lang="en-IN" sz="1600" dirty="0"/>
              <a:t>Mining of frequent temporal patterns on interval based data is a crucial subfield of data mining. The complex relations among intervals make it inherently arduous to design efficient distributed temporal pattern mining algorithm. </a:t>
            </a:r>
            <a:r>
              <a:rPr lang="en-IN" sz="1600" dirty="0" smtClean="0"/>
              <a:t>All </a:t>
            </a:r>
            <a:r>
              <a:rPr lang="en-IN" sz="1600" dirty="0"/>
              <a:t>the current pattern mining </a:t>
            </a:r>
            <a:r>
              <a:rPr lang="en-IN" sz="1600" dirty="0" smtClean="0"/>
              <a:t>algorithms on </a:t>
            </a:r>
            <a:r>
              <a:rPr lang="en-IN" sz="1600" dirty="0"/>
              <a:t>interval-based events are sequential in nature. They cannot scale to large data </a:t>
            </a:r>
            <a:r>
              <a:rPr lang="en-IN" sz="1600" dirty="0" smtClean="0"/>
              <a:t>set which </a:t>
            </a:r>
            <a:r>
              <a:rPr lang="en-IN" sz="1600" dirty="0"/>
              <a:t>cannot be stored in single memory. The various parallel techniques proposed in </a:t>
            </a:r>
            <a:r>
              <a:rPr lang="en-IN" sz="1600" dirty="0" smtClean="0"/>
              <a:t>mining frequent </a:t>
            </a:r>
            <a:r>
              <a:rPr lang="en-IN" sz="1600" dirty="0"/>
              <a:t>patterns are carried out </a:t>
            </a:r>
            <a:r>
              <a:rPr lang="en-IN" sz="1600" dirty="0" smtClean="0"/>
              <a:t>on point-based events and </a:t>
            </a:r>
            <a:r>
              <a:rPr lang="en-IN" sz="1600" dirty="0"/>
              <a:t>not </a:t>
            </a:r>
            <a:r>
              <a:rPr lang="en-IN" sz="1600" dirty="0" smtClean="0"/>
              <a:t>on interval </a:t>
            </a:r>
            <a:r>
              <a:rPr lang="en-IN" sz="1600" dirty="0"/>
              <a:t>events. In this work, we have developed a new algorithm </a:t>
            </a:r>
            <a:r>
              <a:rPr lang="en-IN" sz="1600" i="1" dirty="0" err="1"/>
              <a:t>PIMiner</a:t>
            </a:r>
            <a:r>
              <a:rPr lang="en-IN" sz="1600" dirty="0"/>
              <a:t> which runs in </a:t>
            </a:r>
            <a:r>
              <a:rPr lang="en-IN" sz="1600" dirty="0" smtClean="0"/>
              <a:t>distributed fashion</a:t>
            </a:r>
            <a:r>
              <a:rPr lang="en-IN" sz="1600" dirty="0"/>
              <a:t>, which is a first such attempt on interval pattern mining. </a:t>
            </a:r>
            <a:endParaRPr lang="en-IN" sz="1600" dirty="0" smtClean="0"/>
          </a:p>
          <a:p>
            <a:pPr algn="just"/>
            <a:r>
              <a:rPr lang="en-IN" sz="1600" i="1" dirty="0" err="1" smtClean="0"/>
              <a:t>PIMiner</a:t>
            </a:r>
            <a:r>
              <a:rPr lang="en-IN" sz="1600" dirty="0" smtClean="0"/>
              <a:t> </a:t>
            </a:r>
            <a:r>
              <a:rPr lang="en-IN" sz="1600" dirty="0"/>
              <a:t>employs </a:t>
            </a:r>
            <a:r>
              <a:rPr lang="en-IN" sz="1600" dirty="0" smtClean="0"/>
              <a:t>both task </a:t>
            </a:r>
            <a:r>
              <a:rPr lang="en-IN" sz="1600" dirty="0"/>
              <a:t>and data parallelism techniques and is therefore highly scalable. The performance </a:t>
            </a:r>
            <a:r>
              <a:rPr lang="en-IN" sz="1600" dirty="0" smtClean="0"/>
              <a:t>study of </a:t>
            </a:r>
            <a:r>
              <a:rPr lang="en-IN" sz="1600" i="1" dirty="0" err="1"/>
              <a:t>PIMiner</a:t>
            </a:r>
            <a:r>
              <a:rPr lang="en-IN" sz="1600" dirty="0"/>
              <a:t> indicate that the algorithm is much efficient compared to serial temporal </a:t>
            </a:r>
            <a:r>
              <a:rPr lang="en-IN" sz="1600" dirty="0" smtClean="0"/>
              <a:t>pattern mining </a:t>
            </a:r>
            <a:r>
              <a:rPr lang="en-IN" sz="1600" dirty="0"/>
              <a:t>algorithms as it is evident when stacked against the state-of-the-art </a:t>
            </a:r>
            <a:r>
              <a:rPr lang="en-IN" sz="1600" dirty="0" smtClean="0"/>
              <a:t>serial algorithm for </a:t>
            </a:r>
            <a:r>
              <a:rPr lang="en-IN" sz="1600" dirty="0"/>
              <a:t>mining temporal patterns</a:t>
            </a:r>
            <a:r>
              <a:rPr lang="en-IN" sz="1600" dirty="0" smtClean="0"/>
              <a:t>.</a:t>
            </a:r>
          </a:p>
          <a:p>
            <a:pPr marL="0" indent="0">
              <a:buNone/>
            </a:pPr>
            <a:endParaRPr lang="en-IN" sz="1800" b="1" dirty="0" smtClean="0"/>
          </a:p>
          <a:p>
            <a:pPr marL="0" indent="0">
              <a:buNone/>
            </a:pPr>
            <a:r>
              <a:rPr lang="en-IN" sz="1800" b="1" dirty="0" smtClean="0"/>
              <a:t>Future Scope</a:t>
            </a:r>
          </a:p>
          <a:p>
            <a:pPr marL="0" indent="0">
              <a:buNone/>
            </a:pPr>
            <a:endParaRPr lang="en-IN" sz="1600" dirty="0" smtClean="0"/>
          </a:p>
          <a:p>
            <a:pPr marL="0" indent="0" algn="just">
              <a:buNone/>
            </a:pPr>
            <a:r>
              <a:rPr lang="en-IN" sz="1600" dirty="0" smtClean="0"/>
              <a:t>There </a:t>
            </a:r>
            <a:r>
              <a:rPr lang="en-IN" sz="1600" dirty="0"/>
              <a:t>are several possible interesting issues that could be addressed in future. To the best of my knowledge, </a:t>
            </a:r>
            <a:r>
              <a:rPr lang="en-IN" sz="1600" dirty="0" smtClean="0"/>
              <a:t>the </a:t>
            </a:r>
            <a:r>
              <a:rPr lang="en-IN" sz="1600" dirty="0"/>
              <a:t>main issues that are not addressed anywhere regarding parallel interval pattern mining are </a:t>
            </a:r>
            <a:r>
              <a:rPr lang="en-IN" sz="1600" smtClean="0"/>
              <a:t>as follows:</a:t>
            </a:r>
            <a:endParaRPr lang="en-IN" sz="1600" dirty="0" smtClean="0"/>
          </a:p>
          <a:p>
            <a:pPr marL="0" indent="0">
              <a:buNone/>
            </a:pPr>
            <a:endParaRPr lang="en-IN" sz="1600" dirty="0"/>
          </a:p>
          <a:p>
            <a:pPr marL="0" indent="0">
              <a:buNone/>
            </a:pPr>
            <a:endParaRPr lang="en-IN" sz="1800" b="1" dirty="0" smtClean="0"/>
          </a:p>
        </p:txBody>
      </p:sp>
    </p:spTree>
    <p:extLst>
      <p:ext uri="{BB962C8B-B14F-4D97-AF65-F5344CB8AC3E}">
        <p14:creationId xmlns:p14="http://schemas.microsoft.com/office/powerpoint/2010/main" val="10388732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 and Future Scope (cont.)</a:t>
            </a:r>
            <a:endParaRPr lang="en-IN" dirty="0"/>
          </a:p>
        </p:txBody>
      </p:sp>
      <p:sp>
        <p:nvSpPr>
          <p:cNvPr id="3" name="Content Placeholder 2"/>
          <p:cNvSpPr>
            <a:spLocks noGrp="1"/>
          </p:cNvSpPr>
          <p:nvPr>
            <p:ph sz="half" idx="2"/>
          </p:nvPr>
        </p:nvSpPr>
        <p:spPr/>
        <p:txBody>
          <a:bodyPr/>
          <a:lstStyle/>
          <a:p>
            <a:pPr marL="0" indent="0" algn="just">
              <a:buNone/>
            </a:pPr>
            <a:r>
              <a:rPr lang="en-IN" sz="1600" dirty="0" smtClean="0"/>
              <a:t>No </a:t>
            </a:r>
            <a:r>
              <a:rPr lang="en-IN" sz="1600" dirty="0"/>
              <a:t>techniques is developed to utilize GPU computations in finding the frequent </a:t>
            </a:r>
            <a:r>
              <a:rPr lang="en-IN" sz="1600" dirty="0" smtClean="0"/>
              <a:t>patterns in </a:t>
            </a:r>
            <a:r>
              <a:rPr lang="en-IN" sz="1600" dirty="0"/>
              <a:t>interval data. Although GPU based techniques for instantaneous events are </a:t>
            </a:r>
            <a:r>
              <a:rPr lang="en-IN" sz="1600" dirty="0" smtClean="0"/>
              <a:t>presented which </a:t>
            </a:r>
            <a:r>
              <a:rPr lang="en-IN" sz="1600" dirty="0"/>
              <a:t>can help in tackling this issue. In order to achieve this an entirely new </a:t>
            </a:r>
            <a:r>
              <a:rPr lang="en-IN" sz="1600" dirty="0" smtClean="0"/>
              <a:t>techniques need </a:t>
            </a:r>
            <a:r>
              <a:rPr lang="en-IN" sz="1600" dirty="0"/>
              <a:t>to be devised so that there is some portion of algorithm which can run in parallel </a:t>
            </a:r>
            <a:r>
              <a:rPr lang="en-IN" sz="1600" dirty="0" smtClean="0"/>
              <a:t>on GPU </a:t>
            </a:r>
            <a:r>
              <a:rPr lang="en-IN" sz="1600" dirty="0"/>
              <a:t>cores.</a:t>
            </a:r>
          </a:p>
        </p:txBody>
      </p:sp>
    </p:spTree>
    <p:extLst>
      <p:ext uri="{BB962C8B-B14F-4D97-AF65-F5344CB8AC3E}">
        <p14:creationId xmlns:p14="http://schemas.microsoft.com/office/powerpoint/2010/main" val="2514513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Pattern Mining?</a:t>
            </a:r>
            <a:endParaRPr lang="en-US" dirty="0"/>
          </a:p>
        </p:txBody>
      </p:sp>
      <p:sp>
        <p:nvSpPr>
          <p:cNvPr id="3" name="Content Placeholder 2"/>
          <p:cNvSpPr>
            <a:spLocks noGrp="1"/>
          </p:cNvSpPr>
          <p:nvPr>
            <p:ph sz="half" idx="2"/>
          </p:nvPr>
        </p:nvSpPr>
        <p:spPr/>
        <p:txBody>
          <a:bodyPr/>
          <a:lstStyle/>
          <a:p>
            <a:pPr marL="0" indent="0" algn="just">
              <a:buNone/>
            </a:pPr>
            <a:r>
              <a:rPr lang="en-US" sz="1600" dirty="0" smtClean="0"/>
              <a:t>A pattern can be a set of items, ordered subsequences, subgraphs, etc. </a:t>
            </a:r>
            <a:r>
              <a:rPr lang="en-IN" sz="1600" dirty="0" smtClean="0"/>
              <a:t>Different kinds of pattern mining </a:t>
            </a:r>
            <a:r>
              <a:rPr lang="en-IN" sz="1600" dirty="0"/>
              <a:t>are:</a:t>
            </a:r>
          </a:p>
          <a:p>
            <a:pPr lvl="1" algn="just"/>
            <a:r>
              <a:rPr lang="en-IN" sz="1600" b="1" dirty="0"/>
              <a:t>Frequent itemset mining.</a:t>
            </a:r>
            <a:r>
              <a:rPr lang="en-IN" sz="1600" dirty="0"/>
              <a:t> finding set of items that frequently appear together in a </a:t>
            </a:r>
            <a:r>
              <a:rPr lang="en-IN" sz="1600" i="1" dirty="0"/>
              <a:t>transactional database</a:t>
            </a:r>
            <a:r>
              <a:rPr lang="en-IN" sz="1600" dirty="0"/>
              <a:t>, such as milk and bread.</a:t>
            </a:r>
          </a:p>
          <a:p>
            <a:pPr lvl="1" algn="just"/>
            <a:r>
              <a:rPr lang="en-IN" sz="1600" b="1" dirty="0"/>
              <a:t>Sequential pattern mining.</a:t>
            </a:r>
            <a:r>
              <a:rPr lang="en-IN" sz="1600" dirty="0"/>
              <a:t> finding frequently occurring subsequence in a </a:t>
            </a:r>
            <a:r>
              <a:rPr lang="en-IN" sz="1600" i="1" dirty="0"/>
              <a:t>sequence database</a:t>
            </a:r>
            <a:r>
              <a:rPr lang="en-IN" sz="1600" dirty="0"/>
              <a:t>, such as customer buying pattern, first a digital camera, followed by a memory card.</a:t>
            </a:r>
          </a:p>
          <a:p>
            <a:pPr lvl="1" algn="just"/>
            <a:r>
              <a:rPr lang="en-IN" sz="1600" b="1" dirty="0"/>
              <a:t>Structured pattern mining. </a:t>
            </a:r>
            <a:r>
              <a:rPr lang="en-IN" sz="1600" dirty="0"/>
              <a:t> finding frequent substructures in a </a:t>
            </a:r>
            <a:r>
              <a:rPr lang="en-IN" sz="1600" i="1" dirty="0"/>
              <a:t>spatial database</a:t>
            </a:r>
            <a:r>
              <a:rPr lang="en-IN" sz="1600" dirty="0"/>
              <a:t> such as graphs, trees, or lattices.</a:t>
            </a:r>
          </a:p>
          <a:p>
            <a:pPr lvl="1" algn="just"/>
            <a:r>
              <a:rPr lang="en-IN" sz="1600" b="1" dirty="0"/>
              <a:t>Temporal pattern mining. </a:t>
            </a:r>
            <a:r>
              <a:rPr lang="en-IN" sz="1600" dirty="0"/>
              <a:t>finding relations among events in a </a:t>
            </a:r>
            <a:r>
              <a:rPr lang="en-IN" sz="1600" i="1" dirty="0"/>
              <a:t>temporal database </a:t>
            </a:r>
            <a:r>
              <a:rPr lang="en-IN" sz="1600" dirty="0"/>
              <a:t>such as time for which iron is on and time for which its steel base is hot. </a:t>
            </a:r>
            <a:endParaRPr lang="en-IN" sz="1600" dirty="0" smtClean="0"/>
          </a:p>
          <a:p>
            <a:pPr marL="0" indent="0">
              <a:buNone/>
            </a:pPr>
            <a:endParaRPr lang="en-IN" sz="1600" dirty="0" smtClean="0"/>
          </a:p>
          <a:p>
            <a:pPr marL="0" indent="0">
              <a:buNone/>
            </a:pPr>
            <a:r>
              <a:rPr lang="en-IN" sz="1600" b="1" dirty="0" smtClean="0"/>
              <a:t>Need for Scalable Pattern Mining</a:t>
            </a:r>
          </a:p>
          <a:p>
            <a:pPr algn="just"/>
            <a:r>
              <a:rPr lang="en-IN" sz="1600" dirty="0" smtClean="0"/>
              <a:t>In </a:t>
            </a:r>
            <a:r>
              <a:rPr lang="en-IN" sz="1600" dirty="0" smtClean="0"/>
              <a:t>2013, </a:t>
            </a:r>
            <a:r>
              <a:rPr lang="en-IN" sz="1600" dirty="0"/>
              <a:t>NSA processed 29 petabytes of data in a single </a:t>
            </a:r>
            <a:r>
              <a:rPr lang="en-IN" sz="1600" dirty="0" smtClean="0"/>
              <a:t>day [1]. With </a:t>
            </a:r>
            <a:r>
              <a:rPr lang="en-IN" sz="1600" dirty="0"/>
              <a:t>huge increase in data size, pattern mining on single machine is infeasible</a:t>
            </a:r>
            <a:r>
              <a:rPr lang="en-IN" sz="1600" dirty="0" smtClean="0"/>
              <a:t>. </a:t>
            </a:r>
          </a:p>
          <a:p>
            <a:pPr algn="just"/>
            <a:r>
              <a:rPr lang="en-IN" sz="1600" dirty="0" smtClean="0"/>
              <a:t>The </a:t>
            </a:r>
            <a:r>
              <a:rPr lang="en-IN" sz="1600" dirty="0"/>
              <a:t>parallel programming models are MapReduce, Bulk Synchronous Parallel, </a:t>
            </a:r>
            <a:r>
              <a:rPr lang="en-IN" sz="1600" dirty="0" err="1" smtClean="0"/>
              <a:t>etc</a:t>
            </a:r>
            <a:r>
              <a:rPr lang="en-IN" sz="1600" dirty="0"/>
              <a:t> </a:t>
            </a:r>
            <a:r>
              <a:rPr lang="en-IN" sz="1600" dirty="0" smtClean="0"/>
              <a:t>[2].  Some </a:t>
            </a:r>
            <a:r>
              <a:rPr lang="en-IN" sz="1600" dirty="0"/>
              <a:t>of the popular big data tools to implement parallel algorithms are Apache Spark, Hadoop, NoSQL databases like Cassandra, MongoDB, etc.</a:t>
            </a:r>
          </a:p>
          <a:p>
            <a:pPr marL="0" indent="0">
              <a:buNone/>
            </a:pPr>
            <a:endParaRPr lang="en-IN" sz="1600" b="1" dirty="0"/>
          </a:p>
        </p:txBody>
      </p:sp>
    </p:spTree>
    <p:extLst>
      <p:ext uri="{BB962C8B-B14F-4D97-AF65-F5344CB8AC3E}">
        <p14:creationId xmlns:p14="http://schemas.microsoft.com/office/powerpoint/2010/main" val="2789767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sz="half" idx="2"/>
          </p:nvPr>
        </p:nvSpPr>
        <p:spPr/>
        <p:txBody>
          <a:bodyPr/>
          <a:lstStyle/>
          <a:p>
            <a:pPr marL="0" indent="0" algn="just">
              <a:buNone/>
            </a:pPr>
            <a:r>
              <a:rPr lang="en-IN" sz="1600" dirty="0" smtClean="0"/>
              <a:t>[1]	Internet Source. Article</a:t>
            </a:r>
            <a:r>
              <a:rPr lang="en-IN" sz="1600" dirty="0"/>
              <a:t> </a:t>
            </a:r>
            <a:r>
              <a:rPr lang="en-IN" sz="1600" dirty="0" smtClean="0"/>
              <a:t>at </a:t>
            </a:r>
            <a:r>
              <a:rPr lang="en-IN" sz="1600" i="1" dirty="0" err="1" smtClean="0"/>
              <a:t>theGuardian</a:t>
            </a:r>
            <a:r>
              <a:rPr lang="en-IN" sz="1600" i="1" dirty="0" smtClean="0"/>
              <a:t> </a:t>
            </a:r>
            <a:r>
              <a:rPr lang="en-IN" sz="1600" dirty="0" smtClean="0"/>
              <a:t>(2013). How </a:t>
            </a:r>
            <a:r>
              <a:rPr lang="en-IN" sz="1600" dirty="0"/>
              <a:t>much data the NSA really </a:t>
            </a:r>
            <a:r>
              <a:rPr lang="en-IN" sz="1600" dirty="0" smtClean="0"/>
              <a:t>gets. </a:t>
            </a:r>
            <a:r>
              <a:rPr lang="en-IN" sz="1600" dirty="0" smtClean="0"/>
              <a:t>	Source url: </a:t>
            </a:r>
            <a:r>
              <a:rPr lang="en-IN" sz="1600" i="1" dirty="0" smtClean="0"/>
              <a:t>www.theguardian.com/commentisfree/2013/aug/13/nsa-internet-traffic-	surveillance</a:t>
            </a:r>
            <a:endParaRPr lang="en-IN" sz="1600" i="1" dirty="0" smtClean="0"/>
          </a:p>
          <a:p>
            <a:pPr marL="0" indent="0" algn="just">
              <a:buNone/>
            </a:pPr>
            <a:r>
              <a:rPr lang="en-IN" sz="1600" dirty="0" smtClean="0"/>
              <a:t>[2]	Internet Source. </a:t>
            </a:r>
            <a:r>
              <a:rPr lang="en-IN" sz="1600" dirty="0" err="1" smtClean="0"/>
              <a:t>Aricle</a:t>
            </a:r>
            <a:r>
              <a:rPr lang="en-IN" sz="1600" dirty="0" smtClean="0"/>
              <a:t> at </a:t>
            </a:r>
            <a:r>
              <a:rPr lang="en-IN" sz="1600" i="1" dirty="0" smtClean="0"/>
              <a:t>Wikipedia </a:t>
            </a:r>
            <a:r>
              <a:rPr lang="en-IN" sz="1600" dirty="0" smtClean="0"/>
              <a:t>(2017). Parallel Programming Model. </a:t>
            </a:r>
            <a:r>
              <a:rPr lang="en-IN" sz="1600" dirty="0"/>
              <a:t>Source </a:t>
            </a:r>
            <a:r>
              <a:rPr lang="en-IN" sz="1600" dirty="0" smtClean="0"/>
              <a:t>url: 	https</a:t>
            </a:r>
            <a:r>
              <a:rPr lang="en-IN" sz="1600" dirty="0"/>
              <a:t>://en.wikipedia.org/wiki/Parallel_programming_model</a:t>
            </a:r>
            <a:r>
              <a:rPr lang="en-IN" sz="1600" dirty="0" smtClean="0"/>
              <a:t>	</a:t>
            </a:r>
          </a:p>
          <a:p>
            <a:pPr marL="0" indent="0" algn="just">
              <a:buNone/>
            </a:pPr>
            <a:r>
              <a:rPr lang="en-IN" sz="1600" dirty="0" smtClean="0"/>
              <a:t>[3]	</a:t>
            </a:r>
            <a:r>
              <a:rPr lang="en-IN" sz="1600" dirty="0"/>
              <a:t>Allen, J. F. (1983). Maintaining knowledge about temporal intervals. </a:t>
            </a:r>
            <a:r>
              <a:rPr lang="en-IN" sz="1600" i="1" dirty="0" err="1"/>
              <a:t>Commun</a:t>
            </a:r>
            <a:r>
              <a:rPr lang="en-IN" sz="1600" i="1" dirty="0"/>
              <a:t>. </a:t>
            </a:r>
            <a:r>
              <a:rPr lang="en-IN" sz="1600" i="1" dirty="0" smtClean="0"/>
              <a:t>ACM</a:t>
            </a:r>
            <a:r>
              <a:rPr lang="en-IN" sz="1600" dirty="0" smtClean="0"/>
              <a:t>,</a:t>
            </a:r>
          </a:p>
          <a:p>
            <a:pPr marL="0" indent="0" algn="just">
              <a:buNone/>
            </a:pPr>
            <a:r>
              <a:rPr lang="en-IN" sz="1600" dirty="0" smtClean="0"/>
              <a:t>	26(11):832–843.</a:t>
            </a:r>
          </a:p>
          <a:p>
            <a:pPr marL="0" indent="0" algn="just">
              <a:buNone/>
            </a:pPr>
            <a:r>
              <a:rPr lang="en-IN" sz="1600" dirty="0" smtClean="0"/>
              <a:t>[</a:t>
            </a:r>
            <a:r>
              <a:rPr lang="en-IN" sz="1600" dirty="0"/>
              <a:t>4]	Kam, P.-s. and Fu, A. W.-C. (2000). Discovering temporal patterns for </a:t>
            </a:r>
            <a:r>
              <a:rPr lang="en-IN" sz="1600" dirty="0" smtClean="0"/>
              <a:t>interval-based</a:t>
            </a:r>
          </a:p>
          <a:p>
            <a:pPr marL="0" indent="0" algn="just">
              <a:buNone/>
            </a:pPr>
            <a:r>
              <a:rPr lang="en-IN" sz="1600" dirty="0" smtClean="0"/>
              <a:t>	events. In </a:t>
            </a:r>
            <a:r>
              <a:rPr lang="en-IN" sz="1600" i="1" dirty="0" smtClean="0"/>
              <a:t>International Conference on Data Warehousing and Knowledge discovery</a:t>
            </a:r>
            <a:r>
              <a:rPr lang="en-IN" sz="1600" dirty="0" smtClean="0"/>
              <a:t>, 	pages 317–326. Springer.</a:t>
            </a:r>
          </a:p>
          <a:p>
            <a:pPr marL="0" indent="0" algn="just">
              <a:buNone/>
            </a:pPr>
            <a:r>
              <a:rPr lang="en-IN" sz="1600" dirty="0" smtClean="0"/>
              <a:t>[</a:t>
            </a:r>
            <a:r>
              <a:rPr lang="en-IN" sz="1600" dirty="0"/>
              <a:t>5]	</a:t>
            </a:r>
            <a:r>
              <a:rPr lang="en-IN" sz="1600" dirty="0" err="1"/>
              <a:t>H¨oppner</a:t>
            </a:r>
            <a:r>
              <a:rPr lang="en-IN" sz="1600" dirty="0"/>
              <a:t>, F. and </a:t>
            </a:r>
            <a:r>
              <a:rPr lang="en-IN" sz="1600" dirty="0" err="1"/>
              <a:t>Klawonn</a:t>
            </a:r>
            <a:r>
              <a:rPr lang="en-IN" sz="1600" dirty="0"/>
              <a:t>, F. (2001). Finding informative rules in interval sequences. </a:t>
            </a:r>
            <a:r>
              <a:rPr lang="en-IN" sz="1600" dirty="0" smtClean="0"/>
              <a:t>	In </a:t>
            </a:r>
            <a:r>
              <a:rPr lang="en-IN" sz="1600" i="1" dirty="0" smtClean="0"/>
              <a:t>International </a:t>
            </a:r>
            <a:r>
              <a:rPr lang="en-IN" sz="1600" i="1" dirty="0"/>
              <a:t>Symposium on Intelligent Data Analysis,</a:t>
            </a:r>
            <a:r>
              <a:rPr lang="en-IN" sz="1600" dirty="0"/>
              <a:t> pages 125–134. Springer</a:t>
            </a:r>
            <a:r>
              <a:rPr lang="en-IN" sz="1600" dirty="0" smtClean="0"/>
              <a:t>.</a:t>
            </a:r>
          </a:p>
          <a:p>
            <a:pPr marL="0" indent="0" algn="just">
              <a:buNone/>
            </a:pPr>
            <a:r>
              <a:rPr lang="en-IN" sz="1600" dirty="0"/>
              <a:t>[6]	Wu, S. Y. and Chen, Y. L. (2007). Mining </a:t>
            </a:r>
            <a:r>
              <a:rPr lang="en-IN" sz="1600" dirty="0" smtClean="0"/>
              <a:t>non ambiguous </a:t>
            </a:r>
            <a:r>
              <a:rPr lang="en-IN" sz="1600" dirty="0"/>
              <a:t>temporal patterns for </a:t>
            </a:r>
            <a:r>
              <a:rPr lang="en-IN" sz="1600" dirty="0" smtClean="0"/>
              <a:t>	interval based events</a:t>
            </a:r>
            <a:r>
              <a:rPr lang="en-IN" sz="1600" dirty="0"/>
              <a:t>. </a:t>
            </a:r>
            <a:r>
              <a:rPr lang="en-IN" sz="1600" i="1" dirty="0"/>
              <a:t>IEEE Transactions on Knowledge and Data Engineering</a:t>
            </a:r>
            <a:r>
              <a:rPr lang="en-IN" sz="1600" dirty="0"/>
              <a:t>, </a:t>
            </a:r>
            <a:r>
              <a:rPr lang="en-IN" sz="1600" dirty="0" smtClean="0"/>
              <a:t>	19(6</a:t>
            </a:r>
            <a:r>
              <a:rPr lang="en-IN" sz="1600" dirty="0"/>
              <a:t>):</a:t>
            </a:r>
            <a:r>
              <a:rPr lang="en-IN" sz="1600" dirty="0" smtClean="0"/>
              <a:t>742-758</a:t>
            </a:r>
            <a:r>
              <a:rPr lang="en-IN" sz="1600" dirty="0" smtClean="0"/>
              <a:t>.</a:t>
            </a:r>
          </a:p>
          <a:p>
            <a:pPr marL="0" indent="0" algn="just">
              <a:buNone/>
            </a:pPr>
            <a:r>
              <a:rPr lang="en-IN" sz="1600" dirty="0"/>
              <a:t>[7]	</a:t>
            </a:r>
            <a:r>
              <a:rPr lang="en-IN" sz="1600" dirty="0" err="1"/>
              <a:t>Batal</a:t>
            </a:r>
            <a:r>
              <a:rPr lang="en-IN" sz="1600" dirty="0"/>
              <a:t>, I., Cooper, G. F., </a:t>
            </a:r>
            <a:r>
              <a:rPr lang="en-IN" sz="1600" dirty="0" err="1"/>
              <a:t>Fradkin</a:t>
            </a:r>
            <a:r>
              <a:rPr lang="en-IN" sz="1600" dirty="0"/>
              <a:t>, D., Harrison Jr, J., </a:t>
            </a:r>
            <a:r>
              <a:rPr lang="en-IN" sz="1600" dirty="0" err="1"/>
              <a:t>Moerchen</a:t>
            </a:r>
            <a:r>
              <a:rPr lang="en-IN" sz="1600" dirty="0"/>
              <a:t>, F., and </a:t>
            </a:r>
            <a:r>
              <a:rPr lang="en-IN" sz="1600" dirty="0" err="1"/>
              <a:t>Hauskrecht</a:t>
            </a:r>
            <a:r>
              <a:rPr lang="en-IN" sz="1600" dirty="0"/>
              <a:t>, M.</a:t>
            </a:r>
          </a:p>
          <a:p>
            <a:pPr marL="0" indent="0" algn="just">
              <a:buNone/>
            </a:pPr>
            <a:r>
              <a:rPr lang="en-IN" sz="1600" dirty="0" smtClean="0"/>
              <a:t>	(</a:t>
            </a:r>
            <a:r>
              <a:rPr lang="en-IN" sz="1600" dirty="0"/>
              <a:t>2016). An efficient pattern mining approach for event detection in multivariate </a:t>
            </a:r>
            <a:r>
              <a:rPr lang="en-IN" sz="1600" dirty="0" smtClean="0"/>
              <a:t>	temporal data</a:t>
            </a:r>
            <a:r>
              <a:rPr lang="en-IN" sz="1600" dirty="0"/>
              <a:t>. </a:t>
            </a:r>
            <a:r>
              <a:rPr lang="en-IN" sz="1600" i="1" dirty="0"/>
              <a:t>Knowledge and information systems</a:t>
            </a:r>
            <a:r>
              <a:rPr lang="en-IN" sz="1600" dirty="0"/>
              <a:t>, 46(1):115–150</a:t>
            </a:r>
            <a:r>
              <a:rPr lang="en-IN" sz="1600" dirty="0" smtClean="0"/>
              <a:t>.</a:t>
            </a:r>
            <a:endParaRPr lang="en-IN" sz="1600" dirty="0"/>
          </a:p>
        </p:txBody>
      </p:sp>
    </p:spTree>
    <p:extLst>
      <p:ext uri="{BB962C8B-B14F-4D97-AF65-F5344CB8AC3E}">
        <p14:creationId xmlns:p14="http://schemas.microsoft.com/office/powerpoint/2010/main" val="36514793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 (cont.)</a:t>
            </a:r>
            <a:endParaRPr lang="en-IN" dirty="0"/>
          </a:p>
        </p:txBody>
      </p:sp>
      <p:sp>
        <p:nvSpPr>
          <p:cNvPr id="3" name="Content Placeholder 2"/>
          <p:cNvSpPr>
            <a:spLocks noGrp="1"/>
          </p:cNvSpPr>
          <p:nvPr>
            <p:ph sz="half" idx="2"/>
          </p:nvPr>
        </p:nvSpPr>
        <p:spPr/>
        <p:txBody>
          <a:bodyPr/>
          <a:lstStyle/>
          <a:p>
            <a:pPr marL="0" indent="0" algn="just">
              <a:buNone/>
            </a:pPr>
            <a:r>
              <a:rPr lang="en-IN" sz="1600" dirty="0"/>
              <a:t>[8]	</a:t>
            </a:r>
            <a:r>
              <a:rPr lang="en-IN" sz="1600" dirty="0" err="1"/>
              <a:t>Papapetrou</a:t>
            </a:r>
            <a:r>
              <a:rPr lang="en-IN" sz="1600" dirty="0"/>
              <a:t>, P., </a:t>
            </a:r>
            <a:r>
              <a:rPr lang="en-IN" sz="1600" dirty="0" err="1"/>
              <a:t>Kollios</a:t>
            </a:r>
            <a:r>
              <a:rPr lang="en-IN" sz="1600" dirty="0"/>
              <a:t>, G., </a:t>
            </a:r>
            <a:r>
              <a:rPr lang="en-IN" sz="1600" dirty="0" err="1"/>
              <a:t>Sclaroff</a:t>
            </a:r>
            <a:r>
              <a:rPr lang="en-IN" sz="1600" dirty="0"/>
              <a:t>, S., and </a:t>
            </a:r>
            <a:r>
              <a:rPr lang="en-IN" sz="1600" dirty="0" err="1"/>
              <a:t>Gunopulos</a:t>
            </a:r>
            <a:r>
              <a:rPr lang="en-IN" sz="1600" dirty="0"/>
              <a:t>, D. (2005). Discovering 	frequent arrangements of temporal intervals. In Data Mining, </a:t>
            </a:r>
            <a:r>
              <a:rPr lang="en-IN" sz="1600" i="1" dirty="0"/>
              <a:t>Fifth IEEE International 	Conference</a:t>
            </a:r>
            <a:r>
              <a:rPr lang="en-IN" sz="1600" dirty="0"/>
              <a:t> on, pages 8–pp. IEEE</a:t>
            </a:r>
            <a:r>
              <a:rPr lang="en-IN" sz="1600" dirty="0" smtClean="0"/>
              <a:t>.</a:t>
            </a:r>
          </a:p>
          <a:p>
            <a:pPr marL="0" indent="0" algn="just">
              <a:buNone/>
            </a:pPr>
            <a:r>
              <a:rPr lang="en-IN" sz="1600" dirty="0"/>
              <a:t>[9]	</a:t>
            </a:r>
            <a:r>
              <a:rPr lang="en-IN" sz="1600" dirty="0" err="1"/>
              <a:t>Sadasivam</a:t>
            </a:r>
            <a:r>
              <a:rPr lang="en-IN" sz="1600" dirty="0"/>
              <a:t>, R. and </a:t>
            </a:r>
            <a:r>
              <a:rPr lang="en-IN" sz="1600" dirty="0" err="1"/>
              <a:t>Duraiswamy</a:t>
            </a:r>
            <a:r>
              <a:rPr lang="en-IN" sz="1600" dirty="0"/>
              <a:t>, K. (2013). Efficient approach to discover </a:t>
            </a:r>
            <a:r>
              <a:rPr lang="en-IN" sz="1600" dirty="0" smtClean="0"/>
              <a:t>interval-	based sequential </a:t>
            </a:r>
            <a:r>
              <a:rPr lang="en-IN" sz="1600" dirty="0"/>
              <a:t>patterns. </a:t>
            </a:r>
            <a:r>
              <a:rPr lang="en-IN" sz="1600" i="1" dirty="0"/>
              <a:t>Journal of Computer Science</a:t>
            </a:r>
            <a:r>
              <a:rPr lang="en-IN" sz="1600" dirty="0"/>
              <a:t>, 9(2):225</a:t>
            </a:r>
            <a:r>
              <a:rPr lang="en-IN" sz="1600" dirty="0" smtClean="0"/>
              <a:t>.</a:t>
            </a:r>
          </a:p>
          <a:p>
            <a:pPr marL="0" indent="0" algn="just">
              <a:buNone/>
            </a:pPr>
            <a:r>
              <a:rPr lang="en-IN" sz="1600" dirty="0"/>
              <a:t>[10]	Chen, Y. C., Peng, W. C., and Lee, S. Y. (2015). Mining temporal patterns in time </a:t>
            </a:r>
            <a:r>
              <a:rPr lang="en-IN" sz="1600" dirty="0" smtClean="0"/>
              <a:t>	interval based data</a:t>
            </a:r>
            <a:r>
              <a:rPr lang="en-IN" sz="1600" dirty="0"/>
              <a:t>. </a:t>
            </a:r>
            <a:r>
              <a:rPr lang="en-IN" sz="1600" i="1" dirty="0"/>
              <a:t>IEEE Transactions on Knowledge and Data Engineering</a:t>
            </a:r>
            <a:r>
              <a:rPr lang="en-IN" sz="1600" dirty="0"/>
              <a:t>, </a:t>
            </a:r>
            <a:r>
              <a:rPr lang="en-IN" sz="1600" dirty="0" smtClean="0"/>
              <a:t>	27(12</a:t>
            </a:r>
            <a:r>
              <a:rPr lang="en-IN" sz="1600" dirty="0"/>
              <a:t>):3318–3331.	</a:t>
            </a:r>
            <a:endParaRPr lang="en-IN" sz="1600" dirty="0" smtClean="0"/>
          </a:p>
          <a:p>
            <a:pPr marL="0" indent="0" algn="just">
              <a:buNone/>
            </a:pPr>
            <a:r>
              <a:rPr lang="en-IN" sz="1600" dirty="0"/>
              <a:t>[11]	Yi-Cheng, L. and Chen, Julia Tzu-</a:t>
            </a:r>
            <a:r>
              <a:rPr lang="en-IN" sz="1600" dirty="0" err="1"/>
              <a:t>Ya</a:t>
            </a:r>
            <a:r>
              <a:rPr lang="en-IN" sz="1600" dirty="0"/>
              <a:t>, S.-Y. (2016). Incremental mining of temporal</a:t>
            </a:r>
          </a:p>
          <a:p>
            <a:pPr marL="0" indent="0" algn="just">
              <a:buNone/>
            </a:pPr>
            <a:r>
              <a:rPr lang="en-IN" sz="1600" dirty="0" smtClean="0"/>
              <a:t>	patterns </a:t>
            </a:r>
            <a:r>
              <a:rPr lang="en-IN" sz="1600" dirty="0"/>
              <a:t>in interval-based database. </a:t>
            </a:r>
            <a:r>
              <a:rPr lang="en-IN" sz="1600" i="1" dirty="0"/>
              <a:t>Knowledge and Information Systems</a:t>
            </a:r>
            <a:r>
              <a:rPr lang="en-IN" sz="1600" dirty="0"/>
              <a:t>, </a:t>
            </a:r>
            <a:r>
              <a:rPr lang="en-IN" sz="1600" dirty="0" smtClean="0"/>
              <a:t>	46(2</a:t>
            </a:r>
            <a:r>
              <a:rPr lang="en-IN" sz="1600" dirty="0"/>
              <a:t>):423–448</a:t>
            </a:r>
            <a:r>
              <a:rPr lang="en-IN" sz="1600" dirty="0" smtClean="0"/>
              <a:t>.</a:t>
            </a:r>
          </a:p>
          <a:p>
            <a:pPr marL="0" indent="0" algn="just">
              <a:buNone/>
            </a:pPr>
            <a:r>
              <a:rPr lang="en-IN" sz="1600" dirty="0"/>
              <a:t>[12]	Li, H., Wang, Y., Zhang, D., Zhang, M., and Chang, E. Y. (2008). </a:t>
            </a:r>
            <a:r>
              <a:rPr lang="en-IN" sz="1600" dirty="0" err="1"/>
              <a:t>Pfp</a:t>
            </a:r>
            <a:r>
              <a:rPr lang="en-IN" sz="1600" dirty="0"/>
              <a:t>: parallel </a:t>
            </a:r>
            <a:r>
              <a:rPr lang="en-IN" sz="1600" dirty="0" err="1" smtClean="0"/>
              <a:t>fp</a:t>
            </a:r>
            <a:r>
              <a:rPr lang="en-IN" sz="1600" dirty="0" smtClean="0"/>
              <a:t>-	growth for </a:t>
            </a:r>
            <a:r>
              <a:rPr lang="en-IN" sz="1600" dirty="0"/>
              <a:t>query recommendation. </a:t>
            </a:r>
            <a:r>
              <a:rPr lang="en-IN" sz="1600" i="1" dirty="0"/>
              <a:t>In Proceedings of the 2008 ACM conference on </a:t>
            </a:r>
            <a:r>
              <a:rPr lang="en-IN" sz="1600" i="1" dirty="0" smtClean="0"/>
              <a:t>	Recommender</a:t>
            </a:r>
            <a:r>
              <a:rPr lang="en-IN" sz="1600" i="1" dirty="0"/>
              <a:t> </a:t>
            </a:r>
            <a:r>
              <a:rPr lang="en-IN" sz="1600" i="1" dirty="0" smtClean="0"/>
              <a:t>systems</a:t>
            </a:r>
            <a:r>
              <a:rPr lang="en-IN" sz="1600" dirty="0"/>
              <a:t>, pages 107–114. ACM</a:t>
            </a:r>
            <a:r>
              <a:rPr lang="en-IN" sz="1600" dirty="0" smtClean="0"/>
              <a:t>.</a:t>
            </a:r>
          </a:p>
          <a:p>
            <a:pPr marL="0" indent="0" algn="just">
              <a:buNone/>
            </a:pPr>
            <a:r>
              <a:rPr lang="en-IN" sz="1600" dirty="0"/>
              <a:t>[13]	</a:t>
            </a:r>
            <a:r>
              <a:rPr lang="en-IN" sz="1600" dirty="0" err="1"/>
              <a:t>Xun</a:t>
            </a:r>
            <a:r>
              <a:rPr lang="en-IN" sz="1600" dirty="0"/>
              <a:t>, Y., Zhang, J., and Qin, X. (2016). </a:t>
            </a:r>
            <a:r>
              <a:rPr lang="en-IN" sz="1600" dirty="0" err="1"/>
              <a:t>Fidoop</a:t>
            </a:r>
            <a:r>
              <a:rPr lang="en-IN" sz="1600" dirty="0"/>
              <a:t>: Parallel mining of frequent itemsets </a:t>
            </a:r>
            <a:r>
              <a:rPr lang="en-IN" sz="1600" dirty="0" smtClean="0"/>
              <a:t>	using </a:t>
            </a:r>
            <a:r>
              <a:rPr lang="en-IN" sz="1600" dirty="0" err="1" smtClean="0"/>
              <a:t>mapreduce</a:t>
            </a:r>
            <a:r>
              <a:rPr lang="en-IN" sz="1600" dirty="0"/>
              <a:t>. </a:t>
            </a:r>
            <a:r>
              <a:rPr lang="en-IN" sz="1600" i="1" dirty="0"/>
              <a:t>IEEE Transactions on Systems, Man, and Cybernetics: Systems</a:t>
            </a:r>
            <a:r>
              <a:rPr lang="en-IN" sz="1600" dirty="0"/>
              <a:t>, </a:t>
            </a:r>
            <a:r>
              <a:rPr lang="en-IN" sz="1600" dirty="0" smtClean="0"/>
              <a:t>	46(3</a:t>
            </a:r>
            <a:r>
              <a:rPr lang="en-IN" sz="1600" dirty="0"/>
              <a:t>):313–325</a:t>
            </a:r>
            <a:r>
              <a:rPr lang="en-IN" sz="1600" dirty="0" smtClean="0"/>
              <a:t>.</a:t>
            </a:r>
          </a:p>
          <a:p>
            <a:pPr marL="0" indent="0" algn="just">
              <a:buNone/>
            </a:pPr>
            <a:r>
              <a:rPr lang="en-IN" sz="1600" dirty="0"/>
              <a:t>[14]	</a:t>
            </a:r>
            <a:r>
              <a:rPr lang="en-IN" sz="1600" dirty="0" err="1"/>
              <a:t>Tsay</a:t>
            </a:r>
            <a:r>
              <a:rPr lang="en-IN" sz="1600" dirty="0"/>
              <a:t>, Y.-J., Hsu, T.-J., and Yu, J.-R. (2009). </a:t>
            </a:r>
            <a:r>
              <a:rPr lang="en-IN" sz="1600" dirty="0" err="1"/>
              <a:t>Fiut</a:t>
            </a:r>
            <a:r>
              <a:rPr lang="en-IN" sz="1600" dirty="0"/>
              <a:t>: A new method for mining frequent</a:t>
            </a:r>
          </a:p>
          <a:p>
            <a:pPr marL="0" indent="0" algn="just">
              <a:buNone/>
            </a:pPr>
            <a:r>
              <a:rPr lang="en-IN" sz="1600" dirty="0" smtClean="0"/>
              <a:t>	itemsets</a:t>
            </a:r>
            <a:r>
              <a:rPr lang="en-IN" sz="1600" dirty="0"/>
              <a:t>. </a:t>
            </a:r>
            <a:r>
              <a:rPr lang="en-IN" sz="1600" i="1" dirty="0"/>
              <a:t>Information Sciences</a:t>
            </a:r>
            <a:r>
              <a:rPr lang="en-IN" sz="1600" dirty="0"/>
              <a:t>, 179(11):1724–1737.</a:t>
            </a:r>
          </a:p>
        </p:txBody>
      </p:sp>
    </p:spTree>
    <p:extLst>
      <p:ext uri="{BB962C8B-B14F-4D97-AF65-F5344CB8AC3E}">
        <p14:creationId xmlns:p14="http://schemas.microsoft.com/office/powerpoint/2010/main" val="42845527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41679776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Need for Interval Pattern Mining</a:t>
            </a:r>
            <a:endParaRPr lang="en-IN" dirty="0"/>
          </a:p>
        </p:txBody>
      </p:sp>
      <p:sp>
        <p:nvSpPr>
          <p:cNvPr id="3" name="Content Placeholder 2"/>
          <p:cNvSpPr>
            <a:spLocks noGrp="1"/>
          </p:cNvSpPr>
          <p:nvPr>
            <p:ph sz="half" idx="2"/>
          </p:nvPr>
        </p:nvSpPr>
        <p:spPr/>
        <p:txBody>
          <a:bodyPr/>
          <a:lstStyle/>
          <a:p>
            <a:pPr algn="just"/>
            <a:r>
              <a:rPr lang="en-IN" sz="1600" dirty="0"/>
              <a:t>In real world events, instead of being instantaneous, persist for some duration and called interval </a:t>
            </a:r>
            <a:r>
              <a:rPr lang="en-IN" sz="1600" dirty="0" smtClean="0"/>
              <a:t>events. </a:t>
            </a:r>
          </a:p>
          <a:p>
            <a:pPr algn="just"/>
            <a:r>
              <a:rPr lang="en-IN" sz="1600" dirty="0" smtClean="0"/>
              <a:t>The </a:t>
            </a:r>
            <a:r>
              <a:rPr lang="en-IN" sz="1600" dirty="0"/>
              <a:t>data including time related attribute is stored in temporal </a:t>
            </a:r>
            <a:r>
              <a:rPr lang="en-IN" sz="1600" dirty="0" smtClean="0"/>
              <a:t>database. The </a:t>
            </a:r>
            <a:r>
              <a:rPr lang="en-IN" sz="1600" dirty="0"/>
              <a:t>relation among these interval events is intrinsically complex and point-based algorithms are not applicable</a:t>
            </a:r>
            <a:r>
              <a:rPr lang="en-IN" sz="1600" dirty="0" smtClean="0"/>
              <a:t>.</a:t>
            </a:r>
          </a:p>
          <a:p>
            <a:pPr algn="just"/>
            <a:r>
              <a:rPr lang="en-IN" sz="1600" b="1" dirty="0" smtClean="0"/>
              <a:t>Application</a:t>
            </a:r>
          </a:p>
          <a:p>
            <a:pPr lvl="1"/>
            <a:r>
              <a:rPr lang="en-IN" sz="1400" dirty="0"/>
              <a:t>power meter in house that logs household appliance electricity usage, can be used to identify times each appliance is turned on or off.</a:t>
            </a:r>
          </a:p>
          <a:p>
            <a:pPr lvl="1"/>
            <a:r>
              <a:rPr lang="en-IN" sz="1400" dirty="0"/>
              <a:t>it has been observed that in diabetic patients, the presence of </a:t>
            </a:r>
            <a:r>
              <a:rPr lang="en-IN" sz="1400" dirty="0" err="1"/>
              <a:t>hyperglycemia</a:t>
            </a:r>
            <a:r>
              <a:rPr lang="en-IN" sz="1400" dirty="0"/>
              <a:t> overlaps with the absence of glycosuria.</a:t>
            </a:r>
          </a:p>
          <a:p>
            <a:pPr lvl="1"/>
            <a:r>
              <a:rPr lang="en-IN" sz="1400" dirty="0"/>
              <a:t>domains such as medical, multimedia, meteorology and finance where the events durations could play an important role.</a:t>
            </a:r>
          </a:p>
          <a:p>
            <a:pPr lvl="1" algn="just"/>
            <a:endParaRPr lang="en-IN" sz="1200" dirty="0"/>
          </a:p>
          <a:p>
            <a:pPr marL="0" indent="0" algn="just">
              <a:buNone/>
            </a:pPr>
            <a:r>
              <a:rPr lang="en-IN" sz="1600" b="1" dirty="0" smtClean="0"/>
              <a:t>Problem Statement</a:t>
            </a:r>
          </a:p>
          <a:p>
            <a:pPr marL="0" indent="0" algn="just">
              <a:buNone/>
            </a:pPr>
            <a:r>
              <a:rPr lang="en-IN" sz="1600" dirty="0"/>
              <a:t>To develop a scalable pattern mining algorithm for large scale interval based data that can run</a:t>
            </a:r>
          </a:p>
          <a:p>
            <a:pPr marL="0" indent="0" algn="just">
              <a:buNone/>
            </a:pPr>
            <a:r>
              <a:rPr lang="en-IN" sz="1600" dirty="0"/>
              <a:t>in distributed means on multiple computing nodes using big data technologies. Also </a:t>
            </a:r>
            <a:r>
              <a:rPr lang="en-IN" sz="1600" dirty="0" smtClean="0"/>
              <a:t>depicting the </a:t>
            </a:r>
            <a:r>
              <a:rPr lang="en-IN" sz="1600" dirty="0"/>
              <a:t>mechanism to store, maintain and process the data in distributed way. </a:t>
            </a:r>
            <a:r>
              <a:rPr lang="en-IN" sz="1600" dirty="0" smtClean="0"/>
              <a:t>Furthermore incorporating both </a:t>
            </a:r>
            <a:r>
              <a:rPr lang="en-IN" sz="1600" dirty="0"/>
              <a:t>task and data parallelism techniques in the computation which are yet </a:t>
            </a:r>
            <a:r>
              <a:rPr lang="en-IN" sz="1600" dirty="0" smtClean="0"/>
              <a:t>unaddressed with </a:t>
            </a:r>
            <a:r>
              <a:rPr lang="en-IN" sz="1600" dirty="0"/>
              <a:t>the traditional computing techniques.</a:t>
            </a:r>
          </a:p>
          <a:p>
            <a:pPr marL="0" indent="0">
              <a:buNone/>
            </a:pPr>
            <a:endParaRPr lang="en-IN" sz="1600" dirty="0"/>
          </a:p>
        </p:txBody>
      </p:sp>
    </p:spTree>
    <p:extLst>
      <p:ext uri="{BB962C8B-B14F-4D97-AF65-F5344CB8AC3E}">
        <p14:creationId xmlns:p14="http://schemas.microsoft.com/office/powerpoint/2010/main" val="3179119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Parallel Itemset Mining</a:t>
            </a:r>
            <a:endParaRPr lang="en-IN" dirty="0"/>
          </a:p>
        </p:txBody>
      </p:sp>
      <p:sp>
        <p:nvSpPr>
          <p:cNvPr id="3" name="Content Placeholder 2"/>
          <p:cNvSpPr>
            <a:spLocks noGrp="1"/>
          </p:cNvSpPr>
          <p:nvPr>
            <p:ph sz="half" idx="2"/>
          </p:nvPr>
        </p:nvSpPr>
        <p:spPr/>
        <p:txBody>
          <a:bodyPr/>
          <a:lstStyle/>
          <a:p>
            <a:r>
              <a:rPr lang="en-IN" b="1" dirty="0" smtClean="0"/>
              <a:t>Apriori-like</a:t>
            </a:r>
            <a:r>
              <a:rPr lang="en-IN" dirty="0" smtClean="0"/>
              <a:t> parallel FIM algorithms such as </a:t>
            </a:r>
            <a:r>
              <a:rPr lang="en-IN" i="1" dirty="0" smtClean="0"/>
              <a:t>FDM, </a:t>
            </a:r>
            <a:r>
              <a:rPr lang="en-IN" dirty="0" smtClean="0"/>
              <a:t>MapReduce based</a:t>
            </a:r>
            <a:r>
              <a:rPr lang="en-IN" i="1" dirty="0" smtClean="0"/>
              <a:t> DPC</a:t>
            </a:r>
            <a:r>
              <a:rPr lang="en-IN" dirty="0" smtClean="0"/>
              <a:t>[2] and others</a:t>
            </a:r>
            <a:r>
              <a:rPr lang="en-IN" i="1" dirty="0" smtClean="0"/>
              <a:t>.</a:t>
            </a:r>
          </a:p>
          <a:p>
            <a:r>
              <a:rPr lang="en-IN" dirty="0" smtClean="0"/>
              <a:t>Apriori-like solutions suffer </a:t>
            </a:r>
            <a:r>
              <a:rPr lang="en-IN" dirty="0"/>
              <a:t>potential problems of </a:t>
            </a:r>
            <a:r>
              <a:rPr lang="en-IN" i="1" dirty="0"/>
              <a:t>high </a:t>
            </a:r>
            <a:r>
              <a:rPr lang="en-IN" i="1" dirty="0" smtClean="0"/>
              <a:t>I/O</a:t>
            </a:r>
            <a:r>
              <a:rPr lang="en-IN" dirty="0" smtClean="0"/>
              <a:t>, </a:t>
            </a:r>
            <a:r>
              <a:rPr lang="en-IN" i="1" dirty="0" smtClean="0"/>
              <a:t>communication</a:t>
            </a:r>
            <a:r>
              <a:rPr lang="en-IN" dirty="0" smtClean="0"/>
              <a:t>, and </a:t>
            </a:r>
            <a:r>
              <a:rPr lang="en-IN" i="1" dirty="0" smtClean="0"/>
              <a:t>synchronization</a:t>
            </a:r>
            <a:r>
              <a:rPr lang="en-IN" dirty="0" smtClean="0"/>
              <a:t> overhead</a:t>
            </a:r>
            <a:r>
              <a:rPr lang="en-IN" dirty="0"/>
              <a:t>, which make it </a:t>
            </a:r>
            <a:r>
              <a:rPr lang="en-IN" dirty="0" smtClean="0"/>
              <a:t>strenuous </a:t>
            </a:r>
            <a:r>
              <a:rPr lang="en-IN" dirty="0"/>
              <a:t>to scale up these </a:t>
            </a:r>
            <a:r>
              <a:rPr lang="en-IN" dirty="0" smtClean="0"/>
              <a:t>parallel algorithms.</a:t>
            </a:r>
          </a:p>
          <a:p>
            <a:r>
              <a:rPr lang="en-IN" b="1" dirty="0" err="1" smtClean="0"/>
              <a:t>Eclat</a:t>
            </a:r>
            <a:r>
              <a:rPr lang="en-IN" b="1" dirty="0" smtClean="0"/>
              <a:t>-like</a:t>
            </a:r>
            <a:r>
              <a:rPr lang="en-IN" dirty="0" smtClean="0"/>
              <a:t> most recent parallel algorithms include </a:t>
            </a:r>
            <a:r>
              <a:rPr lang="en-IN" i="1" dirty="0" err="1" smtClean="0"/>
              <a:t>Dist-Eclat</a:t>
            </a:r>
            <a:r>
              <a:rPr lang="en-IN" dirty="0" smtClean="0"/>
              <a:t> and </a:t>
            </a:r>
            <a:r>
              <a:rPr lang="en-IN" i="1" dirty="0" err="1" smtClean="0"/>
              <a:t>BigFIM</a:t>
            </a:r>
            <a:r>
              <a:rPr lang="en-IN" dirty="0" smtClean="0"/>
              <a:t>[3]. </a:t>
            </a:r>
          </a:p>
          <a:p>
            <a:r>
              <a:rPr lang="en-IN" b="1" dirty="0"/>
              <a:t>FP-growth-like</a:t>
            </a:r>
            <a:r>
              <a:rPr lang="en-IN" dirty="0"/>
              <a:t> parallel FIM algorithms such as and shared memory based </a:t>
            </a:r>
            <a:r>
              <a:rPr lang="en-IN" i="1" dirty="0"/>
              <a:t>cache conscious</a:t>
            </a:r>
            <a:r>
              <a:rPr lang="en-IN" dirty="0"/>
              <a:t> FP-growth and most popular MapReduce based </a:t>
            </a:r>
            <a:r>
              <a:rPr lang="en-IN" i="1" dirty="0" smtClean="0"/>
              <a:t>PFP</a:t>
            </a:r>
            <a:r>
              <a:rPr lang="en-IN" dirty="0" smtClean="0"/>
              <a:t>[4</a:t>
            </a:r>
            <a:r>
              <a:rPr lang="en-IN" dirty="0"/>
              <a:t>]</a:t>
            </a:r>
            <a:r>
              <a:rPr lang="en-IN" dirty="0" smtClean="0"/>
              <a:t>.</a:t>
            </a:r>
          </a:p>
          <a:p>
            <a:r>
              <a:rPr lang="en-IN" b="1" dirty="0" err="1" smtClean="0"/>
              <a:t>Utrametric</a:t>
            </a:r>
            <a:r>
              <a:rPr lang="en-IN" b="1" dirty="0"/>
              <a:t>-</a:t>
            </a:r>
            <a:r>
              <a:rPr lang="en-IN" b="1" dirty="0" smtClean="0"/>
              <a:t>tree</a:t>
            </a:r>
            <a:r>
              <a:rPr lang="en-IN" dirty="0" smtClean="0"/>
              <a:t> based </a:t>
            </a:r>
            <a:r>
              <a:rPr lang="en-IN" i="1" dirty="0" smtClean="0"/>
              <a:t>FIUT</a:t>
            </a:r>
            <a:r>
              <a:rPr lang="en-IN" dirty="0" smtClean="0"/>
              <a:t>[5] and </a:t>
            </a:r>
            <a:r>
              <a:rPr lang="en-IN" i="1" dirty="0" err="1" smtClean="0"/>
              <a:t>FiDoop</a:t>
            </a:r>
            <a:r>
              <a:rPr lang="en-IN" dirty="0" smtClean="0"/>
              <a:t>[6] (2015.).</a:t>
            </a:r>
          </a:p>
          <a:p>
            <a:r>
              <a:rPr lang="en-IN" dirty="0" smtClean="0"/>
              <a:t>Others include recent lexicographical tree based </a:t>
            </a:r>
            <a:r>
              <a:rPr lang="en-IN" i="1" dirty="0" smtClean="0"/>
              <a:t>Sequence Growth</a:t>
            </a:r>
            <a:r>
              <a:rPr lang="en-IN" dirty="0" smtClean="0"/>
              <a:t>[7] (2015.)</a:t>
            </a:r>
            <a:r>
              <a:rPr lang="en-IN" i="1" dirty="0" smtClean="0"/>
              <a:t>.</a:t>
            </a:r>
            <a:endParaRPr lang="en-IN" i="1" dirty="0"/>
          </a:p>
        </p:txBody>
      </p:sp>
    </p:spTree>
    <p:extLst>
      <p:ext uri="{BB962C8B-B14F-4D97-AF65-F5344CB8AC3E}">
        <p14:creationId xmlns:p14="http://schemas.microsoft.com/office/powerpoint/2010/main" val="2117087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Background and Related Work</a:t>
            </a:r>
            <a:endParaRPr lang="en-IN" dirty="0"/>
          </a:p>
        </p:txBody>
      </p:sp>
      <p:sp>
        <p:nvSpPr>
          <p:cNvPr id="3" name="Content Placeholder 2"/>
          <p:cNvSpPr>
            <a:spLocks noGrp="1"/>
          </p:cNvSpPr>
          <p:nvPr>
            <p:ph sz="half" idx="2"/>
          </p:nvPr>
        </p:nvSpPr>
        <p:spPr/>
        <p:txBody>
          <a:bodyPr/>
          <a:lstStyle/>
          <a:p>
            <a:pPr marL="0" indent="0">
              <a:buNone/>
            </a:pPr>
            <a:r>
              <a:rPr lang="en-IN" sz="1800" b="1" dirty="0" smtClean="0"/>
              <a:t>Interval Sequence Database</a:t>
            </a:r>
          </a:p>
          <a:p>
            <a:pPr marL="0" indent="0" algn="just">
              <a:buNone/>
            </a:pPr>
            <a:endParaRPr lang="en-IN" sz="1600" dirty="0" smtClean="0"/>
          </a:p>
          <a:p>
            <a:pPr algn="just"/>
            <a:r>
              <a:rPr lang="en-IN" sz="1600" dirty="0" smtClean="0"/>
              <a:t>A </a:t>
            </a:r>
            <a:r>
              <a:rPr lang="en-IN" sz="1600" dirty="0"/>
              <a:t>temporal database can handle data with time. It stores all the interval sequences in which </a:t>
            </a:r>
            <a:r>
              <a:rPr lang="en-IN" sz="1600" dirty="0" smtClean="0"/>
              <a:t>each interval </a:t>
            </a:r>
            <a:r>
              <a:rPr lang="en-IN" sz="1600" dirty="0"/>
              <a:t>denoting an interval-based event can have starting and finish times</a:t>
            </a:r>
            <a:r>
              <a:rPr lang="en-IN" sz="1600" dirty="0" smtClean="0"/>
              <a:t>.</a:t>
            </a:r>
          </a:p>
          <a:p>
            <a:pPr algn="just"/>
            <a:r>
              <a:rPr lang="en-IN" sz="1600" dirty="0" smtClean="0"/>
              <a:t>An </a:t>
            </a:r>
            <a:r>
              <a:rPr lang="en-IN" sz="1600" dirty="0"/>
              <a:t>interval sequence is a collection of several intervals. </a:t>
            </a:r>
            <a:r>
              <a:rPr lang="en-IN" sz="1600" dirty="0" smtClean="0"/>
              <a:t>Table 1 </a:t>
            </a:r>
            <a:r>
              <a:rPr lang="en-IN" sz="1600" dirty="0"/>
              <a:t>shows the example </a:t>
            </a:r>
            <a:r>
              <a:rPr lang="en-IN" sz="1600" dirty="0" smtClean="0"/>
              <a:t>database with </a:t>
            </a:r>
            <a:r>
              <a:rPr lang="en-IN" sz="1600" dirty="0"/>
              <a:t>four interval sequences 1, 2 3 and 4 as sequence id containing subset of four </a:t>
            </a:r>
            <a:r>
              <a:rPr lang="en-IN" sz="1600" dirty="0" smtClean="0"/>
              <a:t>interval events </a:t>
            </a:r>
            <a:r>
              <a:rPr lang="en-IN" sz="1600" dirty="0"/>
              <a:t>A, B, C and D.</a:t>
            </a:r>
          </a:p>
          <a:p>
            <a:pPr marL="0" indent="0" algn="ctr">
              <a:buNone/>
            </a:pPr>
            <a:r>
              <a:rPr lang="en-IN" sz="1050" dirty="0" smtClean="0"/>
              <a:t>TABLE 1: Database with Interval Sequences</a:t>
            </a:r>
            <a:endParaRPr lang="en-IN" sz="1050" dirty="0" smtClean="0"/>
          </a:p>
          <a:p>
            <a:pPr marL="0" indent="0" algn="just">
              <a:buNone/>
            </a:pPr>
            <a:endParaRPr lang="en-IN" sz="1600" dirty="0"/>
          </a:p>
          <a:p>
            <a:pPr marL="0" indent="0" algn="just">
              <a:buNone/>
            </a:pPr>
            <a:endParaRPr lang="en-IN" sz="1600" dirty="0" smtClean="0"/>
          </a:p>
          <a:p>
            <a:pPr marL="0" indent="0" algn="just">
              <a:buNone/>
            </a:pPr>
            <a:endParaRPr lang="en-IN" sz="1600" dirty="0"/>
          </a:p>
          <a:p>
            <a:pPr marL="0" indent="0" algn="just">
              <a:buNone/>
            </a:pPr>
            <a:endParaRPr lang="en-IN" sz="1600" dirty="0" smtClean="0"/>
          </a:p>
          <a:p>
            <a:pPr marL="0" indent="0" algn="just">
              <a:buNone/>
            </a:pPr>
            <a:endParaRPr lang="en-IN" sz="1600" dirty="0"/>
          </a:p>
          <a:p>
            <a:pPr marL="0" indent="0" algn="just">
              <a:buNone/>
            </a:pPr>
            <a:endParaRPr lang="en-IN" sz="1600" dirty="0"/>
          </a:p>
        </p:txBody>
      </p:sp>
      <p:pic>
        <p:nvPicPr>
          <p:cNvPr id="4" name="Picture 3"/>
          <p:cNvPicPr>
            <a:picLocks noChangeAspect="1"/>
          </p:cNvPicPr>
          <p:nvPr/>
        </p:nvPicPr>
        <p:blipFill>
          <a:blip r:embed="rId2"/>
          <a:stretch>
            <a:fillRect/>
          </a:stretch>
        </p:blipFill>
        <p:spPr>
          <a:xfrm>
            <a:off x="2380760" y="3306318"/>
            <a:ext cx="4367922" cy="2916193"/>
          </a:xfrm>
          <a:prstGeom prst="rect">
            <a:avLst/>
          </a:prstGeom>
        </p:spPr>
      </p:pic>
    </p:spTree>
    <p:extLst>
      <p:ext uri="{BB962C8B-B14F-4D97-AF65-F5344CB8AC3E}">
        <p14:creationId xmlns:p14="http://schemas.microsoft.com/office/powerpoint/2010/main" val="1335063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Background and Related </a:t>
            </a:r>
            <a:r>
              <a:rPr lang="en-IN" dirty="0" smtClean="0"/>
              <a:t>Work (cont.)</a:t>
            </a:r>
            <a:endParaRPr lang="en-IN" dirty="0"/>
          </a:p>
        </p:txBody>
      </p:sp>
      <p:sp>
        <p:nvSpPr>
          <p:cNvPr id="3" name="Content Placeholder 2"/>
          <p:cNvSpPr>
            <a:spLocks noGrp="1"/>
          </p:cNvSpPr>
          <p:nvPr>
            <p:ph sz="half" idx="2"/>
          </p:nvPr>
        </p:nvSpPr>
        <p:spPr/>
        <p:txBody>
          <a:bodyPr/>
          <a:lstStyle/>
          <a:p>
            <a:pPr marL="0" indent="0">
              <a:buNone/>
            </a:pPr>
            <a:r>
              <a:rPr lang="en-IN" sz="1800" b="1" dirty="0" smtClean="0"/>
              <a:t>Temporal Relations</a:t>
            </a:r>
          </a:p>
          <a:p>
            <a:pPr marL="0" indent="0">
              <a:buNone/>
            </a:pPr>
            <a:endParaRPr lang="en-IN" sz="1600" dirty="0"/>
          </a:p>
          <a:p>
            <a:pPr marL="0" indent="0">
              <a:buNone/>
            </a:pPr>
            <a:r>
              <a:rPr lang="en-IN" sz="1600" dirty="0"/>
              <a:t>All of the work related to temporal pattern mining is based on the 13 relations among temporal</a:t>
            </a:r>
          </a:p>
          <a:p>
            <a:pPr marL="0" indent="0">
              <a:buNone/>
            </a:pPr>
            <a:r>
              <a:rPr lang="en-IN" sz="1600" dirty="0"/>
              <a:t>events given in original James F. Allen’s work </a:t>
            </a:r>
            <a:r>
              <a:rPr lang="en-IN" sz="1600" dirty="0" smtClean="0"/>
              <a:t>[3]. </a:t>
            </a:r>
            <a:r>
              <a:rPr lang="en-IN" sz="1600" dirty="0"/>
              <a:t>These various relations between two interval</a:t>
            </a:r>
          </a:p>
          <a:p>
            <a:pPr marL="0" indent="0">
              <a:buNone/>
            </a:pPr>
            <a:r>
              <a:rPr lang="en-IN" sz="1600" dirty="0"/>
              <a:t>events say X and Y is depicted in Table </a:t>
            </a:r>
            <a:r>
              <a:rPr lang="en-IN" sz="1600" dirty="0" smtClean="0"/>
              <a:t>2.</a:t>
            </a:r>
          </a:p>
          <a:p>
            <a:pPr marL="0" indent="0" algn="ctr">
              <a:buNone/>
            </a:pPr>
            <a:endParaRPr lang="en-IN" sz="1050" dirty="0" smtClean="0"/>
          </a:p>
          <a:p>
            <a:pPr marL="0" indent="0" algn="ctr">
              <a:buNone/>
            </a:pPr>
            <a:r>
              <a:rPr lang="en-IN" sz="1050" dirty="0" smtClean="0"/>
              <a:t>TABLE 2. Relation among Temporal Events</a:t>
            </a:r>
            <a:endParaRPr lang="en-IN" sz="1050" dirty="0"/>
          </a:p>
        </p:txBody>
      </p:sp>
      <p:pic>
        <p:nvPicPr>
          <p:cNvPr id="4" name="Picture 3"/>
          <p:cNvPicPr>
            <a:picLocks noChangeAspect="1"/>
          </p:cNvPicPr>
          <p:nvPr/>
        </p:nvPicPr>
        <p:blipFill>
          <a:blip r:embed="rId2"/>
          <a:stretch>
            <a:fillRect/>
          </a:stretch>
        </p:blipFill>
        <p:spPr>
          <a:xfrm>
            <a:off x="1833425" y="3057804"/>
            <a:ext cx="5462591" cy="3249300"/>
          </a:xfrm>
          <a:prstGeom prst="rect">
            <a:avLst/>
          </a:prstGeom>
        </p:spPr>
      </p:pic>
    </p:spTree>
    <p:extLst>
      <p:ext uri="{BB962C8B-B14F-4D97-AF65-F5344CB8AC3E}">
        <p14:creationId xmlns:p14="http://schemas.microsoft.com/office/powerpoint/2010/main" val="800514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Background and Related Work (cont.)</a:t>
            </a:r>
          </a:p>
        </p:txBody>
      </p:sp>
      <p:sp>
        <p:nvSpPr>
          <p:cNvPr id="3" name="Content Placeholder 2"/>
          <p:cNvSpPr>
            <a:spLocks noGrp="1"/>
          </p:cNvSpPr>
          <p:nvPr>
            <p:ph sz="half" idx="2"/>
          </p:nvPr>
        </p:nvSpPr>
        <p:spPr/>
        <p:txBody>
          <a:bodyPr/>
          <a:lstStyle/>
          <a:p>
            <a:pPr marL="0" indent="0">
              <a:buNone/>
            </a:pPr>
            <a:r>
              <a:rPr lang="en-IN" sz="1600" b="1" dirty="0" smtClean="0"/>
              <a:t>Hierarchical Representation</a:t>
            </a:r>
          </a:p>
          <a:p>
            <a:pPr marL="0" indent="0" algn="just">
              <a:buNone/>
            </a:pPr>
            <a:r>
              <a:rPr lang="en-IN" sz="1600" dirty="0"/>
              <a:t>One of the earliest representation to express temporal pattern was hierarchical as proposed </a:t>
            </a:r>
            <a:r>
              <a:rPr lang="en-IN" sz="1600" dirty="0" smtClean="0"/>
              <a:t>by Fu </a:t>
            </a:r>
            <a:r>
              <a:rPr lang="en-IN" sz="1600" dirty="0"/>
              <a:t>and Kam </a:t>
            </a:r>
            <a:r>
              <a:rPr lang="en-IN" sz="1600" dirty="0" smtClean="0"/>
              <a:t>[4]. </a:t>
            </a:r>
            <a:r>
              <a:rPr lang="en-IN" sz="1600" dirty="0"/>
              <a:t>The temporal pattern was formed by combining frequent temporal pattern </a:t>
            </a:r>
            <a:r>
              <a:rPr lang="en-IN" sz="1600" dirty="0" smtClean="0"/>
              <a:t>to original </a:t>
            </a:r>
            <a:r>
              <a:rPr lang="en-IN" sz="1600" dirty="0"/>
              <a:t>long pattern. However this relationship was ambiguous. Since same relation can </a:t>
            </a:r>
            <a:r>
              <a:rPr lang="en-IN" sz="1600" dirty="0" smtClean="0"/>
              <a:t>be mapped </a:t>
            </a:r>
            <a:r>
              <a:rPr lang="en-IN" sz="1600" dirty="0"/>
              <a:t>into different temporal pattern based on the candidate selection</a:t>
            </a:r>
            <a:r>
              <a:rPr lang="en-IN" sz="1600" dirty="0" smtClean="0"/>
              <a:t>.</a:t>
            </a:r>
          </a:p>
          <a:p>
            <a:pPr marL="0" indent="0" algn="just">
              <a:buNone/>
            </a:pPr>
            <a:endParaRPr lang="en-IN" sz="1600" dirty="0"/>
          </a:p>
          <a:p>
            <a:pPr marL="0" indent="0" algn="just">
              <a:buNone/>
            </a:pPr>
            <a:r>
              <a:rPr lang="en-IN" sz="1600" b="1" dirty="0" smtClean="0"/>
              <a:t>Relation Matrix</a:t>
            </a:r>
          </a:p>
          <a:p>
            <a:pPr marL="0" indent="0" algn="just">
              <a:buNone/>
            </a:pPr>
            <a:r>
              <a:rPr lang="en-IN" sz="1600" dirty="0"/>
              <a:t>The ambiguity was addressed by </a:t>
            </a:r>
            <a:r>
              <a:rPr lang="en-IN" sz="1600" dirty="0" err="1"/>
              <a:t>Hoppner</a:t>
            </a:r>
            <a:r>
              <a:rPr lang="en-IN" sz="1600" dirty="0"/>
              <a:t> </a:t>
            </a:r>
            <a:r>
              <a:rPr lang="en-IN" sz="1600" dirty="0" smtClean="0"/>
              <a:t>[5] </a:t>
            </a:r>
            <a:r>
              <a:rPr lang="en-IN" sz="1600" dirty="0"/>
              <a:t>by using a matrix to list exhaustively all </a:t>
            </a:r>
            <a:r>
              <a:rPr lang="en-IN" sz="1600" dirty="0" smtClean="0"/>
              <a:t>the relations </a:t>
            </a:r>
            <a:r>
              <a:rPr lang="en-IN" sz="1600" dirty="0"/>
              <a:t>and using graph connectivity to mention a temporal pattern only once if it </a:t>
            </a:r>
            <a:r>
              <a:rPr lang="en-IN" sz="1600" dirty="0" smtClean="0"/>
              <a:t>is connected.</a:t>
            </a:r>
          </a:p>
          <a:p>
            <a:pPr marL="0" indent="0" algn="just">
              <a:buNone/>
            </a:pPr>
            <a:endParaRPr lang="en-IN" sz="1600" dirty="0"/>
          </a:p>
          <a:p>
            <a:pPr marL="0" indent="0" algn="just">
              <a:buNone/>
            </a:pPr>
            <a:r>
              <a:rPr lang="en-IN" sz="1600" b="1" dirty="0" smtClean="0"/>
              <a:t>Endpoint Representation</a:t>
            </a:r>
          </a:p>
          <a:p>
            <a:pPr marL="0" indent="0">
              <a:buNone/>
            </a:pPr>
            <a:r>
              <a:rPr lang="en-IN" sz="1600" dirty="0"/>
              <a:t>Wu and Chen proposed endpoint representation </a:t>
            </a:r>
            <a:r>
              <a:rPr lang="en-IN" sz="1600" dirty="0" smtClean="0"/>
              <a:t>[6] </a:t>
            </a:r>
            <a:r>
              <a:rPr lang="en-IN" sz="1600" dirty="0"/>
              <a:t>to </a:t>
            </a:r>
            <a:r>
              <a:rPr lang="en-IN" sz="1600" dirty="0" err="1" smtClean="0"/>
              <a:t>unamb</a:t>
            </a:r>
            <a:r>
              <a:rPr lang="en-IN" sz="1600" dirty="0" smtClean="0"/>
              <a:t>-</a:t>
            </a:r>
          </a:p>
          <a:p>
            <a:pPr marL="0" indent="0">
              <a:buNone/>
            </a:pPr>
            <a:r>
              <a:rPr lang="en-IN" sz="1600" dirty="0" err="1" smtClean="0"/>
              <a:t>iguously</a:t>
            </a:r>
            <a:r>
              <a:rPr lang="en-IN" sz="1600" dirty="0" smtClean="0"/>
              <a:t> </a:t>
            </a:r>
            <a:r>
              <a:rPr lang="en-IN" sz="1600" dirty="0"/>
              <a:t>depict the pattern </a:t>
            </a:r>
            <a:r>
              <a:rPr lang="en-IN" sz="1600" dirty="0" smtClean="0"/>
              <a:t>where starting </a:t>
            </a:r>
            <a:r>
              <a:rPr lang="en-IN" sz="1600" dirty="0"/>
              <a:t>and finishing points </a:t>
            </a:r>
            <a:endParaRPr lang="en-IN" sz="1600" dirty="0" smtClean="0"/>
          </a:p>
          <a:p>
            <a:pPr marL="0" indent="0">
              <a:buNone/>
            </a:pPr>
            <a:r>
              <a:rPr lang="en-IN" sz="1600" dirty="0" smtClean="0"/>
              <a:t>of </a:t>
            </a:r>
            <a:r>
              <a:rPr lang="en-IN" sz="1600" dirty="0"/>
              <a:t>each interval event. In </a:t>
            </a:r>
            <a:r>
              <a:rPr lang="en-IN" sz="1600" dirty="0" smtClean="0"/>
              <a:t>Figure 1, </a:t>
            </a:r>
            <a:r>
              <a:rPr lang="en-IN" sz="1600" dirty="0"/>
              <a:t>the endpoints </a:t>
            </a:r>
            <a:r>
              <a:rPr lang="en-IN" sz="1600" dirty="0" smtClean="0"/>
              <a:t>representation</a:t>
            </a:r>
          </a:p>
          <a:p>
            <a:pPr marL="0" indent="0">
              <a:buNone/>
            </a:pPr>
            <a:r>
              <a:rPr lang="en-IN" sz="1600" dirty="0" smtClean="0"/>
              <a:t>for </a:t>
            </a:r>
            <a:r>
              <a:rPr lang="en-IN" sz="1600" dirty="0"/>
              <a:t>three events is shown. The starting point </a:t>
            </a:r>
            <a:r>
              <a:rPr lang="en-IN" sz="1600" dirty="0" smtClean="0"/>
              <a:t>is denoted </a:t>
            </a:r>
            <a:r>
              <a:rPr lang="en-IN" sz="1600" dirty="0"/>
              <a:t>by </a:t>
            </a:r>
            <a:r>
              <a:rPr lang="en-IN" sz="1600" dirty="0" err="1" smtClean="0"/>
              <a:t>ev</a:t>
            </a:r>
            <a:r>
              <a:rPr lang="en-IN" sz="1600" dirty="0" smtClean="0"/>
              <a:t>-</a:t>
            </a:r>
          </a:p>
          <a:p>
            <a:pPr marL="0" indent="0">
              <a:buNone/>
            </a:pPr>
            <a:r>
              <a:rPr lang="en-IN" sz="1600" dirty="0" err="1" smtClean="0"/>
              <a:t>ent</a:t>
            </a:r>
            <a:r>
              <a:rPr lang="en-IN" sz="1600" dirty="0" smtClean="0"/>
              <a:t> </a:t>
            </a:r>
            <a:r>
              <a:rPr lang="en-IN" sz="1600" dirty="0"/>
              <a:t>symbol followed by the + symbol and ending point as </a:t>
            </a:r>
            <a:r>
              <a:rPr lang="en-IN" sz="1600" dirty="0" smtClean="0"/>
              <a:t>eve-</a:t>
            </a:r>
          </a:p>
          <a:p>
            <a:pPr marL="0" indent="0">
              <a:buNone/>
            </a:pPr>
            <a:r>
              <a:rPr lang="en-IN" sz="1600" dirty="0" err="1" smtClean="0"/>
              <a:t>nt</a:t>
            </a:r>
            <a:r>
              <a:rPr lang="en-IN" sz="1600" dirty="0" smtClean="0"/>
              <a:t> </a:t>
            </a:r>
            <a:r>
              <a:rPr lang="en-IN" sz="1600" dirty="0"/>
              <a:t>symbol </a:t>
            </a:r>
            <a:r>
              <a:rPr lang="en-IN" sz="1600" dirty="0" smtClean="0"/>
              <a:t>followed by </a:t>
            </a:r>
            <a:r>
              <a:rPr lang="en-IN" sz="1600" dirty="0"/>
              <a:t>– symbol</a:t>
            </a:r>
            <a:r>
              <a:rPr lang="en-IN" sz="1600" dirty="0" smtClean="0"/>
              <a:t>.</a:t>
            </a:r>
          </a:p>
          <a:p>
            <a:pPr marL="0" indent="0" algn="ctr">
              <a:buNone/>
            </a:pPr>
            <a:r>
              <a:rPr lang="en-IN" sz="1050" dirty="0" smtClean="0"/>
              <a:t>                                                                                                                                                                     FIGURE 1: Endpoint Representation</a:t>
            </a:r>
            <a:endParaRPr lang="en-IN" sz="1050" dirty="0"/>
          </a:p>
        </p:txBody>
      </p:sp>
      <p:pic>
        <p:nvPicPr>
          <p:cNvPr id="5" name="Picture 4"/>
          <p:cNvPicPr>
            <a:picLocks noChangeAspect="1"/>
          </p:cNvPicPr>
          <p:nvPr/>
        </p:nvPicPr>
        <p:blipFill>
          <a:blip r:embed="rId2"/>
          <a:stretch>
            <a:fillRect/>
          </a:stretch>
        </p:blipFill>
        <p:spPr>
          <a:xfrm>
            <a:off x="5880897" y="4326306"/>
            <a:ext cx="3067893" cy="1852009"/>
          </a:xfrm>
          <a:prstGeom prst="rect">
            <a:avLst/>
          </a:prstGeom>
        </p:spPr>
      </p:pic>
    </p:spTree>
    <p:extLst>
      <p:ext uri="{BB962C8B-B14F-4D97-AF65-F5344CB8AC3E}">
        <p14:creationId xmlns:p14="http://schemas.microsoft.com/office/powerpoint/2010/main" val="4053458998"/>
      </p:ext>
    </p:extLst>
  </p:cSld>
  <p:clrMapOvr>
    <a:masterClrMapping/>
  </p:clrMapOvr>
</p:sld>
</file>

<file path=ppt/theme/theme1.xml><?xml version="1.0" encoding="utf-8"?>
<a:theme xmlns:a="http://schemas.openxmlformats.org/drawingml/2006/main" name="IITR_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ITR_template_sudiproy.pptx" id="{E7BE3218-A97E-4E6F-BE9F-92D6192B2CD5}" vid="{3EDE8FBA-E8F1-4B0B-AEA8-7DC234A91A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IITR_template_sudiproy</Template>
  <TotalTime>3063</TotalTime>
  <Words>3718</Words>
  <Application>Microsoft Office PowerPoint</Application>
  <PresentationFormat>On-screen Show (4:3)</PresentationFormat>
  <Paragraphs>338</Paragraphs>
  <Slides>42</Slides>
  <Notes>0</Notes>
  <HiddenSlides>1</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8" baseType="lpstr">
      <vt:lpstr>Arial</vt:lpstr>
      <vt:lpstr>Calibri</vt:lpstr>
      <vt:lpstr>Cambria Math</vt:lpstr>
      <vt:lpstr>Franklin Gothic Demi</vt:lpstr>
      <vt:lpstr>IITR_PPT_Template</vt:lpstr>
      <vt:lpstr>Document</vt:lpstr>
      <vt:lpstr>  Scalable Pattern Mining Algorithms for Large Scale Interval Data </vt:lpstr>
      <vt:lpstr>Outline</vt:lpstr>
      <vt:lpstr>Outline (Cont.)</vt:lpstr>
      <vt:lpstr>What is Pattern Mining?</vt:lpstr>
      <vt:lpstr>Need for Interval Pattern Mining</vt:lpstr>
      <vt:lpstr>Parallel Itemset Mining</vt:lpstr>
      <vt:lpstr>Background and Related Work</vt:lpstr>
      <vt:lpstr>Background and Related Work (cont.)</vt:lpstr>
      <vt:lpstr>Background and Related Work (cont.)</vt:lpstr>
      <vt:lpstr>Background and Related Work (cont.)</vt:lpstr>
      <vt:lpstr>Background and Related Work (cont.)</vt:lpstr>
      <vt:lpstr>Background and Related Work (cont.)</vt:lpstr>
      <vt:lpstr>Background and Related Work (cont.)</vt:lpstr>
      <vt:lpstr>Background and Related Work (cont.)</vt:lpstr>
      <vt:lpstr>Proposed Methodology</vt:lpstr>
      <vt:lpstr>Proposed Methodology (cont.)</vt:lpstr>
      <vt:lpstr>Proposed Methodology (cont.)</vt:lpstr>
      <vt:lpstr>Proposed Methodology (cont.)</vt:lpstr>
      <vt:lpstr>Proposed Methodology (cont.)</vt:lpstr>
      <vt:lpstr>Proposed Methodology (cont.)</vt:lpstr>
      <vt:lpstr>Proposed Methodology (cont.)</vt:lpstr>
      <vt:lpstr>Proposed Methodology (cont.)</vt:lpstr>
      <vt:lpstr>Proposed Methodology (cont.)</vt:lpstr>
      <vt:lpstr>Experimental Setup</vt:lpstr>
      <vt:lpstr>Experimental Setup (cont.)</vt:lpstr>
      <vt:lpstr>Experimental Setup (cont.)</vt:lpstr>
      <vt:lpstr>Performance Study</vt:lpstr>
      <vt:lpstr>Performance Study (cont.)</vt:lpstr>
      <vt:lpstr>Performance Study (cont.)</vt:lpstr>
      <vt:lpstr>Performance Study (cont.)</vt:lpstr>
      <vt:lpstr>Performance Study (cont.)</vt:lpstr>
      <vt:lpstr>Performance Study (cont.)</vt:lpstr>
      <vt:lpstr>Performance Study (cont.)</vt:lpstr>
      <vt:lpstr>Performance Study (cont.)</vt:lpstr>
      <vt:lpstr>Performance Study (cont.)</vt:lpstr>
      <vt:lpstr>Performance Study (cont.)</vt:lpstr>
      <vt:lpstr>Performance Study (cont.)</vt:lpstr>
      <vt:lpstr>Conclusion and Future Scope</vt:lpstr>
      <vt:lpstr>Conclusion and Future Scope (cont.)</vt:lpstr>
      <vt:lpstr>References</vt:lpstr>
      <vt:lpstr>References (cont.)</vt:lpstr>
      <vt:lpstr>Thank You!</vt:lpstr>
    </vt:vector>
  </TitlesOfParts>
  <Manager>Dr. Sudip Roy</Manager>
  <Company>IIT Roorkee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IITR PPT Template</dc:subject>
  <dc:creator>Prakhar Dhama</dc:creator>
  <cp:lastModifiedBy>Prakhar Dhama</cp:lastModifiedBy>
  <cp:revision>331</cp:revision>
  <dcterms:created xsi:type="dcterms:W3CDTF">2015-07-18T13:17:54Z</dcterms:created>
  <dcterms:modified xsi:type="dcterms:W3CDTF">2017-05-15T02:51:56Z</dcterms:modified>
  <cp:version>v1</cp:version>
</cp:coreProperties>
</file>