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70" r:id="rId1"/>
  </p:sldMasterIdLst>
  <p:notesMasterIdLst>
    <p:notesMasterId r:id="rId43"/>
  </p:notesMasterIdLst>
  <p:sldIdLst>
    <p:sldId id="256" r:id="rId2"/>
    <p:sldId id="257" r:id="rId3"/>
    <p:sldId id="325" r:id="rId4"/>
    <p:sldId id="283" r:id="rId5"/>
    <p:sldId id="281" r:id="rId6"/>
    <p:sldId id="335" r:id="rId7"/>
    <p:sldId id="333" r:id="rId8"/>
    <p:sldId id="336" r:id="rId9"/>
    <p:sldId id="330" r:id="rId10"/>
    <p:sldId id="289" r:id="rId11"/>
    <p:sldId id="323" r:id="rId12"/>
    <p:sldId id="322" r:id="rId13"/>
    <p:sldId id="269" r:id="rId14"/>
    <p:sldId id="304" r:id="rId15"/>
    <p:sldId id="288" r:id="rId16"/>
    <p:sldId id="340" r:id="rId17"/>
    <p:sldId id="307" r:id="rId18"/>
    <p:sldId id="312" r:id="rId19"/>
    <p:sldId id="342" r:id="rId20"/>
    <p:sldId id="317" r:id="rId21"/>
    <p:sldId id="306" r:id="rId22"/>
    <p:sldId id="337" r:id="rId23"/>
    <p:sldId id="339" r:id="rId24"/>
    <p:sldId id="297" r:id="rId25"/>
    <p:sldId id="341" r:id="rId26"/>
    <p:sldId id="327" r:id="rId27"/>
    <p:sldId id="332" r:id="rId28"/>
    <p:sldId id="270" r:id="rId29"/>
    <p:sldId id="298" r:id="rId30"/>
    <p:sldId id="299" r:id="rId31"/>
    <p:sldId id="338" r:id="rId32"/>
    <p:sldId id="301" r:id="rId33"/>
    <p:sldId id="328" r:id="rId34"/>
    <p:sldId id="267" r:id="rId35"/>
    <p:sldId id="310" r:id="rId36"/>
    <p:sldId id="311" r:id="rId37"/>
    <p:sldId id="331" r:id="rId38"/>
    <p:sldId id="318" r:id="rId39"/>
    <p:sldId id="313" r:id="rId40"/>
    <p:sldId id="320" r:id="rId41"/>
    <p:sldId id="334" r:id="rId42"/>
  </p:sldIdLst>
  <p:sldSz cx="9144000" cy="5715000" type="screen16x10"/>
  <p:notesSz cx="6858000" cy="9144000"/>
  <p:embeddedFontLst>
    <p:embeddedFont>
      <p:font typeface="Calibri" panose="020F0502020204030204" pitchFamily="34" charset="0"/>
      <p:regular r:id="rId44"/>
      <p:bold r:id="rId45"/>
      <p:italic r:id="rId46"/>
      <p:boldItalic r:id="rId47"/>
    </p:embeddedFont>
    <p:embeddedFont>
      <p:font typeface="Calibri Light" panose="020F0302020204030204" pitchFamily="34" charset="0"/>
      <p:regular r:id="rId48"/>
      <p:italic r:id="rId49"/>
    </p:embeddedFont>
    <p:embeddedFont>
      <p:font typeface="Cambria" panose="02040503050406030204" pitchFamily="18" charset="0"/>
      <p:regular r:id="rId50"/>
      <p:bold r:id="rId51"/>
      <p:italic r:id="rId52"/>
      <p:boldItalic r:id="rId53"/>
    </p:embeddedFont>
    <p:embeddedFont>
      <p:font typeface="Courier Prime" panose="020B0604020202020204" charset="0"/>
      <p:regular r:id="rId54"/>
      <p:bold r:id="rId55"/>
      <p:italic r:id="rId56"/>
      <p:boldItalic r:id="rId57"/>
    </p:embeddedFont>
    <p:embeddedFont>
      <p:font typeface="Nunito" pitchFamily="2" charset="0"/>
      <p:regular r:id="rId58"/>
      <p:bold r:id="rId59"/>
      <p:italic r:id="rId60"/>
      <p:boldItalic r:id="rId6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ection" id="{6E1950AD-2FE6-4206-ACFF-7ADF6BB908B0}">
          <p14:sldIdLst>
            <p14:sldId id="256"/>
            <p14:sldId id="257"/>
            <p14:sldId id="325"/>
            <p14:sldId id="283"/>
            <p14:sldId id="281"/>
            <p14:sldId id="335"/>
            <p14:sldId id="333"/>
            <p14:sldId id="336"/>
          </p14:sldIdLst>
        </p14:section>
        <p14:section name="Previous Work" id="{BBF3715F-1EF1-42B2-9D4E-BFA1D2FF7053}">
          <p14:sldIdLst>
            <p14:sldId id="330"/>
            <p14:sldId id="289"/>
            <p14:sldId id="323"/>
            <p14:sldId id="322"/>
            <p14:sldId id="269"/>
            <p14:sldId id="304"/>
            <p14:sldId id="288"/>
            <p14:sldId id="340"/>
            <p14:sldId id="307"/>
            <p14:sldId id="312"/>
            <p14:sldId id="342"/>
            <p14:sldId id="317"/>
            <p14:sldId id="306"/>
          </p14:sldIdLst>
        </p14:section>
        <p14:section name="Proposed Architecture" id="{01F4D58F-5A7E-4C0D-9BEF-BAFD1E5F2E1C}">
          <p14:sldIdLst>
            <p14:sldId id="337"/>
            <p14:sldId id="339"/>
            <p14:sldId id="297"/>
            <p14:sldId id="341"/>
            <p14:sldId id="327"/>
            <p14:sldId id="332"/>
            <p14:sldId id="270"/>
            <p14:sldId id="298"/>
            <p14:sldId id="299"/>
            <p14:sldId id="338"/>
          </p14:sldIdLst>
        </p14:section>
        <p14:section name="Conclusion" id="{E366E5A9-5A35-4A51-8F3A-E4D5533F61B3}">
          <p14:sldIdLst>
            <p14:sldId id="301"/>
            <p14:sldId id="328"/>
          </p14:sldIdLst>
        </p14:section>
        <p14:section name="References" id="{7180DF17-5BCE-4008-AE6E-742CF5C5241C}">
          <p14:sldIdLst>
            <p14:sldId id="267"/>
            <p14:sldId id="310"/>
            <p14:sldId id="311"/>
            <p14:sldId id="331"/>
            <p14:sldId id="318"/>
            <p14:sldId id="313"/>
            <p14:sldId id="320"/>
            <p14:sldId id="334"/>
          </p14:sldIdLst>
        </p14:section>
      </p14:sectionLst>
    </p:ext>
    <p:ext uri="{EFAFB233-063F-42B5-8137-9DF3F51BA10A}">
      <p15:sldGuideLst xmlns:p15="http://schemas.microsoft.com/office/powerpoint/2012/main">
        <p15:guide id="1" orient="horz" pos="1800">
          <p15:clr>
            <a:srgbClr val="A4A3A4"/>
          </p15:clr>
        </p15:guide>
        <p15:guide id="2" pos="2880">
          <p15:clr>
            <a:srgbClr val="A4A3A4"/>
          </p15:clr>
        </p15:guide>
        <p15:guide id="3" orient="horz" pos="3324">
          <p15:clr>
            <a:srgbClr val="9AA0A6"/>
          </p15:clr>
        </p15:guide>
        <p15:guide id="4" pos="196">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68" autoAdjust="0"/>
    <p:restoredTop sz="84956" autoAdjust="0"/>
  </p:normalViewPr>
  <p:slideViewPr>
    <p:cSldViewPr snapToGrid="0">
      <p:cViewPr varScale="1">
        <p:scale>
          <a:sx n="86" d="100"/>
          <a:sy n="86" d="100"/>
        </p:scale>
        <p:origin x="1411" y="67"/>
      </p:cViewPr>
      <p:guideLst>
        <p:guide orient="horz" pos="1800"/>
        <p:guide pos="2880"/>
        <p:guide orient="horz" pos="3324"/>
        <p:guide pos="19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4.fntdata"/><Relationship Id="rId50" Type="http://schemas.openxmlformats.org/officeDocument/2006/relationships/font" Target="fonts/font7.fntdata"/><Relationship Id="rId55" Type="http://schemas.openxmlformats.org/officeDocument/2006/relationships/font" Target="fonts/font12.fntdata"/><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3" Type="http://schemas.openxmlformats.org/officeDocument/2006/relationships/font" Target="fonts/font10.fntdata"/><Relationship Id="rId58" Type="http://schemas.openxmlformats.org/officeDocument/2006/relationships/font" Target="fonts/font15.fntdata"/><Relationship Id="rId5" Type="http://schemas.openxmlformats.org/officeDocument/2006/relationships/slide" Target="slides/slide4.xml"/><Relationship Id="rId61" Type="http://schemas.openxmlformats.org/officeDocument/2006/relationships/font" Target="fonts/font18.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font" Target="fonts/font5.fntdata"/><Relationship Id="rId56" Type="http://schemas.openxmlformats.org/officeDocument/2006/relationships/font" Target="fonts/font13.fntdata"/><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59" Type="http://schemas.openxmlformats.org/officeDocument/2006/relationships/font" Target="fonts/font16.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1.fntdata"/><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6.fntdata"/><Relationship Id="rId57" Type="http://schemas.openxmlformats.org/officeDocument/2006/relationships/font" Target="fonts/font14.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1.fntdata"/><Relationship Id="rId52" Type="http://schemas.openxmlformats.org/officeDocument/2006/relationships/font" Target="fonts/font9.fntdata"/><Relationship Id="rId60" Type="http://schemas.openxmlformats.org/officeDocument/2006/relationships/font" Target="fonts/font17.fntdata"/><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p1: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 name="Google Shape;3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pPr marL="158750" indent="0">
              <a:buNone/>
            </a:pPr>
            <a:r>
              <a:rPr lang="en-IN" dirty="0"/>
              <a:t>Heterogeneous architecture research </a:t>
            </a:r>
          </a:p>
        </p:txBody>
      </p:sp>
    </p:spTree>
    <p:extLst>
      <p:ext uri="{BB962C8B-B14F-4D97-AF65-F5344CB8AC3E}">
        <p14:creationId xmlns:p14="http://schemas.microsoft.com/office/powerpoint/2010/main" val="16004288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 sz="1100" dirty="0">
                <a:latin typeface="Arial" panose="020B0604020202020204" pitchFamily="34" charset="0"/>
                <a:cs typeface="Arial" panose="020B0604020202020204" pitchFamily="34" charset="0"/>
              </a:rPr>
              <a:t>A program is said to have affinity towards an ISA if it performs better on that ISA compared to the chosen reference ISA.</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 sz="1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019542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 sz="1100" dirty="0">
                <a:latin typeface="Arial" panose="020B0604020202020204" pitchFamily="34" charset="0"/>
                <a:cs typeface="Arial" panose="020B0604020202020204" pitchFamily="34" charset="0"/>
              </a:rPr>
              <a:t>Register pressure is proportional to number of memory accesses required affected by number of registers in RF.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 sz="1100" dirty="0">
              <a:latin typeface="Arial" panose="020B0604020202020204" pitchFamily="34" charset="0"/>
              <a:cs typeface="Arial" panose="020B0604020202020204" pitchFamily="34" charset="0"/>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 sz="1100" dirty="0">
                <a:latin typeface="Arial" panose="020B0604020202020204" pitchFamily="34" charset="0"/>
                <a:cs typeface="Arial" panose="020B0604020202020204" pitchFamily="34" charset="0"/>
              </a:rPr>
              <a:t>For eg: higher code density leads to </a:t>
            </a:r>
            <a:r>
              <a:rPr lang="en-IN" sz="1100" dirty="0">
                <a:latin typeface="Arial" panose="020B0604020202020204" pitchFamily="34" charset="0"/>
                <a:cs typeface="Arial" panose="020B0604020202020204" pitchFamily="34" charset="0"/>
              </a:rPr>
              <a:t>1. reduced I-cache misses, 2. conserves power due to less fetching</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IN" sz="1100" dirty="0">
              <a:latin typeface="Arial" panose="020B0604020202020204" pitchFamily="34" charset="0"/>
              <a:cs typeface="Arial" panose="020B0604020202020204" pitchFamily="34" charset="0"/>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sz="1100" dirty="0">
                <a:latin typeface="Arial" panose="020B0604020202020204" pitchFamily="34" charset="0"/>
                <a:cs typeface="Arial" panose="020B0604020202020204" pitchFamily="34" charset="0"/>
              </a:rPr>
              <a:t>Another factors of diversity: </a:t>
            </a:r>
          </a:p>
          <a:p>
            <a:pPr marL="38735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IN" sz="1100" dirty="0">
                <a:latin typeface="Arial" panose="020B0604020202020204" pitchFamily="34" charset="0"/>
                <a:cs typeface="Arial" panose="020B0604020202020204" pitchFamily="34" charset="0"/>
              </a:rPr>
              <a:t>X86 is CISC type ISA and has variable length encoding, whereas Alpha, ARM are RISC type  ISA and have fixed length encoding</a:t>
            </a:r>
          </a:p>
          <a:p>
            <a:pPr marL="38735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IN" sz="1100" dirty="0">
                <a:latin typeface="Arial" panose="020B0604020202020204" pitchFamily="34" charset="0"/>
                <a:cs typeface="Arial" panose="020B0604020202020204" pitchFamily="34" charset="0"/>
              </a:rPr>
              <a:t>Have different operations and addressing modes support</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 sz="1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665756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a:solidFill>
                  <a:srgbClr val="000000"/>
                </a:solidFill>
                <a:latin typeface="Arial" panose="020B0604020202020204" pitchFamily="34" charset="0"/>
                <a:cs typeface="Arial" panose="020B0604020202020204" pitchFamily="34" charset="0"/>
              </a:rPr>
              <a:t>Each core shares only L2 cache</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a:solidFill>
                  <a:srgbClr val="000000"/>
                </a:solidFill>
                <a:latin typeface="Arial" panose="020B0604020202020204" pitchFamily="34" charset="0"/>
                <a:cs typeface="Arial" panose="020B0604020202020204" pitchFamily="34" charset="0"/>
              </a:rPr>
              <a:t>Okay so here </a:t>
            </a:r>
          </a:p>
          <a:p>
            <a:pPr marL="158750" indent="0">
              <a:buNone/>
            </a:pPr>
            <a:endParaRPr lang="en-IN" dirty="0"/>
          </a:p>
        </p:txBody>
      </p:sp>
    </p:spTree>
    <p:extLst>
      <p:ext uri="{BB962C8B-B14F-4D97-AF65-F5344CB8AC3E}">
        <p14:creationId xmlns:p14="http://schemas.microsoft.com/office/powerpoint/2010/main" val="41866412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a:solidFill>
                  <a:srgbClr val="000000"/>
                </a:solidFill>
                <a:latin typeface="Arial" panose="020B0604020202020204" pitchFamily="34" charset="0"/>
                <a:cs typeface="Arial" panose="020B0604020202020204" pitchFamily="34" charset="0"/>
              </a:rPr>
              <a:t>Idea was to estimate performance of inactive-ISA core for the current phase using regression models with active-ISA micro-arch params such as branch mispredictions, cache misses, SQ Full events, etc.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a:solidFill>
                  <a:srgbClr val="000000"/>
                </a:solidFill>
                <a:latin typeface="Arial" panose="020B0604020202020204" pitchFamily="34" charset="0"/>
                <a:cs typeface="Arial" panose="020B0604020202020204" pitchFamily="34" charset="0"/>
              </a:rPr>
              <a:t>such as branch mispredictions, cache misses, SQ Full events, etc. </a:t>
            </a:r>
          </a:p>
          <a:p>
            <a:pPr marL="158750" indent="0">
              <a:buNone/>
            </a:pPr>
            <a:endParaRPr lang="en-IN" dirty="0"/>
          </a:p>
        </p:txBody>
      </p:sp>
    </p:spTree>
    <p:extLst>
      <p:ext uri="{BB962C8B-B14F-4D97-AF65-F5344CB8AC3E}">
        <p14:creationId xmlns:p14="http://schemas.microsoft.com/office/powerpoint/2010/main" val="28579304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pPr marL="158750" indent="0">
              <a:buNone/>
            </a:pPr>
            <a:r>
              <a:rPr lang="en-IN" dirty="0"/>
              <a:t>This dimension has been shown to have significant potential by previous researchers, to improve performance and energy consumption. Let’s have a look @ a few architectures proposed in this area. </a:t>
            </a:r>
          </a:p>
          <a:p>
            <a:pPr marL="158750" indent="0">
              <a:buNone/>
            </a:pPr>
            <a:r>
              <a:rPr lang="en-IN" dirty="0"/>
              <a:t> </a:t>
            </a:r>
          </a:p>
        </p:txBody>
      </p:sp>
    </p:spTree>
    <p:extLst>
      <p:ext uri="{BB962C8B-B14F-4D97-AF65-F5344CB8AC3E}">
        <p14:creationId xmlns:p14="http://schemas.microsoft.com/office/powerpoint/2010/main" val="22809530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pPr marL="158750" indent="0">
              <a:buNone/>
            </a:pPr>
            <a:r>
              <a:rPr lang="en-US" dirty="0"/>
              <a:t>Ferret </a:t>
            </a:r>
            <a:r>
              <a:rPr lang="en-US" dirty="0">
                <a:sym typeface="Wingdings" panose="05000000000000000000" pitchFamily="2" charset="2"/>
              </a:rPr>
              <a:t></a:t>
            </a:r>
            <a:r>
              <a:rPr lang="en-US" dirty="0"/>
              <a:t>content-based similarity search of feature-rich data such as audio, images. The reason for the inclusion: it represents emerging next-generation desktop and Internet search engines for non-text document data types. </a:t>
            </a:r>
            <a:r>
              <a:rPr lang="en-US" b="1" dirty="0"/>
              <a:t>Image similarity search</a:t>
            </a:r>
            <a:r>
              <a:rPr lang="en-US" dirty="0"/>
              <a:t>. </a:t>
            </a:r>
          </a:p>
          <a:p>
            <a:pPr marL="158750" indent="0">
              <a:buNone/>
            </a:pPr>
            <a:r>
              <a:rPr lang="en-US" dirty="0"/>
              <a:t>Ferret is parallelized using the pipeline model with six stages. The first and the last stage are for input and output. The middle four stages are for query image segmentation, feature extraction, indexing of candidate sets with multi-probe Locality Sensitive Hashing (LSH) [60] and ranking. Each stage has its own thread pool and the basic work unit of the pipeline is a query image.</a:t>
            </a:r>
            <a:endParaRPr lang="en-IN" dirty="0"/>
          </a:p>
        </p:txBody>
      </p:sp>
    </p:spTree>
    <p:extLst>
      <p:ext uri="{BB962C8B-B14F-4D97-AF65-F5344CB8AC3E}">
        <p14:creationId xmlns:p14="http://schemas.microsoft.com/office/powerpoint/2010/main" val="33421666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pPr marL="158750" indent="0">
              <a:buNone/>
            </a:pPr>
            <a:endParaRPr lang="en-IN" dirty="0"/>
          </a:p>
        </p:txBody>
      </p:sp>
    </p:spTree>
    <p:extLst>
      <p:ext uri="{BB962C8B-B14F-4D97-AF65-F5344CB8AC3E}">
        <p14:creationId xmlns:p14="http://schemas.microsoft.com/office/powerpoint/2010/main" val="10277286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pPr marL="44450" marR="0" lvl="0" indent="0" algn="l" defTabSz="914400" rtl="0" eaLnBrk="1" fontAlgn="auto" latinLnBrk="0" hangingPunct="1">
              <a:lnSpc>
                <a:spcPct val="100000"/>
              </a:lnSpc>
              <a:spcBef>
                <a:spcPts val="0"/>
              </a:spcBef>
              <a:spcAft>
                <a:spcPts val="0"/>
              </a:spcAft>
              <a:buClr>
                <a:srgbClr val="000000"/>
              </a:buClr>
              <a:buSzPts val="2900"/>
              <a:buFont typeface="Arial"/>
              <a:buNone/>
              <a:tabLst/>
              <a:defRPr/>
            </a:pPr>
            <a:r>
              <a:rPr kumimoji="0" lang="en-US" sz="1100" b="0" i="0" u="none" strike="noStrike" kern="0" cap="none" spc="0" normalizeH="0" baseline="0" noProof="0" dirty="0">
                <a:ln>
                  <a:noFill/>
                </a:ln>
                <a:solidFill>
                  <a:srgbClr val="000000"/>
                </a:solidFill>
                <a:effectLst/>
                <a:uLnTx/>
                <a:uFillTx/>
                <a:latin typeface="Arial"/>
                <a:cs typeface="Arial"/>
                <a:sym typeface="Arial"/>
              </a:rPr>
              <a:t>Core Fusion builds on top of a substrate comprising 8 identical 2-issue O3 cores along with:</a:t>
            </a:r>
            <a:endParaRPr kumimoji="0" lang="en-US" sz="800" b="0" i="0" u="none" strike="noStrike" kern="0" cap="none" spc="0" normalizeH="0" baseline="0" noProof="0" dirty="0">
              <a:ln>
                <a:noFill/>
              </a:ln>
              <a:solidFill>
                <a:srgbClr val="000000"/>
              </a:solidFill>
              <a:effectLst/>
              <a:uLnTx/>
              <a:uFillTx/>
              <a:latin typeface="Arial"/>
              <a:cs typeface="Arial"/>
              <a:sym typeface="Arial"/>
            </a:endParaRPr>
          </a:p>
          <a:p>
            <a:pPr marL="342900" marR="0" lvl="0" indent="-342900" algn="l" defTabSz="914400" rtl="0" eaLnBrk="1" fontAlgn="auto" latinLnBrk="0" hangingPunct="1">
              <a:lnSpc>
                <a:spcPct val="100000"/>
              </a:lnSpc>
              <a:spcBef>
                <a:spcPts val="0"/>
              </a:spcBef>
              <a:spcAft>
                <a:spcPts val="0"/>
              </a:spcAft>
              <a:buClr>
                <a:srgbClr val="000000"/>
              </a:buClr>
              <a:buSzPts val="2900"/>
              <a:buFont typeface="Arial" panose="020B0604020202020204" pitchFamily="34" charset="0"/>
              <a:buChar char="•"/>
              <a:tabLst/>
              <a:defRPr/>
            </a:pPr>
            <a:r>
              <a:rPr kumimoji="0" lang="en-US" sz="1100" b="0" i="0" u="none" strike="noStrike" kern="0" cap="none" spc="0" normalizeH="0" baseline="0" noProof="0" dirty="0">
                <a:ln>
                  <a:noFill/>
                </a:ln>
                <a:solidFill>
                  <a:srgbClr val="000000"/>
                </a:solidFill>
                <a:effectLst/>
                <a:uLnTx/>
                <a:uFillTx/>
                <a:latin typeface="Arial"/>
                <a:cs typeface="Arial"/>
                <a:sym typeface="Arial"/>
              </a:rPr>
              <a:t>A bus connecting their private L1-I and L1-D caches to assure data coherence</a:t>
            </a:r>
            <a:endParaRPr kumimoji="0" lang="en-US" sz="800" b="0" i="0" u="none" strike="noStrike" kern="0" cap="none" spc="0" normalizeH="0" baseline="0" noProof="0" dirty="0">
              <a:ln>
                <a:noFill/>
              </a:ln>
              <a:solidFill>
                <a:srgbClr val="000000"/>
              </a:solidFill>
              <a:effectLst/>
              <a:uLnTx/>
              <a:uFillTx/>
              <a:latin typeface="Arial"/>
              <a:cs typeface="Arial"/>
              <a:sym typeface="Arial"/>
            </a:endParaRPr>
          </a:p>
          <a:p>
            <a:pPr marL="342900" marR="0" lvl="0" indent="-342900" algn="l" defTabSz="914400" rtl="0" eaLnBrk="1" fontAlgn="auto" latinLnBrk="0" hangingPunct="1">
              <a:lnSpc>
                <a:spcPct val="100000"/>
              </a:lnSpc>
              <a:spcBef>
                <a:spcPts val="0"/>
              </a:spcBef>
              <a:spcAft>
                <a:spcPts val="0"/>
              </a:spcAft>
              <a:buClr>
                <a:srgbClr val="000000"/>
              </a:buClr>
              <a:buSzPts val="2900"/>
              <a:buFont typeface="Arial" panose="020B0604020202020204" pitchFamily="34" charset="0"/>
              <a:buChar char="•"/>
              <a:tabLst/>
              <a:defRPr/>
            </a:pPr>
            <a:r>
              <a:rPr kumimoji="0" lang="en-US" sz="1100" b="0" i="0" u="none" strike="noStrike" kern="0" cap="none" spc="0" normalizeH="0" baseline="0" noProof="0" dirty="0">
                <a:ln>
                  <a:noFill/>
                </a:ln>
                <a:solidFill>
                  <a:srgbClr val="000000"/>
                </a:solidFill>
                <a:effectLst/>
                <a:uLnTx/>
                <a:uFillTx/>
                <a:latin typeface="Arial"/>
                <a:cs typeface="Arial"/>
                <a:sym typeface="Arial"/>
              </a:rPr>
              <a:t>On-chip L2 cache and memory controller on the other side of the bus</a:t>
            </a:r>
            <a:endParaRPr kumimoji="0" lang="en-US" sz="800" b="0" i="0" u="none" strike="noStrike" kern="0" cap="none" spc="0" normalizeH="0" baseline="0" noProof="0" dirty="0">
              <a:ln>
                <a:noFill/>
              </a:ln>
              <a:solidFill>
                <a:srgbClr val="000000"/>
              </a:solidFill>
              <a:effectLst/>
              <a:uLnTx/>
              <a:uFillTx/>
              <a:latin typeface="Arial"/>
              <a:cs typeface="Arial"/>
              <a:sym typeface="Arial"/>
            </a:endParaRPr>
          </a:p>
          <a:p>
            <a:pPr marL="342900" marR="0" lvl="0" indent="-342900" algn="l" defTabSz="914400" rtl="0" eaLnBrk="1" fontAlgn="auto" latinLnBrk="0" hangingPunct="1">
              <a:lnSpc>
                <a:spcPct val="100000"/>
              </a:lnSpc>
              <a:spcBef>
                <a:spcPts val="0"/>
              </a:spcBef>
              <a:spcAft>
                <a:spcPts val="0"/>
              </a:spcAft>
              <a:buClr>
                <a:srgbClr val="000000"/>
              </a:buClr>
              <a:buSzPts val="2900"/>
              <a:buFont typeface="Arial" panose="020B0604020202020204" pitchFamily="34" charset="0"/>
              <a:buChar char="•"/>
              <a:tabLst/>
              <a:defRPr/>
            </a:pPr>
            <a:r>
              <a:rPr kumimoji="0" lang="en-US" sz="1100" b="0" i="0" u="none" strike="noStrike" kern="0" cap="none" spc="0" normalizeH="0" baseline="0" noProof="0" dirty="0">
                <a:ln>
                  <a:noFill/>
                </a:ln>
                <a:solidFill>
                  <a:srgbClr val="000000"/>
                </a:solidFill>
                <a:effectLst/>
                <a:uLnTx/>
                <a:uFillTx/>
                <a:latin typeface="Arial"/>
                <a:cs typeface="Arial"/>
                <a:sym typeface="Arial"/>
              </a:rPr>
              <a:t>Additional covering hardware for managing the fusion of cores referred as </a:t>
            </a:r>
            <a:r>
              <a:rPr kumimoji="0" lang="en-US" sz="1100" b="1" i="0" u="none" strike="noStrike" kern="0" cap="none" spc="0" normalizeH="0" baseline="0" noProof="0" dirty="0">
                <a:ln>
                  <a:noFill/>
                </a:ln>
                <a:solidFill>
                  <a:srgbClr val="000000"/>
                </a:solidFill>
                <a:effectLst/>
                <a:uLnTx/>
                <a:uFillTx/>
                <a:latin typeface="Arial"/>
                <a:cs typeface="Arial"/>
                <a:sym typeface="Arial"/>
              </a:rPr>
              <a:t>core fusion fabric</a:t>
            </a:r>
            <a:r>
              <a:rPr kumimoji="0" lang="en-US" sz="1100" b="0" i="0" u="none" strike="noStrike" kern="0" cap="none" spc="0" normalizeH="0" baseline="0" noProof="0" dirty="0">
                <a:ln>
                  <a:noFill/>
                </a:ln>
                <a:solidFill>
                  <a:srgbClr val="000000"/>
                </a:solidFill>
                <a:effectLst/>
                <a:uLnTx/>
                <a:uFillTx/>
                <a:latin typeface="Arial"/>
                <a:cs typeface="Arial"/>
                <a:sym typeface="Arial"/>
              </a:rPr>
              <a:t>   </a:t>
            </a:r>
          </a:p>
          <a:p>
            <a:pPr marL="158750" indent="0">
              <a:buNone/>
            </a:pPr>
            <a:endParaRPr lang="en-IN" dirty="0"/>
          </a:p>
        </p:txBody>
      </p:sp>
    </p:spTree>
    <p:extLst>
      <p:ext uri="{BB962C8B-B14F-4D97-AF65-F5344CB8AC3E}">
        <p14:creationId xmlns:p14="http://schemas.microsoft.com/office/powerpoint/2010/main" val="14298542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r>
              <a:rPr lang="en-US" sz="1100" dirty="0">
                <a:solidFill>
                  <a:srgbClr val="000000"/>
                </a:solidFill>
                <a:latin typeface="Arial" panose="020B0604020202020204" pitchFamily="34" charset="0"/>
                <a:cs typeface="Arial" panose="020B0604020202020204" pitchFamily="34" charset="0"/>
              </a:rPr>
              <a:t>Application requests core fusion/split actions via FUSE &amp; SPLIT ISA instructions</a:t>
            </a:r>
            <a:endParaRPr lang="en-US" sz="800" dirty="0">
              <a:solidFill>
                <a:srgbClr val="000000"/>
              </a:solidFill>
              <a:latin typeface="Arial" panose="020B0604020202020204" pitchFamily="34" charset="0"/>
              <a:cs typeface="Arial" panose="020B0604020202020204" pitchFamily="34" charset="0"/>
            </a:endParaRPr>
          </a:p>
          <a:p>
            <a:r>
              <a:rPr lang="en-US" sz="1100" dirty="0">
                <a:solidFill>
                  <a:srgbClr val="000000"/>
                </a:solidFill>
                <a:latin typeface="Arial" panose="020B0604020202020204" pitchFamily="34" charset="0"/>
                <a:cs typeface="Arial" panose="020B0604020202020204" pitchFamily="34" charset="0"/>
              </a:rPr>
              <a:t>These requests can be enveloped inside parallelizing macros or directives (e.g. OpenMP’s fork-join model)</a:t>
            </a:r>
            <a:endParaRPr lang="en-US" sz="800" dirty="0">
              <a:solidFill>
                <a:srgbClr val="000000"/>
              </a:solidFill>
              <a:latin typeface="Arial" panose="020B0604020202020204" pitchFamily="34" charset="0"/>
              <a:cs typeface="Arial" panose="020B0604020202020204" pitchFamily="34" charset="0"/>
            </a:endParaRPr>
          </a:p>
          <a:p>
            <a:r>
              <a:rPr lang="en-US" sz="1100" dirty="0">
                <a:solidFill>
                  <a:srgbClr val="000000"/>
                </a:solidFill>
                <a:latin typeface="Arial" panose="020B0604020202020204" pitchFamily="34" charset="0"/>
                <a:cs typeface="Arial" panose="020B0604020202020204" pitchFamily="34" charset="0"/>
              </a:rPr>
              <a:t>These instructions are executed conditionally by hardware based on the value of an OS-visible control register indicative of eligible cores for fusion </a:t>
            </a:r>
          </a:p>
        </p:txBody>
      </p:sp>
    </p:spTree>
    <p:extLst>
      <p:ext uri="{BB962C8B-B14F-4D97-AF65-F5344CB8AC3E}">
        <p14:creationId xmlns:p14="http://schemas.microsoft.com/office/powerpoint/2010/main" val="3774079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2: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 name="Google Shape;4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dirty="0"/>
              <a:t>Let’s have a look @ the outline.</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r>
              <a:rPr lang="en-US" sz="1100" dirty="0">
                <a:solidFill>
                  <a:srgbClr val="000000"/>
                </a:solidFill>
                <a:latin typeface="Arial" panose="020B0604020202020204" pitchFamily="34" charset="0"/>
                <a:cs typeface="Arial" panose="020B0604020202020204" pitchFamily="34" charset="0"/>
              </a:rPr>
              <a:t>Application requests core fusion/split actions via FUSE &amp; SPLIT ISA instructions</a:t>
            </a:r>
            <a:endParaRPr lang="en-US" sz="800" dirty="0">
              <a:solidFill>
                <a:srgbClr val="000000"/>
              </a:solidFill>
              <a:latin typeface="Arial" panose="020B0604020202020204" pitchFamily="34" charset="0"/>
              <a:cs typeface="Arial" panose="020B0604020202020204" pitchFamily="34" charset="0"/>
            </a:endParaRPr>
          </a:p>
          <a:p>
            <a:r>
              <a:rPr lang="en-US" sz="1100" dirty="0">
                <a:solidFill>
                  <a:srgbClr val="000000"/>
                </a:solidFill>
                <a:latin typeface="Arial" panose="020B0604020202020204" pitchFamily="34" charset="0"/>
                <a:cs typeface="Arial" panose="020B0604020202020204" pitchFamily="34" charset="0"/>
              </a:rPr>
              <a:t>These requests can be enveloped inside parallelizing macros or directives (e.g. OpenMP’s fork-join model)</a:t>
            </a:r>
            <a:endParaRPr lang="en-US" sz="800" dirty="0">
              <a:solidFill>
                <a:srgbClr val="000000"/>
              </a:solidFill>
              <a:latin typeface="Arial" panose="020B0604020202020204" pitchFamily="34" charset="0"/>
              <a:cs typeface="Arial" panose="020B0604020202020204" pitchFamily="34" charset="0"/>
            </a:endParaRPr>
          </a:p>
          <a:p>
            <a:r>
              <a:rPr lang="en-US" sz="1100" dirty="0">
                <a:solidFill>
                  <a:srgbClr val="000000"/>
                </a:solidFill>
                <a:latin typeface="Arial" panose="020B0604020202020204" pitchFamily="34" charset="0"/>
                <a:cs typeface="Arial" panose="020B0604020202020204" pitchFamily="34" charset="0"/>
              </a:rPr>
              <a:t>These instructions are executed conditionally by hardware based on the value of an OS-visible control register indicative of eligible cores for fusion </a:t>
            </a:r>
          </a:p>
        </p:txBody>
      </p:sp>
    </p:spTree>
    <p:extLst>
      <p:ext uri="{BB962C8B-B14F-4D97-AF65-F5344CB8AC3E}">
        <p14:creationId xmlns:p14="http://schemas.microsoft.com/office/powerpoint/2010/main" val="29346680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pPr marL="158750" indent="0">
              <a:buNone/>
            </a:pPr>
            <a:r>
              <a:rPr lang="en-US" dirty="0"/>
              <a:t>MorphCore, a new microarchitecture that combines out-of-order and highly-threaded in-order SMT execution within a single core. We comprehensively describe the microarchitecture needed to implement MorphCore, and the policy to switch between modes</a:t>
            </a:r>
            <a:endParaRPr lang="en-IN" dirty="0"/>
          </a:p>
        </p:txBody>
      </p:sp>
    </p:spTree>
    <p:extLst>
      <p:ext uri="{BB962C8B-B14F-4D97-AF65-F5344CB8AC3E}">
        <p14:creationId xmlns:p14="http://schemas.microsoft.com/office/powerpoint/2010/main" val="22472244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pPr marL="158750" indent="0">
              <a:buNone/>
            </a:pPr>
            <a:r>
              <a:rPr lang="en-IN" dirty="0"/>
              <a:t>This dimension has been shown to have significant potential by previous researchers, to improve performance and energy consumption. Let’s have a look @ a few architectures proposed in this area. </a:t>
            </a:r>
          </a:p>
          <a:p>
            <a:pPr marL="158750" indent="0">
              <a:buNone/>
            </a:pPr>
            <a:r>
              <a:rPr lang="en-IN" dirty="0"/>
              <a:t> </a:t>
            </a:r>
          </a:p>
        </p:txBody>
      </p:sp>
    </p:spTree>
    <p:extLst>
      <p:ext uri="{BB962C8B-B14F-4D97-AF65-F5344CB8AC3E}">
        <p14:creationId xmlns:p14="http://schemas.microsoft.com/office/powerpoint/2010/main" val="35976501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dirty="0"/>
              <a:t>This is the previous in-house work,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dirty="0"/>
              <a:t>Het-ISA Dynamic Core, is a single-core system which is capable of dynamically migrating &amp; reconfiguring itself b/w ARM and X86 ISA core. </a:t>
            </a:r>
            <a:r>
              <a:rPr lang="en-US" dirty="0"/>
              <a:t>The pipeline dynamically adjusts resources such as different functional units, decoders, etc., in the core according to the demand of current executing ISA</a:t>
            </a:r>
            <a:endParaRPr lang="en-IN" dirty="0"/>
          </a:p>
          <a:p>
            <a:pPr marL="158750" indent="0">
              <a:buNone/>
            </a:pPr>
            <a:endParaRPr lang="en-IN" dirty="0"/>
          </a:p>
          <a:p>
            <a:pPr marL="158750" indent="0">
              <a:buNone/>
            </a:pPr>
            <a:r>
              <a:rPr lang="en-IN" dirty="0"/>
              <a:t>This is an in-house work.. Here we see the various stages of the out-of-order engine along with the Migration Engine &amp; </a:t>
            </a:r>
            <a:r>
              <a:rPr lang="en-IN" dirty="0" err="1"/>
              <a:t>CiB</a:t>
            </a:r>
            <a:r>
              <a:rPr lang="en-IN" dirty="0"/>
              <a:t> which are used for scheduling on the most affine core.,.</a:t>
            </a:r>
          </a:p>
          <a:p>
            <a:pPr marL="158750" indent="0">
              <a:buNone/>
            </a:pPr>
            <a:endParaRPr lang="en-IN" dirty="0"/>
          </a:p>
          <a:p>
            <a:pPr marL="158750" indent="0">
              <a:buNone/>
            </a:pPr>
            <a:r>
              <a:rPr lang="en-US" dirty="0"/>
              <a:t>The MEC monitors multiple micro-architectural parameters and then dynamically decides the affined ISA based on these parameters for the program. The information of the currently executing ISA is stored in a 1-bit register which can be accessed in a manner similar to model-specific registers. We call this bit as Current-ISA Bit (CIB).</a:t>
            </a:r>
          </a:p>
          <a:p>
            <a:pPr marL="158750" indent="0">
              <a:buNone/>
            </a:pPr>
            <a:endParaRPr lang="en-US" dirty="0"/>
          </a:p>
          <a:p>
            <a:pPr marL="158750" indent="0">
              <a:buNone/>
            </a:pPr>
            <a:r>
              <a:rPr lang="en-US" dirty="0"/>
              <a:t>The HIDC architecture contains a superset of the resources that are required by all ISAs. HIDC contains separate decoders for respective ISA, while all of the pipeline stages are shared among all ISAs with appropriate resources as indicated by the CIB. In order to save energy, the resources which are not required by the current ISA are clock-gated. </a:t>
            </a:r>
          </a:p>
          <a:p>
            <a:pPr marL="158750" indent="0">
              <a:buNone/>
            </a:pPr>
            <a:endParaRPr lang="en-US" dirty="0"/>
          </a:p>
          <a:p>
            <a:pPr marL="158750" indent="0">
              <a:buNone/>
            </a:pPr>
            <a:r>
              <a:rPr lang="en-US" dirty="0"/>
              <a:t>Each ISA utilizes different number of architecture registers, hence separate register allocation tables (RAT) are used depending upon the value of CIB</a:t>
            </a:r>
          </a:p>
          <a:p>
            <a:pPr marL="158750" indent="0">
              <a:buNone/>
            </a:pPr>
            <a:r>
              <a:rPr lang="en-US" dirty="0"/>
              <a:t>Different store buffer are present for each ISA, and the active store buffer would be decided by the CIB. This is done because store policy varies as per the ISA, e.g., x86 has total store order (TSO) and ARM retires in lazy order.</a:t>
            </a:r>
          </a:p>
          <a:p>
            <a:pPr marL="158750" indent="0">
              <a:buNone/>
            </a:pPr>
            <a:endParaRPr lang="en-IN" dirty="0"/>
          </a:p>
        </p:txBody>
      </p:sp>
    </p:spTree>
    <p:extLst>
      <p:ext uri="{BB962C8B-B14F-4D97-AF65-F5344CB8AC3E}">
        <p14:creationId xmlns:p14="http://schemas.microsoft.com/office/powerpoint/2010/main" val="6740893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pPr marL="158750" indent="0">
              <a:buNone/>
            </a:pPr>
            <a:r>
              <a:rPr lang="en-IN" dirty="0"/>
              <a:t>So the proposal is using the inhouse-HIDC to make multi-core HIDC.. And then exploit the application of ideas such as MorphCore &amp; Core Fusion </a:t>
            </a:r>
          </a:p>
        </p:txBody>
      </p:sp>
    </p:spTree>
    <p:extLst>
      <p:ext uri="{BB962C8B-B14F-4D97-AF65-F5344CB8AC3E}">
        <p14:creationId xmlns:p14="http://schemas.microsoft.com/office/powerpoint/2010/main" val="1603445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pPr marL="158750" indent="0">
              <a:buNone/>
            </a:pPr>
            <a:r>
              <a:rPr lang="en-IN" dirty="0"/>
              <a:t>This dimension has been shown to have significant potential by previous researchers, to improve performance and energy consumption. Let’s have a look @ a few architectures proposed in this area. </a:t>
            </a:r>
          </a:p>
          <a:p>
            <a:pPr marL="158750" indent="0">
              <a:buNone/>
            </a:pPr>
            <a:r>
              <a:rPr lang="en-IN" dirty="0"/>
              <a:t> </a:t>
            </a:r>
          </a:p>
        </p:txBody>
      </p:sp>
    </p:spTree>
    <p:extLst>
      <p:ext uri="{BB962C8B-B14F-4D97-AF65-F5344CB8AC3E}">
        <p14:creationId xmlns:p14="http://schemas.microsoft.com/office/powerpoint/2010/main" val="40789414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pPr marL="158750" indent="0">
              <a:buNone/>
            </a:pPr>
            <a:r>
              <a:rPr lang="en-US" sz="1100" dirty="0">
                <a:solidFill>
                  <a:srgbClr val="000000"/>
                </a:solidFill>
                <a:latin typeface="Arial" panose="020B0604020202020204" pitchFamily="34" charset="0"/>
                <a:cs typeface="Arial" panose="020B0604020202020204" pitchFamily="34" charset="0"/>
              </a:rPr>
              <a:t>This section is required to be </a:t>
            </a:r>
            <a:r>
              <a:rPr lang="en-US" sz="1100" b="1" dirty="0">
                <a:solidFill>
                  <a:srgbClr val="000000"/>
                </a:solidFill>
                <a:latin typeface="Arial" panose="020B0604020202020204" pitchFamily="34" charset="0"/>
                <a:cs typeface="Arial" panose="020B0604020202020204" pitchFamily="34" charset="0"/>
              </a:rPr>
              <a:t>atomic </a:t>
            </a:r>
            <a:r>
              <a:rPr lang="en-US" sz="1100" dirty="0">
                <a:solidFill>
                  <a:srgbClr val="000000"/>
                </a:solidFill>
                <a:latin typeface="Arial" panose="020B0604020202020204" pitchFamily="34" charset="0"/>
                <a:cs typeface="Arial" panose="020B0604020202020204" pitchFamily="34" charset="0"/>
              </a:rPr>
              <a:t>(done using mutex) </a:t>
            </a:r>
          </a:p>
          <a:p>
            <a:pPr marL="158750" indent="0">
              <a:buNone/>
            </a:pPr>
            <a:r>
              <a:rPr lang="en-IN" sz="1100" dirty="0">
                <a:solidFill>
                  <a:schemeClr val="accent1"/>
                </a:solidFill>
                <a:latin typeface="Arial" panose="020B0604020202020204" pitchFamily="34" charset="0"/>
                <a:cs typeface="Arial" panose="020B0604020202020204" pitchFamily="34" charset="0"/>
              </a:rPr>
              <a:t>for simulation</a:t>
            </a:r>
            <a:endParaRPr lang="en-IN" dirty="0"/>
          </a:p>
        </p:txBody>
      </p:sp>
    </p:spTree>
    <p:extLst>
      <p:ext uri="{BB962C8B-B14F-4D97-AF65-F5344CB8AC3E}">
        <p14:creationId xmlns:p14="http://schemas.microsoft.com/office/powerpoint/2010/main" val="6079045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pPr marL="158750" indent="0">
              <a:buNone/>
            </a:pPr>
            <a:endParaRPr lang="en-IN" dirty="0"/>
          </a:p>
        </p:txBody>
      </p:sp>
    </p:spTree>
    <p:extLst>
      <p:ext uri="{BB962C8B-B14F-4D97-AF65-F5344CB8AC3E}">
        <p14:creationId xmlns:p14="http://schemas.microsoft.com/office/powerpoint/2010/main" val="28101033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594849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pPr marL="158750" indent="0">
              <a:buNone/>
            </a:pPr>
            <a:r>
              <a:rPr lang="en-IN" dirty="0"/>
              <a:t>F-fetch, D-Decode, I-Issue, E-Execute, W-Writeback, C-Commit, S-Squash</a:t>
            </a:r>
          </a:p>
        </p:txBody>
      </p:sp>
    </p:spTree>
    <p:extLst>
      <p:ext uri="{BB962C8B-B14F-4D97-AF65-F5344CB8AC3E}">
        <p14:creationId xmlns:p14="http://schemas.microsoft.com/office/powerpoint/2010/main" val="1576509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r>
              <a:rPr lang="en-US" sz="1100" b="0" i="0" u="none" strike="noStrike" dirty="0">
                <a:solidFill>
                  <a:srgbClr val="000000"/>
                </a:solidFill>
                <a:latin typeface="Arial" panose="020B0604020202020204" pitchFamily="34" charset="0"/>
                <a:cs typeface="Arial" panose="020B0604020202020204" pitchFamily="34" charset="0"/>
              </a:rPr>
              <a:t>In last century, focus of microprocessor technology was to develop faster cores </a:t>
            </a:r>
            <a:r>
              <a:rPr lang="en-US" sz="1100" b="0" i="0" u="none" strike="noStrike" dirty="0">
                <a:solidFill>
                  <a:srgbClr val="000000"/>
                </a:solidFill>
                <a:latin typeface="Arial" panose="020B0604020202020204" pitchFamily="34" charset="0"/>
                <a:cs typeface="Arial" panose="020B0604020202020204" pitchFamily="34" charset="0"/>
                <a:sym typeface="Wingdings" panose="05000000000000000000" pitchFamily="2" charset="2"/>
              </a:rPr>
              <a:t> “</a:t>
            </a:r>
            <a:r>
              <a:rPr lang="en-US" sz="1100" b="1" u="none" strike="noStrike" dirty="0">
                <a:solidFill>
                  <a:srgbClr val="000000"/>
                </a:solidFill>
                <a:latin typeface="Arial" panose="020B0604020202020204" pitchFamily="34" charset="0"/>
                <a:cs typeface="Arial" panose="020B0604020202020204" pitchFamily="34" charset="0"/>
                <a:sym typeface="Wingdings" panose="05000000000000000000" pitchFamily="2" charset="2"/>
              </a:rPr>
              <a:t>The Faster The Better</a:t>
            </a:r>
            <a:r>
              <a:rPr lang="en-US" sz="1100" b="0" i="0" u="none" strike="noStrike" dirty="0">
                <a:solidFill>
                  <a:srgbClr val="000000"/>
                </a:solidFill>
                <a:latin typeface="Arial" panose="020B0604020202020204" pitchFamily="34" charset="0"/>
                <a:cs typeface="Arial" panose="020B0604020202020204" pitchFamily="34" charset="0"/>
                <a:sym typeface="Wingdings" panose="05000000000000000000" pitchFamily="2" charset="2"/>
              </a:rPr>
              <a:t>”</a:t>
            </a:r>
            <a:endParaRPr lang="en-US" sz="1100" dirty="0">
              <a:solidFill>
                <a:srgbClr val="000000"/>
              </a:solidFill>
              <a:latin typeface="Arial" panose="020B0604020202020204" pitchFamily="34" charset="0"/>
              <a:cs typeface="Arial" panose="020B0604020202020204" pitchFamily="34" charset="0"/>
            </a:endParaRPr>
          </a:p>
          <a:p>
            <a:r>
              <a:rPr lang="en-US" sz="1100" dirty="0">
                <a:solidFill>
                  <a:srgbClr val="000000"/>
                </a:solidFill>
                <a:latin typeface="Arial" panose="020B0604020202020204" pitchFamily="34" charset="0"/>
                <a:cs typeface="Arial" panose="020B0604020202020204" pitchFamily="34" charset="0"/>
              </a:rPr>
              <a:t>After various improvements in performance, system frequency reached its limit “</a:t>
            </a:r>
            <a:r>
              <a:rPr lang="en-US" sz="1100" b="1" dirty="0">
                <a:solidFill>
                  <a:srgbClr val="000000"/>
                </a:solidFill>
                <a:latin typeface="Arial" panose="020B0604020202020204" pitchFamily="34" charset="0"/>
                <a:cs typeface="Arial" panose="020B0604020202020204" pitchFamily="34" charset="0"/>
              </a:rPr>
              <a:t>Power Wall</a:t>
            </a:r>
            <a:r>
              <a:rPr lang="en-US" sz="1100" dirty="0">
                <a:solidFill>
                  <a:srgbClr val="000000"/>
                </a:solidFill>
                <a:latin typeface="Arial" panose="020B0604020202020204" pitchFamily="34" charset="0"/>
                <a:cs typeface="Arial" panose="020B0604020202020204" pitchFamily="34" charset="0"/>
              </a:rPr>
              <a:t>” </a:t>
            </a:r>
          </a:p>
          <a:p>
            <a:endParaRPr lang="en-US" sz="800" dirty="0">
              <a:solidFill>
                <a:srgbClr val="000000"/>
              </a:solidFill>
              <a:latin typeface="Arial" panose="020B0604020202020204" pitchFamily="34" charset="0"/>
              <a:cs typeface="Arial" panose="020B0604020202020204" pitchFamily="34" charset="0"/>
            </a:endParaRPr>
          </a:p>
          <a:p>
            <a:r>
              <a:rPr lang="en-US" sz="1100" b="0" i="0" u="none" strike="noStrike" dirty="0">
                <a:solidFill>
                  <a:srgbClr val="000000"/>
                </a:solidFill>
                <a:latin typeface="Arial" panose="020B0604020202020204" pitchFamily="34" charset="0"/>
                <a:cs typeface="Arial" panose="020B0604020202020204" pitchFamily="34" charset="0"/>
              </a:rPr>
              <a:t>For advancing microproc</a:t>
            </a:r>
            <a:r>
              <a:rPr lang="en-US" sz="1100" dirty="0">
                <a:solidFill>
                  <a:srgbClr val="000000"/>
                </a:solidFill>
                <a:latin typeface="Arial" panose="020B0604020202020204" pitchFamily="34" charset="0"/>
                <a:cs typeface="Arial" panose="020B0604020202020204" pitchFamily="34" charset="0"/>
              </a:rPr>
              <a:t>essor technology </a:t>
            </a:r>
            <a:r>
              <a:rPr lang="en-US" sz="1100" b="0" i="0" u="none" strike="noStrike" dirty="0">
                <a:solidFill>
                  <a:srgbClr val="000000"/>
                </a:solidFill>
                <a:latin typeface="Arial" panose="020B0604020202020204" pitchFamily="34" charset="0"/>
                <a:cs typeface="Arial" panose="020B0604020202020204" pitchFamily="34" charset="0"/>
              </a:rPr>
              <a:t>further, multi-core was invented to meet performance demands</a:t>
            </a:r>
          </a:p>
          <a:p>
            <a:r>
              <a:rPr lang="en-US" sz="1100" dirty="0">
                <a:solidFill>
                  <a:srgbClr val="000000"/>
                </a:solidFill>
                <a:latin typeface="Arial" panose="020B0604020202020204" pitchFamily="34" charset="0"/>
                <a:cs typeface="Arial" panose="020B0604020202020204" pitchFamily="34" charset="0"/>
              </a:rPr>
              <a:t>Multicore achieved performance gains by exploiting parallelism present in modern apps </a:t>
            </a:r>
            <a:r>
              <a:rPr lang="en-US" sz="1100" dirty="0">
                <a:solidFill>
                  <a:srgbClr val="000000"/>
                </a:solidFill>
                <a:latin typeface="Arial" panose="020B0604020202020204" pitchFamily="34" charset="0"/>
                <a:cs typeface="Arial" panose="020B0604020202020204" pitchFamily="34" charset="0"/>
                <a:sym typeface="Wingdings" panose="05000000000000000000" pitchFamily="2" charset="2"/>
              </a:rPr>
              <a:t> increasing throughput</a:t>
            </a:r>
          </a:p>
        </p:txBody>
      </p:sp>
    </p:spTree>
    <p:extLst>
      <p:ext uri="{BB962C8B-B14F-4D97-AF65-F5344CB8AC3E}">
        <p14:creationId xmlns:p14="http://schemas.microsoft.com/office/powerpoint/2010/main" val="36219104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pPr marL="158750" indent="0">
              <a:buNone/>
            </a:pPr>
            <a:endParaRPr lang="en-IN" dirty="0"/>
          </a:p>
        </p:txBody>
      </p:sp>
    </p:spTree>
    <p:extLst>
      <p:ext uri="{BB962C8B-B14F-4D97-AF65-F5344CB8AC3E}">
        <p14:creationId xmlns:p14="http://schemas.microsoft.com/office/powerpoint/2010/main" val="10811118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pPr marL="158750" indent="0">
              <a:buNone/>
            </a:pPr>
            <a:r>
              <a:rPr lang="en-IN" dirty="0"/>
              <a:t>Baseline in single-threaded (sequential) run on fine-grain-2i configuration</a:t>
            </a:r>
          </a:p>
          <a:p>
            <a:pPr marL="158750" indent="0">
              <a:buNone/>
            </a:pPr>
            <a:r>
              <a:rPr lang="en-IN" dirty="0"/>
              <a:t>Benchmark SPEC-OPENMP- </a:t>
            </a:r>
            <a:r>
              <a:rPr lang="en-IN" dirty="0" err="1"/>
              <a:t>EarthQuake</a:t>
            </a:r>
            <a:r>
              <a:rPr lang="en-IN" dirty="0"/>
              <a:t> Model </a:t>
            </a:r>
          </a:p>
        </p:txBody>
      </p:sp>
    </p:spTree>
    <p:extLst>
      <p:ext uri="{BB962C8B-B14F-4D97-AF65-F5344CB8AC3E}">
        <p14:creationId xmlns:p14="http://schemas.microsoft.com/office/powerpoint/2010/main" val="17945547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pPr marL="3810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a:solidFill>
                  <a:srgbClr val="000000"/>
                </a:solidFill>
                <a:latin typeface="Arial" panose="020B0604020202020204" pitchFamily="34" charset="0"/>
                <a:cs typeface="Arial" panose="020B0604020202020204" pitchFamily="34" charset="0"/>
              </a:rPr>
              <a:t>In normal mode, it executes multi-threaded (MT) programs on set of homogeneous cores </a:t>
            </a:r>
            <a:endParaRPr lang="en-US" sz="1100" b="1" dirty="0"/>
          </a:p>
          <a:p>
            <a:pPr marL="3810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t>The compiler splits the programs into basic blocks &amp; adds a sentinel instruction at their start</a:t>
            </a:r>
          </a:p>
          <a:p>
            <a:pPr>
              <a:buFont typeface="Arial" panose="020B0604020202020204" pitchFamily="34" charset="0"/>
              <a:buChar char="•"/>
            </a:pPr>
            <a:r>
              <a:rPr lang="en-US" sz="1100" dirty="0"/>
              <a:t>LI and LO registers correspond to inter basic block dependencies</a:t>
            </a:r>
          </a:p>
          <a:p>
            <a:pPr>
              <a:buFont typeface="Arial" panose="020B0604020202020204" pitchFamily="34" charset="0"/>
              <a:buChar char="•"/>
            </a:pPr>
            <a:r>
              <a:rPr lang="en-US" sz="1100" dirty="0"/>
              <a:t>LI &amp; LO  information is transferred to hardware through the added “sentinel” instruction</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sz="1100" dirty="0"/>
              <a:t>As inter-BB dependencies are captured via sentinel instructions, in-order fetching of them meets the needs</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None/>
              <a:tabLst/>
              <a:defRPr/>
            </a:pPr>
            <a:endParaRPr lang="en-US" sz="1100" b="1" dirty="0"/>
          </a:p>
          <a:p>
            <a:pPr marL="38100" indent="0">
              <a:buNone/>
            </a:pPr>
            <a:r>
              <a:rPr lang="en-US" sz="1100" dirty="0"/>
              <a:t>For DEM to work efficiently for parallel execution of basic blocks, we need to:</a:t>
            </a:r>
          </a:p>
          <a:p>
            <a:pPr>
              <a:buFont typeface="Arial" panose="020B0604020202020204" pitchFamily="34" charset="0"/>
              <a:buChar char="•"/>
            </a:pPr>
            <a:r>
              <a:rPr lang="en-US" sz="1100" dirty="0"/>
              <a:t>Resolve register and memory dependencies among the basic blocks to maintain correctness [hw-sw co-operative solution proposed]</a:t>
            </a:r>
          </a:p>
          <a:p>
            <a:pPr>
              <a:buFont typeface="Arial" panose="020B0604020202020204" pitchFamily="34" charset="0"/>
              <a:buChar char="•"/>
            </a:pPr>
            <a:r>
              <a:rPr lang="en-US" sz="1100" dirty="0"/>
              <a:t>Ensure that cores fetch, decode, rename and commit the basic blocks in program order</a:t>
            </a:r>
            <a:endParaRPr lang="en-US" sz="100" dirty="0"/>
          </a:p>
          <a:p>
            <a:pPr>
              <a:buFont typeface="Wingdings" panose="05000000000000000000" pitchFamily="2" charset="2"/>
              <a:buChar char="v"/>
            </a:pPr>
            <a:r>
              <a:rPr lang="en-US" sz="1100" dirty="0"/>
              <a:t>Execution of instructions from diff basic blocks can be performed in O3 fashion parallelly, giving most of the speedup</a:t>
            </a:r>
          </a:p>
          <a:p>
            <a:pPr marL="158750" indent="0">
              <a:buNone/>
            </a:pPr>
            <a:endParaRPr lang="en-IN" dirty="0"/>
          </a:p>
        </p:txBody>
      </p:sp>
    </p:spTree>
    <p:extLst>
      <p:ext uri="{BB962C8B-B14F-4D97-AF65-F5344CB8AC3E}">
        <p14:creationId xmlns:p14="http://schemas.microsoft.com/office/powerpoint/2010/main" val="27125687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pPr marL="3810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a:solidFill>
                  <a:srgbClr val="000000"/>
                </a:solidFill>
                <a:latin typeface="Arial" panose="020B0604020202020204" pitchFamily="34" charset="0"/>
                <a:cs typeface="Arial" panose="020B0604020202020204" pitchFamily="34" charset="0"/>
              </a:rPr>
              <a:t>In normal mode, it executes multi-threaded (MT) programs on set of homogeneous cores </a:t>
            </a:r>
            <a:endParaRPr lang="en-US" sz="1100" b="1" dirty="0"/>
          </a:p>
          <a:p>
            <a:pPr marL="3810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t>The compiler splits the programs into basic blocks &amp; adds a sentinel instruction at their start</a:t>
            </a:r>
          </a:p>
          <a:p>
            <a:pPr>
              <a:buFont typeface="Arial" panose="020B0604020202020204" pitchFamily="34" charset="0"/>
              <a:buChar char="•"/>
            </a:pPr>
            <a:r>
              <a:rPr lang="en-US" sz="1100" dirty="0"/>
              <a:t>LI and LO registers correspond to inter basic block dependencies</a:t>
            </a:r>
          </a:p>
          <a:p>
            <a:pPr>
              <a:buFont typeface="Arial" panose="020B0604020202020204" pitchFamily="34" charset="0"/>
              <a:buChar char="•"/>
            </a:pPr>
            <a:r>
              <a:rPr lang="en-US" sz="1100" dirty="0"/>
              <a:t>LI &amp; LO  information is transferred to hardware through the added “sentinel” instruction</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sz="1100" dirty="0"/>
              <a:t>As inter-BB dependencies are captured via sentinel instructions, in-order fetching of them meets the needs</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None/>
              <a:tabLst/>
              <a:defRPr/>
            </a:pPr>
            <a:endParaRPr lang="en-US" sz="1100" b="1" dirty="0"/>
          </a:p>
          <a:p>
            <a:pPr marL="38100" indent="0">
              <a:buNone/>
            </a:pPr>
            <a:r>
              <a:rPr lang="en-US" sz="1100" dirty="0"/>
              <a:t>For DEM to work efficiently for parallel execution of basic blocks, we need to:</a:t>
            </a:r>
          </a:p>
          <a:p>
            <a:pPr>
              <a:buFont typeface="Arial" panose="020B0604020202020204" pitchFamily="34" charset="0"/>
              <a:buChar char="•"/>
            </a:pPr>
            <a:r>
              <a:rPr lang="en-US" sz="1100" dirty="0"/>
              <a:t>Resolve register and memory dependencies among the basic blocks to maintain correctness [hw-sw co-operative solution proposed]</a:t>
            </a:r>
          </a:p>
          <a:p>
            <a:pPr>
              <a:buFont typeface="Arial" panose="020B0604020202020204" pitchFamily="34" charset="0"/>
              <a:buChar char="•"/>
            </a:pPr>
            <a:r>
              <a:rPr lang="en-US" sz="1100" dirty="0"/>
              <a:t>Ensure that cores fetch, decode, rename and commit the basic blocks in program order</a:t>
            </a:r>
            <a:endParaRPr lang="en-US" sz="100" dirty="0"/>
          </a:p>
          <a:p>
            <a:pPr>
              <a:buFont typeface="Wingdings" panose="05000000000000000000" pitchFamily="2" charset="2"/>
              <a:buChar char="v"/>
            </a:pPr>
            <a:r>
              <a:rPr lang="en-US" sz="1100" dirty="0"/>
              <a:t>Execution of instructions from diff basic blocks can be performed in O3 fashion parallelly, giving most of the speedup</a:t>
            </a:r>
          </a:p>
          <a:p>
            <a:pPr marL="158750" indent="0">
              <a:buNone/>
            </a:pPr>
            <a:endParaRPr lang="en-IN" dirty="0"/>
          </a:p>
        </p:txBody>
      </p:sp>
    </p:spTree>
    <p:extLst>
      <p:ext uri="{BB962C8B-B14F-4D97-AF65-F5344CB8AC3E}">
        <p14:creationId xmlns:p14="http://schemas.microsoft.com/office/powerpoint/2010/main" val="1081397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pPr marL="158750" indent="0">
              <a:buNone/>
            </a:pPr>
            <a:r>
              <a:rPr lang="en-US" sz="1100" dirty="0">
                <a:solidFill>
                  <a:srgbClr val="000000"/>
                </a:solidFill>
                <a:latin typeface="Arial" panose="020B0604020202020204" pitchFamily="34" charset="0"/>
                <a:cs typeface="Arial" panose="020B0604020202020204" pitchFamily="34" charset="0"/>
              </a:rPr>
              <a:t>Single-threaded (ST) performance became a bottleneck as per Amdahl’s Law [2], and since significant part of program (on avg) remains ST, which is a major issue</a:t>
            </a:r>
            <a:endParaRPr lang="en-US" sz="800" dirty="0">
              <a:solidFill>
                <a:srgbClr val="000000"/>
              </a:solidFill>
              <a:latin typeface="Arial" panose="020B0604020202020204" pitchFamily="34" charset="0"/>
              <a:cs typeface="Arial" panose="020B0604020202020204" pitchFamily="34" charset="0"/>
            </a:endParaRPr>
          </a:p>
          <a:p>
            <a:pPr marL="158750" indent="0">
              <a:buNone/>
            </a:pPr>
            <a:r>
              <a:rPr lang="en-US" sz="1100" b="0" i="0" u="none" strike="noStrike" dirty="0">
                <a:solidFill>
                  <a:srgbClr val="000000"/>
                </a:solidFill>
                <a:latin typeface="Arial" panose="020B0604020202020204" pitchFamily="34" charset="0"/>
                <a:cs typeface="Arial" panose="020B0604020202020204" pitchFamily="34" charset="0"/>
              </a:rPr>
              <a:t>Mult</a:t>
            </a:r>
            <a:r>
              <a:rPr lang="en-US" sz="1100" dirty="0">
                <a:solidFill>
                  <a:srgbClr val="000000"/>
                </a:solidFill>
                <a:latin typeface="Arial" panose="020B0604020202020204" pitchFamily="34" charset="0"/>
                <a:cs typeface="Arial" panose="020B0604020202020204" pitchFamily="34" charset="0"/>
              </a:rPr>
              <a:t>iple cores lead to low utilization for the ST phases and even coarse multi-threaded (MT) phases. Also leading to increased power consumption</a:t>
            </a:r>
            <a:endParaRPr lang="en-US" sz="800" dirty="0">
              <a:solidFill>
                <a:srgbClr val="000000"/>
              </a:solidFill>
              <a:latin typeface="Arial" panose="020B0604020202020204" pitchFamily="34" charset="0"/>
              <a:cs typeface="Arial" panose="020B0604020202020204" pitchFamily="34" charset="0"/>
            </a:endParaRPr>
          </a:p>
          <a:p>
            <a:pPr marL="158750" indent="0">
              <a:buNone/>
            </a:pPr>
            <a:r>
              <a:rPr lang="en-US" sz="1100" dirty="0">
                <a:solidFill>
                  <a:srgbClr val="000000"/>
                </a:solidFill>
                <a:latin typeface="Arial" panose="020B0604020202020204" pitchFamily="34" charset="0"/>
                <a:cs typeface="Arial" panose="020B0604020202020204" pitchFamily="34" charset="0"/>
              </a:rPr>
              <a:t>Due to sharing of structures among the cores, multicore is vulnerable to information leakage as well</a:t>
            </a:r>
            <a:endParaRPr lang="en-IN" dirty="0"/>
          </a:p>
          <a:p>
            <a:pPr marL="158750" indent="0">
              <a:buNone/>
            </a:pPr>
            <a:r>
              <a:rPr lang="en-IN" dirty="0"/>
              <a:t>Example give of timing side-channel attacks via LLC : </a:t>
            </a:r>
            <a:r>
              <a:rPr lang="en-IN" dirty="0" err="1"/>
              <a:t>Flush+Reload</a:t>
            </a:r>
            <a:r>
              <a:rPr lang="en-IN" dirty="0"/>
              <a:t>, </a:t>
            </a:r>
            <a:r>
              <a:rPr lang="en-IN" dirty="0" err="1"/>
              <a:t>Prime+Probe</a:t>
            </a:r>
            <a:r>
              <a:rPr lang="en-IN" dirty="0"/>
              <a:t> etc.. TLB: </a:t>
            </a:r>
            <a:r>
              <a:rPr lang="en-IN" dirty="0" err="1"/>
              <a:t>TLBleed</a:t>
            </a:r>
            <a:r>
              <a:rPr lang="en-IN" dirty="0"/>
              <a:t>, TLP</a:t>
            </a:r>
          </a:p>
        </p:txBody>
      </p:sp>
    </p:spTree>
    <p:extLst>
      <p:ext uri="{BB962C8B-B14F-4D97-AF65-F5344CB8AC3E}">
        <p14:creationId xmlns:p14="http://schemas.microsoft.com/office/powerpoint/2010/main" val="16971138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pPr marL="158750" indent="0">
              <a:buNone/>
            </a:pPr>
            <a:r>
              <a:rPr lang="en-IN" dirty="0"/>
              <a:t>Instruction Level Parallelism &amp; Thread Level Parallelism </a:t>
            </a:r>
          </a:p>
          <a:p>
            <a:r>
              <a:rPr lang="en-US" sz="1100" b="0" i="0" u="none" strike="noStrike" dirty="0">
                <a:solidFill>
                  <a:srgbClr val="000000"/>
                </a:solidFill>
                <a:latin typeface="Arial" panose="020B0604020202020204" pitchFamily="34" charset="0"/>
                <a:cs typeface="Arial" panose="020B0604020202020204" pitchFamily="34" charset="0"/>
              </a:rPr>
              <a:t>Improving ST performance</a:t>
            </a:r>
            <a:r>
              <a:rPr lang="en-US" sz="1100" dirty="0">
                <a:solidFill>
                  <a:srgbClr val="000000"/>
                </a:solidFill>
                <a:latin typeface="Arial" panose="020B0604020202020204" pitchFamily="34" charset="0"/>
                <a:cs typeface="Arial" panose="020B0604020202020204" pitchFamily="34" charset="0"/>
              </a:rPr>
              <a:t> </a:t>
            </a:r>
            <a:r>
              <a:rPr lang="en-US" sz="1100" b="0" i="0" u="none" strike="noStrike" dirty="0">
                <a:solidFill>
                  <a:srgbClr val="000000"/>
                </a:solidFill>
                <a:latin typeface="Arial" panose="020B0604020202020204" pitchFamily="34" charset="0"/>
                <a:cs typeface="Arial" panose="020B0604020202020204" pitchFamily="34" charset="0"/>
              </a:rPr>
              <a:t>in multicore would </a:t>
            </a:r>
            <a:r>
              <a:rPr lang="en-US" sz="1100" dirty="0">
                <a:solidFill>
                  <a:srgbClr val="000000"/>
                </a:solidFill>
                <a:latin typeface="Arial" panose="020B0604020202020204" pitchFamily="34" charset="0"/>
                <a:cs typeface="Arial" panose="020B0604020202020204" pitchFamily="34" charset="0"/>
              </a:rPr>
              <a:t>lead to improved overall performance</a:t>
            </a:r>
          </a:p>
          <a:p>
            <a:r>
              <a:rPr lang="en-US" sz="1100" dirty="0">
                <a:solidFill>
                  <a:srgbClr val="000000"/>
                </a:solidFill>
                <a:latin typeface="Arial" panose="020B0604020202020204" pitchFamily="34" charset="0"/>
                <a:cs typeface="Arial" panose="020B0604020202020204" pitchFamily="34" charset="0"/>
              </a:rPr>
              <a:t>E</a:t>
            </a:r>
            <a:r>
              <a:rPr lang="en-US" sz="1100" b="0" i="0" u="none" strike="noStrike" dirty="0">
                <a:solidFill>
                  <a:srgbClr val="000000"/>
                </a:solidFill>
                <a:latin typeface="Arial" panose="020B0604020202020204" pitchFamily="34" charset="0"/>
                <a:cs typeface="Arial" panose="020B0604020202020204" pitchFamily="34" charset="0"/>
              </a:rPr>
              <a:t>ffective utilization &amp; energy efficiency of</a:t>
            </a:r>
            <a:r>
              <a:rPr lang="en-US" sz="1100" dirty="0">
                <a:solidFill>
                  <a:srgbClr val="000000"/>
                </a:solidFill>
                <a:latin typeface="Arial" panose="020B0604020202020204" pitchFamily="34" charset="0"/>
                <a:cs typeface="Arial" panose="020B0604020202020204" pitchFamily="34" charset="0"/>
              </a:rPr>
              <a:t> </a:t>
            </a:r>
            <a:r>
              <a:rPr lang="en-US" sz="1100" b="0" i="0" u="none" strike="noStrike" dirty="0">
                <a:solidFill>
                  <a:srgbClr val="000000"/>
                </a:solidFill>
                <a:latin typeface="Arial" panose="020B0604020202020204" pitchFamily="34" charset="0"/>
                <a:cs typeface="Arial" panose="020B0604020202020204" pitchFamily="34" charset="0"/>
              </a:rPr>
              <a:t>multicore systems also remain a concern</a:t>
            </a:r>
          </a:p>
          <a:p>
            <a:r>
              <a:rPr lang="en-US" sz="1100" b="0" i="0" u="none" strike="noStrike" dirty="0">
                <a:solidFill>
                  <a:srgbClr val="000000"/>
                </a:solidFill>
                <a:latin typeface="Arial" panose="020B0604020202020204" pitchFamily="34" charset="0"/>
                <a:cs typeface="Arial" panose="020B0604020202020204" pitchFamily="34" charset="0"/>
              </a:rPr>
              <a:t>Modern-day applications are very diverse </a:t>
            </a:r>
            <a:r>
              <a:rPr lang="en-US" sz="1100" dirty="0">
                <a:solidFill>
                  <a:srgbClr val="000000"/>
                </a:solidFill>
                <a:latin typeface="Arial" panose="020B0604020202020204" pitchFamily="34" charset="0"/>
                <a:cs typeface="Arial" panose="020B0604020202020204" pitchFamily="34" charset="0"/>
              </a:rPr>
              <a:t>across phases of the same run (from sequential to highly parallel) exerting different demands on hardware</a:t>
            </a:r>
          </a:p>
          <a:p>
            <a:r>
              <a:rPr lang="en-US" sz="1100" dirty="0">
                <a:solidFill>
                  <a:srgbClr val="000000"/>
                </a:solidFill>
                <a:latin typeface="Arial" panose="020B0604020202020204" pitchFamily="34" charset="0"/>
                <a:cs typeface="Arial" panose="020B0604020202020204" pitchFamily="34" charset="0"/>
              </a:rPr>
              <a:t>Enforcing the need of a dynamic architecture capable of exploiting various phases of program to improve overall performance &amp; energy efficiency </a:t>
            </a:r>
            <a:endParaRPr lang="en-US" sz="1100" b="0" i="0" u="none" strike="noStrike" dirty="0">
              <a:solidFill>
                <a:srgbClr val="000000"/>
              </a:solidFill>
              <a:latin typeface="Arial" panose="020B0604020202020204" pitchFamily="34" charset="0"/>
              <a:cs typeface="Arial" panose="020B0604020202020204" pitchFamily="34" charset="0"/>
            </a:endParaRPr>
          </a:p>
          <a:p>
            <a:endParaRPr lang="en-US" sz="1100" b="0" i="0" u="none" strike="noStrike" dirty="0">
              <a:solidFill>
                <a:srgbClr val="000000"/>
              </a:solidFill>
              <a:latin typeface="Arial" panose="020B0604020202020204" pitchFamily="34" charset="0"/>
              <a:cs typeface="Arial" panose="020B0604020202020204" pitchFamily="34" charset="0"/>
            </a:endParaRPr>
          </a:p>
          <a:p>
            <a:endParaRPr lang="en-US" sz="1100" b="0" i="0" u="none" strike="noStrike" dirty="0">
              <a:solidFill>
                <a:srgbClr val="000000"/>
              </a:solidFill>
              <a:latin typeface="Arial" panose="020B0604020202020204" pitchFamily="34" charset="0"/>
              <a:cs typeface="Arial" panose="020B0604020202020204" pitchFamily="34" charset="0"/>
            </a:endParaRPr>
          </a:p>
          <a:p>
            <a:pPr marL="0" indent="0">
              <a:buNone/>
            </a:pPr>
            <a:endParaRPr lang="en-US" sz="1100" b="0" i="0" u="none" strike="noStrike" dirty="0">
              <a:solidFill>
                <a:srgbClr val="000000"/>
              </a:solidFill>
              <a:latin typeface="Arial" panose="020B0604020202020204" pitchFamily="34" charset="0"/>
              <a:cs typeface="Arial" panose="020B0604020202020204" pitchFamily="34" charset="0"/>
            </a:endParaRPr>
          </a:p>
          <a:p>
            <a:pPr marL="158750" indent="0">
              <a:buNone/>
            </a:pPr>
            <a:endParaRPr lang="en-IN" dirty="0"/>
          </a:p>
          <a:p>
            <a:pPr marL="158750" indent="0">
              <a:buNone/>
            </a:pPr>
            <a:endParaRPr lang="en-IN" dirty="0"/>
          </a:p>
        </p:txBody>
      </p:sp>
    </p:spTree>
    <p:extLst>
      <p:ext uri="{BB962C8B-B14F-4D97-AF65-F5344CB8AC3E}">
        <p14:creationId xmlns:p14="http://schemas.microsoft.com/office/powerpoint/2010/main" val="4679360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pPr marL="158750" indent="0">
              <a:buNone/>
            </a:pPr>
            <a:r>
              <a:rPr lang="en-IN" dirty="0"/>
              <a:t>Computer Vision Applications like body tracking </a:t>
            </a:r>
          </a:p>
          <a:p>
            <a:pPr marL="158750" indent="0">
              <a:buNone/>
            </a:pPr>
            <a:r>
              <a:rPr lang="en-IN" dirty="0"/>
              <a:t>https://www.simplilearn.com/computer-vision-article</a:t>
            </a:r>
          </a:p>
          <a:p>
            <a:pPr marL="158750" indent="0">
              <a:buNone/>
            </a:pPr>
            <a:r>
              <a:rPr lang="en-IN" dirty="0"/>
              <a:t>Browsing is another multithreaded application and is most frequently used modern application</a:t>
            </a:r>
          </a:p>
          <a:p>
            <a:pPr marL="158750" indent="0">
              <a:buNone/>
            </a:pPr>
            <a:r>
              <a:rPr lang="en-IN" dirty="0"/>
              <a:t>https://www.anandtech.com/show/16078/the-2020-browser-battle-surfing-with-speed</a:t>
            </a:r>
          </a:p>
          <a:p>
            <a:pPr marL="158750" indent="0">
              <a:buNone/>
            </a:pPr>
            <a:endParaRPr lang="en-IN" dirty="0"/>
          </a:p>
          <a:p>
            <a:pPr marL="158750" indent="0">
              <a:buNone/>
            </a:pPr>
            <a:r>
              <a:rPr lang="en-US" b="0" i="0" dirty="0">
                <a:solidFill>
                  <a:srgbClr val="333333"/>
                </a:solidFill>
                <a:effectLst/>
                <a:latin typeface="OpenSansRegular"/>
              </a:rPr>
              <a:t>Ray tracing is a type of graphics technology that realistically calculates visible and invisible rays of light. It enables </a:t>
            </a:r>
            <a:r>
              <a:rPr lang="en-US" b="1" i="0" dirty="0">
                <a:solidFill>
                  <a:srgbClr val="333333"/>
                </a:solidFill>
                <a:effectLst/>
                <a:latin typeface="OpenSansRegular"/>
              </a:rPr>
              <a:t>lifelike lighting</a:t>
            </a:r>
            <a:r>
              <a:rPr lang="en-US" b="0" i="0" dirty="0">
                <a:solidFill>
                  <a:srgbClr val="333333"/>
                </a:solidFill>
                <a:effectLst/>
                <a:latin typeface="OpenSansRegular"/>
              </a:rPr>
              <a:t> in computer games and animated 3D graphics and is increasingly used as a hardware feature in the form of </a:t>
            </a:r>
            <a:r>
              <a:rPr lang="en-US" b="1" i="0" dirty="0">
                <a:solidFill>
                  <a:srgbClr val="333333"/>
                </a:solidFill>
                <a:effectLst/>
                <a:latin typeface="OpenSansRegular"/>
              </a:rPr>
              <a:t>real-time ray tracing</a:t>
            </a:r>
            <a:endParaRPr lang="en-IN" dirty="0"/>
          </a:p>
          <a:p>
            <a:pPr marL="158750" indent="0">
              <a:buNone/>
            </a:pPr>
            <a:r>
              <a:rPr lang="en-IN" dirty="0"/>
              <a:t>https://www.ionos.com/digitalguide/server/know-how/ray-tracing/</a:t>
            </a:r>
          </a:p>
          <a:p>
            <a:pPr marL="158750" indent="0">
              <a:buNone/>
            </a:pPr>
            <a:endParaRPr lang="en-IN" dirty="0"/>
          </a:p>
          <a:p>
            <a:pPr marL="158750" indent="0">
              <a:buNone/>
            </a:pPr>
            <a:r>
              <a:rPr lang="en-IN" dirty="0"/>
              <a:t>Options and derivatives pricing, which are used in trading industry.. One such example application is blackscholes option pricing models.. </a:t>
            </a:r>
          </a:p>
          <a:p>
            <a:pPr marL="158750" indent="0">
              <a:buNone/>
            </a:pPr>
            <a:endParaRPr lang="en-IN" dirty="0"/>
          </a:p>
          <a:p>
            <a:pPr marL="158750" indent="0">
              <a:buNone/>
            </a:pPr>
            <a:endParaRPr lang="en-IN" dirty="0"/>
          </a:p>
          <a:p>
            <a:pPr marL="158750" indent="0">
              <a:buNone/>
            </a:pPr>
            <a:endParaRPr lang="en-IN" dirty="0"/>
          </a:p>
        </p:txBody>
      </p:sp>
    </p:spTree>
    <p:extLst>
      <p:ext uri="{BB962C8B-B14F-4D97-AF65-F5344CB8AC3E}">
        <p14:creationId xmlns:p14="http://schemas.microsoft.com/office/powerpoint/2010/main" val="34131981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pPr marL="158750" indent="0">
              <a:buNone/>
            </a:pPr>
            <a:r>
              <a:rPr lang="en-IN" dirty="0"/>
              <a:t>Computer Vision Applications like body tracking </a:t>
            </a:r>
          </a:p>
          <a:p>
            <a:pPr marL="158750" indent="0">
              <a:buNone/>
            </a:pPr>
            <a:r>
              <a:rPr lang="en-IN" dirty="0"/>
              <a:t>https://www.simplilearn.com/computer-vision-article</a:t>
            </a:r>
          </a:p>
          <a:p>
            <a:pPr marL="158750" indent="0">
              <a:buNone/>
            </a:pPr>
            <a:r>
              <a:rPr lang="en-IN" dirty="0"/>
              <a:t>Browsing is another multithreaded application and is most frequently used modern application</a:t>
            </a:r>
          </a:p>
          <a:p>
            <a:pPr marL="158750" indent="0">
              <a:buNone/>
            </a:pPr>
            <a:r>
              <a:rPr lang="en-IN" dirty="0"/>
              <a:t>https://www.anandtech.com/show/16078/the-2020-browser-battle-surfing-with-speed</a:t>
            </a:r>
          </a:p>
          <a:p>
            <a:pPr marL="158750" indent="0">
              <a:buNone/>
            </a:pPr>
            <a:endParaRPr lang="en-IN" dirty="0"/>
          </a:p>
          <a:p>
            <a:pPr marL="158750" indent="0">
              <a:buNone/>
            </a:pPr>
            <a:r>
              <a:rPr lang="en-US" b="0" i="0" dirty="0">
                <a:solidFill>
                  <a:srgbClr val="333333"/>
                </a:solidFill>
                <a:effectLst/>
                <a:latin typeface="OpenSansRegular"/>
              </a:rPr>
              <a:t>Ray tracing is a type of graphics technology that realistically calculates visible and invisible rays of light. It enables </a:t>
            </a:r>
            <a:r>
              <a:rPr lang="en-US" b="1" i="0" dirty="0">
                <a:solidFill>
                  <a:srgbClr val="333333"/>
                </a:solidFill>
                <a:effectLst/>
                <a:latin typeface="OpenSansRegular"/>
              </a:rPr>
              <a:t>lifelike lighting</a:t>
            </a:r>
            <a:r>
              <a:rPr lang="en-US" b="0" i="0" dirty="0">
                <a:solidFill>
                  <a:srgbClr val="333333"/>
                </a:solidFill>
                <a:effectLst/>
                <a:latin typeface="OpenSansRegular"/>
              </a:rPr>
              <a:t> in computer games and animated 3D graphics and is increasingly used as a hardware feature in the form of </a:t>
            </a:r>
            <a:r>
              <a:rPr lang="en-US" b="1" i="0" dirty="0">
                <a:solidFill>
                  <a:srgbClr val="333333"/>
                </a:solidFill>
                <a:effectLst/>
                <a:latin typeface="OpenSansRegular"/>
              </a:rPr>
              <a:t>real-time ray tracing</a:t>
            </a:r>
            <a:endParaRPr lang="en-IN" dirty="0"/>
          </a:p>
          <a:p>
            <a:pPr marL="158750" indent="0">
              <a:buNone/>
            </a:pPr>
            <a:r>
              <a:rPr lang="en-IN" dirty="0"/>
              <a:t>https://www.ionos.com/digitalguide/server/know-how/ray-tracing/</a:t>
            </a:r>
          </a:p>
          <a:p>
            <a:pPr marL="158750" indent="0">
              <a:buNone/>
            </a:pPr>
            <a:endParaRPr lang="en-IN" dirty="0"/>
          </a:p>
          <a:p>
            <a:pPr marL="158750" indent="0">
              <a:buNone/>
            </a:pPr>
            <a:r>
              <a:rPr lang="en-IN" dirty="0"/>
              <a:t>Options and derivatives pricing, which are used in trading industry.. One such example application is blackscholes option pricing models.. </a:t>
            </a:r>
          </a:p>
          <a:p>
            <a:pPr marL="158750" indent="0">
              <a:buNone/>
            </a:pPr>
            <a:endParaRPr lang="en-IN" dirty="0"/>
          </a:p>
          <a:p>
            <a:pPr marL="158750" indent="0">
              <a:buNone/>
            </a:pPr>
            <a:endParaRPr lang="en-IN" dirty="0"/>
          </a:p>
          <a:p>
            <a:pPr marL="158750" indent="0">
              <a:buNone/>
            </a:pPr>
            <a:endParaRPr lang="en-IN" dirty="0"/>
          </a:p>
        </p:txBody>
      </p:sp>
    </p:spTree>
    <p:extLst>
      <p:ext uri="{BB962C8B-B14F-4D97-AF65-F5344CB8AC3E}">
        <p14:creationId xmlns:p14="http://schemas.microsoft.com/office/powerpoint/2010/main" val="25347458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dirty="0">
                <a:solidFill>
                  <a:srgbClr val="000000"/>
                </a:solidFill>
                <a:latin typeface="Arial" panose="020B0604020202020204" pitchFamily="34" charset="0"/>
                <a:cs typeface="Arial" panose="020B0604020202020204" pitchFamily="34" charset="0"/>
              </a:rPr>
              <a:t>Modern workloads are diverse &amp; can be split into phases  based on ISA affinity and parallelism </a:t>
            </a:r>
          </a:p>
          <a:p>
            <a:pPr marL="158750" indent="0">
              <a:buNone/>
            </a:pPr>
            <a:endParaRPr lang="en-IN" dirty="0"/>
          </a:p>
          <a:p>
            <a:pPr marL="158750" indent="0">
              <a:buNone/>
            </a:pPr>
            <a:r>
              <a:rPr lang="en-IN" dirty="0"/>
              <a:t>Instruction Level Parallelism &amp; Thread Level Parallelism </a:t>
            </a:r>
          </a:p>
          <a:p>
            <a:r>
              <a:rPr lang="en-US" sz="1100" b="0" i="0" u="none" strike="noStrike" dirty="0">
                <a:solidFill>
                  <a:srgbClr val="000000"/>
                </a:solidFill>
                <a:latin typeface="Arial" panose="020B0604020202020204" pitchFamily="34" charset="0"/>
                <a:cs typeface="Arial" panose="020B0604020202020204" pitchFamily="34" charset="0"/>
              </a:rPr>
              <a:t>Improving ST performance</a:t>
            </a:r>
            <a:r>
              <a:rPr lang="en-US" sz="1100" dirty="0">
                <a:solidFill>
                  <a:srgbClr val="000000"/>
                </a:solidFill>
                <a:latin typeface="Arial" panose="020B0604020202020204" pitchFamily="34" charset="0"/>
                <a:cs typeface="Arial" panose="020B0604020202020204" pitchFamily="34" charset="0"/>
              </a:rPr>
              <a:t> </a:t>
            </a:r>
            <a:r>
              <a:rPr lang="en-US" sz="1100" b="0" i="0" u="none" strike="noStrike" dirty="0">
                <a:solidFill>
                  <a:srgbClr val="000000"/>
                </a:solidFill>
                <a:latin typeface="Arial" panose="020B0604020202020204" pitchFamily="34" charset="0"/>
                <a:cs typeface="Arial" panose="020B0604020202020204" pitchFamily="34" charset="0"/>
              </a:rPr>
              <a:t>in multicore would </a:t>
            </a:r>
            <a:r>
              <a:rPr lang="en-US" sz="1100" dirty="0">
                <a:solidFill>
                  <a:srgbClr val="000000"/>
                </a:solidFill>
                <a:latin typeface="Arial" panose="020B0604020202020204" pitchFamily="34" charset="0"/>
                <a:cs typeface="Arial" panose="020B0604020202020204" pitchFamily="34" charset="0"/>
              </a:rPr>
              <a:t>lead to improved overall performance</a:t>
            </a:r>
          </a:p>
          <a:p>
            <a:r>
              <a:rPr lang="en-US" sz="1100" dirty="0">
                <a:solidFill>
                  <a:srgbClr val="000000"/>
                </a:solidFill>
                <a:latin typeface="Arial" panose="020B0604020202020204" pitchFamily="34" charset="0"/>
                <a:cs typeface="Arial" panose="020B0604020202020204" pitchFamily="34" charset="0"/>
              </a:rPr>
              <a:t>E</a:t>
            </a:r>
            <a:r>
              <a:rPr lang="en-US" sz="1100" b="0" i="0" u="none" strike="noStrike" dirty="0">
                <a:solidFill>
                  <a:srgbClr val="000000"/>
                </a:solidFill>
                <a:latin typeface="Arial" panose="020B0604020202020204" pitchFamily="34" charset="0"/>
                <a:cs typeface="Arial" panose="020B0604020202020204" pitchFamily="34" charset="0"/>
              </a:rPr>
              <a:t>ffective utilization &amp; energy efficiency of</a:t>
            </a:r>
            <a:r>
              <a:rPr lang="en-US" sz="1100" dirty="0">
                <a:solidFill>
                  <a:srgbClr val="000000"/>
                </a:solidFill>
                <a:latin typeface="Arial" panose="020B0604020202020204" pitchFamily="34" charset="0"/>
                <a:cs typeface="Arial" panose="020B0604020202020204" pitchFamily="34" charset="0"/>
              </a:rPr>
              <a:t> </a:t>
            </a:r>
            <a:r>
              <a:rPr lang="en-US" sz="1100" b="0" i="0" u="none" strike="noStrike" dirty="0">
                <a:solidFill>
                  <a:srgbClr val="000000"/>
                </a:solidFill>
                <a:latin typeface="Arial" panose="020B0604020202020204" pitchFamily="34" charset="0"/>
                <a:cs typeface="Arial" panose="020B0604020202020204" pitchFamily="34" charset="0"/>
              </a:rPr>
              <a:t>multicore systems also remain a concern</a:t>
            </a:r>
          </a:p>
          <a:p>
            <a:r>
              <a:rPr lang="en-US" sz="1100" b="0" i="0" u="none" strike="noStrike" dirty="0">
                <a:solidFill>
                  <a:srgbClr val="000000"/>
                </a:solidFill>
                <a:latin typeface="Arial" panose="020B0604020202020204" pitchFamily="34" charset="0"/>
                <a:cs typeface="Arial" panose="020B0604020202020204" pitchFamily="34" charset="0"/>
              </a:rPr>
              <a:t>Modern-day applications are very diverse </a:t>
            </a:r>
            <a:r>
              <a:rPr lang="en-US" sz="1100" dirty="0">
                <a:solidFill>
                  <a:srgbClr val="000000"/>
                </a:solidFill>
                <a:latin typeface="Arial" panose="020B0604020202020204" pitchFamily="34" charset="0"/>
                <a:cs typeface="Arial" panose="020B0604020202020204" pitchFamily="34" charset="0"/>
              </a:rPr>
              <a:t>across phases of the same run (from sequential to highly parallel) exerting different demands on hardware</a:t>
            </a:r>
          </a:p>
          <a:p>
            <a:r>
              <a:rPr lang="en-US" sz="1100" dirty="0">
                <a:solidFill>
                  <a:srgbClr val="000000"/>
                </a:solidFill>
                <a:latin typeface="Arial" panose="020B0604020202020204" pitchFamily="34" charset="0"/>
                <a:cs typeface="Arial" panose="020B0604020202020204" pitchFamily="34" charset="0"/>
              </a:rPr>
              <a:t>Enforcing the need of a dynamic architecture capable of exploiting various phases of program to improve overall performance &amp; energy efficiency </a:t>
            </a:r>
            <a:endParaRPr lang="en-US" sz="1100" b="0" i="0" u="none" strike="noStrike" dirty="0">
              <a:solidFill>
                <a:srgbClr val="000000"/>
              </a:solidFill>
              <a:latin typeface="Arial" panose="020B0604020202020204" pitchFamily="34" charset="0"/>
              <a:cs typeface="Arial" panose="020B0604020202020204" pitchFamily="34" charset="0"/>
            </a:endParaRPr>
          </a:p>
          <a:p>
            <a:endParaRPr lang="en-US" sz="1100" b="0" i="0" u="none" strike="noStrike" dirty="0">
              <a:solidFill>
                <a:srgbClr val="000000"/>
              </a:solidFill>
              <a:latin typeface="Arial" panose="020B0604020202020204" pitchFamily="34" charset="0"/>
              <a:cs typeface="Arial" panose="020B0604020202020204" pitchFamily="34" charset="0"/>
            </a:endParaRPr>
          </a:p>
          <a:p>
            <a:endParaRPr lang="en-US" sz="1100" b="0" i="0" u="none" strike="noStrike" dirty="0">
              <a:solidFill>
                <a:srgbClr val="000000"/>
              </a:solidFill>
              <a:latin typeface="Arial" panose="020B0604020202020204" pitchFamily="34" charset="0"/>
              <a:cs typeface="Arial" panose="020B0604020202020204" pitchFamily="34" charset="0"/>
            </a:endParaRPr>
          </a:p>
          <a:p>
            <a:pPr marL="0" indent="0">
              <a:buNone/>
            </a:pPr>
            <a:endParaRPr lang="en-US" sz="1100" b="0" i="0" u="none" strike="noStrike" dirty="0">
              <a:solidFill>
                <a:srgbClr val="000000"/>
              </a:solidFill>
              <a:latin typeface="Arial" panose="020B0604020202020204" pitchFamily="34" charset="0"/>
              <a:cs typeface="Arial" panose="020B0604020202020204" pitchFamily="34" charset="0"/>
            </a:endParaRPr>
          </a:p>
          <a:p>
            <a:pPr marL="158750" indent="0">
              <a:buNone/>
            </a:pPr>
            <a:endParaRPr lang="en-IN" dirty="0"/>
          </a:p>
          <a:p>
            <a:pPr marL="158750" indent="0">
              <a:buNone/>
            </a:pPr>
            <a:endParaRPr lang="en-IN" dirty="0"/>
          </a:p>
        </p:txBody>
      </p:sp>
    </p:spTree>
    <p:extLst>
      <p:ext uri="{BB962C8B-B14F-4D97-AF65-F5344CB8AC3E}">
        <p14:creationId xmlns:p14="http://schemas.microsoft.com/office/powerpoint/2010/main" val="20643027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pPr marL="158750" indent="0">
              <a:buNone/>
            </a:pPr>
            <a:r>
              <a:rPr lang="en-IN" dirty="0"/>
              <a:t>This dimension has been shown to have significant potential by previous researchers, to improve performance and energy consumption. Let’s have a look @ a few architectures proposed in this area. </a:t>
            </a:r>
          </a:p>
          <a:p>
            <a:pPr marL="158750" indent="0">
              <a:buNone/>
            </a:pPr>
            <a:r>
              <a:rPr lang="en-IN" dirty="0"/>
              <a:t> </a:t>
            </a:r>
          </a:p>
        </p:txBody>
      </p:sp>
    </p:spTree>
    <p:extLst>
      <p:ext uri="{BB962C8B-B14F-4D97-AF65-F5344CB8AC3E}">
        <p14:creationId xmlns:p14="http://schemas.microsoft.com/office/powerpoint/2010/main" val="2727111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CEEE1-BDFA-0716-E5D9-F06EB199547A}"/>
              </a:ext>
            </a:extLst>
          </p:cNvPr>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B189439E-BADA-7957-BA5E-013585DDD6D2}"/>
              </a:ext>
            </a:extLst>
          </p:cNvPr>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439CDEA-C820-9057-C985-7ED3DEE9F707}"/>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70101E25-0D85-6A54-A9CC-B35BB5176C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C2FCD5-693D-8E35-DF20-53E9AD1ADEF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81341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1C943-7075-3DB4-C315-29C73955297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F42F6CA-F31B-133B-263C-1D903FD6EE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14DBB7-9182-D6AA-3CCB-7E572F758ADF}"/>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DB188BDA-8F83-816B-F1A4-91308E2AFE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29AB9E-6E0A-D1F8-F260-2E67C95E44F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34588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F629FF-D43C-740A-5F51-2D5AD8A3B4FA}"/>
              </a:ext>
            </a:extLst>
          </p:cNvPr>
          <p:cNvSpPr>
            <a:spLocks noGrp="1"/>
          </p:cNvSpPr>
          <p:nvPr>
            <p:ph type="title" orient="vert"/>
          </p:nvPr>
        </p:nvSpPr>
        <p:spPr>
          <a:xfrm>
            <a:off x="6543675" y="304271"/>
            <a:ext cx="1971675" cy="484319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1A1BE95-98C9-D61B-FB00-3F2EAFBEDB02}"/>
              </a:ext>
            </a:extLst>
          </p:cNvPr>
          <p:cNvSpPr>
            <a:spLocks noGrp="1"/>
          </p:cNvSpPr>
          <p:nvPr>
            <p:ph type="body" orient="vert" idx="1"/>
          </p:nvPr>
        </p:nvSpPr>
        <p:spPr>
          <a:xfrm>
            <a:off x="628650" y="304271"/>
            <a:ext cx="5800725" cy="484319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31258A-CEAF-20C8-DFDE-25B6A14BD6C6}"/>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29169E31-011C-3ECB-E78A-A12D3D1A27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8DDFFC-05EF-147E-F13F-3B94668233E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710270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Conference" type="title">
  <p:cSld name="Title slide: Conference">
    <p:spTree>
      <p:nvGrpSpPr>
        <p:cNvPr id="1" name="Shape 9"/>
        <p:cNvGrpSpPr/>
        <p:nvPr/>
      </p:nvGrpSpPr>
      <p:grpSpPr>
        <a:xfrm>
          <a:off x="0" y="0"/>
          <a:ext cx="0" cy="0"/>
          <a:chOff x="0" y="0"/>
          <a:chExt cx="0" cy="0"/>
        </a:xfrm>
      </p:grpSpPr>
      <p:sp>
        <p:nvSpPr>
          <p:cNvPr id="10" name="Google Shape;10;p2" descr="jkdjfkjsdklfjd" title="jhjdhfjsdh"/>
          <p:cNvSpPr txBox="1">
            <a:spLocks noGrp="1"/>
          </p:cNvSpPr>
          <p:nvPr>
            <p:ph type="ctrTitle"/>
          </p:nvPr>
        </p:nvSpPr>
        <p:spPr>
          <a:xfrm>
            <a:off x="1207425" y="2839544"/>
            <a:ext cx="5693400" cy="7950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8B00E7"/>
              </a:buClr>
              <a:buSzPts val="3600"/>
              <a:buFont typeface="Arial"/>
              <a:buNone/>
              <a:defRPr>
                <a:solidFill>
                  <a:srgbClr val="8B00E7"/>
                </a:solidFill>
                <a:latin typeface="Arial"/>
                <a:ea typeface="Arial"/>
                <a:cs typeface="Arial"/>
                <a:sym typeface="Aria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ctrTitle" idx="2"/>
          </p:nvPr>
        </p:nvSpPr>
        <p:spPr>
          <a:xfrm>
            <a:off x="311708" y="340134"/>
            <a:ext cx="8520600" cy="2280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8B00E7"/>
              </a:buClr>
              <a:buSzPts val="5200"/>
              <a:buFont typeface="Arial"/>
              <a:buNone/>
              <a:defRPr sz="5200">
                <a:solidFill>
                  <a:srgbClr val="8B00E7"/>
                </a:solidFill>
                <a:latin typeface="Arial"/>
                <a:ea typeface="Arial"/>
                <a:cs typeface="Arial"/>
                <a:sym typeface="Aria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descr="jkdjfkjsdklfjd" title="jhjdhfjsdh"/>
          <p:cNvSpPr txBox="1">
            <a:spLocks noGrp="1"/>
          </p:cNvSpPr>
          <p:nvPr>
            <p:ph type="ctrTitle" idx="3"/>
          </p:nvPr>
        </p:nvSpPr>
        <p:spPr>
          <a:xfrm>
            <a:off x="313526" y="4583667"/>
            <a:ext cx="4967700" cy="7950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1800"/>
              <a:buFont typeface="Arial"/>
              <a:buNone/>
              <a:defRPr sz="1800">
                <a:solidFill>
                  <a:srgbClr val="000000"/>
                </a:solidFill>
                <a:latin typeface="Arial"/>
                <a:ea typeface="Arial"/>
                <a:cs typeface="Arial"/>
                <a:sym typeface="Arial"/>
              </a:defRPr>
            </a:lvl1pPr>
            <a:lvl2pPr lvl="1" algn="ctr">
              <a:lnSpc>
                <a:spcPct val="100000"/>
              </a:lnSpc>
              <a:spcBef>
                <a:spcPts val="0"/>
              </a:spcBef>
              <a:spcAft>
                <a:spcPts val="0"/>
              </a:spcAft>
              <a:buSzPts val="5200"/>
              <a:buFont typeface="Cambria"/>
              <a:buNone/>
              <a:defRPr sz="5200">
                <a:latin typeface="Cambria"/>
                <a:ea typeface="Cambria"/>
                <a:cs typeface="Cambria"/>
                <a:sym typeface="Cambria"/>
              </a:defRPr>
            </a:lvl2pPr>
            <a:lvl3pPr lvl="2" algn="ctr">
              <a:lnSpc>
                <a:spcPct val="100000"/>
              </a:lnSpc>
              <a:spcBef>
                <a:spcPts val="0"/>
              </a:spcBef>
              <a:spcAft>
                <a:spcPts val="0"/>
              </a:spcAft>
              <a:buSzPts val="5200"/>
              <a:buFont typeface="Cambria"/>
              <a:buNone/>
              <a:defRPr sz="5200">
                <a:latin typeface="Cambria"/>
                <a:ea typeface="Cambria"/>
                <a:cs typeface="Cambria"/>
                <a:sym typeface="Cambria"/>
              </a:defRPr>
            </a:lvl3pPr>
            <a:lvl4pPr lvl="3" algn="ctr">
              <a:lnSpc>
                <a:spcPct val="100000"/>
              </a:lnSpc>
              <a:spcBef>
                <a:spcPts val="0"/>
              </a:spcBef>
              <a:spcAft>
                <a:spcPts val="0"/>
              </a:spcAft>
              <a:buSzPts val="5200"/>
              <a:buFont typeface="Cambria"/>
              <a:buNone/>
              <a:defRPr sz="5200">
                <a:latin typeface="Cambria"/>
                <a:ea typeface="Cambria"/>
                <a:cs typeface="Cambria"/>
                <a:sym typeface="Cambria"/>
              </a:defRPr>
            </a:lvl4pPr>
            <a:lvl5pPr lvl="4" algn="ctr">
              <a:lnSpc>
                <a:spcPct val="100000"/>
              </a:lnSpc>
              <a:spcBef>
                <a:spcPts val="0"/>
              </a:spcBef>
              <a:spcAft>
                <a:spcPts val="0"/>
              </a:spcAft>
              <a:buSzPts val="5200"/>
              <a:buFont typeface="Cambria"/>
              <a:buNone/>
              <a:defRPr sz="5200">
                <a:latin typeface="Cambria"/>
                <a:ea typeface="Cambria"/>
                <a:cs typeface="Cambria"/>
                <a:sym typeface="Cambria"/>
              </a:defRPr>
            </a:lvl5pPr>
            <a:lvl6pPr lvl="5" algn="ctr">
              <a:lnSpc>
                <a:spcPct val="100000"/>
              </a:lnSpc>
              <a:spcBef>
                <a:spcPts val="0"/>
              </a:spcBef>
              <a:spcAft>
                <a:spcPts val="0"/>
              </a:spcAft>
              <a:buSzPts val="5200"/>
              <a:buFont typeface="Cambria"/>
              <a:buNone/>
              <a:defRPr sz="5200">
                <a:latin typeface="Cambria"/>
                <a:ea typeface="Cambria"/>
                <a:cs typeface="Cambria"/>
                <a:sym typeface="Cambria"/>
              </a:defRPr>
            </a:lvl6pPr>
            <a:lvl7pPr lvl="6" algn="ctr">
              <a:lnSpc>
                <a:spcPct val="100000"/>
              </a:lnSpc>
              <a:spcBef>
                <a:spcPts val="0"/>
              </a:spcBef>
              <a:spcAft>
                <a:spcPts val="0"/>
              </a:spcAft>
              <a:buSzPts val="5200"/>
              <a:buFont typeface="Cambria"/>
              <a:buNone/>
              <a:defRPr sz="5200">
                <a:latin typeface="Cambria"/>
                <a:ea typeface="Cambria"/>
                <a:cs typeface="Cambria"/>
                <a:sym typeface="Cambria"/>
              </a:defRPr>
            </a:lvl7pPr>
            <a:lvl8pPr lvl="7" algn="ctr">
              <a:lnSpc>
                <a:spcPct val="100000"/>
              </a:lnSpc>
              <a:spcBef>
                <a:spcPts val="0"/>
              </a:spcBef>
              <a:spcAft>
                <a:spcPts val="0"/>
              </a:spcAft>
              <a:buSzPts val="5200"/>
              <a:buFont typeface="Cambria"/>
              <a:buNone/>
              <a:defRPr sz="5200">
                <a:latin typeface="Cambria"/>
                <a:ea typeface="Cambria"/>
                <a:cs typeface="Cambria"/>
                <a:sym typeface="Cambria"/>
              </a:defRPr>
            </a:lvl8pPr>
            <a:lvl9pPr lvl="8" algn="ctr">
              <a:lnSpc>
                <a:spcPct val="100000"/>
              </a:lnSpc>
              <a:spcBef>
                <a:spcPts val="0"/>
              </a:spcBef>
              <a:spcAft>
                <a:spcPts val="0"/>
              </a:spcAft>
              <a:buSzPts val="5200"/>
              <a:buFont typeface="Cambria"/>
              <a:buNone/>
              <a:defRPr sz="5200">
                <a:latin typeface="Cambria"/>
                <a:ea typeface="Cambria"/>
                <a:cs typeface="Cambria"/>
                <a:sym typeface="Cambria"/>
              </a:defRPr>
            </a:lvl9pPr>
          </a:lstStyle>
          <a:p>
            <a:endParaRPr/>
          </a:p>
        </p:txBody>
      </p:sp>
      <p:sp>
        <p:nvSpPr>
          <p:cNvPr id="13" name="Google Shape;13;p2"/>
          <p:cNvSpPr txBox="1">
            <a:spLocks noGrp="1"/>
          </p:cNvSpPr>
          <p:nvPr>
            <p:ph type="subTitle" idx="1"/>
          </p:nvPr>
        </p:nvSpPr>
        <p:spPr>
          <a:xfrm>
            <a:off x="6986875" y="2702646"/>
            <a:ext cx="1962300" cy="10218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3000"/>
              <a:buFont typeface="Arial"/>
              <a:buNone/>
              <a:defRPr sz="1200">
                <a:solidFill>
                  <a:srgbClr val="38761D"/>
                </a:solidFill>
                <a:latin typeface="Arial"/>
                <a:ea typeface="Arial"/>
                <a:cs typeface="Arial"/>
                <a:sym typeface="Arial"/>
              </a:defRPr>
            </a:lvl1pPr>
            <a:lvl2pPr lvl="1" algn="l">
              <a:lnSpc>
                <a:spcPct val="115000"/>
              </a:lnSpc>
              <a:spcBef>
                <a:spcPts val="1600"/>
              </a:spcBef>
              <a:spcAft>
                <a:spcPts val="0"/>
              </a:spcAft>
              <a:buSzPts val="3000"/>
              <a:buNone/>
              <a:defRPr sz="1200"/>
            </a:lvl2pPr>
            <a:lvl3pPr lvl="2" algn="l">
              <a:lnSpc>
                <a:spcPct val="115000"/>
              </a:lnSpc>
              <a:spcBef>
                <a:spcPts val="1600"/>
              </a:spcBef>
              <a:spcAft>
                <a:spcPts val="0"/>
              </a:spcAft>
              <a:buSzPts val="3000"/>
              <a:buNone/>
              <a:defRPr sz="1200"/>
            </a:lvl3pPr>
            <a:lvl4pPr lvl="3" algn="l">
              <a:lnSpc>
                <a:spcPct val="115000"/>
              </a:lnSpc>
              <a:spcBef>
                <a:spcPts val="1600"/>
              </a:spcBef>
              <a:spcAft>
                <a:spcPts val="0"/>
              </a:spcAft>
              <a:buSzPts val="3000"/>
              <a:buNone/>
              <a:defRPr sz="1200"/>
            </a:lvl4pPr>
            <a:lvl5pPr lvl="4" algn="l">
              <a:lnSpc>
                <a:spcPct val="115000"/>
              </a:lnSpc>
              <a:spcBef>
                <a:spcPts val="1600"/>
              </a:spcBef>
              <a:spcAft>
                <a:spcPts val="0"/>
              </a:spcAft>
              <a:buSzPts val="3000"/>
              <a:buNone/>
              <a:defRPr sz="1200"/>
            </a:lvl5pPr>
            <a:lvl6pPr lvl="5" algn="l">
              <a:lnSpc>
                <a:spcPct val="115000"/>
              </a:lnSpc>
              <a:spcBef>
                <a:spcPts val="1600"/>
              </a:spcBef>
              <a:spcAft>
                <a:spcPts val="0"/>
              </a:spcAft>
              <a:buSzPts val="3000"/>
              <a:buNone/>
              <a:defRPr sz="1200"/>
            </a:lvl6pPr>
            <a:lvl7pPr lvl="6" algn="l">
              <a:lnSpc>
                <a:spcPct val="115000"/>
              </a:lnSpc>
              <a:spcBef>
                <a:spcPts val="1600"/>
              </a:spcBef>
              <a:spcAft>
                <a:spcPts val="0"/>
              </a:spcAft>
              <a:buSzPts val="3000"/>
              <a:buNone/>
              <a:defRPr sz="1200"/>
            </a:lvl7pPr>
            <a:lvl8pPr lvl="7" algn="l">
              <a:lnSpc>
                <a:spcPct val="115000"/>
              </a:lnSpc>
              <a:spcBef>
                <a:spcPts val="1600"/>
              </a:spcBef>
              <a:spcAft>
                <a:spcPts val="0"/>
              </a:spcAft>
              <a:buSzPts val="3000"/>
              <a:buNone/>
              <a:defRPr sz="1200"/>
            </a:lvl8pPr>
            <a:lvl9pPr lvl="8" algn="l">
              <a:lnSpc>
                <a:spcPct val="115000"/>
              </a:lnSpc>
              <a:spcBef>
                <a:spcPts val="1600"/>
              </a:spcBef>
              <a:spcAft>
                <a:spcPts val="1600"/>
              </a:spcAft>
              <a:buSzPts val="3000"/>
              <a:buNone/>
              <a:defRPr sz="1200"/>
            </a:lvl9pPr>
          </a:lstStyle>
          <a:p>
            <a:endParaRPr/>
          </a:p>
        </p:txBody>
      </p:sp>
      <p:sp>
        <p:nvSpPr>
          <p:cNvPr id="14" name="Google Shape;14;p2"/>
          <p:cNvSpPr txBox="1">
            <a:spLocks noGrp="1"/>
          </p:cNvSpPr>
          <p:nvPr>
            <p:ph type="sldNum" idx="12"/>
          </p:nvPr>
        </p:nvSpPr>
        <p:spPr>
          <a:xfrm>
            <a:off x="8556784" y="5277612"/>
            <a:ext cx="548700" cy="4374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800"/>
              <a:buFont typeface="Arial"/>
              <a:buNone/>
              <a:defRPr sz="1300" b="0" i="0" u="none" strike="noStrike" cap="none">
                <a:solidFill>
                  <a:srgbClr val="000000"/>
                </a:solidFill>
                <a:latin typeface="Cambria"/>
                <a:ea typeface="Cambria"/>
                <a:cs typeface="Cambria"/>
                <a:sym typeface="Cambria"/>
              </a:defRPr>
            </a:lvl1pPr>
            <a:lvl2pPr marL="0" marR="0" lvl="1" indent="0" algn="r">
              <a:lnSpc>
                <a:spcPct val="100000"/>
              </a:lnSpc>
              <a:spcBef>
                <a:spcPts val="0"/>
              </a:spcBef>
              <a:spcAft>
                <a:spcPts val="0"/>
              </a:spcAft>
              <a:buClr>
                <a:srgbClr val="000000"/>
              </a:buClr>
              <a:buSzPts val="1800"/>
              <a:buFont typeface="Arial"/>
              <a:buNone/>
              <a:defRPr sz="1300" b="0" i="0" u="none" strike="noStrike" cap="none">
                <a:solidFill>
                  <a:srgbClr val="000000"/>
                </a:solidFill>
                <a:latin typeface="Cambria"/>
                <a:ea typeface="Cambria"/>
                <a:cs typeface="Cambria"/>
                <a:sym typeface="Cambria"/>
              </a:defRPr>
            </a:lvl2pPr>
            <a:lvl3pPr marL="0" marR="0" lvl="2" indent="0" algn="r">
              <a:lnSpc>
                <a:spcPct val="100000"/>
              </a:lnSpc>
              <a:spcBef>
                <a:spcPts val="0"/>
              </a:spcBef>
              <a:spcAft>
                <a:spcPts val="0"/>
              </a:spcAft>
              <a:buClr>
                <a:srgbClr val="000000"/>
              </a:buClr>
              <a:buSzPts val="1800"/>
              <a:buFont typeface="Arial"/>
              <a:buNone/>
              <a:defRPr sz="1300" b="0" i="0" u="none" strike="noStrike" cap="none">
                <a:solidFill>
                  <a:srgbClr val="000000"/>
                </a:solidFill>
                <a:latin typeface="Cambria"/>
                <a:ea typeface="Cambria"/>
                <a:cs typeface="Cambria"/>
                <a:sym typeface="Cambria"/>
              </a:defRPr>
            </a:lvl3pPr>
            <a:lvl4pPr marL="0" marR="0" lvl="3" indent="0" algn="r">
              <a:lnSpc>
                <a:spcPct val="100000"/>
              </a:lnSpc>
              <a:spcBef>
                <a:spcPts val="0"/>
              </a:spcBef>
              <a:spcAft>
                <a:spcPts val="0"/>
              </a:spcAft>
              <a:buClr>
                <a:srgbClr val="000000"/>
              </a:buClr>
              <a:buSzPts val="1800"/>
              <a:buFont typeface="Arial"/>
              <a:buNone/>
              <a:defRPr sz="1300" b="0" i="0" u="none" strike="noStrike" cap="none">
                <a:solidFill>
                  <a:srgbClr val="000000"/>
                </a:solidFill>
                <a:latin typeface="Cambria"/>
                <a:ea typeface="Cambria"/>
                <a:cs typeface="Cambria"/>
                <a:sym typeface="Cambria"/>
              </a:defRPr>
            </a:lvl4pPr>
            <a:lvl5pPr marL="0" marR="0" lvl="4" indent="0" algn="r">
              <a:lnSpc>
                <a:spcPct val="100000"/>
              </a:lnSpc>
              <a:spcBef>
                <a:spcPts val="0"/>
              </a:spcBef>
              <a:spcAft>
                <a:spcPts val="0"/>
              </a:spcAft>
              <a:buClr>
                <a:srgbClr val="000000"/>
              </a:buClr>
              <a:buSzPts val="1800"/>
              <a:buFont typeface="Arial"/>
              <a:buNone/>
              <a:defRPr sz="1300" b="0" i="0" u="none" strike="noStrike" cap="none">
                <a:solidFill>
                  <a:srgbClr val="000000"/>
                </a:solidFill>
                <a:latin typeface="Cambria"/>
                <a:ea typeface="Cambria"/>
                <a:cs typeface="Cambria"/>
                <a:sym typeface="Cambria"/>
              </a:defRPr>
            </a:lvl5pPr>
            <a:lvl6pPr marL="0" marR="0" lvl="5" indent="0" algn="r">
              <a:lnSpc>
                <a:spcPct val="100000"/>
              </a:lnSpc>
              <a:spcBef>
                <a:spcPts val="0"/>
              </a:spcBef>
              <a:spcAft>
                <a:spcPts val="0"/>
              </a:spcAft>
              <a:buClr>
                <a:srgbClr val="000000"/>
              </a:buClr>
              <a:buSzPts val="1800"/>
              <a:buFont typeface="Arial"/>
              <a:buNone/>
              <a:defRPr sz="1300" b="0" i="0" u="none" strike="noStrike" cap="none">
                <a:solidFill>
                  <a:srgbClr val="000000"/>
                </a:solidFill>
                <a:latin typeface="Cambria"/>
                <a:ea typeface="Cambria"/>
                <a:cs typeface="Cambria"/>
                <a:sym typeface="Cambria"/>
              </a:defRPr>
            </a:lvl6pPr>
            <a:lvl7pPr marL="0" marR="0" lvl="6" indent="0" algn="r">
              <a:lnSpc>
                <a:spcPct val="100000"/>
              </a:lnSpc>
              <a:spcBef>
                <a:spcPts val="0"/>
              </a:spcBef>
              <a:spcAft>
                <a:spcPts val="0"/>
              </a:spcAft>
              <a:buClr>
                <a:srgbClr val="000000"/>
              </a:buClr>
              <a:buSzPts val="1800"/>
              <a:buFont typeface="Arial"/>
              <a:buNone/>
              <a:defRPr sz="1300" b="0" i="0" u="none" strike="noStrike" cap="none">
                <a:solidFill>
                  <a:srgbClr val="000000"/>
                </a:solidFill>
                <a:latin typeface="Cambria"/>
                <a:ea typeface="Cambria"/>
                <a:cs typeface="Cambria"/>
                <a:sym typeface="Cambria"/>
              </a:defRPr>
            </a:lvl7pPr>
            <a:lvl8pPr marL="0" marR="0" lvl="7" indent="0" algn="r">
              <a:lnSpc>
                <a:spcPct val="100000"/>
              </a:lnSpc>
              <a:spcBef>
                <a:spcPts val="0"/>
              </a:spcBef>
              <a:spcAft>
                <a:spcPts val="0"/>
              </a:spcAft>
              <a:buClr>
                <a:srgbClr val="000000"/>
              </a:buClr>
              <a:buSzPts val="1800"/>
              <a:buFont typeface="Arial"/>
              <a:buNone/>
              <a:defRPr sz="1300" b="0" i="0" u="none" strike="noStrike" cap="none">
                <a:solidFill>
                  <a:srgbClr val="000000"/>
                </a:solidFill>
                <a:latin typeface="Cambria"/>
                <a:ea typeface="Cambria"/>
                <a:cs typeface="Cambria"/>
                <a:sym typeface="Cambria"/>
              </a:defRPr>
            </a:lvl8pPr>
            <a:lvl9pPr marL="0" marR="0" lvl="8" indent="0" algn="r">
              <a:lnSpc>
                <a:spcPct val="100000"/>
              </a:lnSpc>
              <a:spcBef>
                <a:spcPts val="0"/>
              </a:spcBef>
              <a:spcAft>
                <a:spcPts val="0"/>
              </a:spcAft>
              <a:buClr>
                <a:srgbClr val="000000"/>
              </a:buClr>
              <a:buSzPts val="1800"/>
              <a:buFont typeface="Arial"/>
              <a:buNone/>
              <a:defRPr sz="1300" b="0" i="0" u="none" strike="noStrike" cap="none">
                <a:solidFill>
                  <a:srgbClr val="000000"/>
                </a:solidFill>
                <a:latin typeface="Cambria"/>
                <a:ea typeface="Cambria"/>
                <a:cs typeface="Cambria"/>
                <a:sym typeface="Cambria"/>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575703316"/>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485691"/>
            <a:ext cx="8520600" cy="636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8B00E7"/>
              </a:buClr>
              <a:buSzPts val="3600"/>
              <a:buFont typeface="Arial"/>
              <a:buNone/>
              <a:defRPr>
                <a:solidFill>
                  <a:srgbClr val="8B00E7"/>
                </a:solidFill>
                <a:latin typeface="Arial"/>
                <a:ea typeface="Arial"/>
                <a:cs typeface="Arial"/>
                <a:sym typeface="Arial"/>
              </a:defRPr>
            </a:lvl1pPr>
            <a:lvl2pPr lvl="1" algn="l">
              <a:lnSpc>
                <a:spcPct val="100000"/>
              </a:lnSpc>
              <a:spcBef>
                <a:spcPts val="0"/>
              </a:spcBef>
              <a:spcAft>
                <a:spcPts val="0"/>
              </a:spcAft>
              <a:buSzPts val="2800"/>
              <a:buFont typeface="Cambria"/>
              <a:buNone/>
              <a:defRPr>
                <a:latin typeface="Cambria"/>
                <a:ea typeface="Cambria"/>
                <a:cs typeface="Cambria"/>
                <a:sym typeface="Cambria"/>
              </a:defRPr>
            </a:lvl2pPr>
            <a:lvl3pPr lvl="2" algn="l">
              <a:lnSpc>
                <a:spcPct val="100000"/>
              </a:lnSpc>
              <a:spcBef>
                <a:spcPts val="0"/>
              </a:spcBef>
              <a:spcAft>
                <a:spcPts val="0"/>
              </a:spcAft>
              <a:buSzPts val="2800"/>
              <a:buFont typeface="Cambria"/>
              <a:buNone/>
              <a:defRPr>
                <a:latin typeface="Cambria"/>
                <a:ea typeface="Cambria"/>
                <a:cs typeface="Cambria"/>
                <a:sym typeface="Cambria"/>
              </a:defRPr>
            </a:lvl3pPr>
            <a:lvl4pPr lvl="3" algn="l">
              <a:lnSpc>
                <a:spcPct val="100000"/>
              </a:lnSpc>
              <a:spcBef>
                <a:spcPts val="0"/>
              </a:spcBef>
              <a:spcAft>
                <a:spcPts val="0"/>
              </a:spcAft>
              <a:buSzPts val="2800"/>
              <a:buFont typeface="Cambria"/>
              <a:buNone/>
              <a:defRPr>
                <a:latin typeface="Cambria"/>
                <a:ea typeface="Cambria"/>
                <a:cs typeface="Cambria"/>
                <a:sym typeface="Cambria"/>
              </a:defRPr>
            </a:lvl4pPr>
            <a:lvl5pPr lvl="4" algn="l">
              <a:lnSpc>
                <a:spcPct val="100000"/>
              </a:lnSpc>
              <a:spcBef>
                <a:spcPts val="0"/>
              </a:spcBef>
              <a:spcAft>
                <a:spcPts val="0"/>
              </a:spcAft>
              <a:buSzPts val="2800"/>
              <a:buFont typeface="Cambria"/>
              <a:buNone/>
              <a:defRPr>
                <a:latin typeface="Cambria"/>
                <a:ea typeface="Cambria"/>
                <a:cs typeface="Cambria"/>
                <a:sym typeface="Cambria"/>
              </a:defRPr>
            </a:lvl5pPr>
            <a:lvl6pPr lvl="5" algn="l">
              <a:lnSpc>
                <a:spcPct val="100000"/>
              </a:lnSpc>
              <a:spcBef>
                <a:spcPts val="0"/>
              </a:spcBef>
              <a:spcAft>
                <a:spcPts val="0"/>
              </a:spcAft>
              <a:buSzPts val="2800"/>
              <a:buFont typeface="Cambria"/>
              <a:buNone/>
              <a:defRPr>
                <a:latin typeface="Cambria"/>
                <a:ea typeface="Cambria"/>
                <a:cs typeface="Cambria"/>
                <a:sym typeface="Cambria"/>
              </a:defRPr>
            </a:lvl6pPr>
            <a:lvl7pPr lvl="6" algn="l">
              <a:lnSpc>
                <a:spcPct val="100000"/>
              </a:lnSpc>
              <a:spcBef>
                <a:spcPts val="0"/>
              </a:spcBef>
              <a:spcAft>
                <a:spcPts val="0"/>
              </a:spcAft>
              <a:buSzPts val="2800"/>
              <a:buFont typeface="Cambria"/>
              <a:buNone/>
              <a:defRPr>
                <a:latin typeface="Cambria"/>
                <a:ea typeface="Cambria"/>
                <a:cs typeface="Cambria"/>
                <a:sym typeface="Cambria"/>
              </a:defRPr>
            </a:lvl7pPr>
            <a:lvl8pPr lvl="7" algn="l">
              <a:lnSpc>
                <a:spcPct val="100000"/>
              </a:lnSpc>
              <a:spcBef>
                <a:spcPts val="0"/>
              </a:spcBef>
              <a:spcAft>
                <a:spcPts val="0"/>
              </a:spcAft>
              <a:buSzPts val="2800"/>
              <a:buFont typeface="Cambria"/>
              <a:buNone/>
              <a:defRPr>
                <a:latin typeface="Cambria"/>
                <a:ea typeface="Cambria"/>
                <a:cs typeface="Cambria"/>
                <a:sym typeface="Cambria"/>
              </a:defRPr>
            </a:lvl8pPr>
            <a:lvl9pPr lvl="8" algn="l">
              <a:lnSpc>
                <a:spcPct val="100000"/>
              </a:lnSpc>
              <a:spcBef>
                <a:spcPts val="0"/>
              </a:spcBef>
              <a:spcAft>
                <a:spcPts val="0"/>
              </a:spcAft>
              <a:buSzPts val="2800"/>
              <a:buFont typeface="Cambria"/>
              <a:buNone/>
              <a:defRPr>
                <a:latin typeface="Cambria"/>
                <a:ea typeface="Cambria"/>
                <a:cs typeface="Cambria"/>
                <a:sym typeface="Cambria"/>
              </a:defRPr>
            </a:lvl9pPr>
          </a:lstStyle>
          <a:p>
            <a:endParaRPr/>
          </a:p>
        </p:txBody>
      </p:sp>
      <p:sp>
        <p:nvSpPr>
          <p:cNvPr id="17" name="Google Shape;17;p3"/>
          <p:cNvSpPr txBox="1">
            <a:spLocks noGrp="1"/>
          </p:cNvSpPr>
          <p:nvPr>
            <p:ph type="body" idx="1"/>
          </p:nvPr>
        </p:nvSpPr>
        <p:spPr>
          <a:xfrm>
            <a:off x="311700" y="1280528"/>
            <a:ext cx="8520600" cy="4167300"/>
          </a:xfrm>
          <a:prstGeom prst="rect">
            <a:avLst/>
          </a:prstGeom>
          <a:noFill/>
          <a:ln>
            <a:noFill/>
          </a:ln>
        </p:spPr>
        <p:txBody>
          <a:bodyPr spcFirstLastPara="1" wrap="square" lIns="91425" tIns="91425" rIns="91425" bIns="91425" anchor="t" anchorCtr="0">
            <a:noAutofit/>
          </a:bodyPr>
          <a:lstStyle>
            <a:lvl1pPr marL="457200" lvl="0" indent="-419100" algn="l">
              <a:lnSpc>
                <a:spcPct val="115000"/>
              </a:lnSpc>
              <a:spcBef>
                <a:spcPts val="0"/>
              </a:spcBef>
              <a:spcAft>
                <a:spcPts val="0"/>
              </a:spcAft>
              <a:buSzPts val="3000"/>
              <a:buFont typeface="Arial"/>
              <a:buChar char="●"/>
              <a:defRPr>
                <a:latin typeface="Arial"/>
                <a:ea typeface="Arial"/>
                <a:cs typeface="Arial"/>
                <a:sym typeface="Arial"/>
              </a:defRPr>
            </a:lvl1pPr>
            <a:lvl2pPr marL="914400" lvl="1" indent="-419100" algn="l">
              <a:lnSpc>
                <a:spcPct val="115000"/>
              </a:lnSpc>
              <a:spcBef>
                <a:spcPts val="1600"/>
              </a:spcBef>
              <a:spcAft>
                <a:spcPts val="0"/>
              </a:spcAft>
              <a:buSzPts val="3000"/>
              <a:buFont typeface="Arial"/>
              <a:buChar char="○"/>
              <a:defRPr>
                <a:latin typeface="Arial"/>
                <a:ea typeface="Arial"/>
                <a:cs typeface="Arial"/>
                <a:sym typeface="Arial"/>
              </a:defRPr>
            </a:lvl2pPr>
            <a:lvl3pPr marL="1371600" lvl="2" indent="-419100" algn="l">
              <a:lnSpc>
                <a:spcPct val="115000"/>
              </a:lnSpc>
              <a:spcBef>
                <a:spcPts val="1600"/>
              </a:spcBef>
              <a:spcAft>
                <a:spcPts val="0"/>
              </a:spcAft>
              <a:buSzPts val="3000"/>
              <a:buFont typeface="Arial"/>
              <a:buChar char="■"/>
              <a:defRPr>
                <a:latin typeface="Arial"/>
                <a:ea typeface="Arial"/>
                <a:cs typeface="Arial"/>
                <a:sym typeface="Arial"/>
              </a:defRPr>
            </a:lvl3pPr>
            <a:lvl4pPr marL="1828800" lvl="3" indent="-419100" algn="l">
              <a:lnSpc>
                <a:spcPct val="115000"/>
              </a:lnSpc>
              <a:spcBef>
                <a:spcPts val="1600"/>
              </a:spcBef>
              <a:spcAft>
                <a:spcPts val="0"/>
              </a:spcAft>
              <a:buSzPts val="3000"/>
              <a:buFont typeface="Arial"/>
              <a:buChar char="●"/>
              <a:defRPr>
                <a:latin typeface="Arial"/>
                <a:ea typeface="Arial"/>
                <a:cs typeface="Arial"/>
                <a:sym typeface="Arial"/>
              </a:defRPr>
            </a:lvl4pPr>
            <a:lvl5pPr marL="2286000" lvl="4" indent="-419100" algn="l">
              <a:lnSpc>
                <a:spcPct val="115000"/>
              </a:lnSpc>
              <a:spcBef>
                <a:spcPts val="1600"/>
              </a:spcBef>
              <a:spcAft>
                <a:spcPts val="0"/>
              </a:spcAft>
              <a:buSzPts val="3000"/>
              <a:buFont typeface="Arial"/>
              <a:buChar char="○"/>
              <a:defRPr>
                <a:latin typeface="Arial"/>
                <a:ea typeface="Arial"/>
                <a:cs typeface="Arial"/>
                <a:sym typeface="Arial"/>
              </a:defRPr>
            </a:lvl5pPr>
            <a:lvl6pPr marL="2743200" lvl="5" indent="-419100" algn="l">
              <a:lnSpc>
                <a:spcPct val="115000"/>
              </a:lnSpc>
              <a:spcBef>
                <a:spcPts val="1600"/>
              </a:spcBef>
              <a:spcAft>
                <a:spcPts val="0"/>
              </a:spcAft>
              <a:buSzPts val="3000"/>
              <a:buFont typeface="Arial"/>
              <a:buChar char="■"/>
              <a:defRPr>
                <a:latin typeface="Arial"/>
                <a:ea typeface="Arial"/>
                <a:cs typeface="Arial"/>
                <a:sym typeface="Arial"/>
              </a:defRPr>
            </a:lvl6pPr>
            <a:lvl7pPr marL="3200400" lvl="6" indent="-419100" algn="l">
              <a:lnSpc>
                <a:spcPct val="115000"/>
              </a:lnSpc>
              <a:spcBef>
                <a:spcPts val="1600"/>
              </a:spcBef>
              <a:spcAft>
                <a:spcPts val="0"/>
              </a:spcAft>
              <a:buSzPts val="3000"/>
              <a:buFont typeface="Arial"/>
              <a:buChar char="●"/>
              <a:defRPr>
                <a:latin typeface="Arial"/>
                <a:ea typeface="Arial"/>
                <a:cs typeface="Arial"/>
                <a:sym typeface="Arial"/>
              </a:defRPr>
            </a:lvl7pPr>
            <a:lvl8pPr marL="3657600" lvl="7" indent="-419100" algn="l">
              <a:lnSpc>
                <a:spcPct val="115000"/>
              </a:lnSpc>
              <a:spcBef>
                <a:spcPts val="1600"/>
              </a:spcBef>
              <a:spcAft>
                <a:spcPts val="0"/>
              </a:spcAft>
              <a:buSzPts val="3000"/>
              <a:buFont typeface="Arial"/>
              <a:buChar char="○"/>
              <a:defRPr>
                <a:latin typeface="Arial"/>
                <a:ea typeface="Arial"/>
                <a:cs typeface="Arial"/>
                <a:sym typeface="Arial"/>
              </a:defRPr>
            </a:lvl8pPr>
            <a:lvl9pPr marL="4114800" lvl="8" indent="-419100" algn="l">
              <a:lnSpc>
                <a:spcPct val="115000"/>
              </a:lnSpc>
              <a:spcBef>
                <a:spcPts val="1600"/>
              </a:spcBef>
              <a:spcAft>
                <a:spcPts val="1600"/>
              </a:spcAft>
              <a:buSzPts val="3000"/>
              <a:buFont typeface="Arial"/>
              <a:buChar char="■"/>
              <a:defRPr>
                <a:latin typeface="Arial"/>
                <a:ea typeface="Arial"/>
                <a:cs typeface="Arial"/>
                <a:sym typeface="Arial"/>
              </a:defRPr>
            </a:lvl9pPr>
          </a:lstStyle>
          <a:p>
            <a:endParaRPr/>
          </a:p>
        </p:txBody>
      </p:sp>
      <p:sp>
        <p:nvSpPr>
          <p:cNvPr id="18" name="Google Shape;18;p3"/>
          <p:cNvSpPr txBox="1">
            <a:spLocks noGrp="1"/>
          </p:cNvSpPr>
          <p:nvPr>
            <p:ph type="sldNum" idx="12"/>
          </p:nvPr>
        </p:nvSpPr>
        <p:spPr>
          <a:xfrm>
            <a:off x="8462728" y="5238667"/>
            <a:ext cx="644100" cy="4374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B00E7"/>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B00E7"/>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B00E7"/>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B00E7"/>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B00E7"/>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B00E7"/>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B00E7"/>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B00E7"/>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B00E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87361140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C66EC-90FA-C01E-3911-2AAFC9167D9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BF5D624-D0A0-7B5E-D5F1-1406EB8DA2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2FB3E9-9DE3-7176-BC37-E5066ED77AA6}"/>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0CF7D671-13C0-BB81-4F70-EF5B9C981D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E4653E-5846-5707-B959-21A1303FB9B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12609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8AE93-8380-11AD-AE46-0B8570F94317}"/>
              </a:ext>
            </a:extLst>
          </p:cNvPr>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3B7686E-AB54-A2A0-4668-156EDD35B6C3}"/>
              </a:ext>
            </a:extLst>
          </p:cNvPr>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9BFAED-F786-E5E4-4D07-0D1DC076CCC2}"/>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960DC204-3F13-F3A7-B81A-548802A7D7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1D1D3A-2DB2-D321-8995-87BA6CBC8A0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15951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6E2C4-8237-C3CF-69DD-4F0F7E38CE0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8417506-7621-D544-79BD-ACBD418B9872}"/>
              </a:ext>
            </a:extLst>
          </p:cNvPr>
          <p:cNvSpPr>
            <a:spLocks noGrp="1"/>
          </p:cNvSpPr>
          <p:nvPr>
            <p:ph sz="half" idx="1"/>
          </p:nvPr>
        </p:nvSpPr>
        <p:spPr>
          <a:xfrm>
            <a:off x="628650" y="1521354"/>
            <a:ext cx="3886200" cy="3626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A1459D6-CFBE-BE26-EA23-D344033C1FF1}"/>
              </a:ext>
            </a:extLst>
          </p:cNvPr>
          <p:cNvSpPr>
            <a:spLocks noGrp="1"/>
          </p:cNvSpPr>
          <p:nvPr>
            <p:ph sz="half" idx="2"/>
          </p:nvPr>
        </p:nvSpPr>
        <p:spPr>
          <a:xfrm>
            <a:off x="4629150" y="1521354"/>
            <a:ext cx="3886200" cy="3626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0E150F8-62E5-283D-7B27-5B2E5E8C2210}"/>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7F667A95-B002-6543-3EFF-41E06C4315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C8A44AC-3444-F0E9-7078-0541D02BDD7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27167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DFD73-7F57-7C87-81C6-08805C8BE6B3}"/>
              </a:ext>
            </a:extLst>
          </p:cNvPr>
          <p:cNvSpPr>
            <a:spLocks noGrp="1"/>
          </p:cNvSpPr>
          <p:nvPr>
            <p:ph type="title"/>
          </p:nvPr>
        </p:nvSpPr>
        <p:spPr>
          <a:xfrm>
            <a:off x="629841" y="304271"/>
            <a:ext cx="7886700" cy="1104636"/>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C8A2353-E369-34D1-8C9D-14BB680AED65}"/>
              </a:ext>
            </a:extLst>
          </p:cNvPr>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BBFCB623-EB32-A39E-C6E5-647B895AD9B1}"/>
              </a:ext>
            </a:extLst>
          </p:cNvPr>
          <p:cNvSpPr>
            <a:spLocks noGrp="1"/>
          </p:cNvSpPr>
          <p:nvPr>
            <p:ph sz="half" idx="2"/>
          </p:nvPr>
        </p:nvSpPr>
        <p:spPr>
          <a:xfrm>
            <a:off x="629842" y="2087563"/>
            <a:ext cx="3868340" cy="30704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48EE0BC-E08B-CC84-D964-D0A07AE0953A}"/>
              </a:ext>
            </a:extLst>
          </p:cNvPr>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166D3377-247B-CCB6-04AC-9290E1023F0E}"/>
              </a:ext>
            </a:extLst>
          </p:cNvPr>
          <p:cNvSpPr>
            <a:spLocks noGrp="1"/>
          </p:cNvSpPr>
          <p:nvPr>
            <p:ph sz="quarter" idx="4"/>
          </p:nvPr>
        </p:nvSpPr>
        <p:spPr>
          <a:xfrm>
            <a:off x="4629150" y="2087563"/>
            <a:ext cx="3887391" cy="30704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C226E66-A5BB-00E2-BE39-4353D92FE7D1}"/>
              </a:ext>
            </a:extLst>
          </p:cNvPr>
          <p:cNvSpPr>
            <a:spLocks noGrp="1"/>
          </p:cNvSpPr>
          <p:nvPr>
            <p:ph type="dt" sz="half" idx="10"/>
          </p:nvPr>
        </p:nvSpPr>
        <p:spPr/>
        <p:txBody>
          <a:bodyPr/>
          <a:lstStyle/>
          <a:p>
            <a:endParaRPr lang="en-IN"/>
          </a:p>
        </p:txBody>
      </p:sp>
      <p:sp>
        <p:nvSpPr>
          <p:cNvPr id="8" name="Footer Placeholder 7">
            <a:extLst>
              <a:ext uri="{FF2B5EF4-FFF2-40B4-BE49-F238E27FC236}">
                <a16:creationId xmlns:a16="http://schemas.microsoft.com/office/drawing/2014/main" id="{0B16A523-E204-1C84-A9A2-D36D0E0C625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2FC95C3-1752-F4DE-492C-472444A64C4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6111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8C183-07A9-AF90-4A61-9ABB8865E5F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EA31DE5-61A9-D3EE-3439-FC7F70CBC56C}"/>
              </a:ext>
            </a:extLst>
          </p:cNvPr>
          <p:cNvSpPr>
            <a:spLocks noGrp="1"/>
          </p:cNvSpPr>
          <p:nvPr>
            <p:ph type="dt" sz="half" idx="10"/>
          </p:nvPr>
        </p:nvSpPr>
        <p:spPr/>
        <p:txBody>
          <a:bodyPr/>
          <a:lstStyle/>
          <a:p>
            <a:endParaRPr lang="en-IN"/>
          </a:p>
        </p:txBody>
      </p:sp>
      <p:sp>
        <p:nvSpPr>
          <p:cNvPr id="4" name="Footer Placeholder 3">
            <a:extLst>
              <a:ext uri="{FF2B5EF4-FFF2-40B4-BE49-F238E27FC236}">
                <a16:creationId xmlns:a16="http://schemas.microsoft.com/office/drawing/2014/main" id="{8E8DFC8D-526B-078D-2230-F033736CC63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9121206-C13A-4960-2130-8776B86FC18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62208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B84067-8869-0B39-F732-ACC920FC9564}"/>
              </a:ext>
            </a:extLst>
          </p:cNvPr>
          <p:cNvSpPr>
            <a:spLocks noGrp="1"/>
          </p:cNvSpPr>
          <p:nvPr>
            <p:ph type="dt" sz="half" idx="10"/>
          </p:nvPr>
        </p:nvSpPr>
        <p:spPr/>
        <p:txBody>
          <a:bodyPr/>
          <a:lstStyle/>
          <a:p>
            <a:endParaRPr lang="en-IN"/>
          </a:p>
        </p:txBody>
      </p:sp>
      <p:sp>
        <p:nvSpPr>
          <p:cNvPr id="3" name="Footer Placeholder 2">
            <a:extLst>
              <a:ext uri="{FF2B5EF4-FFF2-40B4-BE49-F238E27FC236}">
                <a16:creationId xmlns:a16="http://schemas.microsoft.com/office/drawing/2014/main" id="{16AFF8D0-E839-60FF-1300-5798F9C9324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59D0B9F-886B-AF71-3A43-D818A28FC2C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63338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61472-7EC1-88A2-7F03-10D2A9425E69}"/>
              </a:ext>
            </a:extLst>
          </p:cNvPr>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F2FE5DC-7F06-2CB4-D9B7-EA8BB8D1A943}"/>
              </a:ext>
            </a:extLst>
          </p:cNvPr>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C578AA5-43AC-728C-2E9C-29B8C44C6B53}"/>
              </a:ext>
            </a:extLst>
          </p:cNvPr>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2995D744-5D09-E23A-AC1B-98270D795EF6}"/>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9180B45C-EBFC-65E0-AA60-D39ED867E1A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37F6B4-3257-C614-9EA1-926AC5D6873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34710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7E295-DDF1-1A91-5F50-A851BA10ECF5}"/>
              </a:ext>
            </a:extLst>
          </p:cNvPr>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9EC4B29-CA04-5F37-7A7A-4C6CF417F443}"/>
              </a:ext>
            </a:extLst>
          </p:cNvPr>
          <p:cNvSpPr>
            <a:spLocks noGrp="1"/>
          </p:cNvSpPr>
          <p:nvPr>
            <p:ph type="pic" idx="1"/>
          </p:nvPr>
        </p:nvSpPr>
        <p:spPr>
          <a:xfrm>
            <a:off x="3887391" y="822855"/>
            <a:ext cx="4629150" cy="4061354"/>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C0465BA2-547C-1C0A-CEBA-C459B83FC327}"/>
              </a:ext>
            </a:extLst>
          </p:cNvPr>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00A77991-A140-2F94-2990-ABA1DA2933EB}"/>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BBDE14CB-74CA-8A27-97FA-0ECBFF0DD75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DF0B8AF-E22C-25FA-ABFA-1DDF2F506C3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20599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245B32-013E-916A-65B1-DF4132E9B333}"/>
              </a:ext>
            </a:extLst>
          </p:cNvPr>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414E774-9794-B2E8-05E9-9C3DB21609EA}"/>
              </a:ext>
            </a:extLst>
          </p:cNvPr>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C56596-C063-DD1C-1B00-33FD1D1DB52B}"/>
              </a:ext>
            </a:extLst>
          </p:cNvPr>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5" name="Footer Placeholder 4">
            <a:extLst>
              <a:ext uri="{FF2B5EF4-FFF2-40B4-BE49-F238E27FC236}">
                <a16:creationId xmlns:a16="http://schemas.microsoft.com/office/drawing/2014/main" id="{3A780586-6B15-4AD7-AD49-1918782B8209}"/>
              </a:ext>
            </a:extLst>
          </p:cNvPr>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D980DF7-3D64-78E5-B28D-18FA84DD7FE1}"/>
              </a:ext>
            </a:extLst>
          </p:cNvPr>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59141078"/>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180100083@iitb.ac.in"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www.anandtech.com/show/16078/the-2020-browser-battle-surfing-with-speed" TargetMode="External"/><Relationship Id="rId3" Type="http://schemas.openxmlformats.org/officeDocument/2006/relationships/image" Target="../media/image2.png"/><Relationship Id="rId7" Type="http://schemas.openxmlformats.org/officeDocument/2006/relationships/hyperlink" Target="https://www.simplilearn.com/computer-vision-article"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png"/><Relationship Id="rId10" Type="http://schemas.openxmlformats.org/officeDocument/2006/relationships/hyperlink" Target="https://www.btcc.com/en-US/academy/research-analysis/cryptocurrency-futures-trading-a-complete-guide-for-beginners" TargetMode="External"/><Relationship Id="rId4" Type="http://schemas.openxmlformats.org/officeDocument/2006/relationships/image" Target="../media/image3.png"/><Relationship Id="rId9" Type="http://schemas.openxmlformats.org/officeDocument/2006/relationships/hyperlink" Target="https://www.ionos.com/digitalguide/server/know-how/ray-tracing/"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s://www.anandtech.com/show/16078/the-2020-browser-battle-surfing-with-speed" TargetMode="External"/><Relationship Id="rId3" Type="http://schemas.openxmlformats.org/officeDocument/2006/relationships/image" Target="../media/image2.png"/><Relationship Id="rId7" Type="http://schemas.openxmlformats.org/officeDocument/2006/relationships/hyperlink" Target="https://www.simplilearn.com/computer-vision-article"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png"/><Relationship Id="rId10" Type="http://schemas.openxmlformats.org/officeDocument/2006/relationships/hyperlink" Target="https://www.btcc.com/en-US/academy/research-analysis/cryptocurrency-futures-trading-a-complete-guide-for-beginners" TargetMode="External"/><Relationship Id="rId4" Type="http://schemas.openxmlformats.org/officeDocument/2006/relationships/image" Target="../media/image3.png"/><Relationship Id="rId9" Type="http://schemas.openxmlformats.org/officeDocument/2006/relationships/hyperlink" Target="https://www.ionos.com/digitalguide/server/know-how/ray-tracing/"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7"/>
          <p:cNvSpPr txBox="1">
            <a:spLocks noGrp="1"/>
          </p:cNvSpPr>
          <p:nvPr>
            <p:ph type="ctrTitle"/>
          </p:nvPr>
        </p:nvSpPr>
        <p:spPr>
          <a:xfrm>
            <a:off x="311700" y="470712"/>
            <a:ext cx="8520600" cy="48069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200"/>
              <a:buNone/>
            </a:pPr>
            <a:r>
              <a:rPr lang="en" sz="2500" dirty="0">
                <a:solidFill>
                  <a:schemeClr val="dk1"/>
                </a:solidFill>
              </a:rPr>
              <a:t>Dual Degree Project Stage-I</a:t>
            </a:r>
            <a:br>
              <a:rPr lang="en" sz="2500" dirty="0">
                <a:solidFill>
                  <a:schemeClr val="dk1"/>
                </a:solidFill>
              </a:rPr>
            </a:br>
            <a:br>
              <a:rPr lang="en" sz="5400" b="1" dirty="0"/>
            </a:br>
            <a:r>
              <a:rPr lang="en" sz="3500" b="1" dirty="0">
                <a:solidFill>
                  <a:schemeClr val="accent1"/>
                </a:solidFill>
              </a:rPr>
              <a:t>Heterogeneous-ISA Polymorphic Architecture: Exploiting ILP-TLP tradeoffs above ISA affinity</a:t>
            </a:r>
            <a:br>
              <a:rPr lang="en" sz="3500" b="1" dirty="0"/>
            </a:br>
            <a:endParaRPr lang="en-IN" sz="3500" b="1" dirty="0"/>
          </a:p>
          <a:p>
            <a:pPr marL="0" lvl="0" indent="0" algn="ctr" rtl="0">
              <a:lnSpc>
                <a:spcPct val="100000"/>
              </a:lnSpc>
              <a:spcBef>
                <a:spcPts val="0"/>
              </a:spcBef>
              <a:spcAft>
                <a:spcPts val="0"/>
              </a:spcAft>
              <a:buSzPts val="5200"/>
              <a:buNone/>
            </a:pPr>
            <a:r>
              <a:rPr lang="en" sz="2000" dirty="0">
                <a:solidFill>
                  <a:srgbClr val="000000"/>
                </a:solidFill>
                <a:highlight>
                  <a:schemeClr val="lt1"/>
                </a:highlight>
                <a:latin typeface="Courier Prime" panose="020B0604020202020204" charset="0"/>
              </a:rPr>
              <a:t>Prakhar Diwan </a:t>
            </a:r>
            <a:endParaRPr sz="2000" dirty="0">
              <a:solidFill>
                <a:srgbClr val="000000"/>
              </a:solidFill>
              <a:highlight>
                <a:schemeClr val="lt1"/>
              </a:highlight>
              <a:latin typeface="Courier Prime" panose="020B0604020202020204" charset="0"/>
            </a:endParaRPr>
          </a:p>
          <a:p>
            <a:pPr marL="0" lvl="0" indent="0" algn="ctr" rtl="0">
              <a:lnSpc>
                <a:spcPct val="100000"/>
              </a:lnSpc>
              <a:spcBef>
                <a:spcPts val="0"/>
              </a:spcBef>
              <a:spcAft>
                <a:spcPts val="0"/>
              </a:spcAft>
              <a:buSzPts val="5200"/>
              <a:buNone/>
            </a:pPr>
            <a:r>
              <a:rPr lang="en" sz="2000" dirty="0">
                <a:solidFill>
                  <a:srgbClr val="000000"/>
                </a:solidFill>
                <a:highlight>
                  <a:schemeClr val="lt1"/>
                </a:highlight>
                <a:latin typeface="Courier Prime"/>
                <a:ea typeface="Courier Prime"/>
                <a:cs typeface="Courier Prime"/>
                <a:sym typeface="Courier Prime"/>
                <a:hlinkClick r:id="rId3"/>
              </a:rPr>
              <a:t>180100083@iitb.ac.in</a:t>
            </a:r>
            <a:br>
              <a:rPr lang="en" sz="2000" dirty="0">
                <a:solidFill>
                  <a:srgbClr val="000000"/>
                </a:solidFill>
                <a:highlight>
                  <a:schemeClr val="lt1"/>
                </a:highlight>
                <a:latin typeface="Courier Prime"/>
                <a:ea typeface="Courier Prime"/>
                <a:cs typeface="Courier Prime"/>
                <a:sym typeface="Courier Prime"/>
              </a:rPr>
            </a:br>
            <a:br>
              <a:rPr lang="en" sz="2000" dirty="0">
                <a:solidFill>
                  <a:srgbClr val="000000"/>
                </a:solidFill>
                <a:highlight>
                  <a:schemeClr val="lt1"/>
                </a:highlight>
                <a:latin typeface="Courier Prime"/>
                <a:ea typeface="Courier Prime"/>
                <a:cs typeface="Courier Prime"/>
                <a:sym typeface="Courier Prime"/>
              </a:rPr>
            </a:br>
            <a:r>
              <a:rPr lang="en" sz="2000" dirty="0">
                <a:solidFill>
                  <a:srgbClr val="000000"/>
                </a:solidFill>
                <a:highlight>
                  <a:schemeClr val="lt1"/>
                </a:highlight>
                <a:latin typeface="Courier Prime"/>
                <a:ea typeface="Courier Prime"/>
                <a:cs typeface="Courier Prime"/>
                <a:sym typeface="Courier Prime"/>
              </a:rPr>
              <a:t>Guide: Prof. Virendra Singh</a:t>
            </a:r>
            <a:endParaRPr sz="2000" dirty="0">
              <a:solidFill>
                <a:srgbClr val="000000"/>
              </a:solidFill>
              <a:highlight>
                <a:schemeClr val="lt1"/>
              </a:highlight>
              <a:latin typeface="Courier Prime"/>
              <a:ea typeface="Courier Prime"/>
              <a:cs typeface="Courier Prime"/>
              <a:sym typeface="Courier Prime"/>
            </a:endParaRPr>
          </a:p>
        </p:txBody>
      </p:sp>
      <p:sp>
        <p:nvSpPr>
          <p:cNvPr id="3" name="Slide Number Placeholder 2">
            <a:extLst>
              <a:ext uri="{FF2B5EF4-FFF2-40B4-BE49-F238E27FC236}">
                <a16:creationId xmlns:a16="http://schemas.microsoft.com/office/drawing/2014/main" id="{4961A934-83AD-8529-5396-8E810CE37EB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a:t>
            </a:fld>
            <a:endParaRPr lang="e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5C239-7D13-E317-3886-042B68BD23E8}"/>
              </a:ext>
            </a:extLst>
          </p:cNvPr>
          <p:cNvSpPr>
            <a:spLocks noGrp="1"/>
          </p:cNvSpPr>
          <p:nvPr>
            <p:ph type="title"/>
          </p:nvPr>
        </p:nvSpPr>
        <p:spPr>
          <a:xfrm>
            <a:off x="628650" y="2305182"/>
            <a:ext cx="7886700" cy="1104636"/>
          </a:xfrm>
        </p:spPr>
        <p:txBody>
          <a:bodyPr>
            <a:normAutofit/>
          </a:bodyPr>
          <a:lstStyle/>
          <a:p>
            <a:pPr algn="ctr"/>
            <a:r>
              <a:rPr lang="en-IN" sz="4000" b="1" dirty="0">
                <a:latin typeface="Arial" panose="020B0604020202020204" pitchFamily="34" charset="0"/>
                <a:cs typeface="Arial" panose="020B0604020202020204" pitchFamily="34" charset="0"/>
              </a:rPr>
              <a:t>Exploiting ISA Affinity </a:t>
            </a:r>
            <a:endParaRPr lang="en-IN" sz="4000" b="1" dirty="0"/>
          </a:p>
        </p:txBody>
      </p:sp>
      <p:sp>
        <p:nvSpPr>
          <p:cNvPr id="5" name="Slide Number Placeholder 4">
            <a:extLst>
              <a:ext uri="{FF2B5EF4-FFF2-40B4-BE49-F238E27FC236}">
                <a16:creationId xmlns:a16="http://schemas.microsoft.com/office/drawing/2014/main" id="{616A5D1E-CC65-B15E-E74F-E1D87F66902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3910610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0ADF0-8B5E-9F7C-D336-6F04DB994447}"/>
              </a:ext>
            </a:extLst>
          </p:cNvPr>
          <p:cNvSpPr>
            <a:spLocks noGrp="1"/>
          </p:cNvSpPr>
          <p:nvPr>
            <p:ph type="title"/>
          </p:nvPr>
        </p:nvSpPr>
        <p:spPr>
          <a:xfrm>
            <a:off x="628650" y="15213"/>
            <a:ext cx="7886700" cy="1104636"/>
          </a:xfrm>
        </p:spPr>
        <p:txBody>
          <a:bodyPr>
            <a:normAutofit/>
          </a:bodyPr>
          <a:lstStyle/>
          <a:p>
            <a:r>
              <a:rPr lang="en-IN" sz="4000" dirty="0">
                <a:solidFill>
                  <a:schemeClr val="accent1"/>
                </a:solidFill>
                <a:latin typeface="Arial" panose="020B0604020202020204" pitchFamily="34" charset="0"/>
                <a:cs typeface="Arial" panose="020B0604020202020204" pitchFamily="34" charset="0"/>
              </a:rPr>
              <a:t>Diverse Workloads: ISA Affinity  </a:t>
            </a:r>
          </a:p>
        </p:txBody>
      </p:sp>
      <p:sp>
        <p:nvSpPr>
          <p:cNvPr id="8" name="Content Placeholder 2">
            <a:extLst>
              <a:ext uri="{FF2B5EF4-FFF2-40B4-BE49-F238E27FC236}">
                <a16:creationId xmlns:a16="http://schemas.microsoft.com/office/drawing/2014/main" id="{AD6CCFEE-545C-EFD5-1A8D-D4BF613E8544}"/>
              </a:ext>
            </a:extLst>
          </p:cNvPr>
          <p:cNvSpPr>
            <a:spLocks noGrp="1"/>
          </p:cNvSpPr>
          <p:nvPr>
            <p:ph idx="1"/>
          </p:nvPr>
        </p:nvSpPr>
        <p:spPr>
          <a:xfrm>
            <a:off x="628650" y="1027522"/>
            <a:ext cx="3943350" cy="2573517"/>
          </a:xfrm>
        </p:spPr>
        <p:txBody>
          <a:bodyPr>
            <a:noAutofit/>
          </a:bodyPr>
          <a:lstStyle/>
          <a:p>
            <a:r>
              <a:rPr lang="en-US" sz="2400" dirty="0">
                <a:solidFill>
                  <a:srgbClr val="000000"/>
                </a:solidFill>
                <a:latin typeface="Arial" panose="020B0604020202020204" pitchFamily="34" charset="0"/>
                <a:cs typeface="Arial" panose="020B0604020202020204" pitchFamily="34" charset="0"/>
              </a:rPr>
              <a:t>An application can be divided into multiple phases </a:t>
            </a:r>
          </a:p>
          <a:p>
            <a:r>
              <a:rPr lang="en-US" sz="2400" dirty="0">
                <a:solidFill>
                  <a:srgbClr val="000000"/>
                </a:solidFill>
                <a:latin typeface="Arial" panose="020B0604020202020204" pitchFamily="34" charset="0"/>
                <a:cs typeface="Arial" panose="020B0604020202020204" pitchFamily="34" charset="0"/>
              </a:rPr>
              <a:t>Each phase may have different characteristics </a:t>
            </a:r>
          </a:p>
          <a:p>
            <a:r>
              <a:rPr lang="en-US" sz="2400" dirty="0">
                <a:solidFill>
                  <a:srgbClr val="000000"/>
                </a:solidFill>
                <a:latin typeface="Arial" panose="020B0604020202020204" pitchFamily="34" charset="0"/>
                <a:cs typeface="Arial" panose="020B0604020202020204" pitchFamily="34" charset="0"/>
              </a:rPr>
              <a:t>Phases may have affinity towards diff. types of ISA </a:t>
            </a:r>
          </a:p>
          <a:p>
            <a:r>
              <a:rPr lang="en-US" sz="2400" dirty="0">
                <a:solidFill>
                  <a:srgbClr val="FF0000"/>
                </a:solidFill>
                <a:latin typeface="Arial" panose="020B0604020202020204" pitchFamily="34" charset="0"/>
                <a:cs typeface="Arial" panose="020B0604020202020204" pitchFamily="34" charset="0"/>
              </a:rPr>
              <a:t>Reason?</a:t>
            </a:r>
          </a:p>
        </p:txBody>
      </p:sp>
      <p:pic>
        <p:nvPicPr>
          <p:cNvPr id="7" name="Picture 6">
            <a:extLst>
              <a:ext uri="{FF2B5EF4-FFF2-40B4-BE49-F238E27FC236}">
                <a16:creationId xmlns:a16="http://schemas.microsoft.com/office/drawing/2014/main" id="{484A8CB0-AE8B-ED46-4692-806D81AF0027}"/>
              </a:ext>
            </a:extLst>
          </p:cNvPr>
          <p:cNvPicPr>
            <a:picLocks noChangeAspect="1"/>
          </p:cNvPicPr>
          <p:nvPr/>
        </p:nvPicPr>
        <p:blipFill>
          <a:blip r:embed="rId3"/>
          <a:stretch>
            <a:fillRect/>
          </a:stretch>
        </p:blipFill>
        <p:spPr>
          <a:xfrm>
            <a:off x="4506012" y="1105902"/>
            <a:ext cx="4637988" cy="3977985"/>
          </a:xfrm>
          <a:prstGeom prst="rect">
            <a:avLst/>
          </a:prstGeom>
        </p:spPr>
      </p:pic>
      <p:sp>
        <p:nvSpPr>
          <p:cNvPr id="9" name="TextBox 8">
            <a:extLst>
              <a:ext uri="{FF2B5EF4-FFF2-40B4-BE49-F238E27FC236}">
                <a16:creationId xmlns:a16="http://schemas.microsoft.com/office/drawing/2014/main" id="{70064276-0F5D-6C6F-05DC-70F1B03D685F}"/>
              </a:ext>
            </a:extLst>
          </p:cNvPr>
          <p:cNvSpPr txBox="1"/>
          <p:nvPr/>
        </p:nvSpPr>
        <p:spPr>
          <a:xfrm>
            <a:off x="628650" y="4437556"/>
            <a:ext cx="3968685" cy="646331"/>
          </a:xfrm>
          <a:prstGeom prst="rect">
            <a:avLst/>
          </a:prstGeom>
          <a:noFill/>
        </p:spPr>
        <p:txBody>
          <a:bodyPr wrap="square" rtlCol="0">
            <a:spAutoFit/>
          </a:bodyPr>
          <a:lstStyle/>
          <a:p>
            <a:r>
              <a:rPr lang="en-IN" dirty="0"/>
              <a:t>[3] Performance for different phases of </a:t>
            </a:r>
            <a:r>
              <a:rPr lang="en-IN" dirty="0" err="1"/>
              <a:t>sjeng</a:t>
            </a:r>
            <a:r>
              <a:rPr lang="en-IN" dirty="0"/>
              <a:t> benchmark from SPEC CPU2006[4]</a:t>
            </a:r>
          </a:p>
        </p:txBody>
      </p:sp>
      <p:sp>
        <p:nvSpPr>
          <p:cNvPr id="5" name="Slide Number Placeholder 4">
            <a:extLst>
              <a:ext uri="{FF2B5EF4-FFF2-40B4-BE49-F238E27FC236}">
                <a16:creationId xmlns:a16="http://schemas.microsoft.com/office/drawing/2014/main" id="{96BFBDF0-6C7C-9867-F253-8D00EE5F3BA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
        <p:nvSpPr>
          <p:cNvPr id="6" name="TextBox 5">
            <a:extLst>
              <a:ext uri="{FF2B5EF4-FFF2-40B4-BE49-F238E27FC236}">
                <a16:creationId xmlns:a16="http://schemas.microsoft.com/office/drawing/2014/main" id="{2DFF974F-A3D2-C747-BF5E-30855DB0548B}"/>
              </a:ext>
            </a:extLst>
          </p:cNvPr>
          <p:cNvSpPr txBox="1"/>
          <p:nvPr/>
        </p:nvSpPr>
        <p:spPr>
          <a:xfrm>
            <a:off x="324001" y="5209310"/>
            <a:ext cx="7983416" cy="646331"/>
          </a:xfrm>
          <a:prstGeom prst="rect">
            <a:avLst/>
          </a:prstGeom>
          <a:noFill/>
        </p:spPr>
        <p:txBody>
          <a:bodyPr wrap="square" rtlCol="0">
            <a:spAutoFit/>
          </a:bodyPr>
          <a:lstStyle/>
          <a:p>
            <a:r>
              <a:rPr lang="en-IN" sz="1200" dirty="0"/>
              <a:t>[3] </a:t>
            </a:r>
            <a:r>
              <a:rPr lang="en-US" sz="1200" dirty="0"/>
              <a:t>N. K. Boran et. al, “Fine-grained scheduling in heterogeneous-isa architectures,” IEEE Computer Architecture Letters, 2021.</a:t>
            </a:r>
          </a:p>
          <a:p>
            <a:r>
              <a:rPr lang="en-IN" sz="1200" dirty="0"/>
              <a:t>[4] </a:t>
            </a:r>
            <a:r>
              <a:rPr lang="en-US" sz="1200" dirty="0"/>
              <a:t>J. L. Henning, “Spec cpu2006 benchmark descriptions,” SIGARCH </a:t>
            </a:r>
            <a:r>
              <a:rPr lang="en-US" sz="1200" dirty="0" err="1"/>
              <a:t>Comput</a:t>
            </a:r>
            <a:r>
              <a:rPr lang="en-US" sz="1200" dirty="0"/>
              <a:t>. Archit. News, vol. 34, p. 1–17, </a:t>
            </a:r>
            <a:r>
              <a:rPr lang="en-US" sz="1200" dirty="0" err="1"/>
              <a:t>sep</a:t>
            </a:r>
            <a:r>
              <a:rPr lang="en-US" sz="1200" dirty="0"/>
              <a:t> 2006. </a:t>
            </a:r>
            <a:endParaRPr lang="en-IN" sz="1200" dirty="0"/>
          </a:p>
          <a:p>
            <a:r>
              <a:rPr lang="en-IN" sz="1200" dirty="0"/>
              <a:t>  </a:t>
            </a:r>
          </a:p>
        </p:txBody>
      </p:sp>
    </p:spTree>
    <p:extLst>
      <p:ext uri="{BB962C8B-B14F-4D97-AF65-F5344CB8AC3E}">
        <p14:creationId xmlns:p14="http://schemas.microsoft.com/office/powerpoint/2010/main" val="2319522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0ADF0-8B5E-9F7C-D336-6F04DB994447}"/>
              </a:ext>
            </a:extLst>
          </p:cNvPr>
          <p:cNvSpPr>
            <a:spLocks noGrp="1"/>
          </p:cNvSpPr>
          <p:nvPr>
            <p:ph type="title"/>
          </p:nvPr>
        </p:nvSpPr>
        <p:spPr>
          <a:xfrm>
            <a:off x="628650" y="15213"/>
            <a:ext cx="7886700" cy="1104636"/>
          </a:xfrm>
        </p:spPr>
        <p:txBody>
          <a:bodyPr>
            <a:normAutofit/>
          </a:bodyPr>
          <a:lstStyle/>
          <a:p>
            <a:r>
              <a:rPr lang="en-IN" sz="4000" dirty="0">
                <a:solidFill>
                  <a:schemeClr val="accent1"/>
                </a:solidFill>
                <a:latin typeface="Arial" panose="020B0604020202020204" pitchFamily="34" charset="0"/>
                <a:cs typeface="Arial" panose="020B0604020202020204" pitchFamily="34" charset="0"/>
              </a:rPr>
              <a:t>ISA Diversity </a:t>
            </a:r>
          </a:p>
        </p:txBody>
      </p:sp>
      <p:sp>
        <p:nvSpPr>
          <p:cNvPr id="8" name="Content Placeholder 2">
            <a:extLst>
              <a:ext uri="{FF2B5EF4-FFF2-40B4-BE49-F238E27FC236}">
                <a16:creationId xmlns:a16="http://schemas.microsoft.com/office/drawing/2014/main" id="{AD6CCFEE-545C-EFD5-1A8D-D4BF613E8544}"/>
              </a:ext>
            </a:extLst>
          </p:cNvPr>
          <p:cNvSpPr>
            <a:spLocks noGrp="1"/>
          </p:cNvSpPr>
          <p:nvPr>
            <p:ph idx="1"/>
          </p:nvPr>
        </p:nvSpPr>
        <p:spPr>
          <a:xfrm>
            <a:off x="628650" y="1119849"/>
            <a:ext cx="7886700" cy="4177110"/>
          </a:xfrm>
        </p:spPr>
        <p:txBody>
          <a:bodyPr>
            <a:noAutofit/>
          </a:bodyPr>
          <a:lstStyle/>
          <a:p>
            <a:r>
              <a:rPr lang="en-US" sz="2400" dirty="0">
                <a:solidFill>
                  <a:srgbClr val="000000"/>
                </a:solidFill>
                <a:latin typeface="Arial" panose="020B0604020202020204" pitchFamily="34" charset="0"/>
                <a:cs typeface="Arial" panose="020B0604020202020204" pitchFamily="34" charset="0"/>
              </a:rPr>
              <a:t>Different ISA may have different set of features, like:</a:t>
            </a:r>
          </a:p>
          <a:p>
            <a:pPr lvl="1">
              <a:buFont typeface="Wingdings" panose="05000000000000000000" pitchFamily="2" charset="2"/>
              <a:buChar char="§"/>
            </a:pPr>
            <a:r>
              <a:rPr lang="en-US" sz="2200" dirty="0">
                <a:solidFill>
                  <a:srgbClr val="000000"/>
                </a:solidFill>
                <a:latin typeface="Arial" panose="020B0604020202020204" pitchFamily="34" charset="0"/>
                <a:cs typeface="Arial" panose="020B0604020202020204" pitchFamily="34" charset="0"/>
              </a:rPr>
              <a:t>Architectural register file size</a:t>
            </a:r>
          </a:p>
          <a:p>
            <a:pPr lvl="1">
              <a:buFont typeface="Wingdings" panose="05000000000000000000" pitchFamily="2" charset="2"/>
              <a:buChar char="§"/>
            </a:pPr>
            <a:r>
              <a:rPr lang="en-US" sz="2200" dirty="0">
                <a:solidFill>
                  <a:srgbClr val="000000"/>
                </a:solidFill>
                <a:latin typeface="Arial" panose="020B0604020202020204" pitchFamily="34" charset="0"/>
                <a:cs typeface="Arial" panose="020B0604020202020204" pitchFamily="34" charset="0"/>
              </a:rPr>
              <a:t>Types of memory operand support</a:t>
            </a:r>
          </a:p>
          <a:p>
            <a:pPr lvl="1">
              <a:buFont typeface="Wingdings" panose="05000000000000000000" pitchFamily="2" charset="2"/>
              <a:buChar char="§"/>
            </a:pPr>
            <a:r>
              <a:rPr lang="en-US" sz="2200" dirty="0">
                <a:solidFill>
                  <a:srgbClr val="000000"/>
                </a:solidFill>
                <a:latin typeface="Arial" panose="020B0604020202020204" pitchFamily="34" charset="0"/>
                <a:cs typeface="Arial" panose="020B0604020202020204" pitchFamily="34" charset="0"/>
              </a:rPr>
              <a:t>Format of instructions</a:t>
            </a:r>
          </a:p>
          <a:p>
            <a:pPr lvl="1">
              <a:buFont typeface="Wingdings" panose="05000000000000000000" pitchFamily="2" charset="2"/>
              <a:buChar char="§"/>
            </a:pPr>
            <a:r>
              <a:rPr lang="en-US" sz="2200" dirty="0">
                <a:solidFill>
                  <a:srgbClr val="000000"/>
                </a:solidFill>
                <a:latin typeface="Arial" panose="020B0604020202020204" pitchFamily="34" charset="0"/>
                <a:cs typeface="Arial" panose="020B0604020202020204" pitchFamily="34" charset="0"/>
              </a:rPr>
              <a:t>Types of operation support</a:t>
            </a:r>
          </a:p>
          <a:p>
            <a:pPr marL="342900" lvl="1" indent="0">
              <a:buNone/>
            </a:pPr>
            <a:r>
              <a:rPr lang="en-US" sz="2400" dirty="0">
                <a:solidFill>
                  <a:srgbClr val="000000"/>
                </a:solidFill>
                <a:latin typeface="Arial" panose="020B0604020202020204" pitchFamily="34" charset="0"/>
                <a:cs typeface="Arial" panose="020B0604020202020204" pitchFamily="34" charset="0"/>
              </a:rPr>
              <a:t> </a:t>
            </a:r>
          </a:p>
          <a:p>
            <a:r>
              <a:rPr lang="en-US" sz="2400" dirty="0">
                <a:solidFill>
                  <a:srgbClr val="000000"/>
                </a:solidFill>
                <a:latin typeface="Arial" panose="020B0604020202020204" pitchFamily="34" charset="0"/>
                <a:cs typeface="Arial" panose="020B0604020202020204" pitchFamily="34" charset="0"/>
              </a:rPr>
              <a:t>These affect various performance parameters: </a:t>
            </a:r>
          </a:p>
          <a:p>
            <a:pPr lvl="1">
              <a:buFont typeface="Wingdings" panose="05000000000000000000" pitchFamily="2" charset="2"/>
              <a:buChar char="§"/>
            </a:pPr>
            <a:r>
              <a:rPr lang="en-US" sz="2200" dirty="0">
                <a:solidFill>
                  <a:srgbClr val="000000"/>
                </a:solidFill>
                <a:latin typeface="Arial" panose="020B0604020202020204" pitchFamily="34" charset="0"/>
                <a:cs typeface="Arial" panose="020B0604020202020204" pitchFamily="34" charset="0"/>
              </a:rPr>
              <a:t>Register pressure </a:t>
            </a:r>
          </a:p>
          <a:p>
            <a:pPr lvl="1">
              <a:buFont typeface="Wingdings" panose="05000000000000000000" pitchFamily="2" charset="2"/>
              <a:buChar char="§"/>
            </a:pPr>
            <a:r>
              <a:rPr lang="en-US" sz="2200" dirty="0">
                <a:solidFill>
                  <a:srgbClr val="000000"/>
                </a:solidFill>
                <a:latin typeface="Arial" panose="020B0604020202020204" pitchFamily="34" charset="0"/>
                <a:cs typeface="Arial" panose="020B0604020202020204" pitchFamily="34" charset="0"/>
              </a:rPr>
              <a:t>Code Density</a:t>
            </a:r>
          </a:p>
          <a:p>
            <a:pPr lvl="1">
              <a:buFont typeface="Wingdings" panose="05000000000000000000" pitchFamily="2" charset="2"/>
              <a:buChar char="§"/>
            </a:pPr>
            <a:r>
              <a:rPr lang="en-US" sz="2200" dirty="0">
                <a:solidFill>
                  <a:srgbClr val="000000"/>
                </a:solidFill>
                <a:latin typeface="Arial" panose="020B0604020202020204" pitchFamily="34" charset="0"/>
                <a:cs typeface="Arial" panose="020B0604020202020204" pitchFamily="34" charset="0"/>
              </a:rPr>
              <a:t>Dynamic Instruction Count </a:t>
            </a:r>
          </a:p>
        </p:txBody>
      </p:sp>
      <p:sp>
        <p:nvSpPr>
          <p:cNvPr id="5" name="Slide Number Placeholder 4">
            <a:extLst>
              <a:ext uri="{FF2B5EF4-FFF2-40B4-BE49-F238E27FC236}">
                <a16:creationId xmlns:a16="http://schemas.microsoft.com/office/drawing/2014/main" id="{70E48248-3A1F-A662-FBB9-B628E2B8177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
        <p:nvSpPr>
          <p:cNvPr id="6" name="TextBox 5">
            <a:extLst>
              <a:ext uri="{FF2B5EF4-FFF2-40B4-BE49-F238E27FC236}">
                <a16:creationId xmlns:a16="http://schemas.microsoft.com/office/drawing/2014/main" id="{664C9C96-A02E-37DD-C631-E11777086AD3}"/>
              </a:ext>
            </a:extLst>
          </p:cNvPr>
          <p:cNvSpPr txBox="1"/>
          <p:nvPr/>
        </p:nvSpPr>
        <p:spPr>
          <a:xfrm>
            <a:off x="324001" y="5345668"/>
            <a:ext cx="7983416" cy="276999"/>
          </a:xfrm>
          <a:prstGeom prst="rect">
            <a:avLst/>
          </a:prstGeom>
          <a:noFill/>
        </p:spPr>
        <p:txBody>
          <a:bodyPr wrap="square" rtlCol="0">
            <a:spAutoFit/>
          </a:bodyPr>
          <a:lstStyle/>
          <a:p>
            <a:r>
              <a:rPr lang="en-IN" sz="1200" dirty="0"/>
              <a:t>[5] A. Venkat et. al, “Harnessing isa diversity: Design of a heterogeneous-isa chip multiprocessor,” in ISCA, 2014 </a:t>
            </a:r>
          </a:p>
        </p:txBody>
      </p:sp>
    </p:spTree>
    <p:extLst>
      <p:ext uri="{BB962C8B-B14F-4D97-AF65-F5344CB8AC3E}">
        <p14:creationId xmlns:p14="http://schemas.microsoft.com/office/powerpoint/2010/main" val="3265544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0ADF0-8B5E-9F7C-D336-6F04DB994447}"/>
              </a:ext>
            </a:extLst>
          </p:cNvPr>
          <p:cNvSpPr>
            <a:spLocks noGrp="1"/>
          </p:cNvSpPr>
          <p:nvPr>
            <p:ph type="title"/>
          </p:nvPr>
        </p:nvSpPr>
        <p:spPr>
          <a:xfrm>
            <a:off x="628650" y="15213"/>
            <a:ext cx="7886700" cy="1104636"/>
          </a:xfrm>
        </p:spPr>
        <p:txBody>
          <a:bodyPr>
            <a:normAutofit/>
          </a:bodyPr>
          <a:lstStyle/>
          <a:p>
            <a:r>
              <a:rPr lang="en-IN" sz="4000" dirty="0">
                <a:solidFill>
                  <a:schemeClr val="accent1"/>
                </a:solidFill>
                <a:latin typeface="Arial" panose="020B0604020202020204" pitchFamily="34" charset="0"/>
                <a:cs typeface="Arial" panose="020B0604020202020204" pitchFamily="34" charset="0"/>
              </a:rPr>
              <a:t>Harnessing ISA Diversity   </a:t>
            </a:r>
          </a:p>
        </p:txBody>
      </p:sp>
      <p:sp>
        <p:nvSpPr>
          <p:cNvPr id="8" name="Content Placeholder 2">
            <a:extLst>
              <a:ext uri="{FF2B5EF4-FFF2-40B4-BE49-F238E27FC236}">
                <a16:creationId xmlns:a16="http://schemas.microsoft.com/office/drawing/2014/main" id="{AD6CCFEE-545C-EFD5-1A8D-D4BF613E8544}"/>
              </a:ext>
            </a:extLst>
          </p:cNvPr>
          <p:cNvSpPr>
            <a:spLocks noGrp="1"/>
          </p:cNvSpPr>
          <p:nvPr>
            <p:ph idx="1"/>
          </p:nvPr>
        </p:nvSpPr>
        <p:spPr>
          <a:xfrm>
            <a:off x="628650" y="1119849"/>
            <a:ext cx="3190996" cy="4481381"/>
          </a:xfrm>
        </p:spPr>
        <p:txBody>
          <a:bodyPr>
            <a:noAutofit/>
          </a:bodyPr>
          <a:lstStyle/>
          <a:p>
            <a:r>
              <a:rPr lang="en-US" sz="2400" dirty="0">
                <a:solidFill>
                  <a:srgbClr val="000000"/>
                </a:solidFill>
                <a:latin typeface="Arial" panose="020B0604020202020204" pitchFamily="34" charset="0"/>
                <a:cs typeface="Arial" panose="020B0604020202020204" pitchFamily="34" charset="0"/>
              </a:rPr>
              <a:t>CMP consisting of different ISA cores</a:t>
            </a:r>
          </a:p>
          <a:p>
            <a:r>
              <a:rPr lang="en-US" sz="2400" dirty="0">
                <a:solidFill>
                  <a:srgbClr val="000000"/>
                </a:solidFill>
                <a:latin typeface="Arial" panose="020B0604020202020204" pitchFamily="34" charset="0"/>
                <a:cs typeface="Arial" panose="020B0604020202020204" pitchFamily="34" charset="0"/>
              </a:rPr>
              <a:t>Only one core is active at a time</a:t>
            </a:r>
          </a:p>
          <a:p>
            <a:r>
              <a:rPr lang="en-US" sz="2400" dirty="0">
                <a:solidFill>
                  <a:srgbClr val="000000"/>
                </a:solidFill>
                <a:latin typeface="Arial" panose="020B0604020202020204" pitchFamily="34" charset="0"/>
                <a:cs typeface="Arial" panose="020B0604020202020204" pitchFamily="34" charset="0"/>
              </a:rPr>
              <a:t>Process migrates between cores as per its affinity</a:t>
            </a:r>
          </a:p>
          <a:p>
            <a:r>
              <a:rPr lang="en-US" sz="2400" dirty="0">
                <a:solidFill>
                  <a:srgbClr val="000000"/>
                </a:solidFill>
                <a:latin typeface="Arial" panose="020B0604020202020204" pitchFamily="34" charset="0"/>
                <a:cs typeface="Arial" panose="020B0604020202020204" pitchFamily="34" charset="0"/>
              </a:rPr>
              <a:t>But used oracle schedule! How to realize this?</a:t>
            </a:r>
          </a:p>
        </p:txBody>
      </p:sp>
      <p:pic>
        <p:nvPicPr>
          <p:cNvPr id="5" name="Picture 4">
            <a:extLst>
              <a:ext uri="{FF2B5EF4-FFF2-40B4-BE49-F238E27FC236}">
                <a16:creationId xmlns:a16="http://schemas.microsoft.com/office/drawing/2014/main" id="{E3923C05-AEF1-2675-A924-860FD5D634FD}"/>
              </a:ext>
            </a:extLst>
          </p:cNvPr>
          <p:cNvPicPr>
            <a:picLocks noChangeAspect="1"/>
          </p:cNvPicPr>
          <p:nvPr/>
        </p:nvPicPr>
        <p:blipFill>
          <a:blip r:embed="rId3"/>
          <a:stretch>
            <a:fillRect/>
          </a:stretch>
        </p:blipFill>
        <p:spPr>
          <a:xfrm>
            <a:off x="3819646" y="1119848"/>
            <a:ext cx="5324354" cy="2994561"/>
          </a:xfrm>
          <a:prstGeom prst="rect">
            <a:avLst/>
          </a:prstGeom>
        </p:spPr>
      </p:pic>
      <p:sp>
        <p:nvSpPr>
          <p:cNvPr id="6" name="Slide Number Placeholder 5">
            <a:extLst>
              <a:ext uri="{FF2B5EF4-FFF2-40B4-BE49-F238E27FC236}">
                <a16:creationId xmlns:a16="http://schemas.microsoft.com/office/drawing/2014/main" id="{50753BA0-E27B-4024-A163-3C9C1DCC82C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
        <p:nvSpPr>
          <p:cNvPr id="7" name="TextBox 6">
            <a:extLst>
              <a:ext uri="{FF2B5EF4-FFF2-40B4-BE49-F238E27FC236}">
                <a16:creationId xmlns:a16="http://schemas.microsoft.com/office/drawing/2014/main" id="{A612EB4F-BAAF-3969-B759-B66F885B5F39}"/>
              </a:ext>
            </a:extLst>
          </p:cNvPr>
          <p:cNvSpPr txBox="1"/>
          <p:nvPr/>
        </p:nvSpPr>
        <p:spPr>
          <a:xfrm>
            <a:off x="324001" y="5275960"/>
            <a:ext cx="7983416" cy="461665"/>
          </a:xfrm>
          <a:prstGeom prst="rect">
            <a:avLst/>
          </a:prstGeom>
          <a:noFill/>
        </p:spPr>
        <p:txBody>
          <a:bodyPr wrap="square" rtlCol="0">
            <a:spAutoFit/>
          </a:bodyPr>
          <a:lstStyle/>
          <a:p>
            <a:r>
              <a:rPr lang="en-IN" sz="1200" dirty="0"/>
              <a:t>[4] </a:t>
            </a:r>
            <a:r>
              <a:rPr lang="en-US" sz="1200" dirty="0"/>
              <a:t>J. L. Henning, “Spec cpu2006 benchmark descriptions,” SIGARCH </a:t>
            </a:r>
            <a:r>
              <a:rPr lang="en-US" sz="1200" dirty="0" err="1"/>
              <a:t>Comput</a:t>
            </a:r>
            <a:r>
              <a:rPr lang="en-US" sz="1200" dirty="0"/>
              <a:t>. Archit. News, 2006. </a:t>
            </a:r>
            <a:endParaRPr lang="en-IN" sz="1200" dirty="0"/>
          </a:p>
          <a:p>
            <a:r>
              <a:rPr lang="en-IN" sz="1200" dirty="0"/>
              <a:t>[5] A. Venkat et. al, “Harnessing isa diversity: Design of a heterogeneous-isa chip multiprocessor,” in ISCA, 2014 </a:t>
            </a:r>
          </a:p>
        </p:txBody>
      </p:sp>
      <p:sp>
        <p:nvSpPr>
          <p:cNvPr id="9" name="TextBox 8">
            <a:extLst>
              <a:ext uri="{FF2B5EF4-FFF2-40B4-BE49-F238E27FC236}">
                <a16:creationId xmlns:a16="http://schemas.microsoft.com/office/drawing/2014/main" id="{F3C83297-0EE1-C0E1-F13C-5C1D31FFE8D1}"/>
              </a:ext>
            </a:extLst>
          </p:cNvPr>
          <p:cNvSpPr txBox="1"/>
          <p:nvPr/>
        </p:nvSpPr>
        <p:spPr>
          <a:xfrm>
            <a:off x="4747967" y="4163118"/>
            <a:ext cx="3968685" cy="369332"/>
          </a:xfrm>
          <a:prstGeom prst="rect">
            <a:avLst/>
          </a:prstGeom>
          <a:noFill/>
        </p:spPr>
        <p:txBody>
          <a:bodyPr wrap="square" rtlCol="0">
            <a:spAutoFit/>
          </a:bodyPr>
          <a:lstStyle/>
          <a:p>
            <a:r>
              <a:rPr lang="en-IN" dirty="0"/>
              <a:t>[4] Overall speedup on SPEC CPU2006[5]</a:t>
            </a:r>
          </a:p>
        </p:txBody>
      </p:sp>
    </p:spTree>
    <p:extLst>
      <p:ext uri="{BB962C8B-B14F-4D97-AF65-F5344CB8AC3E}">
        <p14:creationId xmlns:p14="http://schemas.microsoft.com/office/powerpoint/2010/main" val="3997539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0ADF0-8B5E-9F7C-D336-6F04DB994447}"/>
              </a:ext>
            </a:extLst>
          </p:cNvPr>
          <p:cNvSpPr>
            <a:spLocks noGrp="1"/>
          </p:cNvSpPr>
          <p:nvPr>
            <p:ph type="title"/>
          </p:nvPr>
        </p:nvSpPr>
        <p:spPr>
          <a:xfrm>
            <a:off x="628648" y="0"/>
            <a:ext cx="7886700" cy="1104636"/>
          </a:xfrm>
        </p:spPr>
        <p:txBody>
          <a:bodyPr>
            <a:normAutofit/>
          </a:bodyPr>
          <a:lstStyle/>
          <a:p>
            <a:r>
              <a:rPr lang="en-IN" sz="4000" dirty="0">
                <a:solidFill>
                  <a:schemeClr val="accent1"/>
                </a:solidFill>
                <a:latin typeface="Arial" panose="020B0604020202020204" pitchFamily="34" charset="0"/>
                <a:cs typeface="Arial" panose="020B0604020202020204" pitchFamily="34" charset="0"/>
              </a:rPr>
              <a:t>ISA Affinity-based Scheduling </a:t>
            </a:r>
          </a:p>
        </p:txBody>
      </p:sp>
      <p:sp>
        <p:nvSpPr>
          <p:cNvPr id="3" name="Content Placeholder 2">
            <a:extLst>
              <a:ext uri="{FF2B5EF4-FFF2-40B4-BE49-F238E27FC236}">
                <a16:creationId xmlns:a16="http://schemas.microsoft.com/office/drawing/2014/main" id="{74EECC6E-9172-2783-4F94-F30BC54BB21D}"/>
              </a:ext>
            </a:extLst>
          </p:cNvPr>
          <p:cNvSpPr>
            <a:spLocks noGrp="1"/>
          </p:cNvSpPr>
          <p:nvPr>
            <p:ph idx="1"/>
          </p:nvPr>
        </p:nvSpPr>
        <p:spPr>
          <a:xfrm>
            <a:off x="628648" y="1267122"/>
            <a:ext cx="7886700" cy="4029837"/>
          </a:xfrm>
        </p:spPr>
        <p:txBody>
          <a:bodyPr>
            <a:normAutofit/>
          </a:bodyPr>
          <a:lstStyle/>
          <a:p>
            <a:pPr fontAlgn="base">
              <a:spcBef>
                <a:spcPts val="1000"/>
              </a:spcBef>
            </a:pPr>
            <a:r>
              <a:rPr lang="en-US" sz="2400" dirty="0">
                <a:solidFill>
                  <a:srgbClr val="000000"/>
                </a:solidFill>
                <a:latin typeface="Arial" panose="020B0604020202020204" pitchFamily="34" charset="0"/>
                <a:cs typeface="Arial" panose="020B0604020202020204" pitchFamily="34" charset="0"/>
              </a:rPr>
              <a:t>Boran et. al [6]</a:t>
            </a:r>
            <a:r>
              <a:rPr lang="en-US" sz="2400" b="0" i="0" u="none" strike="noStrike" dirty="0">
                <a:solidFill>
                  <a:srgbClr val="000000"/>
                </a:solidFill>
                <a:effectLst/>
                <a:latin typeface="Arial" panose="020B0604020202020204" pitchFamily="34" charset="0"/>
                <a:cs typeface="Arial" panose="020B0604020202020204" pitchFamily="34" charset="0"/>
              </a:rPr>
              <a:t> proposed coarse-grain scheduling with ~100M instr phases</a:t>
            </a:r>
          </a:p>
          <a:p>
            <a:pPr fontAlgn="base">
              <a:spcBef>
                <a:spcPts val="1000"/>
              </a:spcBef>
            </a:pPr>
            <a:endParaRPr lang="en-US" sz="1000" dirty="0">
              <a:solidFill>
                <a:srgbClr val="000000"/>
              </a:solidFill>
              <a:latin typeface="Arial" panose="020B0604020202020204" pitchFamily="34" charset="0"/>
              <a:cs typeface="Arial" panose="020B0604020202020204" pitchFamily="34" charset="0"/>
            </a:endParaRPr>
          </a:p>
          <a:p>
            <a:pPr fontAlgn="base">
              <a:spcBef>
                <a:spcPts val="1000"/>
              </a:spcBef>
            </a:pPr>
            <a:r>
              <a:rPr lang="en-US" sz="2400" dirty="0">
                <a:solidFill>
                  <a:srgbClr val="000000"/>
                </a:solidFill>
                <a:latin typeface="Arial" panose="020B0604020202020204" pitchFamily="34" charset="0"/>
                <a:cs typeface="Arial" panose="020B0604020202020204" pitchFamily="34" charset="0"/>
              </a:rPr>
              <a:t>Estimate perf(inactive-ISA core) using regression models on active-ISA params</a:t>
            </a:r>
          </a:p>
          <a:p>
            <a:pPr fontAlgn="base">
              <a:spcBef>
                <a:spcPts val="1000"/>
              </a:spcBef>
            </a:pPr>
            <a:endParaRPr lang="en-US" sz="1000" dirty="0">
              <a:solidFill>
                <a:srgbClr val="000000"/>
              </a:solidFill>
              <a:latin typeface="Arial" panose="020B0604020202020204" pitchFamily="34" charset="0"/>
              <a:cs typeface="Arial" panose="020B0604020202020204" pitchFamily="34" charset="0"/>
            </a:endParaRPr>
          </a:p>
          <a:p>
            <a:pPr fontAlgn="base">
              <a:spcBef>
                <a:spcPts val="1000"/>
              </a:spcBef>
            </a:pPr>
            <a:r>
              <a:rPr lang="en-US" sz="2400" dirty="0">
                <a:solidFill>
                  <a:srgbClr val="000000"/>
                </a:solidFill>
                <a:latin typeface="Arial" panose="020B0604020202020204" pitchFamily="34" charset="0"/>
                <a:cs typeface="Arial" panose="020B0604020202020204" pitchFamily="34" charset="0"/>
              </a:rPr>
              <a:t>Utilize heuristics to decide on next phase’s schedule</a:t>
            </a:r>
          </a:p>
          <a:p>
            <a:pPr fontAlgn="base">
              <a:spcBef>
                <a:spcPts val="1000"/>
              </a:spcBef>
            </a:pPr>
            <a:endParaRPr lang="en-US" sz="1000" dirty="0">
              <a:solidFill>
                <a:srgbClr val="000000"/>
              </a:solidFill>
              <a:latin typeface="Arial" panose="020B0604020202020204" pitchFamily="34" charset="0"/>
              <a:cs typeface="Arial" panose="020B0604020202020204" pitchFamily="34" charset="0"/>
            </a:endParaRPr>
          </a:p>
          <a:p>
            <a:pPr fontAlgn="base">
              <a:spcBef>
                <a:spcPts val="1000"/>
              </a:spcBef>
            </a:pPr>
            <a:r>
              <a:rPr lang="en-US" sz="2400" dirty="0">
                <a:latin typeface="Arial" panose="020B0604020202020204" pitchFamily="34" charset="0"/>
                <a:cs typeface="Arial" panose="020B0604020202020204" pitchFamily="34" charset="0"/>
              </a:rPr>
              <a:t>Migration overhead ~ 5-150 </a:t>
            </a:r>
            <a:r>
              <a:rPr lang="en-US" sz="2400" dirty="0" err="1">
                <a:latin typeface="Arial" panose="020B0604020202020204" pitchFamily="34" charset="0"/>
                <a:cs typeface="Arial" panose="020B0604020202020204" pitchFamily="34" charset="0"/>
              </a:rPr>
              <a:t>μs</a:t>
            </a:r>
            <a:r>
              <a:rPr lang="en-US" sz="2400" dirty="0">
                <a:latin typeface="Arial" panose="020B0604020202020204" pitchFamily="34" charset="0"/>
                <a:cs typeface="Arial" panose="020B0604020202020204" pitchFamily="34" charset="0"/>
              </a:rPr>
              <a:t> [5] </a:t>
            </a:r>
          </a:p>
        </p:txBody>
      </p:sp>
      <p:sp>
        <p:nvSpPr>
          <p:cNvPr id="6" name="Slide Number Placeholder 5">
            <a:extLst>
              <a:ext uri="{FF2B5EF4-FFF2-40B4-BE49-F238E27FC236}">
                <a16:creationId xmlns:a16="http://schemas.microsoft.com/office/drawing/2014/main" id="{5A6F8DE1-9829-499C-8B08-92C56324927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
        <p:nvSpPr>
          <p:cNvPr id="7" name="TextBox 6">
            <a:extLst>
              <a:ext uri="{FF2B5EF4-FFF2-40B4-BE49-F238E27FC236}">
                <a16:creationId xmlns:a16="http://schemas.microsoft.com/office/drawing/2014/main" id="{C38547D5-6F7B-A3F8-0C5B-769ABC5BFCAA}"/>
              </a:ext>
            </a:extLst>
          </p:cNvPr>
          <p:cNvSpPr txBox="1"/>
          <p:nvPr/>
        </p:nvSpPr>
        <p:spPr>
          <a:xfrm>
            <a:off x="324001" y="5276194"/>
            <a:ext cx="7983416" cy="646331"/>
          </a:xfrm>
          <a:prstGeom prst="rect">
            <a:avLst/>
          </a:prstGeom>
          <a:noFill/>
        </p:spPr>
        <p:txBody>
          <a:bodyPr wrap="square" rtlCol="0">
            <a:spAutoFit/>
          </a:bodyPr>
          <a:lstStyle/>
          <a:p>
            <a:r>
              <a:rPr lang="en-IN" sz="1200" dirty="0"/>
              <a:t>[5] A. Venkat et. al, “Harnessing isa diversity: Design of a heterogeneous-isa chip multiprocessor,” in ISCA, 2014 </a:t>
            </a:r>
          </a:p>
          <a:p>
            <a:r>
              <a:rPr lang="en-IN" sz="1200" dirty="0"/>
              <a:t>[6]</a:t>
            </a:r>
            <a:r>
              <a:rPr lang="en-GB" sz="1200" dirty="0">
                <a:solidFill>
                  <a:schemeClr val="dk1"/>
                </a:solidFill>
              </a:rPr>
              <a:t> N. K. Boran et. al, “Classification based Scheduling on Heterogeneous-ISA Multi-core Architectures”, VDAT 2020</a:t>
            </a:r>
          </a:p>
          <a:p>
            <a:endParaRPr lang="en-GB" sz="1200" dirty="0">
              <a:solidFill>
                <a:schemeClr val="dk1"/>
              </a:solidFill>
            </a:endParaRPr>
          </a:p>
        </p:txBody>
      </p:sp>
    </p:spTree>
    <p:extLst>
      <p:ext uri="{BB962C8B-B14F-4D97-AF65-F5344CB8AC3E}">
        <p14:creationId xmlns:p14="http://schemas.microsoft.com/office/powerpoint/2010/main" val="1819610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5C239-7D13-E317-3886-042B68BD23E8}"/>
              </a:ext>
            </a:extLst>
          </p:cNvPr>
          <p:cNvSpPr>
            <a:spLocks noGrp="1"/>
          </p:cNvSpPr>
          <p:nvPr>
            <p:ph type="title"/>
          </p:nvPr>
        </p:nvSpPr>
        <p:spPr>
          <a:xfrm>
            <a:off x="628650" y="113770"/>
            <a:ext cx="7886700" cy="1104636"/>
          </a:xfrm>
        </p:spPr>
        <p:txBody>
          <a:bodyPr>
            <a:normAutofit/>
          </a:bodyPr>
          <a:lstStyle/>
          <a:p>
            <a:pPr algn="ctr"/>
            <a:r>
              <a:rPr lang="en-IN" sz="4000" b="1" dirty="0">
                <a:latin typeface="Arial" panose="020B0604020202020204" pitchFamily="34" charset="0"/>
                <a:cs typeface="Arial" panose="020B0604020202020204" pitchFamily="34" charset="0"/>
              </a:rPr>
              <a:t>Exploiting Parallelism </a:t>
            </a:r>
            <a:endParaRPr lang="en-IN" sz="4000" b="1" dirty="0"/>
          </a:p>
        </p:txBody>
      </p:sp>
      <p:sp>
        <p:nvSpPr>
          <p:cNvPr id="5" name="Slide Number Placeholder 4">
            <a:extLst>
              <a:ext uri="{FF2B5EF4-FFF2-40B4-BE49-F238E27FC236}">
                <a16:creationId xmlns:a16="http://schemas.microsoft.com/office/drawing/2014/main" id="{FB716022-A6AD-53D8-A439-6BF9709F446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cxnSp>
        <p:nvCxnSpPr>
          <p:cNvPr id="4" name="Straight Arrow Connector 3">
            <a:extLst>
              <a:ext uri="{FF2B5EF4-FFF2-40B4-BE49-F238E27FC236}">
                <a16:creationId xmlns:a16="http://schemas.microsoft.com/office/drawing/2014/main" id="{260359F6-1FCA-D199-8EDC-72F49D7B0E69}"/>
              </a:ext>
            </a:extLst>
          </p:cNvPr>
          <p:cNvCxnSpPr>
            <a:cxnSpLocks/>
          </p:cNvCxnSpPr>
          <p:nvPr/>
        </p:nvCxnSpPr>
        <p:spPr>
          <a:xfrm>
            <a:off x="7257864" y="1011268"/>
            <a:ext cx="0" cy="88776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3CE48B96-47CE-6AD6-C95D-758FF0278657}"/>
              </a:ext>
            </a:extLst>
          </p:cNvPr>
          <p:cNvCxnSpPr>
            <a:cxnSpLocks/>
          </p:cNvCxnSpPr>
          <p:nvPr/>
        </p:nvCxnSpPr>
        <p:spPr>
          <a:xfrm>
            <a:off x="5684853" y="1910131"/>
            <a:ext cx="0" cy="88776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FB850D31-C839-5021-A35C-C9522604DD57}"/>
              </a:ext>
            </a:extLst>
          </p:cNvPr>
          <p:cNvCxnSpPr>
            <a:cxnSpLocks/>
          </p:cNvCxnSpPr>
          <p:nvPr/>
        </p:nvCxnSpPr>
        <p:spPr>
          <a:xfrm>
            <a:off x="8737291" y="1910131"/>
            <a:ext cx="0" cy="88776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4330D02B-A7E7-5D82-7FF7-30EC157D88EE}"/>
              </a:ext>
            </a:extLst>
          </p:cNvPr>
          <p:cNvCxnSpPr>
            <a:cxnSpLocks/>
          </p:cNvCxnSpPr>
          <p:nvPr/>
        </p:nvCxnSpPr>
        <p:spPr>
          <a:xfrm>
            <a:off x="5690770" y="3661250"/>
            <a:ext cx="0" cy="88776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49B91F4-3BB2-3973-F310-427C441744D9}"/>
              </a:ext>
            </a:extLst>
          </p:cNvPr>
          <p:cNvCxnSpPr>
            <a:cxnSpLocks/>
          </p:cNvCxnSpPr>
          <p:nvPr/>
        </p:nvCxnSpPr>
        <p:spPr>
          <a:xfrm>
            <a:off x="5690770" y="3661250"/>
            <a:ext cx="3052438" cy="0"/>
          </a:xfrm>
          <a:prstGeom prst="line">
            <a:avLst/>
          </a:prstGeom>
          <a:ln/>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7D2ABED5-775C-E017-B7E6-1819F175DCEA}"/>
              </a:ext>
            </a:extLst>
          </p:cNvPr>
          <p:cNvCxnSpPr>
            <a:cxnSpLocks/>
          </p:cNvCxnSpPr>
          <p:nvPr/>
        </p:nvCxnSpPr>
        <p:spPr>
          <a:xfrm>
            <a:off x="8743208" y="3661250"/>
            <a:ext cx="0" cy="88776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39D6A37-60BB-6598-D976-2D29348C1905}"/>
              </a:ext>
            </a:extLst>
          </p:cNvPr>
          <p:cNvCxnSpPr>
            <a:cxnSpLocks/>
          </p:cNvCxnSpPr>
          <p:nvPr/>
        </p:nvCxnSpPr>
        <p:spPr>
          <a:xfrm>
            <a:off x="7732634" y="3661250"/>
            <a:ext cx="0" cy="88776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B681C7D-FD10-24CD-62B1-F2F9C4F36640}"/>
              </a:ext>
            </a:extLst>
          </p:cNvPr>
          <p:cNvCxnSpPr>
            <a:cxnSpLocks/>
          </p:cNvCxnSpPr>
          <p:nvPr/>
        </p:nvCxnSpPr>
        <p:spPr>
          <a:xfrm>
            <a:off x="5684853" y="1899035"/>
            <a:ext cx="3052438" cy="7398"/>
          </a:xfrm>
          <a:prstGeom prst="line">
            <a:avLst/>
          </a:prstGeom>
          <a:ln/>
        </p:spPr>
        <p:style>
          <a:lnRef idx="3">
            <a:schemeClr val="dk1"/>
          </a:lnRef>
          <a:fillRef idx="0">
            <a:schemeClr val="dk1"/>
          </a:fillRef>
          <a:effectRef idx="2">
            <a:schemeClr val="dk1"/>
          </a:effectRef>
          <a:fontRef idx="minor">
            <a:schemeClr val="tx1"/>
          </a:fontRef>
        </p:style>
      </p:cxnSp>
      <p:cxnSp>
        <p:nvCxnSpPr>
          <p:cNvPr id="13" name="Straight Connector 12">
            <a:extLst>
              <a:ext uri="{FF2B5EF4-FFF2-40B4-BE49-F238E27FC236}">
                <a16:creationId xmlns:a16="http://schemas.microsoft.com/office/drawing/2014/main" id="{7DE90D64-2797-13B3-F48C-9EFE6B0442F9}"/>
              </a:ext>
            </a:extLst>
          </p:cNvPr>
          <p:cNvCxnSpPr>
            <a:cxnSpLocks/>
          </p:cNvCxnSpPr>
          <p:nvPr/>
        </p:nvCxnSpPr>
        <p:spPr>
          <a:xfrm>
            <a:off x="5690770" y="2766085"/>
            <a:ext cx="3052438" cy="7398"/>
          </a:xfrm>
          <a:prstGeom prst="line">
            <a:avLst/>
          </a:prstGeom>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EF8943B5-8998-6142-8D0F-36AADF4D2950}"/>
              </a:ext>
            </a:extLst>
          </p:cNvPr>
          <p:cNvCxnSpPr>
            <a:cxnSpLocks/>
          </p:cNvCxnSpPr>
          <p:nvPr/>
        </p:nvCxnSpPr>
        <p:spPr>
          <a:xfrm>
            <a:off x="5690770" y="2773483"/>
            <a:ext cx="0" cy="88776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3C978DC-F1C1-F3FA-F28B-3B127F747832}"/>
              </a:ext>
            </a:extLst>
          </p:cNvPr>
          <p:cNvCxnSpPr>
            <a:cxnSpLocks/>
          </p:cNvCxnSpPr>
          <p:nvPr/>
        </p:nvCxnSpPr>
        <p:spPr>
          <a:xfrm>
            <a:off x="6711702" y="2766085"/>
            <a:ext cx="0" cy="88776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3EF0091-5944-90D8-C9A8-EDDADDCFC026}"/>
              </a:ext>
            </a:extLst>
          </p:cNvPr>
          <p:cNvCxnSpPr>
            <a:cxnSpLocks/>
          </p:cNvCxnSpPr>
          <p:nvPr/>
        </p:nvCxnSpPr>
        <p:spPr>
          <a:xfrm>
            <a:off x="8737291" y="2773483"/>
            <a:ext cx="0" cy="88776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EBBAA31-7CFE-FC8C-B24C-12917FEF90F8}"/>
              </a:ext>
            </a:extLst>
          </p:cNvPr>
          <p:cNvCxnSpPr>
            <a:cxnSpLocks/>
          </p:cNvCxnSpPr>
          <p:nvPr/>
        </p:nvCxnSpPr>
        <p:spPr>
          <a:xfrm>
            <a:off x="7732634" y="2773483"/>
            <a:ext cx="0" cy="88776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E3FFAA3-1695-1D77-C1C0-1D8CA2EB1786}"/>
              </a:ext>
            </a:extLst>
          </p:cNvPr>
          <p:cNvCxnSpPr>
            <a:cxnSpLocks/>
          </p:cNvCxnSpPr>
          <p:nvPr/>
        </p:nvCxnSpPr>
        <p:spPr>
          <a:xfrm>
            <a:off x="5684853" y="3646453"/>
            <a:ext cx="3052438" cy="7398"/>
          </a:xfrm>
          <a:prstGeom prst="line">
            <a:avLst/>
          </a:prstGeom>
          <a:ln/>
        </p:spPr>
        <p:style>
          <a:lnRef idx="3">
            <a:schemeClr val="dk1"/>
          </a:lnRef>
          <a:fillRef idx="0">
            <a:schemeClr val="dk1"/>
          </a:fillRef>
          <a:effectRef idx="2">
            <a:schemeClr val="dk1"/>
          </a:effectRef>
          <a:fontRef idx="minor">
            <a:schemeClr val="tx1"/>
          </a:fontRef>
        </p:style>
      </p:cxnSp>
      <p:cxnSp>
        <p:nvCxnSpPr>
          <p:cNvPr id="19" name="Straight Connector 18">
            <a:extLst>
              <a:ext uri="{FF2B5EF4-FFF2-40B4-BE49-F238E27FC236}">
                <a16:creationId xmlns:a16="http://schemas.microsoft.com/office/drawing/2014/main" id="{28BE7158-43D7-9A78-FA96-9A509524E71F}"/>
              </a:ext>
            </a:extLst>
          </p:cNvPr>
          <p:cNvCxnSpPr>
            <a:cxnSpLocks/>
          </p:cNvCxnSpPr>
          <p:nvPr/>
        </p:nvCxnSpPr>
        <p:spPr>
          <a:xfrm>
            <a:off x="5684853" y="4537919"/>
            <a:ext cx="3052438" cy="7398"/>
          </a:xfrm>
          <a:prstGeom prst="line">
            <a:avLst/>
          </a:prstGeom>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35E5F32D-C069-5CCE-F47C-FDBEBA48F942}"/>
              </a:ext>
            </a:extLst>
          </p:cNvPr>
          <p:cNvCxnSpPr>
            <a:cxnSpLocks/>
          </p:cNvCxnSpPr>
          <p:nvPr/>
        </p:nvCxnSpPr>
        <p:spPr>
          <a:xfrm>
            <a:off x="7273955" y="4537919"/>
            <a:ext cx="0" cy="88776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340AD624-4650-33D9-5CB3-C6CD21E3E8C5}"/>
              </a:ext>
            </a:extLst>
          </p:cNvPr>
          <p:cNvSpPr/>
          <p:nvPr/>
        </p:nvSpPr>
        <p:spPr>
          <a:xfrm>
            <a:off x="4705164" y="2038856"/>
            <a:ext cx="727962" cy="6303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P1</a:t>
            </a:r>
          </a:p>
        </p:txBody>
      </p:sp>
      <p:sp>
        <p:nvSpPr>
          <p:cNvPr id="22" name="Rectangle: Rounded Corners 21">
            <a:extLst>
              <a:ext uri="{FF2B5EF4-FFF2-40B4-BE49-F238E27FC236}">
                <a16:creationId xmlns:a16="http://schemas.microsoft.com/office/drawing/2014/main" id="{B1C63C92-457E-C5FA-7E06-6C48C024C8A0}"/>
              </a:ext>
            </a:extLst>
          </p:cNvPr>
          <p:cNvSpPr/>
          <p:nvPr/>
        </p:nvSpPr>
        <p:spPr>
          <a:xfrm>
            <a:off x="4705164" y="2890003"/>
            <a:ext cx="727962" cy="6303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P2</a:t>
            </a:r>
          </a:p>
        </p:txBody>
      </p:sp>
      <p:sp>
        <p:nvSpPr>
          <p:cNvPr id="23" name="Rectangle: Rounded Corners 22">
            <a:extLst>
              <a:ext uri="{FF2B5EF4-FFF2-40B4-BE49-F238E27FC236}">
                <a16:creationId xmlns:a16="http://schemas.microsoft.com/office/drawing/2014/main" id="{6555D81D-CB51-50AF-A8D0-A6521A27AB69}"/>
              </a:ext>
            </a:extLst>
          </p:cNvPr>
          <p:cNvSpPr/>
          <p:nvPr/>
        </p:nvSpPr>
        <p:spPr>
          <a:xfrm>
            <a:off x="4705164" y="3789975"/>
            <a:ext cx="727962" cy="6303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P3</a:t>
            </a:r>
          </a:p>
        </p:txBody>
      </p:sp>
      <p:sp>
        <p:nvSpPr>
          <p:cNvPr id="24" name="Rectangle: Rounded Corners 23">
            <a:extLst>
              <a:ext uri="{FF2B5EF4-FFF2-40B4-BE49-F238E27FC236}">
                <a16:creationId xmlns:a16="http://schemas.microsoft.com/office/drawing/2014/main" id="{BAD4066F-A84F-5811-59E7-4B913E06957E}"/>
              </a:ext>
            </a:extLst>
          </p:cNvPr>
          <p:cNvSpPr/>
          <p:nvPr/>
        </p:nvSpPr>
        <p:spPr>
          <a:xfrm>
            <a:off x="4705164" y="1163297"/>
            <a:ext cx="727962" cy="6303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P0</a:t>
            </a:r>
          </a:p>
        </p:txBody>
      </p:sp>
      <p:sp>
        <p:nvSpPr>
          <p:cNvPr id="25" name="Rectangle: Rounded Corners 24">
            <a:extLst>
              <a:ext uri="{FF2B5EF4-FFF2-40B4-BE49-F238E27FC236}">
                <a16:creationId xmlns:a16="http://schemas.microsoft.com/office/drawing/2014/main" id="{883EF085-991D-1C65-BC1C-10189BADFFB2}"/>
              </a:ext>
            </a:extLst>
          </p:cNvPr>
          <p:cNvSpPr/>
          <p:nvPr/>
        </p:nvSpPr>
        <p:spPr>
          <a:xfrm>
            <a:off x="4705164" y="4666644"/>
            <a:ext cx="727962" cy="6303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P4</a:t>
            </a:r>
          </a:p>
        </p:txBody>
      </p:sp>
      <p:sp>
        <p:nvSpPr>
          <p:cNvPr id="26" name="TextBox 25">
            <a:extLst>
              <a:ext uri="{FF2B5EF4-FFF2-40B4-BE49-F238E27FC236}">
                <a16:creationId xmlns:a16="http://schemas.microsoft.com/office/drawing/2014/main" id="{82909BB1-9EF0-F896-A02B-00B54328F82F}"/>
              </a:ext>
            </a:extLst>
          </p:cNvPr>
          <p:cNvSpPr txBox="1"/>
          <p:nvPr/>
        </p:nvSpPr>
        <p:spPr>
          <a:xfrm>
            <a:off x="363995" y="1163297"/>
            <a:ext cx="3882489" cy="4154984"/>
          </a:xfrm>
          <a:prstGeom prst="rect">
            <a:avLst/>
          </a:prstGeom>
          <a:noFill/>
        </p:spPr>
        <p:txBody>
          <a:bodyPr wrap="square" rtlCol="0">
            <a:spAutoFit/>
          </a:bodyPr>
          <a:lstStyle/>
          <a:p>
            <a:r>
              <a:rPr lang="en-IN" sz="2400" dirty="0">
                <a:latin typeface="Arial" panose="020B0604020202020204" pitchFamily="34" charset="0"/>
                <a:cs typeface="Arial" panose="020B0604020202020204" pitchFamily="34" charset="0"/>
              </a:rPr>
              <a:t>A multithreaded (MT) program in execution</a:t>
            </a:r>
          </a:p>
          <a:p>
            <a:endParaRPr lang="en-IN" sz="2400" dirty="0">
              <a:latin typeface="Arial" panose="020B0604020202020204" pitchFamily="34" charset="0"/>
              <a:cs typeface="Arial" panose="020B0604020202020204" pitchFamily="34" charset="0"/>
            </a:endParaRPr>
          </a:p>
          <a:p>
            <a:endParaRPr lang="en-IN" sz="2400" dirty="0">
              <a:latin typeface="Arial" panose="020B0604020202020204" pitchFamily="34" charset="0"/>
              <a:cs typeface="Arial" panose="020B0604020202020204" pitchFamily="34" charset="0"/>
            </a:endParaRPr>
          </a:p>
          <a:p>
            <a:endParaRPr lang="en-IN" sz="2400" dirty="0">
              <a:latin typeface="Arial" panose="020B0604020202020204" pitchFamily="34" charset="0"/>
              <a:cs typeface="Arial" panose="020B0604020202020204" pitchFamily="34" charset="0"/>
            </a:endParaRPr>
          </a:p>
          <a:p>
            <a:endParaRPr lang="en-IN" sz="2400" dirty="0">
              <a:latin typeface="Arial" panose="020B0604020202020204" pitchFamily="34" charset="0"/>
              <a:cs typeface="Arial" panose="020B0604020202020204" pitchFamily="34" charset="0"/>
            </a:endParaRPr>
          </a:p>
          <a:p>
            <a:endParaRPr lang="en-IN" sz="2400" dirty="0">
              <a:latin typeface="Arial" panose="020B0604020202020204" pitchFamily="34" charset="0"/>
              <a:cs typeface="Arial" panose="020B0604020202020204" pitchFamily="34" charset="0"/>
            </a:endParaRPr>
          </a:p>
          <a:p>
            <a:endParaRPr lang="en-IN" sz="2400" dirty="0">
              <a:latin typeface="Arial" panose="020B0604020202020204" pitchFamily="34" charset="0"/>
              <a:cs typeface="Arial" panose="020B0604020202020204" pitchFamily="34" charset="0"/>
            </a:endParaRPr>
          </a:p>
          <a:p>
            <a:endParaRPr lang="en-IN" sz="2400" dirty="0">
              <a:latin typeface="Arial" panose="020B0604020202020204" pitchFamily="34" charset="0"/>
              <a:cs typeface="Arial" panose="020B0604020202020204" pitchFamily="34" charset="0"/>
            </a:endParaRPr>
          </a:p>
          <a:p>
            <a:r>
              <a:rPr lang="en-IN" sz="2400" dirty="0">
                <a:latin typeface="Arial" panose="020B0604020202020204" pitchFamily="34" charset="0"/>
                <a:cs typeface="Arial" panose="020B0604020202020204" pitchFamily="34" charset="0"/>
              </a:rPr>
              <a:t>P0,1,2,3,4 </a:t>
            </a:r>
            <a:r>
              <a:rPr lang="en-IN" sz="2400" dirty="0">
                <a:latin typeface="Arial" panose="020B0604020202020204" pitchFamily="34" charset="0"/>
                <a:cs typeface="Arial" panose="020B0604020202020204" pitchFamily="34" charset="0"/>
                <a:sym typeface="Wingdings" panose="05000000000000000000" pitchFamily="2" charset="2"/>
              </a:rPr>
              <a:t> Phases</a:t>
            </a:r>
            <a:endParaRPr lang="en-IN" sz="2400" dirty="0">
              <a:latin typeface="Arial" panose="020B0604020202020204" pitchFamily="34" charset="0"/>
              <a:cs typeface="Arial" panose="020B0604020202020204" pitchFamily="34" charset="0"/>
            </a:endParaRPr>
          </a:p>
          <a:p>
            <a:r>
              <a:rPr lang="en-IN" sz="2400" dirty="0">
                <a:latin typeface="Arial" panose="020B0604020202020204" pitchFamily="34" charset="0"/>
                <a:cs typeface="Arial" panose="020B0604020202020204" pitchFamily="34" charset="0"/>
              </a:rPr>
              <a:t>Thicker </a:t>
            </a:r>
            <a:r>
              <a:rPr lang="en-IN" sz="2400" dirty="0">
                <a:latin typeface="Arial" panose="020B0604020202020204" pitchFamily="34" charset="0"/>
                <a:cs typeface="Arial" panose="020B0604020202020204" pitchFamily="34" charset="0"/>
                <a:sym typeface="Wingdings" panose="05000000000000000000" pitchFamily="2" charset="2"/>
              </a:rPr>
              <a:t> Higher ILP </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13819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59D41-790C-4888-CE9A-514626F3D691}"/>
              </a:ext>
            </a:extLst>
          </p:cNvPr>
          <p:cNvSpPr>
            <a:spLocks noGrp="1"/>
          </p:cNvSpPr>
          <p:nvPr>
            <p:ph type="title"/>
          </p:nvPr>
        </p:nvSpPr>
        <p:spPr/>
        <p:txBody>
          <a:bodyPr/>
          <a:lstStyle/>
          <a:p>
            <a:r>
              <a:rPr lang="en-IN" sz="3600" dirty="0">
                <a:solidFill>
                  <a:schemeClr val="accent1"/>
                </a:solidFill>
                <a:latin typeface="Arial" panose="020B0604020202020204" pitchFamily="34" charset="0"/>
                <a:cs typeface="Arial" panose="020B0604020202020204" pitchFamily="34" charset="0"/>
              </a:rPr>
              <a:t>Diverse Workloads: Parallelism</a:t>
            </a:r>
            <a:endParaRPr lang="en-IN" dirty="0"/>
          </a:p>
        </p:txBody>
      </p:sp>
      <p:sp>
        <p:nvSpPr>
          <p:cNvPr id="3" name="Slide Number Placeholder 2">
            <a:extLst>
              <a:ext uri="{FF2B5EF4-FFF2-40B4-BE49-F238E27FC236}">
                <a16:creationId xmlns:a16="http://schemas.microsoft.com/office/drawing/2014/main" id="{357E9665-D7E6-3BFA-5589-7DFFDDF1FFA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pic>
        <p:nvPicPr>
          <p:cNvPr id="5" name="Picture 4">
            <a:extLst>
              <a:ext uri="{FF2B5EF4-FFF2-40B4-BE49-F238E27FC236}">
                <a16:creationId xmlns:a16="http://schemas.microsoft.com/office/drawing/2014/main" id="{A68AC91E-4A4F-A506-397E-14ABE8C8A692}"/>
              </a:ext>
            </a:extLst>
          </p:cNvPr>
          <p:cNvPicPr>
            <a:picLocks noChangeAspect="1"/>
          </p:cNvPicPr>
          <p:nvPr/>
        </p:nvPicPr>
        <p:blipFill>
          <a:blip r:embed="rId3"/>
          <a:stretch>
            <a:fillRect/>
          </a:stretch>
        </p:blipFill>
        <p:spPr>
          <a:xfrm>
            <a:off x="301636" y="1457616"/>
            <a:ext cx="8540727" cy="3096189"/>
          </a:xfrm>
          <a:prstGeom prst="rect">
            <a:avLst/>
          </a:prstGeom>
        </p:spPr>
      </p:pic>
      <p:sp>
        <p:nvSpPr>
          <p:cNvPr id="6" name="TextBox 5">
            <a:extLst>
              <a:ext uri="{FF2B5EF4-FFF2-40B4-BE49-F238E27FC236}">
                <a16:creationId xmlns:a16="http://schemas.microsoft.com/office/drawing/2014/main" id="{4CFC6204-5DB1-B03F-54D2-48640CEAC7D2}"/>
              </a:ext>
            </a:extLst>
          </p:cNvPr>
          <p:cNvSpPr txBox="1"/>
          <p:nvPr/>
        </p:nvSpPr>
        <p:spPr>
          <a:xfrm>
            <a:off x="301636" y="5258438"/>
            <a:ext cx="7983416" cy="461665"/>
          </a:xfrm>
          <a:prstGeom prst="rect">
            <a:avLst/>
          </a:prstGeom>
          <a:noFill/>
        </p:spPr>
        <p:txBody>
          <a:bodyPr wrap="square" rtlCol="0">
            <a:spAutoFit/>
          </a:bodyPr>
          <a:lstStyle/>
          <a:p>
            <a:r>
              <a:rPr lang="en-IN" sz="1200" dirty="0"/>
              <a:t>[8] M. </a:t>
            </a:r>
            <a:r>
              <a:rPr lang="en-IN" sz="1200" dirty="0" err="1"/>
              <a:t>Pricopi</a:t>
            </a:r>
            <a:r>
              <a:rPr lang="en-IN" sz="1200" dirty="0"/>
              <a:t> et. al, “Bahurupi: A polymorphic heterogeneous multi-core architecture,” TACO 2012</a:t>
            </a:r>
          </a:p>
          <a:p>
            <a:r>
              <a:rPr lang="en-US" sz="1200" dirty="0"/>
              <a:t>[11] C. </a:t>
            </a:r>
            <a:r>
              <a:rPr lang="en-US" sz="1200" dirty="0" err="1"/>
              <a:t>Bienia</a:t>
            </a:r>
            <a:r>
              <a:rPr lang="en-US" sz="1200" dirty="0"/>
              <a:t> et al. , “The parsec benchmark suite: Characterization and architectural implications,”  PACT 2008.</a:t>
            </a:r>
            <a:r>
              <a:rPr lang="en-IN" sz="1200" dirty="0"/>
              <a:t> </a:t>
            </a:r>
          </a:p>
        </p:txBody>
      </p:sp>
      <p:sp>
        <p:nvSpPr>
          <p:cNvPr id="7" name="TextBox 6">
            <a:extLst>
              <a:ext uri="{FF2B5EF4-FFF2-40B4-BE49-F238E27FC236}">
                <a16:creationId xmlns:a16="http://schemas.microsoft.com/office/drawing/2014/main" id="{CDDE9E3D-302D-4EE8-B83A-5A654B36F27D}"/>
              </a:ext>
            </a:extLst>
          </p:cNvPr>
          <p:cNvSpPr txBox="1"/>
          <p:nvPr/>
        </p:nvSpPr>
        <p:spPr>
          <a:xfrm>
            <a:off x="753768" y="4738518"/>
            <a:ext cx="7636461"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[8] Speedup trends for Ferret kernels [11] </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53809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0ADF0-8B5E-9F7C-D336-6F04DB994447}"/>
              </a:ext>
            </a:extLst>
          </p:cNvPr>
          <p:cNvSpPr>
            <a:spLocks noGrp="1"/>
          </p:cNvSpPr>
          <p:nvPr>
            <p:ph type="title"/>
          </p:nvPr>
        </p:nvSpPr>
        <p:spPr>
          <a:xfrm>
            <a:off x="628648" y="0"/>
            <a:ext cx="7886700" cy="1104636"/>
          </a:xfrm>
        </p:spPr>
        <p:txBody>
          <a:bodyPr>
            <a:normAutofit/>
          </a:bodyPr>
          <a:lstStyle/>
          <a:p>
            <a:r>
              <a:rPr lang="en-IN" sz="4000" dirty="0">
                <a:solidFill>
                  <a:schemeClr val="accent1"/>
                </a:solidFill>
                <a:latin typeface="Arial" panose="020B0604020202020204" pitchFamily="34" charset="0"/>
                <a:cs typeface="Arial" panose="020B0604020202020204" pitchFamily="34" charset="0"/>
              </a:rPr>
              <a:t>Core Fusion - Idea</a:t>
            </a:r>
          </a:p>
        </p:txBody>
      </p:sp>
      <p:sp>
        <p:nvSpPr>
          <p:cNvPr id="3" name="Content Placeholder 2">
            <a:extLst>
              <a:ext uri="{FF2B5EF4-FFF2-40B4-BE49-F238E27FC236}">
                <a16:creationId xmlns:a16="http://schemas.microsoft.com/office/drawing/2014/main" id="{74EECC6E-9172-2783-4F94-F30BC54BB21D}"/>
              </a:ext>
            </a:extLst>
          </p:cNvPr>
          <p:cNvSpPr>
            <a:spLocks noGrp="1"/>
          </p:cNvSpPr>
          <p:nvPr>
            <p:ph idx="1"/>
          </p:nvPr>
        </p:nvSpPr>
        <p:spPr>
          <a:xfrm>
            <a:off x="628647" y="1104636"/>
            <a:ext cx="6089420" cy="3788601"/>
          </a:xfrm>
        </p:spPr>
        <p:txBody>
          <a:bodyPr>
            <a:noAutofit/>
          </a:bodyPr>
          <a:lstStyle/>
          <a:p>
            <a:pPr marL="0" indent="0">
              <a:buNone/>
            </a:pPr>
            <a:r>
              <a:rPr lang="en-US" sz="2400" dirty="0">
                <a:solidFill>
                  <a:srgbClr val="000000"/>
                </a:solidFill>
                <a:latin typeface="Arial" panose="020B0604020202020204" pitchFamily="34" charset="0"/>
                <a:cs typeface="Arial" panose="020B0604020202020204" pitchFamily="34" charset="0"/>
              </a:rPr>
              <a:t>Combine multiple simple independent cores dynamically to form a larger core</a:t>
            </a:r>
          </a:p>
          <a:p>
            <a:pPr marL="0" indent="0">
              <a:buNone/>
            </a:pPr>
            <a:endParaRPr lang="en-US" sz="2400" dirty="0">
              <a:solidFill>
                <a:srgbClr val="000000"/>
              </a:solidFill>
              <a:latin typeface="Arial" panose="020B0604020202020204" pitchFamily="34" charset="0"/>
              <a:cs typeface="Arial" panose="020B0604020202020204" pitchFamily="34" charset="0"/>
            </a:endParaRPr>
          </a:p>
          <a:p>
            <a:pPr marL="0" indent="0">
              <a:buNone/>
            </a:pPr>
            <a:r>
              <a:rPr lang="en-US" sz="2400" dirty="0">
                <a:solidFill>
                  <a:srgbClr val="FF0000"/>
                </a:solidFill>
                <a:latin typeface="Arial" panose="020B0604020202020204" pitchFamily="34" charset="0"/>
                <a:cs typeface="Arial" panose="020B0604020202020204" pitchFamily="34" charset="0"/>
              </a:rPr>
              <a:t>How this helps?</a:t>
            </a:r>
          </a:p>
          <a:p>
            <a:pPr marL="457200" indent="-457200">
              <a:buFont typeface="+mj-lt"/>
              <a:buAutoNum type="arabicPeriod"/>
            </a:pPr>
            <a:r>
              <a:rPr lang="en-US" sz="2400" dirty="0">
                <a:solidFill>
                  <a:srgbClr val="000000"/>
                </a:solidFill>
                <a:latin typeface="Arial" panose="020B0604020202020204" pitchFamily="34" charset="0"/>
                <a:cs typeface="Arial" panose="020B0604020202020204" pitchFamily="34" charset="0"/>
              </a:rPr>
              <a:t>Fuse cores into a few powerful cores for sequential phases (ILP extraction)</a:t>
            </a:r>
          </a:p>
          <a:p>
            <a:pPr marL="457200" indent="-457200">
              <a:buFont typeface="+mj-lt"/>
              <a:buAutoNum type="arabicPeriod"/>
            </a:pPr>
            <a:r>
              <a:rPr lang="en-US" sz="2400" dirty="0">
                <a:solidFill>
                  <a:srgbClr val="000000"/>
                </a:solidFill>
                <a:latin typeface="Arial" panose="020B0604020202020204" pitchFamily="34" charset="0"/>
                <a:cs typeface="Arial" panose="020B0604020202020204" pitchFamily="34" charset="0"/>
              </a:rPr>
              <a:t>Independent execution for fine-grain parallel phases (TLP extraction)</a:t>
            </a:r>
          </a:p>
          <a:p>
            <a:pPr marL="457200" indent="-457200">
              <a:buFont typeface="+mj-lt"/>
              <a:buAutoNum type="arabicPeriod"/>
            </a:pPr>
            <a:r>
              <a:rPr lang="en-US" sz="2400" dirty="0">
                <a:solidFill>
                  <a:srgbClr val="000000"/>
                </a:solidFill>
                <a:latin typeface="Arial" panose="020B0604020202020204" pitchFamily="34" charset="0"/>
                <a:cs typeface="Arial" panose="020B0604020202020204" pitchFamily="34" charset="0"/>
              </a:rPr>
              <a:t>Intermediate fused configuration for low parallelism phases</a:t>
            </a:r>
          </a:p>
        </p:txBody>
      </p:sp>
      <p:sp>
        <p:nvSpPr>
          <p:cNvPr id="35" name="AutoShape 17">
            <a:extLst>
              <a:ext uri="{FF2B5EF4-FFF2-40B4-BE49-F238E27FC236}">
                <a16:creationId xmlns:a16="http://schemas.microsoft.com/office/drawing/2014/main" id="{C0984CCD-2CE1-3DD6-432E-874013CAE106}"/>
              </a:ext>
            </a:extLst>
          </p:cNvPr>
          <p:cNvSpPr>
            <a:spLocks/>
          </p:cNvSpPr>
          <p:nvPr/>
        </p:nvSpPr>
        <p:spPr bwMode="auto">
          <a:xfrm>
            <a:off x="6880577" y="276379"/>
            <a:ext cx="2007061" cy="2033842"/>
          </a:xfrm>
          <a:prstGeom prst="roundRect">
            <a:avLst>
              <a:gd name="adj" fmla="val 7653"/>
            </a:avLst>
          </a:prstGeom>
          <a:solidFill>
            <a:srgbClr val="B3B3B3"/>
          </a:solidFill>
          <a:ln>
            <a:noFill/>
          </a:ln>
          <a:effectLst>
            <a:outerShdw blurRad="127000" dist="76199" dir="2700000" algn="ctr" rotWithShape="0">
              <a:schemeClr val="bg2">
                <a:alpha val="75000"/>
              </a:schemeClr>
            </a:outerShdw>
          </a:effectLst>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sz="1167">
              <a:latin typeface="Helvetica Neue Light" charset="0"/>
              <a:ea typeface="ヒラギノ角ゴ Pro W3" charset="-128"/>
              <a:cs typeface="ヒラギノ角ゴ Pro W3" charset="-128"/>
              <a:sym typeface="Helvetica Neue Light" charset="0"/>
            </a:endParaRPr>
          </a:p>
        </p:txBody>
      </p:sp>
      <p:sp>
        <p:nvSpPr>
          <p:cNvPr id="36" name="Rectangle 18">
            <a:extLst>
              <a:ext uri="{FF2B5EF4-FFF2-40B4-BE49-F238E27FC236}">
                <a16:creationId xmlns:a16="http://schemas.microsoft.com/office/drawing/2014/main" id="{0195DCA9-C7D2-49FD-5DCE-327BD06ED19A}"/>
              </a:ext>
            </a:extLst>
          </p:cNvPr>
          <p:cNvSpPr>
            <a:spLocks/>
          </p:cNvSpPr>
          <p:nvPr/>
        </p:nvSpPr>
        <p:spPr bwMode="auto">
          <a:xfrm>
            <a:off x="7016275" y="425467"/>
            <a:ext cx="1693333" cy="1693333"/>
          </a:xfrm>
          <a:prstGeom prst="rect">
            <a:avLst/>
          </a:prstGeom>
          <a:solidFill>
            <a:srgbClr val="FFFFFF"/>
          </a:solidFill>
          <a:ln>
            <a:noFill/>
          </a:ln>
          <a:effectLst>
            <a:outerShdw blurRad="127000" dist="76199" dir="2700000" algn="ctr" rotWithShape="0">
              <a:schemeClr val="bg2">
                <a:alpha val="75000"/>
              </a:scheme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en-US" sz="1167">
              <a:latin typeface="Helvetica Neue Light" charset="0"/>
              <a:ea typeface="ヒラギノ角ゴ Pro W3" charset="-128"/>
              <a:cs typeface="ヒラギノ角ゴ Pro W3" charset="-128"/>
              <a:sym typeface="Helvetica Neue Light" charset="0"/>
            </a:endParaRPr>
          </a:p>
        </p:txBody>
      </p:sp>
      <p:sp>
        <p:nvSpPr>
          <p:cNvPr id="37" name="Rectangle 19">
            <a:extLst>
              <a:ext uri="{FF2B5EF4-FFF2-40B4-BE49-F238E27FC236}">
                <a16:creationId xmlns:a16="http://schemas.microsoft.com/office/drawing/2014/main" id="{08ACF7BF-877A-A1DC-BFDF-32478BC2C4FC}"/>
              </a:ext>
            </a:extLst>
          </p:cNvPr>
          <p:cNvSpPr>
            <a:spLocks/>
          </p:cNvSpPr>
          <p:nvPr/>
        </p:nvSpPr>
        <p:spPr bwMode="auto">
          <a:xfrm>
            <a:off x="7037441" y="1293300"/>
            <a:ext cx="370417" cy="793750"/>
          </a:xfrm>
          <a:prstGeom prst="rect">
            <a:avLst/>
          </a:prstGeom>
          <a:solidFill>
            <a:srgbClr val="C5001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500"/>
          </a:p>
        </p:txBody>
      </p:sp>
      <p:sp>
        <p:nvSpPr>
          <p:cNvPr id="38" name="Rectangle 20">
            <a:extLst>
              <a:ext uri="{FF2B5EF4-FFF2-40B4-BE49-F238E27FC236}">
                <a16:creationId xmlns:a16="http://schemas.microsoft.com/office/drawing/2014/main" id="{F459AFEB-5970-F873-D739-5CDAC52FE651}"/>
              </a:ext>
            </a:extLst>
          </p:cNvPr>
          <p:cNvSpPr>
            <a:spLocks/>
          </p:cNvSpPr>
          <p:nvPr/>
        </p:nvSpPr>
        <p:spPr bwMode="auto">
          <a:xfrm>
            <a:off x="7460774" y="1293300"/>
            <a:ext cx="370417" cy="793750"/>
          </a:xfrm>
          <a:prstGeom prst="rect">
            <a:avLst/>
          </a:prstGeom>
          <a:solidFill>
            <a:srgbClr val="C5001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500"/>
          </a:p>
        </p:txBody>
      </p:sp>
      <p:sp>
        <p:nvSpPr>
          <p:cNvPr id="39" name="Rectangle 21">
            <a:extLst>
              <a:ext uri="{FF2B5EF4-FFF2-40B4-BE49-F238E27FC236}">
                <a16:creationId xmlns:a16="http://schemas.microsoft.com/office/drawing/2014/main" id="{ED094BE4-CEBE-BB86-B806-B95FFD58AA93}"/>
              </a:ext>
            </a:extLst>
          </p:cNvPr>
          <p:cNvSpPr>
            <a:spLocks/>
          </p:cNvSpPr>
          <p:nvPr/>
        </p:nvSpPr>
        <p:spPr bwMode="auto">
          <a:xfrm>
            <a:off x="7037441" y="446633"/>
            <a:ext cx="370417" cy="793750"/>
          </a:xfrm>
          <a:prstGeom prst="rect">
            <a:avLst/>
          </a:prstGeom>
          <a:solidFill>
            <a:srgbClr val="C5001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500"/>
          </a:p>
        </p:txBody>
      </p:sp>
      <p:sp>
        <p:nvSpPr>
          <p:cNvPr id="40" name="Rectangle 22">
            <a:extLst>
              <a:ext uri="{FF2B5EF4-FFF2-40B4-BE49-F238E27FC236}">
                <a16:creationId xmlns:a16="http://schemas.microsoft.com/office/drawing/2014/main" id="{AF1FEF76-5517-757B-420F-6BEA1BA7AE58}"/>
              </a:ext>
            </a:extLst>
          </p:cNvPr>
          <p:cNvSpPr>
            <a:spLocks/>
          </p:cNvSpPr>
          <p:nvPr/>
        </p:nvSpPr>
        <p:spPr bwMode="auto">
          <a:xfrm>
            <a:off x="7460774" y="446633"/>
            <a:ext cx="370417" cy="793750"/>
          </a:xfrm>
          <a:prstGeom prst="rect">
            <a:avLst/>
          </a:prstGeom>
          <a:solidFill>
            <a:srgbClr val="C5001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500"/>
          </a:p>
        </p:txBody>
      </p:sp>
      <p:sp>
        <p:nvSpPr>
          <p:cNvPr id="41" name="Rectangle 23">
            <a:extLst>
              <a:ext uri="{FF2B5EF4-FFF2-40B4-BE49-F238E27FC236}">
                <a16:creationId xmlns:a16="http://schemas.microsoft.com/office/drawing/2014/main" id="{9212AD90-D1DC-D7D5-2C68-3A9A7C4794FE}"/>
              </a:ext>
            </a:extLst>
          </p:cNvPr>
          <p:cNvSpPr>
            <a:spLocks/>
          </p:cNvSpPr>
          <p:nvPr/>
        </p:nvSpPr>
        <p:spPr bwMode="auto">
          <a:xfrm>
            <a:off x="7884108" y="446633"/>
            <a:ext cx="370417" cy="793750"/>
          </a:xfrm>
          <a:prstGeom prst="rect">
            <a:avLst/>
          </a:prstGeom>
          <a:solidFill>
            <a:srgbClr val="C5001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500"/>
          </a:p>
        </p:txBody>
      </p:sp>
      <p:sp>
        <p:nvSpPr>
          <p:cNvPr id="42" name="Rectangle 24">
            <a:extLst>
              <a:ext uri="{FF2B5EF4-FFF2-40B4-BE49-F238E27FC236}">
                <a16:creationId xmlns:a16="http://schemas.microsoft.com/office/drawing/2014/main" id="{54B8D3FE-A79D-1192-FEB6-87EA0922D210}"/>
              </a:ext>
            </a:extLst>
          </p:cNvPr>
          <p:cNvSpPr>
            <a:spLocks/>
          </p:cNvSpPr>
          <p:nvPr/>
        </p:nvSpPr>
        <p:spPr bwMode="auto">
          <a:xfrm>
            <a:off x="8307441" y="446633"/>
            <a:ext cx="370417" cy="793750"/>
          </a:xfrm>
          <a:prstGeom prst="rect">
            <a:avLst/>
          </a:prstGeom>
          <a:solidFill>
            <a:srgbClr val="C5001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500"/>
          </a:p>
        </p:txBody>
      </p:sp>
      <p:sp>
        <p:nvSpPr>
          <p:cNvPr id="43" name="Rectangle 25">
            <a:extLst>
              <a:ext uri="{FF2B5EF4-FFF2-40B4-BE49-F238E27FC236}">
                <a16:creationId xmlns:a16="http://schemas.microsoft.com/office/drawing/2014/main" id="{40014AF4-0518-0E24-8FE7-74B395C7388B}"/>
              </a:ext>
            </a:extLst>
          </p:cNvPr>
          <p:cNvSpPr>
            <a:spLocks/>
          </p:cNvSpPr>
          <p:nvPr/>
        </p:nvSpPr>
        <p:spPr bwMode="auto">
          <a:xfrm>
            <a:off x="7884108" y="1293300"/>
            <a:ext cx="370417" cy="793750"/>
          </a:xfrm>
          <a:prstGeom prst="rect">
            <a:avLst/>
          </a:prstGeom>
          <a:solidFill>
            <a:srgbClr val="C5001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500"/>
          </a:p>
        </p:txBody>
      </p:sp>
      <p:sp>
        <p:nvSpPr>
          <p:cNvPr id="44" name="Rectangle 26">
            <a:extLst>
              <a:ext uri="{FF2B5EF4-FFF2-40B4-BE49-F238E27FC236}">
                <a16:creationId xmlns:a16="http://schemas.microsoft.com/office/drawing/2014/main" id="{A9497871-9AE1-D3E5-ADA7-E3CB6E352B87}"/>
              </a:ext>
            </a:extLst>
          </p:cNvPr>
          <p:cNvSpPr>
            <a:spLocks/>
          </p:cNvSpPr>
          <p:nvPr/>
        </p:nvSpPr>
        <p:spPr bwMode="auto">
          <a:xfrm>
            <a:off x="8307441" y="1293300"/>
            <a:ext cx="370417" cy="793750"/>
          </a:xfrm>
          <a:prstGeom prst="rect">
            <a:avLst/>
          </a:prstGeom>
          <a:solidFill>
            <a:srgbClr val="C5001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500"/>
          </a:p>
        </p:txBody>
      </p:sp>
      <p:sp>
        <p:nvSpPr>
          <p:cNvPr id="45" name="Rectangle 27">
            <a:extLst>
              <a:ext uri="{FF2B5EF4-FFF2-40B4-BE49-F238E27FC236}">
                <a16:creationId xmlns:a16="http://schemas.microsoft.com/office/drawing/2014/main" id="{9B3DCEC3-A602-E8DB-2987-EC3A88B4E1F8}"/>
              </a:ext>
            </a:extLst>
          </p:cNvPr>
          <p:cNvSpPr>
            <a:spLocks/>
          </p:cNvSpPr>
          <p:nvPr/>
        </p:nvSpPr>
        <p:spPr bwMode="auto">
          <a:xfrm>
            <a:off x="7037441" y="1293300"/>
            <a:ext cx="793750" cy="793750"/>
          </a:xfrm>
          <a:prstGeom prst="rect">
            <a:avLst/>
          </a:prstGeom>
          <a:solidFill>
            <a:srgbClr val="2009B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500"/>
          </a:p>
        </p:txBody>
      </p:sp>
      <p:sp>
        <p:nvSpPr>
          <p:cNvPr id="46" name="Rectangle 28">
            <a:extLst>
              <a:ext uri="{FF2B5EF4-FFF2-40B4-BE49-F238E27FC236}">
                <a16:creationId xmlns:a16="http://schemas.microsoft.com/office/drawing/2014/main" id="{5BA2BB75-F024-C0B4-983C-DED9E6A31D12}"/>
              </a:ext>
            </a:extLst>
          </p:cNvPr>
          <p:cNvSpPr>
            <a:spLocks/>
          </p:cNvSpPr>
          <p:nvPr/>
        </p:nvSpPr>
        <p:spPr bwMode="auto">
          <a:xfrm>
            <a:off x="7037441" y="446633"/>
            <a:ext cx="1640417" cy="793750"/>
          </a:xfrm>
          <a:prstGeom prst="rect">
            <a:avLst/>
          </a:prstGeom>
          <a:solidFill>
            <a:srgbClr val="B1B5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500"/>
          </a:p>
        </p:txBody>
      </p:sp>
      <p:sp>
        <p:nvSpPr>
          <p:cNvPr id="47" name="Rectangle 29">
            <a:extLst>
              <a:ext uri="{FF2B5EF4-FFF2-40B4-BE49-F238E27FC236}">
                <a16:creationId xmlns:a16="http://schemas.microsoft.com/office/drawing/2014/main" id="{C29F584E-593B-9305-3361-3E8C1A16B463}"/>
              </a:ext>
            </a:extLst>
          </p:cNvPr>
          <p:cNvSpPr>
            <a:spLocks/>
          </p:cNvSpPr>
          <p:nvPr/>
        </p:nvSpPr>
        <p:spPr bwMode="auto">
          <a:xfrm>
            <a:off x="7037441" y="1293300"/>
            <a:ext cx="1640417" cy="793750"/>
          </a:xfrm>
          <a:prstGeom prst="rect">
            <a:avLst/>
          </a:prstGeom>
          <a:solidFill>
            <a:srgbClr val="B1B5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500"/>
          </a:p>
        </p:txBody>
      </p:sp>
      <p:sp>
        <p:nvSpPr>
          <p:cNvPr id="48" name="Rectangle 30">
            <a:extLst>
              <a:ext uri="{FF2B5EF4-FFF2-40B4-BE49-F238E27FC236}">
                <a16:creationId xmlns:a16="http://schemas.microsoft.com/office/drawing/2014/main" id="{F03B3F16-8B24-C936-0458-1D0BF5BE41F4}"/>
              </a:ext>
            </a:extLst>
          </p:cNvPr>
          <p:cNvSpPr>
            <a:spLocks/>
          </p:cNvSpPr>
          <p:nvPr/>
        </p:nvSpPr>
        <p:spPr bwMode="auto">
          <a:xfrm>
            <a:off x="7037441" y="446633"/>
            <a:ext cx="370417" cy="793750"/>
          </a:xfrm>
          <a:prstGeom prst="rect">
            <a:avLst/>
          </a:prstGeom>
          <a:solidFill>
            <a:srgbClr val="C5001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500"/>
          </a:p>
        </p:txBody>
      </p:sp>
      <p:sp>
        <p:nvSpPr>
          <p:cNvPr id="49" name="Rectangle 31">
            <a:extLst>
              <a:ext uri="{FF2B5EF4-FFF2-40B4-BE49-F238E27FC236}">
                <a16:creationId xmlns:a16="http://schemas.microsoft.com/office/drawing/2014/main" id="{E4BC00B4-D4C6-3BD9-5056-A344A57FF464}"/>
              </a:ext>
            </a:extLst>
          </p:cNvPr>
          <p:cNvSpPr>
            <a:spLocks/>
          </p:cNvSpPr>
          <p:nvPr/>
        </p:nvSpPr>
        <p:spPr bwMode="auto">
          <a:xfrm>
            <a:off x="7037441" y="1293300"/>
            <a:ext cx="370417" cy="793750"/>
          </a:xfrm>
          <a:prstGeom prst="rect">
            <a:avLst/>
          </a:prstGeom>
          <a:solidFill>
            <a:srgbClr val="C5001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500"/>
          </a:p>
        </p:txBody>
      </p:sp>
      <p:sp>
        <p:nvSpPr>
          <p:cNvPr id="50" name="Rectangle 32">
            <a:extLst>
              <a:ext uri="{FF2B5EF4-FFF2-40B4-BE49-F238E27FC236}">
                <a16:creationId xmlns:a16="http://schemas.microsoft.com/office/drawing/2014/main" id="{22BB9F46-1741-2EFD-CC47-0E4B3751380F}"/>
              </a:ext>
            </a:extLst>
          </p:cNvPr>
          <p:cNvSpPr>
            <a:spLocks/>
          </p:cNvSpPr>
          <p:nvPr/>
        </p:nvSpPr>
        <p:spPr bwMode="auto">
          <a:xfrm>
            <a:off x="7460774" y="446633"/>
            <a:ext cx="370417" cy="793750"/>
          </a:xfrm>
          <a:prstGeom prst="rect">
            <a:avLst/>
          </a:prstGeom>
          <a:solidFill>
            <a:srgbClr val="C5001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500"/>
          </a:p>
        </p:txBody>
      </p:sp>
      <p:sp>
        <p:nvSpPr>
          <p:cNvPr id="51" name="Rectangle 33">
            <a:extLst>
              <a:ext uri="{FF2B5EF4-FFF2-40B4-BE49-F238E27FC236}">
                <a16:creationId xmlns:a16="http://schemas.microsoft.com/office/drawing/2014/main" id="{7D9E43DE-F98C-B0CA-813D-2460D2631FB0}"/>
              </a:ext>
            </a:extLst>
          </p:cNvPr>
          <p:cNvSpPr>
            <a:spLocks/>
          </p:cNvSpPr>
          <p:nvPr/>
        </p:nvSpPr>
        <p:spPr bwMode="auto">
          <a:xfrm>
            <a:off x="7460774" y="1293300"/>
            <a:ext cx="370417" cy="793750"/>
          </a:xfrm>
          <a:prstGeom prst="rect">
            <a:avLst/>
          </a:prstGeom>
          <a:solidFill>
            <a:srgbClr val="C5001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500"/>
          </a:p>
        </p:txBody>
      </p:sp>
      <p:sp>
        <p:nvSpPr>
          <p:cNvPr id="52" name="Rectangle 34">
            <a:extLst>
              <a:ext uri="{FF2B5EF4-FFF2-40B4-BE49-F238E27FC236}">
                <a16:creationId xmlns:a16="http://schemas.microsoft.com/office/drawing/2014/main" id="{A87BF7B0-C667-BAB3-FBEF-010596F3AF11}"/>
              </a:ext>
            </a:extLst>
          </p:cNvPr>
          <p:cNvSpPr>
            <a:spLocks/>
          </p:cNvSpPr>
          <p:nvPr/>
        </p:nvSpPr>
        <p:spPr bwMode="auto">
          <a:xfrm>
            <a:off x="7894691" y="1293300"/>
            <a:ext cx="793750" cy="793750"/>
          </a:xfrm>
          <a:prstGeom prst="rect">
            <a:avLst/>
          </a:prstGeom>
          <a:solidFill>
            <a:srgbClr val="2009B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500"/>
          </a:p>
        </p:txBody>
      </p:sp>
      <p:sp>
        <p:nvSpPr>
          <p:cNvPr id="53" name="Rectangle 35">
            <a:extLst>
              <a:ext uri="{FF2B5EF4-FFF2-40B4-BE49-F238E27FC236}">
                <a16:creationId xmlns:a16="http://schemas.microsoft.com/office/drawing/2014/main" id="{FAB7B442-261C-A80F-EED1-D2E9BE38F476}"/>
              </a:ext>
            </a:extLst>
          </p:cNvPr>
          <p:cNvSpPr>
            <a:spLocks/>
          </p:cNvSpPr>
          <p:nvPr/>
        </p:nvSpPr>
        <p:spPr bwMode="auto">
          <a:xfrm>
            <a:off x="7894691" y="446633"/>
            <a:ext cx="793750" cy="793750"/>
          </a:xfrm>
          <a:prstGeom prst="rect">
            <a:avLst/>
          </a:prstGeom>
          <a:solidFill>
            <a:srgbClr val="2009B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500"/>
          </a:p>
        </p:txBody>
      </p:sp>
      <p:sp>
        <p:nvSpPr>
          <p:cNvPr id="54" name="Rectangle 36">
            <a:extLst>
              <a:ext uri="{FF2B5EF4-FFF2-40B4-BE49-F238E27FC236}">
                <a16:creationId xmlns:a16="http://schemas.microsoft.com/office/drawing/2014/main" id="{E38906A1-A869-2F86-117C-2C44B20E9822}"/>
              </a:ext>
            </a:extLst>
          </p:cNvPr>
          <p:cNvSpPr>
            <a:spLocks/>
          </p:cNvSpPr>
          <p:nvPr/>
        </p:nvSpPr>
        <p:spPr bwMode="auto">
          <a:xfrm>
            <a:off x="7037441" y="1293300"/>
            <a:ext cx="793750" cy="793750"/>
          </a:xfrm>
          <a:prstGeom prst="rect">
            <a:avLst/>
          </a:prstGeom>
          <a:solidFill>
            <a:srgbClr val="2009B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500"/>
          </a:p>
        </p:txBody>
      </p:sp>
      <p:sp>
        <p:nvSpPr>
          <p:cNvPr id="55" name="Rectangle 37">
            <a:extLst>
              <a:ext uri="{FF2B5EF4-FFF2-40B4-BE49-F238E27FC236}">
                <a16:creationId xmlns:a16="http://schemas.microsoft.com/office/drawing/2014/main" id="{1CFB9EDB-5691-2E88-3D6A-0FEB94185915}"/>
              </a:ext>
            </a:extLst>
          </p:cNvPr>
          <p:cNvSpPr>
            <a:spLocks/>
          </p:cNvSpPr>
          <p:nvPr/>
        </p:nvSpPr>
        <p:spPr bwMode="auto">
          <a:xfrm>
            <a:off x="7037441" y="446633"/>
            <a:ext cx="793750" cy="793750"/>
          </a:xfrm>
          <a:prstGeom prst="rect">
            <a:avLst/>
          </a:prstGeom>
          <a:solidFill>
            <a:srgbClr val="2009B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500"/>
          </a:p>
        </p:txBody>
      </p:sp>
      <p:sp>
        <p:nvSpPr>
          <p:cNvPr id="56" name="Rectangle 38">
            <a:extLst>
              <a:ext uri="{FF2B5EF4-FFF2-40B4-BE49-F238E27FC236}">
                <a16:creationId xmlns:a16="http://schemas.microsoft.com/office/drawing/2014/main" id="{F5C54AA3-52AE-6B3B-0406-2E88E9773EFE}"/>
              </a:ext>
            </a:extLst>
          </p:cNvPr>
          <p:cNvSpPr>
            <a:spLocks/>
          </p:cNvSpPr>
          <p:nvPr/>
        </p:nvSpPr>
        <p:spPr bwMode="auto">
          <a:xfrm>
            <a:off x="7037441" y="1293300"/>
            <a:ext cx="370417" cy="793750"/>
          </a:xfrm>
          <a:prstGeom prst="rect">
            <a:avLst/>
          </a:prstGeom>
          <a:solidFill>
            <a:srgbClr val="C5001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500"/>
          </a:p>
        </p:txBody>
      </p:sp>
      <p:sp>
        <p:nvSpPr>
          <p:cNvPr id="57" name="Rectangle 39">
            <a:extLst>
              <a:ext uri="{FF2B5EF4-FFF2-40B4-BE49-F238E27FC236}">
                <a16:creationId xmlns:a16="http://schemas.microsoft.com/office/drawing/2014/main" id="{645D4F6D-9EF8-A54F-90E5-DF9E4FD6CCFF}"/>
              </a:ext>
            </a:extLst>
          </p:cNvPr>
          <p:cNvSpPr>
            <a:spLocks/>
          </p:cNvSpPr>
          <p:nvPr/>
        </p:nvSpPr>
        <p:spPr bwMode="auto">
          <a:xfrm>
            <a:off x="7460774" y="1293300"/>
            <a:ext cx="370417" cy="793750"/>
          </a:xfrm>
          <a:prstGeom prst="rect">
            <a:avLst/>
          </a:prstGeom>
          <a:solidFill>
            <a:srgbClr val="C5001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500"/>
          </a:p>
        </p:txBody>
      </p:sp>
      <p:sp>
        <p:nvSpPr>
          <p:cNvPr id="58" name="Rectangle 40">
            <a:extLst>
              <a:ext uri="{FF2B5EF4-FFF2-40B4-BE49-F238E27FC236}">
                <a16:creationId xmlns:a16="http://schemas.microsoft.com/office/drawing/2014/main" id="{03F43C48-B8AE-782F-4838-489B1049F9B3}"/>
              </a:ext>
            </a:extLst>
          </p:cNvPr>
          <p:cNvSpPr>
            <a:spLocks/>
          </p:cNvSpPr>
          <p:nvPr/>
        </p:nvSpPr>
        <p:spPr bwMode="auto">
          <a:xfrm>
            <a:off x="7884108" y="1293300"/>
            <a:ext cx="370417" cy="793750"/>
          </a:xfrm>
          <a:prstGeom prst="rect">
            <a:avLst/>
          </a:prstGeom>
          <a:solidFill>
            <a:srgbClr val="C5001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500"/>
          </a:p>
        </p:txBody>
      </p:sp>
      <p:sp>
        <p:nvSpPr>
          <p:cNvPr id="59" name="Rectangle 41">
            <a:extLst>
              <a:ext uri="{FF2B5EF4-FFF2-40B4-BE49-F238E27FC236}">
                <a16:creationId xmlns:a16="http://schemas.microsoft.com/office/drawing/2014/main" id="{3C0DC61C-D6EB-9C3A-46AB-609B2C8B7E2F}"/>
              </a:ext>
            </a:extLst>
          </p:cNvPr>
          <p:cNvSpPr>
            <a:spLocks/>
          </p:cNvSpPr>
          <p:nvPr/>
        </p:nvSpPr>
        <p:spPr bwMode="auto">
          <a:xfrm>
            <a:off x="8307441" y="1293300"/>
            <a:ext cx="370417" cy="793750"/>
          </a:xfrm>
          <a:prstGeom prst="rect">
            <a:avLst/>
          </a:prstGeom>
          <a:solidFill>
            <a:srgbClr val="C5001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500"/>
          </a:p>
        </p:txBody>
      </p:sp>
      <p:sp>
        <p:nvSpPr>
          <p:cNvPr id="60" name="Rectangle 42">
            <a:extLst>
              <a:ext uri="{FF2B5EF4-FFF2-40B4-BE49-F238E27FC236}">
                <a16:creationId xmlns:a16="http://schemas.microsoft.com/office/drawing/2014/main" id="{386CCA89-F8C8-D3B6-45AC-05004AECD84C}"/>
              </a:ext>
            </a:extLst>
          </p:cNvPr>
          <p:cNvSpPr>
            <a:spLocks/>
          </p:cNvSpPr>
          <p:nvPr/>
        </p:nvSpPr>
        <p:spPr bwMode="auto">
          <a:xfrm>
            <a:off x="7037441" y="446633"/>
            <a:ext cx="370417" cy="793750"/>
          </a:xfrm>
          <a:prstGeom prst="rect">
            <a:avLst/>
          </a:prstGeom>
          <a:solidFill>
            <a:srgbClr val="C5001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500"/>
          </a:p>
        </p:txBody>
      </p:sp>
      <p:sp>
        <p:nvSpPr>
          <p:cNvPr id="61" name="Rectangle 43">
            <a:extLst>
              <a:ext uri="{FF2B5EF4-FFF2-40B4-BE49-F238E27FC236}">
                <a16:creationId xmlns:a16="http://schemas.microsoft.com/office/drawing/2014/main" id="{A73BD617-D6CF-5841-C9BE-73DD68C64567}"/>
              </a:ext>
            </a:extLst>
          </p:cNvPr>
          <p:cNvSpPr>
            <a:spLocks/>
          </p:cNvSpPr>
          <p:nvPr/>
        </p:nvSpPr>
        <p:spPr bwMode="auto">
          <a:xfrm>
            <a:off x="7460774" y="446633"/>
            <a:ext cx="370417" cy="793750"/>
          </a:xfrm>
          <a:prstGeom prst="rect">
            <a:avLst/>
          </a:prstGeom>
          <a:solidFill>
            <a:srgbClr val="C5001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500"/>
          </a:p>
        </p:txBody>
      </p:sp>
      <p:sp>
        <p:nvSpPr>
          <p:cNvPr id="62" name="Rectangle 44">
            <a:extLst>
              <a:ext uri="{FF2B5EF4-FFF2-40B4-BE49-F238E27FC236}">
                <a16:creationId xmlns:a16="http://schemas.microsoft.com/office/drawing/2014/main" id="{0225878C-45BE-E6D1-8032-010EBF484329}"/>
              </a:ext>
            </a:extLst>
          </p:cNvPr>
          <p:cNvSpPr>
            <a:spLocks/>
          </p:cNvSpPr>
          <p:nvPr/>
        </p:nvSpPr>
        <p:spPr bwMode="auto">
          <a:xfrm>
            <a:off x="7037441" y="1293300"/>
            <a:ext cx="1640417" cy="793750"/>
          </a:xfrm>
          <a:prstGeom prst="rect">
            <a:avLst/>
          </a:prstGeom>
          <a:solidFill>
            <a:srgbClr val="B1B5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500"/>
          </a:p>
        </p:txBody>
      </p:sp>
      <p:sp>
        <p:nvSpPr>
          <p:cNvPr id="6" name="Slide Number Placeholder 5">
            <a:extLst>
              <a:ext uri="{FF2B5EF4-FFF2-40B4-BE49-F238E27FC236}">
                <a16:creationId xmlns:a16="http://schemas.microsoft.com/office/drawing/2014/main" id="{4FD3E304-9A2E-77BC-906B-41C79BFAF90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
        <p:nvSpPr>
          <p:cNvPr id="7" name="TextBox 6">
            <a:extLst>
              <a:ext uri="{FF2B5EF4-FFF2-40B4-BE49-F238E27FC236}">
                <a16:creationId xmlns:a16="http://schemas.microsoft.com/office/drawing/2014/main" id="{AA8946F5-C770-1688-15F7-0EA2C68FDE37}"/>
              </a:ext>
            </a:extLst>
          </p:cNvPr>
          <p:cNvSpPr txBox="1"/>
          <p:nvPr/>
        </p:nvSpPr>
        <p:spPr>
          <a:xfrm>
            <a:off x="324001" y="5345668"/>
            <a:ext cx="7983416" cy="276999"/>
          </a:xfrm>
          <a:prstGeom prst="rect">
            <a:avLst/>
          </a:prstGeom>
          <a:noFill/>
        </p:spPr>
        <p:txBody>
          <a:bodyPr wrap="square" rtlCol="0">
            <a:spAutoFit/>
          </a:bodyPr>
          <a:lstStyle/>
          <a:p>
            <a:r>
              <a:rPr lang="en-IN" sz="1200" dirty="0"/>
              <a:t>[7] E. </a:t>
            </a:r>
            <a:r>
              <a:rPr lang="en-IN" sz="1200" dirty="0" err="1"/>
              <a:t>Ipek</a:t>
            </a:r>
            <a:r>
              <a:rPr lang="en-IN" sz="1200" dirty="0"/>
              <a:t> et. al, “Core fusion: Accommodating software diversity in chip multiprocessors,” ISCA 2007  </a:t>
            </a:r>
          </a:p>
        </p:txBody>
      </p:sp>
      <p:pic>
        <p:nvPicPr>
          <p:cNvPr id="72" name="Picture 71">
            <a:extLst>
              <a:ext uri="{FF2B5EF4-FFF2-40B4-BE49-F238E27FC236}">
                <a16:creationId xmlns:a16="http://schemas.microsoft.com/office/drawing/2014/main" id="{203A5125-936A-0E1C-2907-5ED785526DCB}"/>
              </a:ext>
            </a:extLst>
          </p:cNvPr>
          <p:cNvPicPr>
            <a:picLocks noChangeAspect="1"/>
          </p:cNvPicPr>
          <p:nvPr/>
        </p:nvPicPr>
        <p:blipFill>
          <a:blip r:embed="rId3"/>
          <a:stretch>
            <a:fillRect/>
          </a:stretch>
        </p:blipFill>
        <p:spPr>
          <a:xfrm>
            <a:off x="6875140" y="2667116"/>
            <a:ext cx="2268860" cy="2505268"/>
          </a:xfrm>
          <a:prstGeom prst="rect">
            <a:avLst/>
          </a:prstGeom>
        </p:spPr>
      </p:pic>
    </p:spTree>
    <p:extLst>
      <p:ext uri="{BB962C8B-B14F-4D97-AF65-F5344CB8AC3E}">
        <p14:creationId xmlns:p14="http://schemas.microsoft.com/office/powerpoint/2010/main" val="2614307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afterEffect">
                                  <p:stCondLst>
                                    <p:cond delay="1000"/>
                                  </p:stCondLst>
                                  <p:childTnLst>
                                    <p:animEffect transition="out" filter="fade">
                                      <p:cBhvr>
                                        <p:cTn id="6" dur="500"/>
                                        <p:tgtEl>
                                          <p:spTgt spid="37"/>
                                        </p:tgtEl>
                                      </p:cBhvr>
                                    </p:animEffect>
                                    <p:set>
                                      <p:cBhvr>
                                        <p:cTn id="7" dur="1" fill="hold">
                                          <p:stCondLst>
                                            <p:cond delay="499"/>
                                          </p:stCondLst>
                                        </p:cTn>
                                        <p:tgtEl>
                                          <p:spTgt spid="37"/>
                                        </p:tgtEl>
                                        <p:attrNameLst>
                                          <p:attrName>style.visibility</p:attrName>
                                        </p:attrNameLst>
                                      </p:cBhvr>
                                      <p:to>
                                        <p:strVal val="hidden"/>
                                      </p:to>
                                    </p:set>
                                  </p:childTnLst>
                                </p:cTn>
                              </p:par>
                            </p:childTnLst>
                          </p:cTn>
                        </p:par>
                        <p:par>
                          <p:cTn id="8" fill="hold">
                            <p:stCondLst>
                              <p:cond delay="1500"/>
                            </p:stCondLst>
                            <p:childTnLst>
                              <p:par>
                                <p:cTn id="9" presetID="10" presetClass="exit" presetSubtype="0" fill="hold" grpId="0" nodeType="afterEffect">
                                  <p:stCondLst>
                                    <p:cond delay="0"/>
                                  </p:stCondLst>
                                  <p:childTnLst>
                                    <p:animEffect transition="out" filter="fade">
                                      <p:cBhvr>
                                        <p:cTn id="10" dur="500"/>
                                        <p:tgtEl>
                                          <p:spTgt spid="38"/>
                                        </p:tgtEl>
                                      </p:cBhvr>
                                    </p:animEffect>
                                    <p:set>
                                      <p:cBhvr>
                                        <p:cTn id="11" dur="1" fill="hold">
                                          <p:stCondLst>
                                            <p:cond delay="499"/>
                                          </p:stCondLst>
                                        </p:cTn>
                                        <p:tgtEl>
                                          <p:spTgt spid="38"/>
                                        </p:tgtEl>
                                        <p:attrNameLst>
                                          <p:attrName>style.visibility</p:attrName>
                                        </p:attrNameLst>
                                      </p:cBhvr>
                                      <p:to>
                                        <p:strVal val="hidden"/>
                                      </p:to>
                                    </p:se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fade">
                                      <p:cBhvr>
                                        <p:cTn id="15" dur="500"/>
                                        <p:tgtEl>
                                          <p:spTgt spid="45"/>
                                        </p:tgtEl>
                                      </p:cBhvr>
                                    </p:animEffect>
                                  </p:childTnLst>
                                </p:cTn>
                              </p:par>
                            </p:childTnLst>
                          </p:cTn>
                        </p:par>
                        <p:par>
                          <p:cTn id="16" fill="hold">
                            <p:stCondLst>
                              <p:cond delay="2500"/>
                            </p:stCondLst>
                            <p:childTnLst>
                              <p:par>
                                <p:cTn id="17" presetID="10" presetClass="exit" presetSubtype="0" fill="hold" grpId="0" nodeType="afterEffect">
                                  <p:stCondLst>
                                    <p:cond delay="1000"/>
                                  </p:stCondLst>
                                  <p:childTnLst>
                                    <p:animEffect transition="out" filter="fade">
                                      <p:cBhvr>
                                        <p:cTn id="18" dur="500"/>
                                        <p:tgtEl>
                                          <p:spTgt spid="39"/>
                                        </p:tgtEl>
                                      </p:cBhvr>
                                    </p:animEffect>
                                    <p:set>
                                      <p:cBhvr>
                                        <p:cTn id="19" dur="1" fill="hold">
                                          <p:stCondLst>
                                            <p:cond delay="499"/>
                                          </p:stCondLst>
                                        </p:cTn>
                                        <p:tgtEl>
                                          <p:spTgt spid="39"/>
                                        </p:tgtEl>
                                        <p:attrNameLst>
                                          <p:attrName>style.visibility</p:attrName>
                                        </p:attrNameLst>
                                      </p:cBhvr>
                                      <p:to>
                                        <p:strVal val="hidden"/>
                                      </p:to>
                                    </p:set>
                                  </p:childTnLst>
                                </p:cTn>
                              </p:par>
                            </p:childTnLst>
                          </p:cTn>
                        </p:par>
                        <p:par>
                          <p:cTn id="20" fill="hold">
                            <p:stCondLst>
                              <p:cond delay="4000"/>
                            </p:stCondLst>
                            <p:childTnLst>
                              <p:par>
                                <p:cTn id="21" presetID="10" presetClass="exit" presetSubtype="0" fill="hold" grpId="0" nodeType="afterEffect">
                                  <p:stCondLst>
                                    <p:cond delay="0"/>
                                  </p:stCondLst>
                                  <p:childTnLst>
                                    <p:animEffect transition="out" filter="fade">
                                      <p:cBhvr>
                                        <p:cTn id="22" dur="500"/>
                                        <p:tgtEl>
                                          <p:spTgt spid="40"/>
                                        </p:tgtEl>
                                      </p:cBhvr>
                                    </p:animEffect>
                                    <p:set>
                                      <p:cBhvr>
                                        <p:cTn id="23" dur="1" fill="hold">
                                          <p:stCondLst>
                                            <p:cond delay="499"/>
                                          </p:stCondLst>
                                        </p:cTn>
                                        <p:tgtEl>
                                          <p:spTgt spid="40"/>
                                        </p:tgtEl>
                                        <p:attrNameLst>
                                          <p:attrName>style.visibility</p:attrName>
                                        </p:attrNameLst>
                                      </p:cBhvr>
                                      <p:to>
                                        <p:strVal val="hidden"/>
                                      </p:to>
                                    </p:set>
                                  </p:childTnLst>
                                </p:cTn>
                              </p:par>
                            </p:childTnLst>
                          </p:cTn>
                        </p:par>
                        <p:par>
                          <p:cTn id="24" fill="hold">
                            <p:stCondLst>
                              <p:cond delay="4500"/>
                            </p:stCondLst>
                            <p:childTnLst>
                              <p:par>
                                <p:cTn id="25" presetID="10" presetClass="exit" presetSubtype="0" fill="hold" grpId="0" nodeType="afterEffect">
                                  <p:stCondLst>
                                    <p:cond delay="0"/>
                                  </p:stCondLst>
                                  <p:childTnLst>
                                    <p:animEffect transition="out" filter="fade">
                                      <p:cBhvr>
                                        <p:cTn id="26" dur="500"/>
                                        <p:tgtEl>
                                          <p:spTgt spid="41"/>
                                        </p:tgtEl>
                                      </p:cBhvr>
                                    </p:animEffect>
                                    <p:set>
                                      <p:cBhvr>
                                        <p:cTn id="27" dur="1" fill="hold">
                                          <p:stCondLst>
                                            <p:cond delay="499"/>
                                          </p:stCondLst>
                                        </p:cTn>
                                        <p:tgtEl>
                                          <p:spTgt spid="41"/>
                                        </p:tgtEl>
                                        <p:attrNameLst>
                                          <p:attrName>style.visibility</p:attrName>
                                        </p:attrNameLst>
                                      </p:cBhvr>
                                      <p:to>
                                        <p:strVal val="hidden"/>
                                      </p:to>
                                    </p:set>
                                  </p:childTnLst>
                                </p:cTn>
                              </p:par>
                            </p:childTnLst>
                          </p:cTn>
                        </p:par>
                        <p:par>
                          <p:cTn id="28" fill="hold">
                            <p:stCondLst>
                              <p:cond delay="5000"/>
                            </p:stCondLst>
                            <p:childTnLst>
                              <p:par>
                                <p:cTn id="29" presetID="10" presetClass="exit" presetSubtype="0" fill="hold" grpId="0" nodeType="afterEffect">
                                  <p:stCondLst>
                                    <p:cond delay="0"/>
                                  </p:stCondLst>
                                  <p:childTnLst>
                                    <p:animEffect transition="out" filter="fade">
                                      <p:cBhvr>
                                        <p:cTn id="30" dur="500"/>
                                        <p:tgtEl>
                                          <p:spTgt spid="42"/>
                                        </p:tgtEl>
                                      </p:cBhvr>
                                    </p:animEffect>
                                    <p:set>
                                      <p:cBhvr>
                                        <p:cTn id="31" dur="1" fill="hold">
                                          <p:stCondLst>
                                            <p:cond delay="499"/>
                                          </p:stCondLst>
                                        </p:cTn>
                                        <p:tgtEl>
                                          <p:spTgt spid="42"/>
                                        </p:tgtEl>
                                        <p:attrNameLst>
                                          <p:attrName>style.visibility</p:attrName>
                                        </p:attrNameLst>
                                      </p:cBhvr>
                                      <p:to>
                                        <p:strVal val="hidden"/>
                                      </p:to>
                                    </p:set>
                                  </p:childTnLst>
                                </p:cTn>
                              </p:par>
                            </p:childTnLst>
                          </p:cTn>
                        </p:par>
                        <p:par>
                          <p:cTn id="32" fill="hold">
                            <p:stCondLst>
                              <p:cond delay="5500"/>
                            </p:stCondLst>
                            <p:childTnLst>
                              <p:par>
                                <p:cTn id="33" presetID="10" presetClass="entr" presetSubtype="0" fill="hold" grpId="0" nodeType="afterEffect">
                                  <p:stCondLst>
                                    <p:cond delay="0"/>
                                  </p:stCondLst>
                                  <p:childTnLst>
                                    <p:set>
                                      <p:cBhvr>
                                        <p:cTn id="34" dur="1" fill="hold">
                                          <p:stCondLst>
                                            <p:cond delay="0"/>
                                          </p:stCondLst>
                                        </p:cTn>
                                        <p:tgtEl>
                                          <p:spTgt spid="46"/>
                                        </p:tgtEl>
                                        <p:attrNameLst>
                                          <p:attrName>style.visibility</p:attrName>
                                        </p:attrNameLst>
                                      </p:cBhvr>
                                      <p:to>
                                        <p:strVal val="visible"/>
                                      </p:to>
                                    </p:set>
                                    <p:animEffect transition="in" filter="fade">
                                      <p:cBhvr>
                                        <p:cTn id="35" dur="500"/>
                                        <p:tgtEl>
                                          <p:spTgt spid="46"/>
                                        </p:tgtEl>
                                      </p:cBhvr>
                                    </p:animEffect>
                                  </p:childTnLst>
                                </p:cTn>
                              </p:par>
                            </p:childTnLst>
                          </p:cTn>
                        </p:par>
                        <p:par>
                          <p:cTn id="36" fill="hold">
                            <p:stCondLst>
                              <p:cond delay="6000"/>
                            </p:stCondLst>
                            <p:childTnLst>
                              <p:par>
                                <p:cTn id="37" presetID="10" presetClass="exit" presetSubtype="0" fill="hold" grpId="1" nodeType="afterEffect">
                                  <p:stCondLst>
                                    <p:cond delay="1000"/>
                                  </p:stCondLst>
                                  <p:childTnLst>
                                    <p:animEffect transition="out" filter="fade">
                                      <p:cBhvr>
                                        <p:cTn id="38" dur="500"/>
                                        <p:tgtEl>
                                          <p:spTgt spid="45"/>
                                        </p:tgtEl>
                                      </p:cBhvr>
                                    </p:animEffect>
                                    <p:set>
                                      <p:cBhvr>
                                        <p:cTn id="39" dur="1" fill="hold">
                                          <p:stCondLst>
                                            <p:cond delay="499"/>
                                          </p:stCondLst>
                                        </p:cTn>
                                        <p:tgtEl>
                                          <p:spTgt spid="45"/>
                                        </p:tgtEl>
                                        <p:attrNameLst>
                                          <p:attrName>style.visibility</p:attrName>
                                        </p:attrNameLst>
                                      </p:cBhvr>
                                      <p:to>
                                        <p:strVal val="hidden"/>
                                      </p:to>
                                    </p:set>
                                  </p:childTnLst>
                                </p:cTn>
                              </p:par>
                            </p:childTnLst>
                          </p:cTn>
                        </p:par>
                        <p:par>
                          <p:cTn id="40" fill="hold">
                            <p:stCondLst>
                              <p:cond delay="7500"/>
                            </p:stCondLst>
                            <p:childTnLst>
                              <p:par>
                                <p:cTn id="41" presetID="10" presetClass="exit" presetSubtype="0" fill="hold" grpId="0" nodeType="afterEffect">
                                  <p:stCondLst>
                                    <p:cond delay="0"/>
                                  </p:stCondLst>
                                  <p:childTnLst>
                                    <p:animEffect transition="out" filter="fade">
                                      <p:cBhvr>
                                        <p:cTn id="42" dur="500"/>
                                        <p:tgtEl>
                                          <p:spTgt spid="43"/>
                                        </p:tgtEl>
                                      </p:cBhvr>
                                    </p:animEffect>
                                    <p:set>
                                      <p:cBhvr>
                                        <p:cTn id="43" dur="1" fill="hold">
                                          <p:stCondLst>
                                            <p:cond delay="499"/>
                                          </p:stCondLst>
                                        </p:cTn>
                                        <p:tgtEl>
                                          <p:spTgt spid="43"/>
                                        </p:tgtEl>
                                        <p:attrNameLst>
                                          <p:attrName>style.visibility</p:attrName>
                                        </p:attrNameLst>
                                      </p:cBhvr>
                                      <p:to>
                                        <p:strVal val="hidden"/>
                                      </p:to>
                                    </p:set>
                                  </p:childTnLst>
                                </p:cTn>
                              </p:par>
                            </p:childTnLst>
                          </p:cTn>
                        </p:par>
                        <p:par>
                          <p:cTn id="44" fill="hold">
                            <p:stCondLst>
                              <p:cond delay="8000"/>
                            </p:stCondLst>
                            <p:childTnLst>
                              <p:par>
                                <p:cTn id="45" presetID="10" presetClass="exit" presetSubtype="0" fill="hold" grpId="0" nodeType="afterEffect">
                                  <p:stCondLst>
                                    <p:cond delay="0"/>
                                  </p:stCondLst>
                                  <p:childTnLst>
                                    <p:animEffect transition="out" filter="fade">
                                      <p:cBhvr>
                                        <p:cTn id="46" dur="500"/>
                                        <p:tgtEl>
                                          <p:spTgt spid="44"/>
                                        </p:tgtEl>
                                      </p:cBhvr>
                                    </p:animEffect>
                                    <p:set>
                                      <p:cBhvr>
                                        <p:cTn id="47" dur="1" fill="hold">
                                          <p:stCondLst>
                                            <p:cond delay="499"/>
                                          </p:stCondLst>
                                        </p:cTn>
                                        <p:tgtEl>
                                          <p:spTgt spid="44"/>
                                        </p:tgtEl>
                                        <p:attrNameLst>
                                          <p:attrName>style.visibility</p:attrName>
                                        </p:attrNameLst>
                                      </p:cBhvr>
                                      <p:to>
                                        <p:strVal val="hidden"/>
                                      </p:to>
                                    </p:set>
                                  </p:childTnLst>
                                </p:cTn>
                              </p:par>
                            </p:childTnLst>
                          </p:cTn>
                        </p:par>
                        <p:par>
                          <p:cTn id="48" fill="hold">
                            <p:stCondLst>
                              <p:cond delay="8500"/>
                            </p:stCondLst>
                            <p:childTnLst>
                              <p:par>
                                <p:cTn id="49" presetID="10" presetClass="entr" presetSubtype="0" fill="hold" grpId="0" nodeType="afterEffect">
                                  <p:stCondLst>
                                    <p:cond delay="0"/>
                                  </p:stCondLst>
                                  <p:childTnLst>
                                    <p:set>
                                      <p:cBhvr>
                                        <p:cTn id="50" dur="1" fill="hold">
                                          <p:stCondLst>
                                            <p:cond delay="0"/>
                                          </p:stCondLst>
                                        </p:cTn>
                                        <p:tgtEl>
                                          <p:spTgt spid="47"/>
                                        </p:tgtEl>
                                        <p:attrNameLst>
                                          <p:attrName>style.visibility</p:attrName>
                                        </p:attrNameLst>
                                      </p:cBhvr>
                                      <p:to>
                                        <p:strVal val="visible"/>
                                      </p:to>
                                    </p:set>
                                    <p:animEffect transition="in" filter="fade">
                                      <p:cBhvr>
                                        <p:cTn id="51" dur="500"/>
                                        <p:tgtEl>
                                          <p:spTgt spid="47"/>
                                        </p:tgtEl>
                                      </p:cBhvr>
                                    </p:animEffect>
                                  </p:childTnLst>
                                </p:cTn>
                              </p:par>
                            </p:childTnLst>
                          </p:cTn>
                        </p:par>
                        <p:par>
                          <p:cTn id="52" fill="hold">
                            <p:stCondLst>
                              <p:cond delay="9000"/>
                            </p:stCondLst>
                            <p:childTnLst>
                              <p:par>
                                <p:cTn id="53" presetID="10" presetClass="exit" presetSubtype="0" fill="hold" grpId="1" nodeType="afterEffect">
                                  <p:stCondLst>
                                    <p:cond delay="1000"/>
                                  </p:stCondLst>
                                  <p:childTnLst>
                                    <p:animEffect transition="out" filter="fade">
                                      <p:cBhvr>
                                        <p:cTn id="54" dur="500"/>
                                        <p:tgtEl>
                                          <p:spTgt spid="46"/>
                                        </p:tgtEl>
                                      </p:cBhvr>
                                    </p:animEffect>
                                    <p:set>
                                      <p:cBhvr>
                                        <p:cTn id="55" dur="1" fill="hold">
                                          <p:stCondLst>
                                            <p:cond delay="499"/>
                                          </p:stCondLst>
                                        </p:cTn>
                                        <p:tgtEl>
                                          <p:spTgt spid="46"/>
                                        </p:tgtEl>
                                        <p:attrNameLst>
                                          <p:attrName>style.visibility</p:attrName>
                                        </p:attrNameLst>
                                      </p:cBhvr>
                                      <p:to>
                                        <p:strVal val="hidden"/>
                                      </p:to>
                                    </p:set>
                                  </p:childTnLst>
                                </p:cTn>
                              </p:par>
                            </p:childTnLst>
                          </p:cTn>
                        </p:par>
                        <p:par>
                          <p:cTn id="56" fill="hold">
                            <p:stCondLst>
                              <p:cond delay="10500"/>
                            </p:stCondLst>
                            <p:childTnLst>
                              <p:par>
                                <p:cTn id="57" presetID="10" presetClass="exit" presetSubtype="0" fill="hold" grpId="1" nodeType="afterEffect">
                                  <p:stCondLst>
                                    <p:cond delay="0"/>
                                  </p:stCondLst>
                                  <p:childTnLst>
                                    <p:animEffect transition="out" filter="fade">
                                      <p:cBhvr>
                                        <p:cTn id="58" dur="500"/>
                                        <p:tgtEl>
                                          <p:spTgt spid="47"/>
                                        </p:tgtEl>
                                      </p:cBhvr>
                                    </p:animEffect>
                                    <p:set>
                                      <p:cBhvr>
                                        <p:cTn id="59" dur="1" fill="hold">
                                          <p:stCondLst>
                                            <p:cond delay="499"/>
                                          </p:stCondLst>
                                        </p:cTn>
                                        <p:tgtEl>
                                          <p:spTgt spid="47"/>
                                        </p:tgtEl>
                                        <p:attrNameLst>
                                          <p:attrName>style.visibility</p:attrName>
                                        </p:attrNameLst>
                                      </p:cBhvr>
                                      <p:to>
                                        <p:strVal val="hidden"/>
                                      </p:to>
                                    </p:set>
                                  </p:childTnLst>
                                </p:cTn>
                              </p:par>
                            </p:childTnLst>
                          </p:cTn>
                        </p:par>
                        <p:par>
                          <p:cTn id="60" fill="hold">
                            <p:stCondLst>
                              <p:cond delay="11000"/>
                            </p:stCondLst>
                            <p:childTnLst>
                              <p:par>
                                <p:cTn id="61" presetID="10" presetClass="entr" presetSubtype="0" fill="hold" grpId="0" nodeType="afterEffect">
                                  <p:stCondLst>
                                    <p:cond delay="0"/>
                                  </p:stCondLst>
                                  <p:childTnLst>
                                    <p:set>
                                      <p:cBhvr>
                                        <p:cTn id="62" dur="1" fill="hold">
                                          <p:stCondLst>
                                            <p:cond delay="0"/>
                                          </p:stCondLst>
                                        </p:cTn>
                                        <p:tgtEl>
                                          <p:spTgt spid="48"/>
                                        </p:tgtEl>
                                        <p:attrNameLst>
                                          <p:attrName>style.visibility</p:attrName>
                                        </p:attrNameLst>
                                      </p:cBhvr>
                                      <p:to>
                                        <p:strVal val="visible"/>
                                      </p:to>
                                    </p:set>
                                    <p:animEffect transition="in" filter="fade">
                                      <p:cBhvr>
                                        <p:cTn id="63" dur="500"/>
                                        <p:tgtEl>
                                          <p:spTgt spid="48"/>
                                        </p:tgtEl>
                                      </p:cBhvr>
                                    </p:animEffect>
                                  </p:childTnLst>
                                </p:cTn>
                              </p:par>
                            </p:childTnLst>
                          </p:cTn>
                        </p:par>
                        <p:par>
                          <p:cTn id="64" fill="hold">
                            <p:stCondLst>
                              <p:cond delay="11500"/>
                            </p:stCondLst>
                            <p:childTnLst>
                              <p:par>
                                <p:cTn id="65" presetID="10" presetClass="entr" presetSubtype="0" fill="hold" grpId="0" nodeType="afterEffect">
                                  <p:stCondLst>
                                    <p:cond delay="0"/>
                                  </p:stCondLst>
                                  <p:childTnLst>
                                    <p:set>
                                      <p:cBhvr>
                                        <p:cTn id="66" dur="1" fill="hold">
                                          <p:stCondLst>
                                            <p:cond delay="0"/>
                                          </p:stCondLst>
                                        </p:cTn>
                                        <p:tgtEl>
                                          <p:spTgt spid="49"/>
                                        </p:tgtEl>
                                        <p:attrNameLst>
                                          <p:attrName>style.visibility</p:attrName>
                                        </p:attrNameLst>
                                      </p:cBhvr>
                                      <p:to>
                                        <p:strVal val="visible"/>
                                      </p:to>
                                    </p:set>
                                    <p:animEffect transition="in" filter="fade">
                                      <p:cBhvr>
                                        <p:cTn id="67" dur="500"/>
                                        <p:tgtEl>
                                          <p:spTgt spid="49"/>
                                        </p:tgtEl>
                                      </p:cBhvr>
                                    </p:animEffect>
                                  </p:childTnLst>
                                </p:cTn>
                              </p:par>
                            </p:childTnLst>
                          </p:cTn>
                        </p:par>
                        <p:par>
                          <p:cTn id="68" fill="hold">
                            <p:stCondLst>
                              <p:cond delay="12000"/>
                            </p:stCondLst>
                            <p:childTnLst>
                              <p:par>
                                <p:cTn id="69" presetID="10" presetClass="entr" presetSubtype="0" fill="hold" grpId="0" nodeType="afterEffect">
                                  <p:stCondLst>
                                    <p:cond delay="0"/>
                                  </p:stCondLst>
                                  <p:childTnLst>
                                    <p:set>
                                      <p:cBhvr>
                                        <p:cTn id="70" dur="1" fill="hold">
                                          <p:stCondLst>
                                            <p:cond delay="0"/>
                                          </p:stCondLst>
                                        </p:cTn>
                                        <p:tgtEl>
                                          <p:spTgt spid="50"/>
                                        </p:tgtEl>
                                        <p:attrNameLst>
                                          <p:attrName>style.visibility</p:attrName>
                                        </p:attrNameLst>
                                      </p:cBhvr>
                                      <p:to>
                                        <p:strVal val="visible"/>
                                      </p:to>
                                    </p:set>
                                    <p:animEffect transition="in" filter="fade">
                                      <p:cBhvr>
                                        <p:cTn id="71" dur="500"/>
                                        <p:tgtEl>
                                          <p:spTgt spid="50"/>
                                        </p:tgtEl>
                                      </p:cBhvr>
                                    </p:animEffect>
                                  </p:childTnLst>
                                </p:cTn>
                              </p:par>
                            </p:childTnLst>
                          </p:cTn>
                        </p:par>
                        <p:par>
                          <p:cTn id="72" fill="hold">
                            <p:stCondLst>
                              <p:cond delay="12500"/>
                            </p:stCondLst>
                            <p:childTnLst>
                              <p:par>
                                <p:cTn id="73" presetID="10" presetClass="entr" presetSubtype="0" fill="hold" grpId="0" nodeType="afterEffect">
                                  <p:stCondLst>
                                    <p:cond delay="0"/>
                                  </p:stCondLst>
                                  <p:childTnLst>
                                    <p:set>
                                      <p:cBhvr>
                                        <p:cTn id="74" dur="1" fill="hold">
                                          <p:stCondLst>
                                            <p:cond delay="0"/>
                                          </p:stCondLst>
                                        </p:cTn>
                                        <p:tgtEl>
                                          <p:spTgt spid="51"/>
                                        </p:tgtEl>
                                        <p:attrNameLst>
                                          <p:attrName>style.visibility</p:attrName>
                                        </p:attrNameLst>
                                      </p:cBhvr>
                                      <p:to>
                                        <p:strVal val="visible"/>
                                      </p:to>
                                    </p:set>
                                    <p:animEffect transition="in" filter="fade">
                                      <p:cBhvr>
                                        <p:cTn id="75" dur="500"/>
                                        <p:tgtEl>
                                          <p:spTgt spid="51"/>
                                        </p:tgtEl>
                                      </p:cBhvr>
                                    </p:animEffect>
                                  </p:childTnLst>
                                </p:cTn>
                              </p:par>
                            </p:childTnLst>
                          </p:cTn>
                        </p:par>
                        <p:par>
                          <p:cTn id="76" fill="hold">
                            <p:stCondLst>
                              <p:cond delay="13000"/>
                            </p:stCondLst>
                            <p:childTnLst>
                              <p:par>
                                <p:cTn id="77" presetID="10" presetClass="entr" presetSubtype="0" fill="hold" grpId="0" nodeType="afterEffect">
                                  <p:stCondLst>
                                    <p:cond delay="0"/>
                                  </p:stCondLst>
                                  <p:childTnLst>
                                    <p:set>
                                      <p:cBhvr>
                                        <p:cTn id="78" dur="1" fill="hold">
                                          <p:stCondLst>
                                            <p:cond delay="0"/>
                                          </p:stCondLst>
                                        </p:cTn>
                                        <p:tgtEl>
                                          <p:spTgt spid="52"/>
                                        </p:tgtEl>
                                        <p:attrNameLst>
                                          <p:attrName>style.visibility</p:attrName>
                                        </p:attrNameLst>
                                      </p:cBhvr>
                                      <p:to>
                                        <p:strVal val="visible"/>
                                      </p:to>
                                    </p:set>
                                    <p:animEffect transition="in" filter="fade">
                                      <p:cBhvr>
                                        <p:cTn id="79" dur="500"/>
                                        <p:tgtEl>
                                          <p:spTgt spid="52"/>
                                        </p:tgtEl>
                                      </p:cBhvr>
                                    </p:animEffect>
                                  </p:childTnLst>
                                </p:cTn>
                              </p:par>
                            </p:childTnLst>
                          </p:cTn>
                        </p:par>
                        <p:par>
                          <p:cTn id="80" fill="hold">
                            <p:stCondLst>
                              <p:cond delay="13500"/>
                            </p:stCondLst>
                            <p:childTnLst>
                              <p:par>
                                <p:cTn id="81" presetID="10" presetClass="entr" presetSubtype="0" fill="hold" grpId="0" nodeType="afterEffect">
                                  <p:stCondLst>
                                    <p:cond delay="0"/>
                                  </p:stCondLst>
                                  <p:childTnLst>
                                    <p:set>
                                      <p:cBhvr>
                                        <p:cTn id="82" dur="1" fill="hold">
                                          <p:stCondLst>
                                            <p:cond delay="0"/>
                                          </p:stCondLst>
                                        </p:cTn>
                                        <p:tgtEl>
                                          <p:spTgt spid="53"/>
                                        </p:tgtEl>
                                        <p:attrNameLst>
                                          <p:attrName>style.visibility</p:attrName>
                                        </p:attrNameLst>
                                      </p:cBhvr>
                                      <p:to>
                                        <p:strVal val="visible"/>
                                      </p:to>
                                    </p:set>
                                    <p:animEffect transition="in" filter="fade">
                                      <p:cBhvr>
                                        <p:cTn id="83" dur="500"/>
                                        <p:tgtEl>
                                          <p:spTgt spid="53"/>
                                        </p:tgtEl>
                                      </p:cBhvr>
                                    </p:animEffect>
                                  </p:childTnLst>
                                </p:cTn>
                              </p:par>
                            </p:childTnLst>
                          </p:cTn>
                        </p:par>
                        <p:par>
                          <p:cTn id="84" fill="hold">
                            <p:stCondLst>
                              <p:cond delay="14000"/>
                            </p:stCondLst>
                            <p:childTnLst>
                              <p:par>
                                <p:cTn id="85" presetID="10" presetClass="exit" presetSubtype="0" fill="hold" grpId="1" nodeType="afterEffect">
                                  <p:stCondLst>
                                    <p:cond delay="1000"/>
                                  </p:stCondLst>
                                  <p:childTnLst>
                                    <p:animEffect transition="out" filter="fade">
                                      <p:cBhvr>
                                        <p:cTn id="86" dur="500"/>
                                        <p:tgtEl>
                                          <p:spTgt spid="48"/>
                                        </p:tgtEl>
                                      </p:cBhvr>
                                    </p:animEffect>
                                    <p:set>
                                      <p:cBhvr>
                                        <p:cTn id="87" dur="1" fill="hold">
                                          <p:stCondLst>
                                            <p:cond delay="499"/>
                                          </p:stCondLst>
                                        </p:cTn>
                                        <p:tgtEl>
                                          <p:spTgt spid="48"/>
                                        </p:tgtEl>
                                        <p:attrNameLst>
                                          <p:attrName>style.visibility</p:attrName>
                                        </p:attrNameLst>
                                      </p:cBhvr>
                                      <p:to>
                                        <p:strVal val="hidden"/>
                                      </p:to>
                                    </p:set>
                                  </p:childTnLst>
                                </p:cTn>
                              </p:par>
                            </p:childTnLst>
                          </p:cTn>
                        </p:par>
                        <p:par>
                          <p:cTn id="88" fill="hold">
                            <p:stCondLst>
                              <p:cond delay="15500"/>
                            </p:stCondLst>
                            <p:childTnLst>
                              <p:par>
                                <p:cTn id="89" presetID="10" presetClass="exit" presetSubtype="0" fill="hold" grpId="1" nodeType="afterEffect">
                                  <p:stCondLst>
                                    <p:cond delay="0"/>
                                  </p:stCondLst>
                                  <p:childTnLst>
                                    <p:animEffect transition="out" filter="fade">
                                      <p:cBhvr>
                                        <p:cTn id="90" dur="500"/>
                                        <p:tgtEl>
                                          <p:spTgt spid="49"/>
                                        </p:tgtEl>
                                      </p:cBhvr>
                                    </p:animEffect>
                                    <p:set>
                                      <p:cBhvr>
                                        <p:cTn id="91" dur="1" fill="hold">
                                          <p:stCondLst>
                                            <p:cond delay="499"/>
                                          </p:stCondLst>
                                        </p:cTn>
                                        <p:tgtEl>
                                          <p:spTgt spid="49"/>
                                        </p:tgtEl>
                                        <p:attrNameLst>
                                          <p:attrName>style.visibility</p:attrName>
                                        </p:attrNameLst>
                                      </p:cBhvr>
                                      <p:to>
                                        <p:strVal val="hidden"/>
                                      </p:to>
                                    </p:set>
                                  </p:childTnLst>
                                </p:cTn>
                              </p:par>
                            </p:childTnLst>
                          </p:cTn>
                        </p:par>
                        <p:par>
                          <p:cTn id="92" fill="hold">
                            <p:stCondLst>
                              <p:cond delay="16000"/>
                            </p:stCondLst>
                            <p:childTnLst>
                              <p:par>
                                <p:cTn id="93" presetID="10" presetClass="exit" presetSubtype="0" fill="hold" grpId="1" nodeType="afterEffect">
                                  <p:stCondLst>
                                    <p:cond delay="0"/>
                                  </p:stCondLst>
                                  <p:childTnLst>
                                    <p:animEffect transition="out" filter="fade">
                                      <p:cBhvr>
                                        <p:cTn id="94" dur="500"/>
                                        <p:tgtEl>
                                          <p:spTgt spid="50"/>
                                        </p:tgtEl>
                                      </p:cBhvr>
                                    </p:animEffect>
                                    <p:set>
                                      <p:cBhvr>
                                        <p:cTn id="95" dur="1" fill="hold">
                                          <p:stCondLst>
                                            <p:cond delay="499"/>
                                          </p:stCondLst>
                                        </p:cTn>
                                        <p:tgtEl>
                                          <p:spTgt spid="50"/>
                                        </p:tgtEl>
                                        <p:attrNameLst>
                                          <p:attrName>style.visibility</p:attrName>
                                        </p:attrNameLst>
                                      </p:cBhvr>
                                      <p:to>
                                        <p:strVal val="hidden"/>
                                      </p:to>
                                    </p:set>
                                  </p:childTnLst>
                                </p:cTn>
                              </p:par>
                            </p:childTnLst>
                          </p:cTn>
                        </p:par>
                        <p:par>
                          <p:cTn id="96" fill="hold">
                            <p:stCondLst>
                              <p:cond delay="16500"/>
                            </p:stCondLst>
                            <p:childTnLst>
                              <p:par>
                                <p:cTn id="97" presetID="10" presetClass="exit" presetSubtype="0" fill="hold" grpId="1" nodeType="afterEffect">
                                  <p:stCondLst>
                                    <p:cond delay="0"/>
                                  </p:stCondLst>
                                  <p:childTnLst>
                                    <p:animEffect transition="out" filter="fade">
                                      <p:cBhvr>
                                        <p:cTn id="98" dur="500"/>
                                        <p:tgtEl>
                                          <p:spTgt spid="51"/>
                                        </p:tgtEl>
                                      </p:cBhvr>
                                    </p:animEffect>
                                    <p:set>
                                      <p:cBhvr>
                                        <p:cTn id="99" dur="1" fill="hold">
                                          <p:stCondLst>
                                            <p:cond delay="499"/>
                                          </p:stCondLst>
                                        </p:cTn>
                                        <p:tgtEl>
                                          <p:spTgt spid="51"/>
                                        </p:tgtEl>
                                        <p:attrNameLst>
                                          <p:attrName>style.visibility</p:attrName>
                                        </p:attrNameLst>
                                      </p:cBhvr>
                                      <p:to>
                                        <p:strVal val="hidden"/>
                                      </p:to>
                                    </p:set>
                                  </p:childTnLst>
                                </p:cTn>
                              </p:par>
                            </p:childTnLst>
                          </p:cTn>
                        </p:par>
                        <p:par>
                          <p:cTn id="100" fill="hold">
                            <p:stCondLst>
                              <p:cond delay="17000"/>
                            </p:stCondLst>
                            <p:childTnLst>
                              <p:par>
                                <p:cTn id="101" presetID="10" presetClass="entr" presetSubtype="0" fill="hold" grpId="0" nodeType="afterEffect">
                                  <p:stCondLst>
                                    <p:cond delay="0"/>
                                  </p:stCondLst>
                                  <p:childTnLst>
                                    <p:set>
                                      <p:cBhvr>
                                        <p:cTn id="102" dur="1" fill="hold">
                                          <p:stCondLst>
                                            <p:cond delay="0"/>
                                          </p:stCondLst>
                                        </p:cTn>
                                        <p:tgtEl>
                                          <p:spTgt spid="54"/>
                                        </p:tgtEl>
                                        <p:attrNameLst>
                                          <p:attrName>style.visibility</p:attrName>
                                        </p:attrNameLst>
                                      </p:cBhvr>
                                      <p:to>
                                        <p:strVal val="visible"/>
                                      </p:to>
                                    </p:set>
                                    <p:animEffect transition="in" filter="fade">
                                      <p:cBhvr>
                                        <p:cTn id="103" dur="500"/>
                                        <p:tgtEl>
                                          <p:spTgt spid="54"/>
                                        </p:tgtEl>
                                      </p:cBhvr>
                                    </p:animEffect>
                                  </p:childTnLst>
                                </p:cTn>
                              </p:par>
                            </p:childTnLst>
                          </p:cTn>
                        </p:par>
                        <p:par>
                          <p:cTn id="104" fill="hold">
                            <p:stCondLst>
                              <p:cond delay="17500"/>
                            </p:stCondLst>
                            <p:childTnLst>
                              <p:par>
                                <p:cTn id="105" presetID="10" presetClass="entr" presetSubtype="0" fill="hold" grpId="0" nodeType="afterEffect">
                                  <p:stCondLst>
                                    <p:cond delay="0"/>
                                  </p:stCondLst>
                                  <p:childTnLst>
                                    <p:set>
                                      <p:cBhvr>
                                        <p:cTn id="106" dur="1" fill="hold">
                                          <p:stCondLst>
                                            <p:cond delay="0"/>
                                          </p:stCondLst>
                                        </p:cTn>
                                        <p:tgtEl>
                                          <p:spTgt spid="55"/>
                                        </p:tgtEl>
                                        <p:attrNameLst>
                                          <p:attrName>style.visibility</p:attrName>
                                        </p:attrNameLst>
                                      </p:cBhvr>
                                      <p:to>
                                        <p:strVal val="visible"/>
                                      </p:to>
                                    </p:set>
                                    <p:animEffect transition="in" filter="fade">
                                      <p:cBhvr>
                                        <p:cTn id="107" dur="500"/>
                                        <p:tgtEl>
                                          <p:spTgt spid="55"/>
                                        </p:tgtEl>
                                      </p:cBhvr>
                                    </p:animEffect>
                                  </p:childTnLst>
                                </p:cTn>
                              </p:par>
                            </p:childTnLst>
                          </p:cTn>
                        </p:par>
                        <p:par>
                          <p:cTn id="108" fill="hold">
                            <p:stCondLst>
                              <p:cond delay="18000"/>
                            </p:stCondLst>
                            <p:childTnLst>
                              <p:par>
                                <p:cTn id="109" presetID="10" presetClass="exit" presetSubtype="0" fill="hold" grpId="1" nodeType="afterEffect">
                                  <p:stCondLst>
                                    <p:cond delay="1000"/>
                                  </p:stCondLst>
                                  <p:childTnLst>
                                    <p:animEffect transition="out" filter="fade">
                                      <p:cBhvr>
                                        <p:cTn id="110" dur="500"/>
                                        <p:tgtEl>
                                          <p:spTgt spid="52"/>
                                        </p:tgtEl>
                                      </p:cBhvr>
                                    </p:animEffect>
                                    <p:set>
                                      <p:cBhvr>
                                        <p:cTn id="111" dur="1" fill="hold">
                                          <p:stCondLst>
                                            <p:cond delay="499"/>
                                          </p:stCondLst>
                                        </p:cTn>
                                        <p:tgtEl>
                                          <p:spTgt spid="52"/>
                                        </p:tgtEl>
                                        <p:attrNameLst>
                                          <p:attrName>style.visibility</p:attrName>
                                        </p:attrNameLst>
                                      </p:cBhvr>
                                      <p:to>
                                        <p:strVal val="hidden"/>
                                      </p:to>
                                    </p:set>
                                  </p:childTnLst>
                                </p:cTn>
                              </p:par>
                            </p:childTnLst>
                          </p:cTn>
                        </p:par>
                        <p:par>
                          <p:cTn id="112" fill="hold">
                            <p:stCondLst>
                              <p:cond delay="19500"/>
                            </p:stCondLst>
                            <p:childTnLst>
                              <p:par>
                                <p:cTn id="113" presetID="10" presetClass="exit" presetSubtype="0" fill="hold" grpId="1" nodeType="afterEffect">
                                  <p:stCondLst>
                                    <p:cond delay="0"/>
                                  </p:stCondLst>
                                  <p:childTnLst>
                                    <p:animEffect transition="out" filter="fade">
                                      <p:cBhvr>
                                        <p:cTn id="114" dur="500"/>
                                        <p:tgtEl>
                                          <p:spTgt spid="54"/>
                                        </p:tgtEl>
                                      </p:cBhvr>
                                    </p:animEffect>
                                    <p:set>
                                      <p:cBhvr>
                                        <p:cTn id="115" dur="1" fill="hold">
                                          <p:stCondLst>
                                            <p:cond delay="499"/>
                                          </p:stCondLst>
                                        </p:cTn>
                                        <p:tgtEl>
                                          <p:spTgt spid="54"/>
                                        </p:tgtEl>
                                        <p:attrNameLst>
                                          <p:attrName>style.visibility</p:attrName>
                                        </p:attrNameLst>
                                      </p:cBhvr>
                                      <p:to>
                                        <p:strVal val="hidden"/>
                                      </p:to>
                                    </p:set>
                                  </p:childTnLst>
                                </p:cTn>
                              </p:par>
                            </p:childTnLst>
                          </p:cTn>
                        </p:par>
                        <p:par>
                          <p:cTn id="116" fill="hold">
                            <p:stCondLst>
                              <p:cond delay="20000"/>
                            </p:stCondLst>
                            <p:childTnLst>
                              <p:par>
                                <p:cTn id="117" presetID="10" presetClass="entr" presetSubtype="0" fill="hold" grpId="0" nodeType="afterEffect">
                                  <p:stCondLst>
                                    <p:cond delay="0"/>
                                  </p:stCondLst>
                                  <p:childTnLst>
                                    <p:set>
                                      <p:cBhvr>
                                        <p:cTn id="118" dur="1" fill="hold">
                                          <p:stCondLst>
                                            <p:cond delay="0"/>
                                          </p:stCondLst>
                                        </p:cTn>
                                        <p:tgtEl>
                                          <p:spTgt spid="56"/>
                                        </p:tgtEl>
                                        <p:attrNameLst>
                                          <p:attrName>style.visibility</p:attrName>
                                        </p:attrNameLst>
                                      </p:cBhvr>
                                      <p:to>
                                        <p:strVal val="visible"/>
                                      </p:to>
                                    </p:set>
                                    <p:animEffect transition="in" filter="fade">
                                      <p:cBhvr>
                                        <p:cTn id="119" dur="500"/>
                                        <p:tgtEl>
                                          <p:spTgt spid="56"/>
                                        </p:tgtEl>
                                      </p:cBhvr>
                                    </p:animEffect>
                                  </p:childTnLst>
                                </p:cTn>
                              </p:par>
                            </p:childTnLst>
                          </p:cTn>
                        </p:par>
                        <p:par>
                          <p:cTn id="120" fill="hold">
                            <p:stCondLst>
                              <p:cond delay="20500"/>
                            </p:stCondLst>
                            <p:childTnLst>
                              <p:par>
                                <p:cTn id="121" presetID="10" presetClass="entr" presetSubtype="0" fill="hold" grpId="0" nodeType="afterEffect">
                                  <p:stCondLst>
                                    <p:cond delay="0"/>
                                  </p:stCondLst>
                                  <p:childTnLst>
                                    <p:set>
                                      <p:cBhvr>
                                        <p:cTn id="122" dur="1" fill="hold">
                                          <p:stCondLst>
                                            <p:cond delay="0"/>
                                          </p:stCondLst>
                                        </p:cTn>
                                        <p:tgtEl>
                                          <p:spTgt spid="57"/>
                                        </p:tgtEl>
                                        <p:attrNameLst>
                                          <p:attrName>style.visibility</p:attrName>
                                        </p:attrNameLst>
                                      </p:cBhvr>
                                      <p:to>
                                        <p:strVal val="visible"/>
                                      </p:to>
                                    </p:set>
                                    <p:animEffect transition="in" filter="fade">
                                      <p:cBhvr>
                                        <p:cTn id="123" dur="500"/>
                                        <p:tgtEl>
                                          <p:spTgt spid="57"/>
                                        </p:tgtEl>
                                      </p:cBhvr>
                                    </p:animEffect>
                                  </p:childTnLst>
                                </p:cTn>
                              </p:par>
                            </p:childTnLst>
                          </p:cTn>
                        </p:par>
                        <p:par>
                          <p:cTn id="124" fill="hold">
                            <p:stCondLst>
                              <p:cond delay="21000"/>
                            </p:stCondLst>
                            <p:childTnLst>
                              <p:par>
                                <p:cTn id="125" presetID="10" presetClass="entr" presetSubtype="0" fill="hold" grpId="0" nodeType="afterEffect">
                                  <p:stCondLst>
                                    <p:cond delay="0"/>
                                  </p:stCondLst>
                                  <p:childTnLst>
                                    <p:set>
                                      <p:cBhvr>
                                        <p:cTn id="126" dur="1" fill="hold">
                                          <p:stCondLst>
                                            <p:cond delay="0"/>
                                          </p:stCondLst>
                                        </p:cTn>
                                        <p:tgtEl>
                                          <p:spTgt spid="58"/>
                                        </p:tgtEl>
                                        <p:attrNameLst>
                                          <p:attrName>style.visibility</p:attrName>
                                        </p:attrNameLst>
                                      </p:cBhvr>
                                      <p:to>
                                        <p:strVal val="visible"/>
                                      </p:to>
                                    </p:set>
                                    <p:animEffect transition="in" filter="fade">
                                      <p:cBhvr>
                                        <p:cTn id="127" dur="500"/>
                                        <p:tgtEl>
                                          <p:spTgt spid="58"/>
                                        </p:tgtEl>
                                      </p:cBhvr>
                                    </p:animEffect>
                                  </p:childTnLst>
                                </p:cTn>
                              </p:par>
                            </p:childTnLst>
                          </p:cTn>
                        </p:par>
                        <p:par>
                          <p:cTn id="128" fill="hold">
                            <p:stCondLst>
                              <p:cond delay="21500"/>
                            </p:stCondLst>
                            <p:childTnLst>
                              <p:par>
                                <p:cTn id="129" presetID="10" presetClass="entr" presetSubtype="0" fill="hold" grpId="0" nodeType="afterEffect">
                                  <p:stCondLst>
                                    <p:cond delay="0"/>
                                  </p:stCondLst>
                                  <p:childTnLst>
                                    <p:set>
                                      <p:cBhvr>
                                        <p:cTn id="130" dur="1" fill="hold">
                                          <p:stCondLst>
                                            <p:cond delay="0"/>
                                          </p:stCondLst>
                                        </p:cTn>
                                        <p:tgtEl>
                                          <p:spTgt spid="59"/>
                                        </p:tgtEl>
                                        <p:attrNameLst>
                                          <p:attrName>style.visibility</p:attrName>
                                        </p:attrNameLst>
                                      </p:cBhvr>
                                      <p:to>
                                        <p:strVal val="visible"/>
                                      </p:to>
                                    </p:set>
                                    <p:animEffect transition="in" filter="fade">
                                      <p:cBhvr>
                                        <p:cTn id="131" dur="500"/>
                                        <p:tgtEl>
                                          <p:spTgt spid="59"/>
                                        </p:tgtEl>
                                      </p:cBhvr>
                                    </p:animEffect>
                                  </p:childTnLst>
                                </p:cTn>
                              </p:par>
                            </p:childTnLst>
                          </p:cTn>
                        </p:par>
                        <p:par>
                          <p:cTn id="132" fill="hold">
                            <p:stCondLst>
                              <p:cond delay="22000"/>
                            </p:stCondLst>
                            <p:childTnLst>
                              <p:par>
                                <p:cTn id="133" presetID="10" presetClass="exit" presetSubtype="0" fill="hold" grpId="1" nodeType="afterEffect">
                                  <p:stCondLst>
                                    <p:cond delay="1000"/>
                                  </p:stCondLst>
                                  <p:childTnLst>
                                    <p:animEffect transition="out" filter="fade">
                                      <p:cBhvr>
                                        <p:cTn id="134" dur="500"/>
                                        <p:tgtEl>
                                          <p:spTgt spid="55"/>
                                        </p:tgtEl>
                                      </p:cBhvr>
                                    </p:animEffect>
                                    <p:set>
                                      <p:cBhvr>
                                        <p:cTn id="135" dur="1" fill="hold">
                                          <p:stCondLst>
                                            <p:cond delay="499"/>
                                          </p:stCondLst>
                                        </p:cTn>
                                        <p:tgtEl>
                                          <p:spTgt spid="55"/>
                                        </p:tgtEl>
                                        <p:attrNameLst>
                                          <p:attrName>style.visibility</p:attrName>
                                        </p:attrNameLst>
                                      </p:cBhvr>
                                      <p:to>
                                        <p:strVal val="hidden"/>
                                      </p:to>
                                    </p:set>
                                  </p:childTnLst>
                                </p:cTn>
                              </p:par>
                            </p:childTnLst>
                          </p:cTn>
                        </p:par>
                        <p:par>
                          <p:cTn id="136" fill="hold">
                            <p:stCondLst>
                              <p:cond delay="23500"/>
                            </p:stCondLst>
                            <p:childTnLst>
                              <p:par>
                                <p:cTn id="137" presetID="10" presetClass="entr" presetSubtype="0" fill="hold" grpId="0" nodeType="afterEffect">
                                  <p:stCondLst>
                                    <p:cond delay="0"/>
                                  </p:stCondLst>
                                  <p:childTnLst>
                                    <p:set>
                                      <p:cBhvr>
                                        <p:cTn id="138" dur="1" fill="hold">
                                          <p:stCondLst>
                                            <p:cond delay="0"/>
                                          </p:stCondLst>
                                        </p:cTn>
                                        <p:tgtEl>
                                          <p:spTgt spid="60"/>
                                        </p:tgtEl>
                                        <p:attrNameLst>
                                          <p:attrName>style.visibility</p:attrName>
                                        </p:attrNameLst>
                                      </p:cBhvr>
                                      <p:to>
                                        <p:strVal val="visible"/>
                                      </p:to>
                                    </p:set>
                                    <p:animEffect transition="in" filter="fade">
                                      <p:cBhvr>
                                        <p:cTn id="139" dur="500"/>
                                        <p:tgtEl>
                                          <p:spTgt spid="60"/>
                                        </p:tgtEl>
                                      </p:cBhvr>
                                    </p:animEffect>
                                  </p:childTnLst>
                                </p:cTn>
                              </p:par>
                            </p:childTnLst>
                          </p:cTn>
                        </p:par>
                        <p:par>
                          <p:cTn id="140" fill="hold">
                            <p:stCondLst>
                              <p:cond delay="24000"/>
                            </p:stCondLst>
                            <p:childTnLst>
                              <p:par>
                                <p:cTn id="141" presetID="10" presetClass="entr" presetSubtype="0" fill="hold" grpId="0" nodeType="afterEffect">
                                  <p:stCondLst>
                                    <p:cond delay="0"/>
                                  </p:stCondLst>
                                  <p:childTnLst>
                                    <p:set>
                                      <p:cBhvr>
                                        <p:cTn id="142" dur="1" fill="hold">
                                          <p:stCondLst>
                                            <p:cond delay="0"/>
                                          </p:stCondLst>
                                        </p:cTn>
                                        <p:tgtEl>
                                          <p:spTgt spid="61"/>
                                        </p:tgtEl>
                                        <p:attrNameLst>
                                          <p:attrName>style.visibility</p:attrName>
                                        </p:attrNameLst>
                                      </p:cBhvr>
                                      <p:to>
                                        <p:strVal val="visible"/>
                                      </p:to>
                                    </p:set>
                                    <p:animEffect transition="in" filter="fade">
                                      <p:cBhvr>
                                        <p:cTn id="143" dur="500"/>
                                        <p:tgtEl>
                                          <p:spTgt spid="61"/>
                                        </p:tgtEl>
                                      </p:cBhvr>
                                    </p:animEffect>
                                  </p:childTnLst>
                                </p:cTn>
                              </p:par>
                            </p:childTnLst>
                          </p:cTn>
                        </p:par>
                        <p:par>
                          <p:cTn id="144" fill="hold">
                            <p:stCondLst>
                              <p:cond delay="24500"/>
                            </p:stCondLst>
                            <p:childTnLst>
                              <p:par>
                                <p:cTn id="145" presetID="10" presetClass="exit" presetSubtype="0" fill="hold" grpId="1" nodeType="afterEffect">
                                  <p:stCondLst>
                                    <p:cond delay="1000"/>
                                  </p:stCondLst>
                                  <p:childTnLst>
                                    <p:animEffect transition="out" filter="fade">
                                      <p:cBhvr>
                                        <p:cTn id="146" dur="500"/>
                                        <p:tgtEl>
                                          <p:spTgt spid="56"/>
                                        </p:tgtEl>
                                      </p:cBhvr>
                                    </p:animEffect>
                                    <p:set>
                                      <p:cBhvr>
                                        <p:cTn id="147" dur="1" fill="hold">
                                          <p:stCondLst>
                                            <p:cond delay="499"/>
                                          </p:stCondLst>
                                        </p:cTn>
                                        <p:tgtEl>
                                          <p:spTgt spid="56"/>
                                        </p:tgtEl>
                                        <p:attrNameLst>
                                          <p:attrName>style.visibility</p:attrName>
                                        </p:attrNameLst>
                                      </p:cBhvr>
                                      <p:to>
                                        <p:strVal val="hidden"/>
                                      </p:to>
                                    </p:set>
                                  </p:childTnLst>
                                </p:cTn>
                              </p:par>
                            </p:childTnLst>
                          </p:cTn>
                        </p:par>
                        <p:par>
                          <p:cTn id="148" fill="hold">
                            <p:stCondLst>
                              <p:cond delay="26000"/>
                            </p:stCondLst>
                            <p:childTnLst>
                              <p:par>
                                <p:cTn id="149" presetID="10" presetClass="exit" presetSubtype="0" fill="hold" grpId="1" nodeType="afterEffect">
                                  <p:stCondLst>
                                    <p:cond delay="0"/>
                                  </p:stCondLst>
                                  <p:childTnLst>
                                    <p:animEffect transition="out" filter="fade">
                                      <p:cBhvr>
                                        <p:cTn id="150" dur="500"/>
                                        <p:tgtEl>
                                          <p:spTgt spid="57"/>
                                        </p:tgtEl>
                                      </p:cBhvr>
                                    </p:animEffect>
                                    <p:set>
                                      <p:cBhvr>
                                        <p:cTn id="151" dur="1" fill="hold">
                                          <p:stCondLst>
                                            <p:cond delay="499"/>
                                          </p:stCondLst>
                                        </p:cTn>
                                        <p:tgtEl>
                                          <p:spTgt spid="57"/>
                                        </p:tgtEl>
                                        <p:attrNameLst>
                                          <p:attrName>style.visibility</p:attrName>
                                        </p:attrNameLst>
                                      </p:cBhvr>
                                      <p:to>
                                        <p:strVal val="hidden"/>
                                      </p:to>
                                    </p:set>
                                  </p:childTnLst>
                                </p:cTn>
                              </p:par>
                            </p:childTnLst>
                          </p:cTn>
                        </p:par>
                        <p:par>
                          <p:cTn id="152" fill="hold">
                            <p:stCondLst>
                              <p:cond delay="26500"/>
                            </p:stCondLst>
                            <p:childTnLst>
                              <p:par>
                                <p:cTn id="153" presetID="10" presetClass="exit" presetSubtype="0" fill="hold" grpId="1" nodeType="afterEffect">
                                  <p:stCondLst>
                                    <p:cond delay="0"/>
                                  </p:stCondLst>
                                  <p:childTnLst>
                                    <p:animEffect transition="out" filter="fade">
                                      <p:cBhvr>
                                        <p:cTn id="154" dur="500"/>
                                        <p:tgtEl>
                                          <p:spTgt spid="58"/>
                                        </p:tgtEl>
                                      </p:cBhvr>
                                    </p:animEffect>
                                    <p:set>
                                      <p:cBhvr>
                                        <p:cTn id="155" dur="1" fill="hold">
                                          <p:stCondLst>
                                            <p:cond delay="499"/>
                                          </p:stCondLst>
                                        </p:cTn>
                                        <p:tgtEl>
                                          <p:spTgt spid="58"/>
                                        </p:tgtEl>
                                        <p:attrNameLst>
                                          <p:attrName>style.visibility</p:attrName>
                                        </p:attrNameLst>
                                      </p:cBhvr>
                                      <p:to>
                                        <p:strVal val="hidden"/>
                                      </p:to>
                                    </p:set>
                                  </p:childTnLst>
                                </p:cTn>
                              </p:par>
                            </p:childTnLst>
                          </p:cTn>
                        </p:par>
                        <p:par>
                          <p:cTn id="156" fill="hold">
                            <p:stCondLst>
                              <p:cond delay="27000"/>
                            </p:stCondLst>
                            <p:childTnLst>
                              <p:par>
                                <p:cTn id="157" presetID="10" presetClass="exit" presetSubtype="0" fill="hold" grpId="1" nodeType="afterEffect">
                                  <p:stCondLst>
                                    <p:cond delay="0"/>
                                  </p:stCondLst>
                                  <p:childTnLst>
                                    <p:animEffect transition="out" filter="fade">
                                      <p:cBhvr>
                                        <p:cTn id="158" dur="500"/>
                                        <p:tgtEl>
                                          <p:spTgt spid="59"/>
                                        </p:tgtEl>
                                      </p:cBhvr>
                                    </p:animEffect>
                                    <p:set>
                                      <p:cBhvr>
                                        <p:cTn id="159" dur="1" fill="hold">
                                          <p:stCondLst>
                                            <p:cond delay="499"/>
                                          </p:stCondLst>
                                        </p:cTn>
                                        <p:tgtEl>
                                          <p:spTgt spid="59"/>
                                        </p:tgtEl>
                                        <p:attrNameLst>
                                          <p:attrName>style.visibility</p:attrName>
                                        </p:attrNameLst>
                                      </p:cBhvr>
                                      <p:to>
                                        <p:strVal val="hidden"/>
                                      </p:to>
                                    </p:set>
                                  </p:childTnLst>
                                </p:cTn>
                              </p:par>
                            </p:childTnLst>
                          </p:cTn>
                        </p:par>
                        <p:par>
                          <p:cTn id="160" fill="hold">
                            <p:stCondLst>
                              <p:cond delay="27500"/>
                            </p:stCondLst>
                            <p:childTnLst>
                              <p:par>
                                <p:cTn id="161" presetID="10" presetClass="entr" presetSubtype="0" fill="hold" grpId="0" nodeType="afterEffect">
                                  <p:stCondLst>
                                    <p:cond delay="0"/>
                                  </p:stCondLst>
                                  <p:childTnLst>
                                    <p:set>
                                      <p:cBhvr>
                                        <p:cTn id="162" dur="1" fill="hold">
                                          <p:stCondLst>
                                            <p:cond delay="0"/>
                                          </p:stCondLst>
                                        </p:cTn>
                                        <p:tgtEl>
                                          <p:spTgt spid="62"/>
                                        </p:tgtEl>
                                        <p:attrNameLst>
                                          <p:attrName>style.visibility</p:attrName>
                                        </p:attrNameLst>
                                      </p:cBhvr>
                                      <p:to>
                                        <p:strVal val="visible"/>
                                      </p:to>
                                    </p:set>
                                    <p:animEffect transition="in" filter="fade">
                                      <p:cBhvr>
                                        <p:cTn id="163"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39" grpId="0" animBg="1"/>
      <p:bldP spid="40" grpId="0" animBg="1"/>
      <p:bldP spid="41" grpId="0" animBg="1"/>
      <p:bldP spid="42" grpId="0" animBg="1"/>
      <p:bldP spid="43" grpId="0" animBg="1"/>
      <p:bldP spid="44" grpId="0" animBg="1"/>
      <p:bldP spid="45" grpId="0" animBg="1"/>
      <p:bldP spid="45" grpId="1" animBg="1"/>
      <p:bldP spid="46" grpId="0" animBg="1"/>
      <p:bldP spid="46" grpId="1" animBg="1"/>
      <p:bldP spid="47" grpId="0" animBg="1"/>
      <p:bldP spid="47" grpId="1" animBg="1"/>
      <p:bldP spid="48" grpId="0" animBg="1"/>
      <p:bldP spid="48" grpId="1" animBg="1"/>
      <p:bldP spid="49" grpId="0" animBg="1"/>
      <p:bldP spid="49" grpId="1" animBg="1"/>
      <p:bldP spid="50" grpId="0" animBg="1"/>
      <p:bldP spid="50" grpId="1" animBg="1"/>
      <p:bldP spid="51" grpId="0" animBg="1"/>
      <p:bldP spid="51" grpId="1" animBg="1"/>
      <p:bldP spid="52" grpId="0" animBg="1"/>
      <p:bldP spid="52" grpId="1" animBg="1"/>
      <p:bldP spid="53" grpId="0" animBg="1"/>
      <p:bldP spid="54" grpId="0" animBg="1"/>
      <p:bldP spid="54" grpId="1" animBg="1"/>
      <p:bldP spid="55" grpId="0" animBg="1"/>
      <p:bldP spid="55" grpId="1" animBg="1"/>
      <p:bldP spid="56" grpId="0" animBg="1"/>
      <p:bldP spid="56" grpId="1" animBg="1"/>
      <p:bldP spid="57" grpId="0" animBg="1"/>
      <p:bldP spid="57" grpId="1" animBg="1"/>
      <p:bldP spid="58" grpId="0" animBg="1"/>
      <p:bldP spid="58" grpId="1" animBg="1"/>
      <p:bldP spid="59" grpId="0" animBg="1"/>
      <p:bldP spid="59" grpId="1" animBg="1"/>
      <p:bldP spid="60" grpId="0" animBg="1"/>
      <p:bldP spid="61" grpId="0" animBg="1"/>
      <p:bldP spid="6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DF4C595-6805-649B-EAC3-8A75E06FE73B}"/>
              </a:ext>
            </a:extLst>
          </p:cNvPr>
          <p:cNvPicPr>
            <a:picLocks noChangeAspect="1"/>
          </p:cNvPicPr>
          <p:nvPr/>
        </p:nvPicPr>
        <p:blipFill>
          <a:blip r:embed="rId3"/>
          <a:stretch>
            <a:fillRect/>
          </a:stretch>
        </p:blipFill>
        <p:spPr>
          <a:xfrm>
            <a:off x="2281071" y="876219"/>
            <a:ext cx="4581853" cy="4281508"/>
          </a:xfrm>
          <a:prstGeom prst="rect">
            <a:avLst/>
          </a:prstGeom>
        </p:spPr>
      </p:pic>
      <p:sp>
        <p:nvSpPr>
          <p:cNvPr id="2" name="Title 1">
            <a:extLst>
              <a:ext uri="{FF2B5EF4-FFF2-40B4-BE49-F238E27FC236}">
                <a16:creationId xmlns:a16="http://schemas.microsoft.com/office/drawing/2014/main" id="{4024E541-5A06-0D2D-71A5-78645A675BAC}"/>
              </a:ext>
            </a:extLst>
          </p:cNvPr>
          <p:cNvSpPr>
            <a:spLocks noGrp="1"/>
          </p:cNvSpPr>
          <p:nvPr>
            <p:ph type="title"/>
          </p:nvPr>
        </p:nvSpPr>
        <p:spPr>
          <a:xfrm>
            <a:off x="628648" y="0"/>
            <a:ext cx="7886700" cy="1104636"/>
          </a:xfrm>
        </p:spPr>
        <p:txBody>
          <a:bodyPr>
            <a:normAutofit/>
          </a:bodyPr>
          <a:lstStyle/>
          <a:p>
            <a:r>
              <a:rPr lang="en-IN" sz="4000" dirty="0">
                <a:solidFill>
                  <a:schemeClr val="accent1"/>
                </a:solidFill>
                <a:latin typeface="Arial" panose="020B0604020202020204" pitchFamily="34" charset="0"/>
                <a:cs typeface="Arial" panose="020B0604020202020204" pitchFamily="34" charset="0"/>
              </a:rPr>
              <a:t>Core Fusion - Overview</a:t>
            </a:r>
          </a:p>
        </p:txBody>
      </p:sp>
      <p:sp>
        <p:nvSpPr>
          <p:cNvPr id="4" name="Slide Number Placeholder 3">
            <a:extLst>
              <a:ext uri="{FF2B5EF4-FFF2-40B4-BE49-F238E27FC236}">
                <a16:creationId xmlns:a16="http://schemas.microsoft.com/office/drawing/2014/main" id="{951BD342-A1FF-41B7-7833-14CD2A02550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
        <p:nvSpPr>
          <p:cNvPr id="8" name="TextBox 7">
            <a:extLst>
              <a:ext uri="{FF2B5EF4-FFF2-40B4-BE49-F238E27FC236}">
                <a16:creationId xmlns:a16="http://schemas.microsoft.com/office/drawing/2014/main" id="{E0F95F2C-C738-8E89-8808-73CDC9FABF92}"/>
              </a:ext>
            </a:extLst>
          </p:cNvPr>
          <p:cNvSpPr txBox="1"/>
          <p:nvPr/>
        </p:nvSpPr>
        <p:spPr>
          <a:xfrm>
            <a:off x="324001" y="5345668"/>
            <a:ext cx="7983416" cy="276999"/>
          </a:xfrm>
          <a:prstGeom prst="rect">
            <a:avLst/>
          </a:prstGeom>
          <a:noFill/>
        </p:spPr>
        <p:txBody>
          <a:bodyPr wrap="square" rtlCol="0">
            <a:spAutoFit/>
          </a:bodyPr>
          <a:lstStyle/>
          <a:p>
            <a:r>
              <a:rPr lang="en-IN" sz="1200" dirty="0"/>
              <a:t>[7] E. </a:t>
            </a:r>
            <a:r>
              <a:rPr lang="en-IN" sz="1200" dirty="0" err="1"/>
              <a:t>Ipek</a:t>
            </a:r>
            <a:r>
              <a:rPr lang="en-IN" sz="1200" dirty="0"/>
              <a:t> et. al, “Core fusion: Accommodating software diversity in chip multiprocessors,” ISCA 2007  </a:t>
            </a:r>
          </a:p>
        </p:txBody>
      </p:sp>
    </p:spTree>
    <p:extLst>
      <p:ext uri="{BB962C8B-B14F-4D97-AF65-F5344CB8AC3E}">
        <p14:creationId xmlns:p14="http://schemas.microsoft.com/office/powerpoint/2010/main" val="1225488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0ADF0-8B5E-9F7C-D336-6F04DB994447}"/>
              </a:ext>
            </a:extLst>
          </p:cNvPr>
          <p:cNvSpPr>
            <a:spLocks noGrp="1"/>
          </p:cNvSpPr>
          <p:nvPr>
            <p:ph type="title"/>
          </p:nvPr>
        </p:nvSpPr>
        <p:spPr>
          <a:xfrm>
            <a:off x="628648" y="0"/>
            <a:ext cx="7886700" cy="1104636"/>
          </a:xfrm>
        </p:spPr>
        <p:txBody>
          <a:bodyPr>
            <a:normAutofit/>
          </a:bodyPr>
          <a:lstStyle/>
          <a:p>
            <a:r>
              <a:rPr lang="en-IN" sz="4000" dirty="0">
                <a:solidFill>
                  <a:schemeClr val="accent1"/>
                </a:solidFill>
                <a:latin typeface="Arial" panose="020B0604020202020204" pitchFamily="34" charset="0"/>
                <a:cs typeface="Arial" panose="020B0604020202020204" pitchFamily="34" charset="0"/>
              </a:rPr>
              <a:t>When to reconfigure?</a:t>
            </a:r>
          </a:p>
        </p:txBody>
      </p:sp>
      <p:sp>
        <p:nvSpPr>
          <p:cNvPr id="6" name="Slide Number Placeholder 5">
            <a:extLst>
              <a:ext uri="{FF2B5EF4-FFF2-40B4-BE49-F238E27FC236}">
                <a16:creationId xmlns:a16="http://schemas.microsoft.com/office/drawing/2014/main" id="{FCE01F7B-0F83-7FEE-B4FC-57C444EA1E6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
        <p:nvSpPr>
          <p:cNvPr id="8" name="TextBox 7">
            <a:extLst>
              <a:ext uri="{FF2B5EF4-FFF2-40B4-BE49-F238E27FC236}">
                <a16:creationId xmlns:a16="http://schemas.microsoft.com/office/drawing/2014/main" id="{88CC4301-C698-6429-1739-243662433392}"/>
              </a:ext>
            </a:extLst>
          </p:cNvPr>
          <p:cNvSpPr txBox="1"/>
          <p:nvPr/>
        </p:nvSpPr>
        <p:spPr>
          <a:xfrm>
            <a:off x="324001" y="5345668"/>
            <a:ext cx="7983416" cy="276999"/>
          </a:xfrm>
          <a:prstGeom prst="rect">
            <a:avLst/>
          </a:prstGeom>
          <a:noFill/>
        </p:spPr>
        <p:txBody>
          <a:bodyPr wrap="square" rtlCol="0">
            <a:spAutoFit/>
          </a:bodyPr>
          <a:lstStyle/>
          <a:p>
            <a:r>
              <a:rPr lang="en-IN" sz="1200" dirty="0"/>
              <a:t>[7] E. </a:t>
            </a:r>
            <a:r>
              <a:rPr lang="en-IN" sz="1200" dirty="0" err="1"/>
              <a:t>Ipek</a:t>
            </a:r>
            <a:r>
              <a:rPr lang="en-IN" sz="1200" dirty="0"/>
              <a:t> et. al, “Core fusion: Accommodating software diversity in chip multiprocessors,” ISCA 2007  </a:t>
            </a:r>
          </a:p>
        </p:txBody>
      </p:sp>
      <p:cxnSp>
        <p:nvCxnSpPr>
          <p:cNvPr id="4" name="Straight Arrow Connector 3">
            <a:extLst>
              <a:ext uri="{FF2B5EF4-FFF2-40B4-BE49-F238E27FC236}">
                <a16:creationId xmlns:a16="http://schemas.microsoft.com/office/drawing/2014/main" id="{89FBAA73-8EFC-5459-E3B2-5CB3AD8A33C6}"/>
              </a:ext>
            </a:extLst>
          </p:cNvPr>
          <p:cNvCxnSpPr>
            <a:cxnSpLocks/>
          </p:cNvCxnSpPr>
          <p:nvPr/>
        </p:nvCxnSpPr>
        <p:spPr>
          <a:xfrm>
            <a:off x="7462051" y="780077"/>
            <a:ext cx="0" cy="88776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7A23F960-59B7-37AC-8C24-1D5AF0F5C89F}"/>
              </a:ext>
            </a:extLst>
          </p:cNvPr>
          <p:cNvCxnSpPr>
            <a:cxnSpLocks/>
          </p:cNvCxnSpPr>
          <p:nvPr/>
        </p:nvCxnSpPr>
        <p:spPr>
          <a:xfrm>
            <a:off x="5889040" y="1678940"/>
            <a:ext cx="0" cy="88776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0684961B-3B65-850D-806B-B4C883802640}"/>
              </a:ext>
            </a:extLst>
          </p:cNvPr>
          <p:cNvCxnSpPr>
            <a:cxnSpLocks/>
          </p:cNvCxnSpPr>
          <p:nvPr/>
        </p:nvCxnSpPr>
        <p:spPr>
          <a:xfrm>
            <a:off x="8941478" y="1678940"/>
            <a:ext cx="0" cy="88776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068743E7-EF7A-11AF-2318-EF48EB67C970}"/>
              </a:ext>
            </a:extLst>
          </p:cNvPr>
          <p:cNvCxnSpPr>
            <a:cxnSpLocks/>
          </p:cNvCxnSpPr>
          <p:nvPr/>
        </p:nvCxnSpPr>
        <p:spPr>
          <a:xfrm>
            <a:off x="5894957" y="3430059"/>
            <a:ext cx="0" cy="88776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0A0845B-79BD-7D5C-67D1-FD629DE3EF9D}"/>
              </a:ext>
            </a:extLst>
          </p:cNvPr>
          <p:cNvCxnSpPr>
            <a:cxnSpLocks/>
          </p:cNvCxnSpPr>
          <p:nvPr/>
        </p:nvCxnSpPr>
        <p:spPr>
          <a:xfrm>
            <a:off x="5894957" y="3430059"/>
            <a:ext cx="3052438" cy="0"/>
          </a:xfrm>
          <a:prstGeom prst="line">
            <a:avLst/>
          </a:prstGeom>
          <a:ln/>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a16="http://schemas.microsoft.com/office/drawing/2014/main" id="{97AF66A9-6D13-CB3A-E4CE-4FCA1C62666F}"/>
              </a:ext>
            </a:extLst>
          </p:cNvPr>
          <p:cNvCxnSpPr>
            <a:cxnSpLocks/>
          </p:cNvCxnSpPr>
          <p:nvPr/>
        </p:nvCxnSpPr>
        <p:spPr>
          <a:xfrm>
            <a:off x="8947395" y="3430059"/>
            <a:ext cx="0" cy="88776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6AA6392-3D8E-2D68-5E11-25A82637F1BA}"/>
              </a:ext>
            </a:extLst>
          </p:cNvPr>
          <p:cNvCxnSpPr>
            <a:cxnSpLocks/>
          </p:cNvCxnSpPr>
          <p:nvPr/>
        </p:nvCxnSpPr>
        <p:spPr>
          <a:xfrm>
            <a:off x="7936821" y="3430059"/>
            <a:ext cx="0" cy="88776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E63ED21-8561-A469-5941-A4A8C961097A}"/>
              </a:ext>
            </a:extLst>
          </p:cNvPr>
          <p:cNvCxnSpPr>
            <a:cxnSpLocks/>
          </p:cNvCxnSpPr>
          <p:nvPr/>
        </p:nvCxnSpPr>
        <p:spPr>
          <a:xfrm>
            <a:off x="5889040" y="1667844"/>
            <a:ext cx="3052438" cy="7398"/>
          </a:xfrm>
          <a:prstGeom prst="line">
            <a:avLst/>
          </a:prstGeom>
          <a:ln/>
        </p:spPr>
        <p:style>
          <a:lnRef idx="3">
            <a:schemeClr val="dk1"/>
          </a:lnRef>
          <a:fillRef idx="0">
            <a:schemeClr val="dk1"/>
          </a:fillRef>
          <a:effectRef idx="2">
            <a:schemeClr val="dk1"/>
          </a:effectRef>
          <a:fontRef idx="minor">
            <a:schemeClr val="tx1"/>
          </a:fontRef>
        </p:style>
      </p:cxnSp>
      <p:cxnSp>
        <p:nvCxnSpPr>
          <p:cNvPr id="14" name="Straight Connector 13">
            <a:extLst>
              <a:ext uri="{FF2B5EF4-FFF2-40B4-BE49-F238E27FC236}">
                <a16:creationId xmlns:a16="http://schemas.microsoft.com/office/drawing/2014/main" id="{E4185DAC-AA5F-E0D5-525E-042A375D0CC2}"/>
              </a:ext>
            </a:extLst>
          </p:cNvPr>
          <p:cNvCxnSpPr>
            <a:cxnSpLocks/>
          </p:cNvCxnSpPr>
          <p:nvPr/>
        </p:nvCxnSpPr>
        <p:spPr>
          <a:xfrm>
            <a:off x="5894957" y="2534894"/>
            <a:ext cx="3052438" cy="7398"/>
          </a:xfrm>
          <a:prstGeom prst="line">
            <a:avLst/>
          </a:prstGeom>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B1E487B5-924D-AFA8-2321-7567D3ACBBEE}"/>
              </a:ext>
            </a:extLst>
          </p:cNvPr>
          <p:cNvCxnSpPr>
            <a:cxnSpLocks/>
          </p:cNvCxnSpPr>
          <p:nvPr/>
        </p:nvCxnSpPr>
        <p:spPr>
          <a:xfrm>
            <a:off x="5894957" y="2542292"/>
            <a:ext cx="0" cy="88776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157399A-EC6B-5E04-4657-7CACE9F7FD66}"/>
              </a:ext>
            </a:extLst>
          </p:cNvPr>
          <p:cNvCxnSpPr>
            <a:cxnSpLocks/>
          </p:cNvCxnSpPr>
          <p:nvPr/>
        </p:nvCxnSpPr>
        <p:spPr>
          <a:xfrm>
            <a:off x="6915889" y="2534894"/>
            <a:ext cx="0" cy="88776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552B723-C392-3EB3-A4C0-6B3FFE10A598}"/>
              </a:ext>
            </a:extLst>
          </p:cNvPr>
          <p:cNvCxnSpPr>
            <a:cxnSpLocks/>
          </p:cNvCxnSpPr>
          <p:nvPr/>
        </p:nvCxnSpPr>
        <p:spPr>
          <a:xfrm>
            <a:off x="8941478" y="2542292"/>
            <a:ext cx="0" cy="88776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1CDE79C-AF03-CB34-6EDE-E92F2A0E64AB}"/>
              </a:ext>
            </a:extLst>
          </p:cNvPr>
          <p:cNvCxnSpPr>
            <a:cxnSpLocks/>
          </p:cNvCxnSpPr>
          <p:nvPr/>
        </p:nvCxnSpPr>
        <p:spPr>
          <a:xfrm>
            <a:off x="7936821" y="2542292"/>
            <a:ext cx="0" cy="88776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3F8DA34-2B10-0E32-6658-1702995EF537}"/>
              </a:ext>
            </a:extLst>
          </p:cNvPr>
          <p:cNvCxnSpPr>
            <a:cxnSpLocks/>
          </p:cNvCxnSpPr>
          <p:nvPr/>
        </p:nvCxnSpPr>
        <p:spPr>
          <a:xfrm>
            <a:off x="5889040" y="3415262"/>
            <a:ext cx="3052438" cy="7398"/>
          </a:xfrm>
          <a:prstGeom prst="line">
            <a:avLst/>
          </a:prstGeom>
          <a:ln/>
        </p:spPr>
        <p:style>
          <a:lnRef idx="3">
            <a:schemeClr val="dk1"/>
          </a:lnRef>
          <a:fillRef idx="0">
            <a:schemeClr val="dk1"/>
          </a:fillRef>
          <a:effectRef idx="2">
            <a:schemeClr val="dk1"/>
          </a:effectRef>
          <a:fontRef idx="minor">
            <a:schemeClr val="tx1"/>
          </a:fontRef>
        </p:style>
      </p:cxnSp>
      <p:cxnSp>
        <p:nvCxnSpPr>
          <p:cNvPr id="20" name="Straight Connector 19">
            <a:extLst>
              <a:ext uri="{FF2B5EF4-FFF2-40B4-BE49-F238E27FC236}">
                <a16:creationId xmlns:a16="http://schemas.microsoft.com/office/drawing/2014/main" id="{8D41AE55-7F74-808B-AD9E-48ADFCC7E88D}"/>
              </a:ext>
            </a:extLst>
          </p:cNvPr>
          <p:cNvCxnSpPr>
            <a:cxnSpLocks/>
          </p:cNvCxnSpPr>
          <p:nvPr/>
        </p:nvCxnSpPr>
        <p:spPr>
          <a:xfrm>
            <a:off x="5889040" y="4306728"/>
            <a:ext cx="3052438" cy="7398"/>
          </a:xfrm>
          <a:prstGeom prst="line">
            <a:avLst/>
          </a:prstGeom>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9EC6D228-7271-E29F-99B9-4018F2FE51B1}"/>
              </a:ext>
            </a:extLst>
          </p:cNvPr>
          <p:cNvCxnSpPr>
            <a:cxnSpLocks/>
          </p:cNvCxnSpPr>
          <p:nvPr/>
        </p:nvCxnSpPr>
        <p:spPr>
          <a:xfrm>
            <a:off x="7478142" y="4306728"/>
            <a:ext cx="0" cy="88776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2" name="Rectangle: Rounded Corners 21">
            <a:extLst>
              <a:ext uri="{FF2B5EF4-FFF2-40B4-BE49-F238E27FC236}">
                <a16:creationId xmlns:a16="http://schemas.microsoft.com/office/drawing/2014/main" id="{D59FF89D-EE00-A605-40BA-5D99C763A1F0}"/>
              </a:ext>
            </a:extLst>
          </p:cNvPr>
          <p:cNvSpPr/>
          <p:nvPr/>
        </p:nvSpPr>
        <p:spPr>
          <a:xfrm>
            <a:off x="4909351" y="1807665"/>
            <a:ext cx="727962" cy="6303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P1</a:t>
            </a:r>
          </a:p>
        </p:txBody>
      </p:sp>
      <p:sp>
        <p:nvSpPr>
          <p:cNvPr id="23" name="Rectangle: Rounded Corners 22">
            <a:extLst>
              <a:ext uri="{FF2B5EF4-FFF2-40B4-BE49-F238E27FC236}">
                <a16:creationId xmlns:a16="http://schemas.microsoft.com/office/drawing/2014/main" id="{80464524-0D43-B915-8676-0125E68A1BF4}"/>
              </a:ext>
            </a:extLst>
          </p:cNvPr>
          <p:cNvSpPr/>
          <p:nvPr/>
        </p:nvSpPr>
        <p:spPr>
          <a:xfrm>
            <a:off x="4909351" y="2658812"/>
            <a:ext cx="727962" cy="6303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P2</a:t>
            </a:r>
          </a:p>
        </p:txBody>
      </p:sp>
      <p:sp>
        <p:nvSpPr>
          <p:cNvPr id="24" name="Rectangle: Rounded Corners 23">
            <a:extLst>
              <a:ext uri="{FF2B5EF4-FFF2-40B4-BE49-F238E27FC236}">
                <a16:creationId xmlns:a16="http://schemas.microsoft.com/office/drawing/2014/main" id="{8D2983CD-D46E-8BB4-D009-7D35CC5DD838}"/>
              </a:ext>
            </a:extLst>
          </p:cNvPr>
          <p:cNvSpPr/>
          <p:nvPr/>
        </p:nvSpPr>
        <p:spPr>
          <a:xfrm>
            <a:off x="4909351" y="3558784"/>
            <a:ext cx="727962" cy="6303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P3</a:t>
            </a:r>
          </a:p>
        </p:txBody>
      </p:sp>
      <p:sp>
        <p:nvSpPr>
          <p:cNvPr id="25" name="Rectangle: Rounded Corners 24">
            <a:extLst>
              <a:ext uri="{FF2B5EF4-FFF2-40B4-BE49-F238E27FC236}">
                <a16:creationId xmlns:a16="http://schemas.microsoft.com/office/drawing/2014/main" id="{58663793-04D2-3D10-6A48-303DD201B476}"/>
              </a:ext>
            </a:extLst>
          </p:cNvPr>
          <p:cNvSpPr/>
          <p:nvPr/>
        </p:nvSpPr>
        <p:spPr>
          <a:xfrm>
            <a:off x="4909351" y="932106"/>
            <a:ext cx="727962" cy="6303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P0</a:t>
            </a:r>
          </a:p>
        </p:txBody>
      </p:sp>
      <p:sp>
        <p:nvSpPr>
          <p:cNvPr id="26" name="Rectangle: Rounded Corners 25">
            <a:extLst>
              <a:ext uri="{FF2B5EF4-FFF2-40B4-BE49-F238E27FC236}">
                <a16:creationId xmlns:a16="http://schemas.microsoft.com/office/drawing/2014/main" id="{F6ACEEF6-AB31-7508-BE6A-BF216F048124}"/>
              </a:ext>
            </a:extLst>
          </p:cNvPr>
          <p:cNvSpPr/>
          <p:nvPr/>
        </p:nvSpPr>
        <p:spPr>
          <a:xfrm>
            <a:off x="4909351" y="4435453"/>
            <a:ext cx="727962" cy="6303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P4</a:t>
            </a:r>
          </a:p>
        </p:txBody>
      </p:sp>
      <p:cxnSp>
        <p:nvCxnSpPr>
          <p:cNvPr id="29" name="Connector: Curved 28">
            <a:extLst>
              <a:ext uri="{FF2B5EF4-FFF2-40B4-BE49-F238E27FC236}">
                <a16:creationId xmlns:a16="http://schemas.microsoft.com/office/drawing/2014/main" id="{3643ED92-0D4F-2679-2A61-A510CD614B41}"/>
              </a:ext>
            </a:extLst>
          </p:cNvPr>
          <p:cNvCxnSpPr>
            <a:cxnSpLocks/>
          </p:cNvCxnSpPr>
          <p:nvPr/>
        </p:nvCxnSpPr>
        <p:spPr>
          <a:xfrm rot="10800000" flipV="1">
            <a:off x="3568824" y="1675241"/>
            <a:ext cx="2320217" cy="277949"/>
          </a:xfrm>
          <a:prstGeom prst="curvedConnector3">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nector: Curved 30">
            <a:extLst>
              <a:ext uri="{FF2B5EF4-FFF2-40B4-BE49-F238E27FC236}">
                <a16:creationId xmlns:a16="http://schemas.microsoft.com/office/drawing/2014/main" id="{C96E11A0-9E12-3F0C-6BF2-9F11D4703505}"/>
              </a:ext>
            </a:extLst>
          </p:cNvPr>
          <p:cNvCxnSpPr>
            <a:cxnSpLocks/>
          </p:cNvCxnSpPr>
          <p:nvPr/>
        </p:nvCxnSpPr>
        <p:spPr>
          <a:xfrm rot="10800000" flipV="1">
            <a:off x="4252402" y="2548210"/>
            <a:ext cx="1626273" cy="110601"/>
          </a:xfrm>
          <a:prstGeom prst="curvedConnector3">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nector: Curved 31">
            <a:extLst>
              <a:ext uri="{FF2B5EF4-FFF2-40B4-BE49-F238E27FC236}">
                <a16:creationId xmlns:a16="http://schemas.microsoft.com/office/drawing/2014/main" id="{7084EC6D-4C72-FA90-72EC-A210F14B1D82}"/>
              </a:ext>
            </a:extLst>
          </p:cNvPr>
          <p:cNvCxnSpPr>
            <a:cxnSpLocks/>
          </p:cNvCxnSpPr>
          <p:nvPr/>
        </p:nvCxnSpPr>
        <p:spPr>
          <a:xfrm rot="10800000">
            <a:off x="4252401" y="3210337"/>
            <a:ext cx="1626274" cy="208624"/>
          </a:xfrm>
          <a:prstGeom prst="curvedConnector3">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nector: Curved 32">
            <a:extLst>
              <a:ext uri="{FF2B5EF4-FFF2-40B4-BE49-F238E27FC236}">
                <a16:creationId xmlns:a16="http://schemas.microsoft.com/office/drawing/2014/main" id="{0D3F880F-4E27-3AA8-32E3-450BB938933D}"/>
              </a:ext>
            </a:extLst>
          </p:cNvPr>
          <p:cNvCxnSpPr>
            <a:cxnSpLocks/>
          </p:cNvCxnSpPr>
          <p:nvPr/>
        </p:nvCxnSpPr>
        <p:spPr>
          <a:xfrm rot="10800000">
            <a:off x="3568825" y="3970488"/>
            <a:ext cx="2309851" cy="336241"/>
          </a:xfrm>
          <a:prstGeom prst="curvedConnector3">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36" name="Graphic 35" descr="Help">
            <a:extLst>
              <a:ext uri="{FF2B5EF4-FFF2-40B4-BE49-F238E27FC236}">
                <a16:creationId xmlns:a16="http://schemas.microsoft.com/office/drawing/2014/main" id="{3CC9C9F5-C017-F817-5766-7BC15455EBA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30735" y="1610414"/>
            <a:ext cx="2727110" cy="2727110"/>
          </a:xfrm>
          <a:prstGeom prst="rect">
            <a:avLst/>
          </a:prstGeom>
        </p:spPr>
      </p:pic>
    </p:spTree>
    <p:extLst>
      <p:ext uri="{BB962C8B-B14F-4D97-AF65-F5344CB8AC3E}">
        <p14:creationId xmlns:p14="http://schemas.microsoft.com/office/powerpoint/2010/main" val="82302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8"/>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3600"/>
              <a:buFont typeface="Arial"/>
              <a:buNone/>
            </a:pPr>
            <a:r>
              <a:rPr lang="en" sz="4000" dirty="0">
                <a:solidFill>
                  <a:schemeClr val="accent1"/>
                </a:solidFill>
              </a:rPr>
              <a:t>Outline</a:t>
            </a:r>
            <a:endParaRPr sz="4000" dirty="0">
              <a:solidFill>
                <a:schemeClr val="accent1"/>
              </a:solidFill>
              <a:latin typeface="Nunito"/>
              <a:ea typeface="Nunito"/>
              <a:cs typeface="Nunito"/>
              <a:sym typeface="Nunito"/>
            </a:endParaRPr>
          </a:p>
        </p:txBody>
      </p:sp>
      <p:sp>
        <p:nvSpPr>
          <p:cNvPr id="46" name="Google Shape;46;p8"/>
          <p:cNvSpPr txBox="1"/>
          <p:nvPr/>
        </p:nvSpPr>
        <p:spPr>
          <a:xfrm>
            <a:off x="311700" y="1121991"/>
            <a:ext cx="8115000" cy="4116676"/>
          </a:xfrm>
          <a:prstGeom prst="rect">
            <a:avLst/>
          </a:prstGeom>
          <a:noFill/>
          <a:ln>
            <a:noFill/>
          </a:ln>
        </p:spPr>
        <p:txBody>
          <a:bodyPr spcFirstLastPara="1" wrap="square" lIns="91425" tIns="91425" rIns="91425" bIns="91425" anchor="t" anchorCtr="0">
            <a:normAutofit/>
          </a:bodyPr>
          <a:lstStyle/>
          <a:p>
            <a:pPr marL="457200" marR="0" lvl="0" indent="-419100" algn="l" rtl="0">
              <a:lnSpc>
                <a:spcPct val="150000"/>
              </a:lnSpc>
              <a:spcBef>
                <a:spcPts val="0"/>
              </a:spcBef>
              <a:spcAft>
                <a:spcPts val="0"/>
              </a:spcAft>
              <a:buClr>
                <a:srgbClr val="424242"/>
              </a:buClr>
              <a:buSzPts val="3000"/>
              <a:buFont typeface="Arial"/>
              <a:buAutoNum type="arabicPeriod"/>
            </a:pPr>
            <a:r>
              <a:rPr lang="en" sz="2800" b="0" i="0" u="none" strike="noStrike" cap="none" dirty="0">
                <a:solidFill>
                  <a:schemeClr val="dk1"/>
                </a:solidFill>
                <a:latin typeface="Arial"/>
                <a:ea typeface="Arial"/>
                <a:cs typeface="Arial"/>
                <a:sym typeface="Arial"/>
              </a:rPr>
              <a:t>Introduction </a:t>
            </a:r>
          </a:p>
          <a:p>
            <a:pPr marL="457200" marR="0" lvl="0" indent="-419100" algn="l" rtl="0">
              <a:lnSpc>
                <a:spcPct val="150000"/>
              </a:lnSpc>
              <a:spcBef>
                <a:spcPts val="0"/>
              </a:spcBef>
              <a:spcAft>
                <a:spcPts val="0"/>
              </a:spcAft>
              <a:buClr>
                <a:srgbClr val="424242"/>
              </a:buClr>
              <a:buSzPts val="3000"/>
              <a:buFont typeface="Arial"/>
              <a:buAutoNum type="arabicPeriod"/>
            </a:pPr>
            <a:r>
              <a:rPr lang="en-IN" sz="2800" dirty="0">
                <a:solidFill>
                  <a:schemeClr val="dk1"/>
                </a:solidFill>
                <a:latin typeface="Arial"/>
                <a:ea typeface="Arial"/>
                <a:cs typeface="Arial"/>
                <a:sym typeface="Arial"/>
              </a:rPr>
              <a:t>Literature Survey</a:t>
            </a:r>
            <a:endParaRPr lang="en-US" sz="2800" dirty="0">
              <a:solidFill>
                <a:schemeClr val="dk1"/>
              </a:solidFill>
              <a:latin typeface="Arial"/>
              <a:ea typeface="Arial"/>
              <a:cs typeface="Arial"/>
              <a:sym typeface="Arial"/>
            </a:endParaRPr>
          </a:p>
          <a:p>
            <a:pPr marL="457200" marR="0" lvl="0" indent="-419100" algn="l" rtl="0">
              <a:lnSpc>
                <a:spcPct val="150000"/>
              </a:lnSpc>
              <a:spcBef>
                <a:spcPts val="0"/>
              </a:spcBef>
              <a:spcAft>
                <a:spcPts val="0"/>
              </a:spcAft>
              <a:buClr>
                <a:srgbClr val="424242"/>
              </a:buClr>
              <a:buSzPts val="3000"/>
              <a:buFont typeface="Arial"/>
              <a:buAutoNum type="arabicPeriod"/>
            </a:pPr>
            <a:r>
              <a:rPr lang="en" sz="2800" b="0" i="0" u="none" strike="noStrike" cap="none" dirty="0">
                <a:solidFill>
                  <a:schemeClr val="dk1"/>
                </a:solidFill>
                <a:latin typeface="Arial"/>
                <a:ea typeface="Arial"/>
                <a:cs typeface="Arial"/>
                <a:sym typeface="Arial"/>
              </a:rPr>
              <a:t>Proposed Architecture</a:t>
            </a:r>
          </a:p>
          <a:p>
            <a:pPr marL="457200" marR="0" lvl="0" indent="-419100" algn="l" rtl="0">
              <a:lnSpc>
                <a:spcPct val="150000"/>
              </a:lnSpc>
              <a:spcBef>
                <a:spcPts val="0"/>
              </a:spcBef>
              <a:spcAft>
                <a:spcPts val="0"/>
              </a:spcAft>
              <a:buClr>
                <a:srgbClr val="424242"/>
              </a:buClr>
              <a:buSzPts val="3000"/>
              <a:buFont typeface="Arial"/>
              <a:buAutoNum type="arabicPeriod"/>
            </a:pPr>
            <a:r>
              <a:rPr lang="en" sz="2800" b="0" i="0" u="none" strike="noStrike" cap="none" dirty="0">
                <a:solidFill>
                  <a:schemeClr val="dk1"/>
                </a:solidFill>
                <a:latin typeface="Arial"/>
                <a:ea typeface="Arial"/>
                <a:cs typeface="Arial"/>
                <a:sym typeface="Arial"/>
              </a:rPr>
              <a:t>Work Done</a:t>
            </a:r>
          </a:p>
          <a:p>
            <a:pPr marL="457200" marR="0" lvl="0" indent="-419100" algn="l" rtl="0">
              <a:lnSpc>
                <a:spcPct val="150000"/>
              </a:lnSpc>
              <a:spcBef>
                <a:spcPts val="0"/>
              </a:spcBef>
              <a:spcAft>
                <a:spcPts val="0"/>
              </a:spcAft>
              <a:buClr>
                <a:srgbClr val="424242"/>
              </a:buClr>
              <a:buSzPts val="3000"/>
              <a:buFont typeface="Arial"/>
              <a:buAutoNum type="arabicPeriod"/>
            </a:pPr>
            <a:r>
              <a:rPr lang="en-IN" sz="2800" dirty="0">
                <a:solidFill>
                  <a:schemeClr val="dk1"/>
                </a:solidFill>
                <a:latin typeface="Arial"/>
                <a:ea typeface="Arial"/>
                <a:cs typeface="Arial"/>
                <a:sym typeface="Arial"/>
              </a:rPr>
              <a:t>Conclusion &amp; Future Work</a:t>
            </a:r>
            <a:endParaRPr lang="en" sz="2800" b="0" i="0" u="none" strike="noStrike" cap="none" dirty="0">
              <a:solidFill>
                <a:schemeClr val="dk1"/>
              </a:solidFill>
              <a:latin typeface="Arial"/>
              <a:ea typeface="Arial"/>
              <a:cs typeface="Arial"/>
              <a:sym typeface="Arial"/>
            </a:endParaRPr>
          </a:p>
        </p:txBody>
      </p:sp>
      <p:sp>
        <p:nvSpPr>
          <p:cNvPr id="3" name="Slide Number Placeholder 2">
            <a:extLst>
              <a:ext uri="{FF2B5EF4-FFF2-40B4-BE49-F238E27FC236}">
                <a16:creationId xmlns:a16="http://schemas.microsoft.com/office/drawing/2014/main" id="{8F06BEDB-B44F-EB4F-0ACB-D2C14BF33D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0ADF0-8B5E-9F7C-D336-6F04DB994447}"/>
              </a:ext>
            </a:extLst>
          </p:cNvPr>
          <p:cNvSpPr>
            <a:spLocks noGrp="1"/>
          </p:cNvSpPr>
          <p:nvPr>
            <p:ph type="title"/>
          </p:nvPr>
        </p:nvSpPr>
        <p:spPr>
          <a:xfrm>
            <a:off x="628648" y="0"/>
            <a:ext cx="7886700" cy="1104636"/>
          </a:xfrm>
        </p:spPr>
        <p:txBody>
          <a:bodyPr>
            <a:normAutofit/>
          </a:bodyPr>
          <a:lstStyle/>
          <a:p>
            <a:r>
              <a:rPr lang="en-IN" sz="4000" dirty="0">
                <a:solidFill>
                  <a:schemeClr val="accent1"/>
                </a:solidFill>
                <a:latin typeface="Arial" panose="020B0604020202020204" pitchFamily="34" charset="0"/>
                <a:cs typeface="Arial" panose="020B0604020202020204" pitchFamily="34" charset="0"/>
              </a:rPr>
              <a:t>When to reconfigure?</a:t>
            </a:r>
          </a:p>
        </p:txBody>
      </p:sp>
      <p:sp>
        <p:nvSpPr>
          <p:cNvPr id="3" name="Content Placeholder 2">
            <a:extLst>
              <a:ext uri="{FF2B5EF4-FFF2-40B4-BE49-F238E27FC236}">
                <a16:creationId xmlns:a16="http://schemas.microsoft.com/office/drawing/2014/main" id="{74EECC6E-9172-2783-4F94-F30BC54BB21D}"/>
              </a:ext>
            </a:extLst>
          </p:cNvPr>
          <p:cNvSpPr>
            <a:spLocks noGrp="1"/>
          </p:cNvSpPr>
          <p:nvPr>
            <p:ph idx="1"/>
          </p:nvPr>
        </p:nvSpPr>
        <p:spPr>
          <a:xfrm>
            <a:off x="628647" y="1104636"/>
            <a:ext cx="4280704" cy="3788601"/>
          </a:xfrm>
        </p:spPr>
        <p:txBody>
          <a:bodyPr>
            <a:noAutofit/>
          </a:bodyPr>
          <a:lstStyle/>
          <a:p>
            <a:r>
              <a:rPr lang="en-US" sz="2400" dirty="0">
                <a:solidFill>
                  <a:srgbClr val="000000"/>
                </a:solidFill>
                <a:latin typeface="Arial" panose="020B0604020202020204" pitchFamily="34" charset="0"/>
                <a:cs typeface="Arial" panose="020B0604020202020204" pitchFamily="34" charset="0"/>
              </a:rPr>
              <a:t>App. requests fusion/split actions via FUSE &amp; SPLIT ISA instructions</a:t>
            </a:r>
            <a:endParaRPr lang="en-US" sz="1200" dirty="0">
              <a:solidFill>
                <a:srgbClr val="000000"/>
              </a:solidFill>
              <a:latin typeface="Arial" panose="020B0604020202020204" pitchFamily="34" charset="0"/>
              <a:cs typeface="Arial" panose="020B0604020202020204" pitchFamily="34" charset="0"/>
            </a:endParaRPr>
          </a:p>
          <a:p>
            <a:r>
              <a:rPr lang="en-US" sz="2400" dirty="0">
                <a:solidFill>
                  <a:srgbClr val="000000"/>
                </a:solidFill>
                <a:latin typeface="Arial" panose="020B0604020202020204" pitchFamily="34" charset="0"/>
                <a:cs typeface="Arial" panose="020B0604020202020204" pitchFamily="34" charset="0"/>
              </a:rPr>
              <a:t>Requests enveloped inside macros or directives (e.g. OpenMP’s fork-join model)</a:t>
            </a:r>
            <a:endParaRPr lang="en-US" sz="1200" dirty="0">
              <a:solidFill>
                <a:srgbClr val="000000"/>
              </a:solidFill>
              <a:latin typeface="Arial" panose="020B0604020202020204" pitchFamily="34" charset="0"/>
              <a:cs typeface="Arial" panose="020B0604020202020204" pitchFamily="34" charset="0"/>
            </a:endParaRPr>
          </a:p>
          <a:p>
            <a:r>
              <a:rPr lang="en-US" sz="2400" dirty="0">
                <a:solidFill>
                  <a:srgbClr val="000000"/>
                </a:solidFill>
                <a:latin typeface="Arial" panose="020B0604020202020204" pitchFamily="34" charset="0"/>
                <a:cs typeface="Arial" panose="020B0604020202020204" pitchFamily="34" charset="0"/>
              </a:rPr>
              <a:t>These instructions are executed conditionally by HW</a:t>
            </a:r>
          </a:p>
          <a:p>
            <a:endParaRPr lang="en-US" sz="2400" dirty="0">
              <a:solidFill>
                <a:srgbClr val="000000"/>
              </a:solidFill>
              <a:latin typeface="Arial" panose="020B0604020202020204" pitchFamily="34" charset="0"/>
              <a:cs typeface="Arial" panose="020B0604020202020204" pitchFamily="34" charset="0"/>
            </a:endParaRPr>
          </a:p>
          <a:p>
            <a:pPr marL="0" indent="0">
              <a:buNone/>
            </a:pPr>
            <a:endParaRPr lang="en-US" sz="2400" dirty="0">
              <a:solidFill>
                <a:srgbClr val="000000"/>
              </a:solidFill>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FCE01F7B-0F83-7FEE-B4FC-57C444EA1E6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
        <p:nvSpPr>
          <p:cNvPr id="8" name="TextBox 7">
            <a:extLst>
              <a:ext uri="{FF2B5EF4-FFF2-40B4-BE49-F238E27FC236}">
                <a16:creationId xmlns:a16="http://schemas.microsoft.com/office/drawing/2014/main" id="{88CC4301-C698-6429-1739-243662433392}"/>
              </a:ext>
            </a:extLst>
          </p:cNvPr>
          <p:cNvSpPr txBox="1"/>
          <p:nvPr/>
        </p:nvSpPr>
        <p:spPr>
          <a:xfrm>
            <a:off x="324001" y="5345668"/>
            <a:ext cx="7983416" cy="276999"/>
          </a:xfrm>
          <a:prstGeom prst="rect">
            <a:avLst/>
          </a:prstGeom>
          <a:noFill/>
        </p:spPr>
        <p:txBody>
          <a:bodyPr wrap="square" rtlCol="0">
            <a:spAutoFit/>
          </a:bodyPr>
          <a:lstStyle/>
          <a:p>
            <a:r>
              <a:rPr lang="en-IN" sz="1200" dirty="0"/>
              <a:t>[7] E. </a:t>
            </a:r>
            <a:r>
              <a:rPr lang="en-IN" sz="1200" dirty="0" err="1"/>
              <a:t>Ipek</a:t>
            </a:r>
            <a:r>
              <a:rPr lang="en-IN" sz="1200" dirty="0"/>
              <a:t> et. al, “Core fusion: Accommodating software diversity in chip multiprocessors,” ISCA 2007  </a:t>
            </a:r>
          </a:p>
        </p:txBody>
      </p:sp>
      <p:cxnSp>
        <p:nvCxnSpPr>
          <p:cNvPr id="4" name="Straight Arrow Connector 3">
            <a:extLst>
              <a:ext uri="{FF2B5EF4-FFF2-40B4-BE49-F238E27FC236}">
                <a16:creationId xmlns:a16="http://schemas.microsoft.com/office/drawing/2014/main" id="{89FBAA73-8EFC-5459-E3B2-5CB3AD8A33C6}"/>
              </a:ext>
            </a:extLst>
          </p:cNvPr>
          <p:cNvCxnSpPr>
            <a:cxnSpLocks/>
          </p:cNvCxnSpPr>
          <p:nvPr/>
        </p:nvCxnSpPr>
        <p:spPr>
          <a:xfrm>
            <a:off x="7462051" y="780077"/>
            <a:ext cx="0" cy="88776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7A23F960-59B7-37AC-8C24-1D5AF0F5C89F}"/>
              </a:ext>
            </a:extLst>
          </p:cNvPr>
          <p:cNvCxnSpPr>
            <a:cxnSpLocks/>
          </p:cNvCxnSpPr>
          <p:nvPr/>
        </p:nvCxnSpPr>
        <p:spPr>
          <a:xfrm>
            <a:off x="5889040" y="1678940"/>
            <a:ext cx="0" cy="88776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0684961B-3B65-850D-806B-B4C883802640}"/>
              </a:ext>
            </a:extLst>
          </p:cNvPr>
          <p:cNvCxnSpPr>
            <a:cxnSpLocks/>
          </p:cNvCxnSpPr>
          <p:nvPr/>
        </p:nvCxnSpPr>
        <p:spPr>
          <a:xfrm>
            <a:off x="8941478" y="1678940"/>
            <a:ext cx="0" cy="88776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068743E7-EF7A-11AF-2318-EF48EB67C970}"/>
              </a:ext>
            </a:extLst>
          </p:cNvPr>
          <p:cNvCxnSpPr>
            <a:cxnSpLocks/>
          </p:cNvCxnSpPr>
          <p:nvPr/>
        </p:nvCxnSpPr>
        <p:spPr>
          <a:xfrm>
            <a:off x="5894957" y="3430059"/>
            <a:ext cx="0" cy="88776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0A0845B-79BD-7D5C-67D1-FD629DE3EF9D}"/>
              </a:ext>
            </a:extLst>
          </p:cNvPr>
          <p:cNvCxnSpPr>
            <a:cxnSpLocks/>
          </p:cNvCxnSpPr>
          <p:nvPr/>
        </p:nvCxnSpPr>
        <p:spPr>
          <a:xfrm>
            <a:off x="5894957" y="3430059"/>
            <a:ext cx="3052438" cy="0"/>
          </a:xfrm>
          <a:prstGeom prst="line">
            <a:avLst/>
          </a:prstGeom>
          <a:ln/>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a16="http://schemas.microsoft.com/office/drawing/2014/main" id="{97AF66A9-6D13-CB3A-E4CE-4FCA1C62666F}"/>
              </a:ext>
            </a:extLst>
          </p:cNvPr>
          <p:cNvCxnSpPr>
            <a:cxnSpLocks/>
          </p:cNvCxnSpPr>
          <p:nvPr/>
        </p:nvCxnSpPr>
        <p:spPr>
          <a:xfrm>
            <a:off x="8947395" y="3430059"/>
            <a:ext cx="0" cy="88776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6AA6392-3D8E-2D68-5E11-25A82637F1BA}"/>
              </a:ext>
            </a:extLst>
          </p:cNvPr>
          <p:cNvCxnSpPr>
            <a:cxnSpLocks/>
          </p:cNvCxnSpPr>
          <p:nvPr/>
        </p:nvCxnSpPr>
        <p:spPr>
          <a:xfrm>
            <a:off x="7936821" y="3430059"/>
            <a:ext cx="0" cy="88776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E63ED21-8561-A469-5941-A4A8C961097A}"/>
              </a:ext>
            </a:extLst>
          </p:cNvPr>
          <p:cNvCxnSpPr>
            <a:cxnSpLocks/>
          </p:cNvCxnSpPr>
          <p:nvPr/>
        </p:nvCxnSpPr>
        <p:spPr>
          <a:xfrm>
            <a:off x="5889040" y="1667844"/>
            <a:ext cx="3052438" cy="7398"/>
          </a:xfrm>
          <a:prstGeom prst="line">
            <a:avLst/>
          </a:prstGeom>
          <a:ln/>
        </p:spPr>
        <p:style>
          <a:lnRef idx="3">
            <a:schemeClr val="dk1"/>
          </a:lnRef>
          <a:fillRef idx="0">
            <a:schemeClr val="dk1"/>
          </a:fillRef>
          <a:effectRef idx="2">
            <a:schemeClr val="dk1"/>
          </a:effectRef>
          <a:fontRef idx="minor">
            <a:schemeClr val="tx1"/>
          </a:fontRef>
        </p:style>
      </p:cxnSp>
      <p:cxnSp>
        <p:nvCxnSpPr>
          <p:cNvPr id="14" name="Straight Connector 13">
            <a:extLst>
              <a:ext uri="{FF2B5EF4-FFF2-40B4-BE49-F238E27FC236}">
                <a16:creationId xmlns:a16="http://schemas.microsoft.com/office/drawing/2014/main" id="{E4185DAC-AA5F-E0D5-525E-042A375D0CC2}"/>
              </a:ext>
            </a:extLst>
          </p:cNvPr>
          <p:cNvCxnSpPr>
            <a:cxnSpLocks/>
          </p:cNvCxnSpPr>
          <p:nvPr/>
        </p:nvCxnSpPr>
        <p:spPr>
          <a:xfrm>
            <a:off x="5894957" y="2534894"/>
            <a:ext cx="3052438" cy="7398"/>
          </a:xfrm>
          <a:prstGeom prst="line">
            <a:avLst/>
          </a:prstGeom>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B1E487B5-924D-AFA8-2321-7567D3ACBBEE}"/>
              </a:ext>
            </a:extLst>
          </p:cNvPr>
          <p:cNvCxnSpPr>
            <a:cxnSpLocks/>
          </p:cNvCxnSpPr>
          <p:nvPr/>
        </p:nvCxnSpPr>
        <p:spPr>
          <a:xfrm>
            <a:off x="5894957" y="2542292"/>
            <a:ext cx="0" cy="88776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157399A-EC6B-5E04-4657-7CACE9F7FD66}"/>
              </a:ext>
            </a:extLst>
          </p:cNvPr>
          <p:cNvCxnSpPr>
            <a:cxnSpLocks/>
          </p:cNvCxnSpPr>
          <p:nvPr/>
        </p:nvCxnSpPr>
        <p:spPr>
          <a:xfrm>
            <a:off x="6915889" y="2534894"/>
            <a:ext cx="0" cy="88776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552B723-C392-3EB3-A4C0-6B3FFE10A598}"/>
              </a:ext>
            </a:extLst>
          </p:cNvPr>
          <p:cNvCxnSpPr>
            <a:cxnSpLocks/>
          </p:cNvCxnSpPr>
          <p:nvPr/>
        </p:nvCxnSpPr>
        <p:spPr>
          <a:xfrm>
            <a:off x="8941478" y="2542292"/>
            <a:ext cx="0" cy="88776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1CDE79C-AF03-CB34-6EDE-E92F2A0E64AB}"/>
              </a:ext>
            </a:extLst>
          </p:cNvPr>
          <p:cNvCxnSpPr>
            <a:cxnSpLocks/>
          </p:cNvCxnSpPr>
          <p:nvPr/>
        </p:nvCxnSpPr>
        <p:spPr>
          <a:xfrm>
            <a:off x="7936821" y="2542292"/>
            <a:ext cx="0" cy="88776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3F8DA34-2B10-0E32-6658-1702995EF537}"/>
              </a:ext>
            </a:extLst>
          </p:cNvPr>
          <p:cNvCxnSpPr>
            <a:cxnSpLocks/>
          </p:cNvCxnSpPr>
          <p:nvPr/>
        </p:nvCxnSpPr>
        <p:spPr>
          <a:xfrm>
            <a:off x="5889040" y="3415262"/>
            <a:ext cx="3052438" cy="7398"/>
          </a:xfrm>
          <a:prstGeom prst="line">
            <a:avLst/>
          </a:prstGeom>
          <a:ln/>
        </p:spPr>
        <p:style>
          <a:lnRef idx="3">
            <a:schemeClr val="dk1"/>
          </a:lnRef>
          <a:fillRef idx="0">
            <a:schemeClr val="dk1"/>
          </a:fillRef>
          <a:effectRef idx="2">
            <a:schemeClr val="dk1"/>
          </a:effectRef>
          <a:fontRef idx="minor">
            <a:schemeClr val="tx1"/>
          </a:fontRef>
        </p:style>
      </p:cxnSp>
      <p:cxnSp>
        <p:nvCxnSpPr>
          <p:cNvPr id="20" name="Straight Connector 19">
            <a:extLst>
              <a:ext uri="{FF2B5EF4-FFF2-40B4-BE49-F238E27FC236}">
                <a16:creationId xmlns:a16="http://schemas.microsoft.com/office/drawing/2014/main" id="{8D41AE55-7F74-808B-AD9E-48ADFCC7E88D}"/>
              </a:ext>
            </a:extLst>
          </p:cNvPr>
          <p:cNvCxnSpPr>
            <a:cxnSpLocks/>
          </p:cNvCxnSpPr>
          <p:nvPr/>
        </p:nvCxnSpPr>
        <p:spPr>
          <a:xfrm>
            <a:off x="5889040" y="4306728"/>
            <a:ext cx="3052438" cy="7398"/>
          </a:xfrm>
          <a:prstGeom prst="line">
            <a:avLst/>
          </a:prstGeom>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9EC6D228-7271-E29F-99B9-4018F2FE51B1}"/>
              </a:ext>
            </a:extLst>
          </p:cNvPr>
          <p:cNvCxnSpPr>
            <a:cxnSpLocks/>
          </p:cNvCxnSpPr>
          <p:nvPr/>
        </p:nvCxnSpPr>
        <p:spPr>
          <a:xfrm>
            <a:off x="7478142" y="4306728"/>
            <a:ext cx="0" cy="88776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2" name="Rectangle: Rounded Corners 21">
            <a:extLst>
              <a:ext uri="{FF2B5EF4-FFF2-40B4-BE49-F238E27FC236}">
                <a16:creationId xmlns:a16="http://schemas.microsoft.com/office/drawing/2014/main" id="{D59FF89D-EE00-A605-40BA-5D99C763A1F0}"/>
              </a:ext>
            </a:extLst>
          </p:cNvPr>
          <p:cNvSpPr/>
          <p:nvPr/>
        </p:nvSpPr>
        <p:spPr>
          <a:xfrm>
            <a:off x="4909351" y="1807665"/>
            <a:ext cx="727962" cy="6303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P1</a:t>
            </a:r>
          </a:p>
        </p:txBody>
      </p:sp>
      <p:sp>
        <p:nvSpPr>
          <p:cNvPr id="23" name="Rectangle: Rounded Corners 22">
            <a:extLst>
              <a:ext uri="{FF2B5EF4-FFF2-40B4-BE49-F238E27FC236}">
                <a16:creationId xmlns:a16="http://schemas.microsoft.com/office/drawing/2014/main" id="{80464524-0D43-B915-8676-0125E68A1BF4}"/>
              </a:ext>
            </a:extLst>
          </p:cNvPr>
          <p:cNvSpPr/>
          <p:nvPr/>
        </p:nvSpPr>
        <p:spPr>
          <a:xfrm>
            <a:off x="4909351" y="2658812"/>
            <a:ext cx="727962" cy="6303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P2</a:t>
            </a:r>
          </a:p>
        </p:txBody>
      </p:sp>
      <p:sp>
        <p:nvSpPr>
          <p:cNvPr id="24" name="Rectangle: Rounded Corners 23">
            <a:extLst>
              <a:ext uri="{FF2B5EF4-FFF2-40B4-BE49-F238E27FC236}">
                <a16:creationId xmlns:a16="http://schemas.microsoft.com/office/drawing/2014/main" id="{8D2983CD-D46E-8BB4-D009-7D35CC5DD838}"/>
              </a:ext>
            </a:extLst>
          </p:cNvPr>
          <p:cNvSpPr/>
          <p:nvPr/>
        </p:nvSpPr>
        <p:spPr>
          <a:xfrm>
            <a:off x="4909351" y="3558784"/>
            <a:ext cx="727962" cy="6303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P3</a:t>
            </a:r>
          </a:p>
        </p:txBody>
      </p:sp>
      <p:sp>
        <p:nvSpPr>
          <p:cNvPr id="25" name="Rectangle: Rounded Corners 24">
            <a:extLst>
              <a:ext uri="{FF2B5EF4-FFF2-40B4-BE49-F238E27FC236}">
                <a16:creationId xmlns:a16="http://schemas.microsoft.com/office/drawing/2014/main" id="{58663793-04D2-3D10-6A48-303DD201B476}"/>
              </a:ext>
            </a:extLst>
          </p:cNvPr>
          <p:cNvSpPr/>
          <p:nvPr/>
        </p:nvSpPr>
        <p:spPr>
          <a:xfrm>
            <a:off x="4909351" y="932106"/>
            <a:ext cx="727962" cy="6303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P0</a:t>
            </a:r>
          </a:p>
        </p:txBody>
      </p:sp>
      <p:sp>
        <p:nvSpPr>
          <p:cNvPr id="26" name="Rectangle: Rounded Corners 25">
            <a:extLst>
              <a:ext uri="{FF2B5EF4-FFF2-40B4-BE49-F238E27FC236}">
                <a16:creationId xmlns:a16="http://schemas.microsoft.com/office/drawing/2014/main" id="{F6ACEEF6-AB31-7508-BE6A-BF216F048124}"/>
              </a:ext>
            </a:extLst>
          </p:cNvPr>
          <p:cNvSpPr/>
          <p:nvPr/>
        </p:nvSpPr>
        <p:spPr>
          <a:xfrm>
            <a:off x="4909351" y="4435453"/>
            <a:ext cx="727962" cy="6303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P4</a:t>
            </a:r>
          </a:p>
        </p:txBody>
      </p:sp>
    </p:spTree>
    <p:extLst>
      <p:ext uri="{BB962C8B-B14F-4D97-AF65-F5344CB8AC3E}">
        <p14:creationId xmlns:p14="http://schemas.microsoft.com/office/powerpoint/2010/main" val="21592887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0ADF0-8B5E-9F7C-D336-6F04DB994447}"/>
              </a:ext>
            </a:extLst>
          </p:cNvPr>
          <p:cNvSpPr>
            <a:spLocks noGrp="1"/>
          </p:cNvSpPr>
          <p:nvPr>
            <p:ph type="title"/>
          </p:nvPr>
        </p:nvSpPr>
        <p:spPr>
          <a:xfrm>
            <a:off x="628648" y="0"/>
            <a:ext cx="7886700" cy="1104636"/>
          </a:xfrm>
        </p:spPr>
        <p:txBody>
          <a:bodyPr>
            <a:normAutofit/>
          </a:bodyPr>
          <a:lstStyle/>
          <a:p>
            <a:r>
              <a:rPr lang="en-IN" sz="4000" dirty="0">
                <a:solidFill>
                  <a:schemeClr val="accent1"/>
                </a:solidFill>
                <a:latin typeface="Arial" panose="020B0604020202020204" pitchFamily="34" charset="0"/>
                <a:cs typeface="Arial" panose="020B0604020202020204" pitchFamily="34" charset="0"/>
              </a:rPr>
              <a:t>MorphCore</a:t>
            </a:r>
          </a:p>
        </p:txBody>
      </p:sp>
      <p:sp>
        <p:nvSpPr>
          <p:cNvPr id="3" name="Content Placeholder 2">
            <a:extLst>
              <a:ext uri="{FF2B5EF4-FFF2-40B4-BE49-F238E27FC236}">
                <a16:creationId xmlns:a16="http://schemas.microsoft.com/office/drawing/2014/main" id="{74EECC6E-9172-2783-4F94-F30BC54BB21D}"/>
              </a:ext>
            </a:extLst>
          </p:cNvPr>
          <p:cNvSpPr>
            <a:spLocks noGrp="1"/>
          </p:cNvSpPr>
          <p:nvPr>
            <p:ph idx="1"/>
          </p:nvPr>
        </p:nvSpPr>
        <p:spPr>
          <a:xfrm>
            <a:off x="638075" y="1104636"/>
            <a:ext cx="5253709" cy="4610364"/>
          </a:xfrm>
        </p:spPr>
        <p:txBody>
          <a:bodyPr>
            <a:normAutofit/>
          </a:bodyPr>
          <a:lstStyle/>
          <a:p>
            <a:pPr marL="0" indent="0">
              <a:buNone/>
            </a:pPr>
            <a:r>
              <a:rPr lang="en-US" sz="2400" dirty="0">
                <a:solidFill>
                  <a:srgbClr val="000000"/>
                </a:solidFill>
                <a:latin typeface="Arial" panose="020B0604020202020204" pitchFamily="34" charset="0"/>
                <a:cs typeface="Arial" panose="020B0604020202020204" pitchFamily="34" charset="0"/>
              </a:rPr>
              <a:t>Combine O3 and highly-threaded InO SMT execution in a single core</a:t>
            </a:r>
          </a:p>
          <a:p>
            <a:pPr marL="0" indent="0">
              <a:buNone/>
            </a:pPr>
            <a:endParaRPr lang="en-US" sz="1200" dirty="0">
              <a:solidFill>
                <a:srgbClr val="000000"/>
              </a:solidFill>
              <a:latin typeface="Arial" panose="020B0604020202020204" pitchFamily="34" charset="0"/>
              <a:cs typeface="Arial" panose="020B0604020202020204" pitchFamily="34" charset="0"/>
            </a:endParaRPr>
          </a:p>
          <a:p>
            <a:pPr marL="0" indent="0">
              <a:buNone/>
            </a:pPr>
            <a:r>
              <a:rPr lang="en-US" sz="2400" dirty="0">
                <a:solidFill>
                  <a:srgbClr val="000000"/>
                </a:solidFill>
                <a:latin typeface="Arial" panose="020B0604020202020204" pitchFamily="34" charset="0"/>
                <a:cs typeface="Arial" panose="020B0604020202020204" pitchFamily="34" charset="0"/>
              </a:rPr>
              <a:t>Built on 2 key insights:</a:t>
            </a:r>
          </a:p>
          <a:p>
            <a:pPr marL="457200" indent="-457200">
              <a:buFont typeface="+mj-lt"/>
              <a:buAutoNum type="arabicPeriod"/>
            </a:pPr>
            <a:r>
              <a:rPr lang="en-US" sz="2400" dirty="0">
                <a:solidFill>
                  <a:srgbClr val="000000"/>
                </a:solidFill>
                <a:latin typeface="Arial" panose="020B0604020202020204" pitchFamily="34" charset="0"/>
                <a:cs typeface="Arial" panose="020B0604020202020204" pitchFamily="34" charset="0"/>
              </a:rPr>
              <a:t>A highly threaded [HT] (6-8 way SMT) InO core can achieve &gt;= performance as an O3</a:t>
            </a:r>
          </a:p>
          <a:p>
            <a:pPr marL="457200" indent="-457200">
              <a:buFont typeface="+mj-lt"/>
              <a:buAutoNum type="arabicPeriod"/>
            </a:pPr>
            <a:r>
              <a:rPr lang="en-US" sz="2400" dirty="0">
                <a:solidFill>
                  <a:srgbClr val="000000"/>
                </a:solidFill>
                <a:latin typeface="Arial" panose="020B0604020202020204" pitchFamily="34" charset="0"/>
                <a:cs typeface="Arial" panose="020B0604020202020204" pitchFamily="34" charset="0"/>
              </a:rPr>
              <a:t>A HT InO SMT core can be built using a subset of HW reqd. to build an aggressive O3 core</a:t>
            </a:r>
          </a:p>
        </p:txBody>
      </p:sp>
      <p:pic>
        <p:nvPicPr>
          <p:cNvPr id="4" name="Picture 3">
            <a:extLst>
              <a:ext uri="{FF2B5EF4-FFF2-40B4-BE49-F238E27FC236}">
                <a16:creationId xmlns:a16="http://schemas.microsoft.com/office/drawing/2014/main" id="{4B4EA40D-6BBC-3464-B735-E05D984D8EEB}"/>
              </a:ext>
            </a:extLst>
          </p:cNvPr>
          <p:cNvPicPr>
            <a:picLocks noChangeAspect="1"/>
          </p:cNvPicPr>
          <p:nvPr/>
        </p:nvPicPr>
        <p:blipFill>
          <a:blip r:embed="rId3"/>
          <a:stretch>
            <a:fillRect/>
          </a:stretch>
        </p:blipFill>
        <p:spPr>
          <a:xfrm>
            <a:off x="5644932" y="1439000"/>
            <a:ext cx="3499068" cy="3523594"/>
          </a:xfrm>
          <a:prstGeom prst="rect">
            <a:avLst/>
          </a:prstGeom>
        </p:spPr>
      </p:pic>
      <p:sp>
        <p:nvSpPr>
          <p:cNvPr id="6" name="Slide Number Placeholder 5">
            <a:extLst>
              <a:ext uri="{FF2B5EF4-FFF2-40B4-BE49-F238E27FC236}">
                <a16:creationId xmlns:a16="http://schemas.microsoft.com/office/drawing/2014/main" id="{759F27C9-86A1-4EEB-535C-6AC90365ED9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
        <p:nvSpPr>
          <p:cNvPr id="7" name="TextBox 6">
            <a:extLst>
              <a:ext uri="{FF2B5EF4-FFF2-40B4-BE49-F238E27FC236}">
                <a16:creationId xmlns:a16="http://schemas.microsoft.com/office/drawing/2014/main" id="{D20F0D67-CA8E-8565-34D1-19FA655BFBD0}"/>
              </a:ext>
            </a:extLst>
          </p:cNvPr>
          <p:cNvSpPr txBox="1"/>
          <p:nvPr/>
        </p:nvSpPr>
        <p:spPr>
          <a:xfrm>
            <a:off x="104423" y="5158458"/>
            <a:ext cx="8410925" cy="276999"/>
          </a:xfrm>
          <a:prstGeom prst="rect">
            <a:avLst/>
          </a:prstGeom>
          <a:noFill/>
        </p:spPr>
        <p:txBody>
          <a:bodyPr wrap="square" rtlCol="0">
            <a:spAutoFit/>
          </a:bodyPr>
          <a:lstStyle/>
          <a:p>
            <a:r>
              <a:rPr lang="en-IN" sz="1200" dirty="0"/>
              <a:t>[9] </a:t>
            </a:r>
            <a:r>
              <a:rPr lang="en-IN" sz="1200" dirty="0" err="1"/>
              <a:t>Khubaib</a:t>
            </a:r>
            <a:r>
              <a:rPr lang="en-IN" sz="1200" dirty="0"/>
              <a:t> et. al, “</a:t>
            </a:r>
            <a:r>
              <a:rPr lang="en-IN" sz="1200" dirty="0" err="1"/>
              <a:t>Morphcore</a:t>
            </a:r>
            <a:r>
              <a:rPr lang="en-IN" sz="1200" dirty="0"/>
              <a:t>: An energy-efficient microarchitecture for high performance </a:t>
            </a:r>
            <a:r>
              <a:rPr lang="en-IN" sz="1200" dirty="0" err="1"/>
              <a:t>ilp</a:t>
            </a:r>
            <a:r>
              <a:rPr lang="en-IN" sz="1200" dirty="0"/>
              <a:t> and high throughput </a:t>
            </a:r>
            <a:r>
              <a:rPr lang="en-IN" sz="1200" dirty="0" err="1"/>
              <a:t>tlp</a:t>
            </a:r>
            <a:r>
              <a:rPr lang="en-IN" sz="1200" dirty="0"/>
              <a:t>,” MICRO 2012 </a:t>
            </a:r>
          </a:p>
        </p:txBody>
      </p:sp>
    </p:spTree>
    <p:extLst>
      <p:ext uri="{BB962C8B-B14F-4D97-AF65-F5344CB8AC3E}">
        <p14:creationId xmlns:p14="http://schemas.microsoft.com/office/powerpoint/2010/main" val="15762825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5C239-7D13-E317-3886-042B68BD23E8}"/>
              </a:ext>
            </a:extLst>
          </p:cNvPr>
          <p:cNvSpPr>
            <a:spLocks noGrp="1"/>
          </p:cNvSpPr>
          <p:nvPr>
            <p:ph type="title"/>
          </p:nvPr>
        </p:nvSpPr>
        <p:spPr>
          <a:xfrm>
            <a:off x="628650" y="2305182"/>
            <a:ext cx="7886700" cy="1104636"/>
          </a:xfrm>
        </p:spPr>
        <p:txBody>
          <a:bodyPr/>
          <a:lstStyle/>
          <a:p>
            <a:pPr algn="ctr"/>
            <a:r>
              <a:rPr lang="en-IN" sz="3600" dirty="0">
                <a:solidFill>
                  <a:schemeClr val="accent1"/>
                </a:solidFill>
                <a:latin typeface="Arial" panose="020B0604020202020204" pitchFamily="34" charset="0"/>
                <a:cs typeface="Arial" panose="020B0604020202020204" pitchFamily="34" charset="0"/>
              </a:rPr>
              <a:t>Proposed Architecture</a:t>
            </a:r>
            <a:endParaRPr lang="en-IN" dirty="0"/>
          </a:p>
        </p:txBody>
      </p:sp>
      <p:sp>
        <p:nvSpPr>
          <p:cNvPr id="5" name="Slide Number Placeholder 4">
            <a:extLst>
              <a:ext uri="{FF2B5EF4-FFF2-40B4-BE49-F238E27FC236}">
                <a16:creationId xmlns:a16="http://schemas.microsoft.com/office/drawing/2014/main" id="{FB716022-A6AD-53D8-A439-6BF9709F446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Tree>
    <p:extLst>
      <p:ext uri="{BB962C8B-B14F-4D97-AF65-F5344CB8AC3E}">
        <p14:creationId xmlns:p14="http://schemas.microsoft.com/office/powerpoint/2010/main" val="15900506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3F13B-ABD2-7CDF-F3FB-8CB40C5BA531}"/>
              </a:ext>
            </a:extLst>
          </p:cNvPr>
          <p:cNvSpPr>
            <a:spLocks noGrp="1"/>
          </p:cNvSpPr>
          <p:nvPr>
            <p:ph type="title"/>
          </p:nvPr>
        </p:nvSpPr>
        <p:spPr>
          <a:xfrm>
            <a:off x="628650" y="113770"/>
            <a:ext cx="7886700" cy="1104636"/>
          </a:xfrm>
        </p:spPr>
        <p:txBody>
          <a:bodyPr>
            <a:normAutofit/>
          </a:bodyPr>
          <a:lstStyle/>
          <a:p>
            <a:r>
              <a:rPr lang="en-IN" sz="4000" dirty="0">
                <a:solidFill>
                  <a:schemeClr val="accent1"/>
                </a:solidFill>
                <a:latin typeface="Arial"/>
                <a:ea typeface="Arial"/>
                <a:cs typeface="Arial"/>
                <a:sym typeface="Arial"/>
              </a:rPr>
              <a:t>Het-ISA Dynamic Core</a:t>
            </a:r>
            <a:endParaRPr lang="en-IN" sz="4000" dirty="0"/>
          </a:p>
        </p:txBody>
      </p:sp>
      <p:sp>
        <p:nvSpPr>
          <p:cNvPr id="3" name="Slide Number Placeholder 2">
            <a:extLst>
              <a:ext uri="{FF2B5EF4-FFF2-40B4-BE49-F238E27FC236}">
                <a16:creationId xmlns:a16="http://schemas.microsoft.com/office/drawing/2014/main" id="{A677EB95-B94E-3952-E04A-339F82BABC8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pic>
        <p:nvPicPr>
          <p:cNvPr id="4" name="Google Shape;626;p70">
            <a:extLst>
              <a:ext uri="{FF2B5EF4-FFF2-40B4-BE49-F238E27FC236}">
                <a16:creationId xmlns:a16="http://schemas.microsoft.com/office/drawing/2014/main" id="{C64121FF-F9F1-A406-EFC3-9D964C336B91}"/>
              </a:ext>
            </a:extLst>
          </p:cNvPr>
          <p:cNvPicPr preferRelativeResize="0"/>
          <p:nvPr/>
        </p:nvPicPr>
        <p:blipFill>
          <a:blip r:embed="rId3">
            <a:alphaModFix/>
          </a:blip>
          <a:stretch>
            <a:fillRect/>
          </a:stretch>
        </p:blipFill>
        <p:spPr>
          <a:xfrm>
            <a:off x="1852896" y="1218406"/>
            <a:ext cx="5438208" cy="3906257"/>
          </a:xfrm>
          <a:prstGeom prst="rect">
            <a:avLst/>
          </a:prstGeom>
          <a:noFill/>
          <a:ln>
            <a:noFill/>
          </a:ln>
        </p:spPr>
      </p:pic>
    </p:spTree>
    <p:extLst>
      <p:ext uri="{BB962C8B-B14F-4D97-AF65-F5344CB8AC3E}">
        <p14:creationId xmlns:p14="http://schemas.microsoft.com/office/powerpoint/2010/main" val="34940393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0ADF0-8B5E-9F7C-D336-6F04DB994447}"/>
              </a:ext>
            </a:extLst>
          </p:cNvPr>
          <p:cNvSpPr>
            <a:spLocks noGrp="1"/>
          </p:cNvSpPr>
          <p:nvPr>
            <p:ph type="title"/>
          </p:nvPr>
        </p:nvSpPr>
        <p:spPr>
          <a:xfrm>
            <a:off x="628650" y="0"/>
            <a:ext cx="7886700" cy="1104636"/>
          </a:xfrm>
        </p:spPr>
        <p:txBody>
          <a:bodyPr>
            <a:normAutofit/>
          </a:bodyPr>
          <a:lstStyle/>
          <a:p>
            <a:r>
              <a:rPr lang="en-IN" sz="4000" dirty="0">
                <a:solidFill>
                  <a:schemeClr val="accent1"/>
                </a:solidFill>
                <a:latin typeface="Arial"/>
                <a:ea typeface="Arial"/>
                <a:cs typeface="Arial"/>
                <a:sym typeface="Arial"/>
              </a:rPr>
              <a:t>Het-ISA Polymorphic Architecture </a:t>
            </a:r>
            <a:endParaRPr lang="en-IN" sz="4000" dirty="0">
              <a:solidFill>
                <a:schemeClr val="accent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74EECC6E-9172-2783-4F94-F30BC54BB21D}"/>
              </a:ext>
            </a:extLst>
          </p:cNvPr>
          <p:cNvSpPr>
            <a:spLocks noGrp="1"/>
          </p:cNvSpPr>
          <p:nvPr>
            <p:ph idx="1"/>
          </p:nvPr>
        </p:nvSpPr>
        <p:spPr>
          <a:xfrm>
            <a:off x="628650" y="1104636"/>
            <a:ext cx="7886700" cy="4060751"/>
          </a:xfrm>
        </p:spPr>
        <p:txBody>
          <a:bodyPr>
            <a:normAutofit/>
          </a:bodyPr>
          <a:lstStyle/>
          <a:p>
            <a:r>
              <a:rPr lang="en-US" sz="2400" dirty="0">
                <a:solidFill>
                  <a:srgbClr val="000000"/>
                </a:solidFill>
                <a:latin typeface="Arial" panose="020B0604020202020204" pitchFamily="34" charset="0"/>
                <a:cs typeface="Arial" panose="020B0604020202020204" pitchFamily="34" charset="0"/>
              </a:rPr>
              <a:t>Aim: Exploit ILP-TLP &amp; ISA affinity of phases from modern workloads  </a:t>
            </a:r>
            <a:endParaRPr lang="en-US" sz="1000" dirty="0">
              <a:solidFill>
                <a:srgbClr val="000000"/>
              </a:solidFill>
              <a:latin typeface="Arial" panose="020B0604020202020204" pitchFamily="34" charset="0"/>
              <a:cs typeface="Arial" panose="020B0604020202020204" pitchFamily="34" charset="0"/>
            </a:endParaRPr>
          </a:p>
          <a:p>
            <a:r>
              <a:rPr lang="en-US" sz="2400" dirty="0">
                <a:solidFill>
                  <a:srgbClr val="000000"/>
                </a:solidFill>
                <a:latin typeface="Arial" panose="020B0604020202020204" pitchFamily="34" charset="0"/>
                <a:cs typeface="Arial" panose="020B0604020202020204" pitchFamily="34" charset="0"/>
              </a:rPr>
              <a:t>ARM and X86 ISAs are considered due to popularity &amp; diversity</a:t>
            </a:r>
            <a:endParaRPr lang="en-US" sz="1000" dirty="0">
              <a:solidFill>
                <a:srgbClr val="000000"/>
              </a:solidFill>
              <a:latin typeface="Arial" panose="020B0604020202020204" pitchFamily="34" charset="0"/>
              <a:cs typeface="Arial" panose="020B0604020202020204" pitchFamily="34" charset="0"/>
            </a:endParaRPr>
          </a:p>
          <a:p>
            <a:r>
              <a:rPr lang="en-US" sz="2400" dirty="0">
                <a:solidFill>
                  <a:srgbClr val="000000"/>
                </a:solidFill>
                <a:latin typeface="Arial" panose="020B0604020202020204" pitchFamily="34" charset="0"/>
                <a:cs typeface="Arial" panose="020B0604020202020204" pitchFamily="34" charset="0"/>
              </a:rPr>
              <a:t>Capable of aggressive extraction of ILP to moderate TLP extraction</a:t>
            </a:r>
            <a:endParaRPr lang="en-US" sz="1000" dirty="0">
              <a:solidFill>
                <a:srgbClr val="000000"/>
              </a:solidFill>
              <a:latin typeface="Arial" panose="020B0604020202020204" pitchFamily="34" charset="0"/>
              <a:cs typeface="Arial" panose="020B0604020202020204" pitchFamily="34" charset="0"/>
            </a:endParaRPr>
          </a:p>
          <a:p>
            <a:r>
              <a:rPr lang="en-US" sz="2400" dirty="0">
                <a:solidFill>
                  <a:srgbClr val="000000"/>
                </a:solidFill>
                <a:latin typeface="Arial" panose="020B0604020202020204" pitchFamily="34" charset="0"/>
                <a:cs typeface="Arial" panose="020B0604020202020204" pitchFamily="34" charset="0"/>
              </a:rPr>
              <a:t>For ISA affinity-based schedule, various models proposed [3, 6]</a:t>
            </a:r>
            <a:endParaRPr lang="en-US" sz="1000" dirty="0">
              <a:solidFill>
                <a:srgbClr val="000000"/>
              </a:solidFill>
              <a:latin typeface="Arial" panose="020B0604020202020204" pitchFamily="34" charset="0"/>
              <a:cs typeface="Arial" panose="020B0604020202020204" pitchFamily="34" charset="0"/>
            </a:endParaRPr>
          </a:p>
          <a:p>
            <a:r>
              <a:rPr lang="en-US" sz="2400" dirty="0">
                <a:solidFill>
                  <a:srgbClr val="000000"/>
                </a:solidFill>
                <a:latin typeface="Arial" panose="020B0604020202020204" pitchFamily="34" charset="0"/>
                <a:cs typeface="Arial" panose="020B0604020202020204" pitchFamily="34" charset="0"/>
              </a:rPr>
              <a:t>For parallelism, need #live threads(</a:t>
            </a:r>
            <a:r>
              <a:rPr lang="en-US" sz="2400" b="1" dirty="0">
                <a:solidFill>
                  <a:srgbClr val="000000"/>
                </a:solidFill>
                <a:latin typeface="Arial" panose="020B0604020202020204" pitchFamily="34" charset="0"/>
                <a:cs typeface="Arial" panose="020B0604020202020204" pitchFamily="34" charset="0"/>
              </a:rPr>
              <a:t>n</a:t>
            </a:r>
            <a:r>
              <a:rPr lang="en-US" sz="2400" dirty="0">
                <a:solidFill>
                  <a:srgbClr val="000000"/>
                </a:solidFill>
                <a:latin typeface="Arial" panose="020B0604020202020204" pitchFamily="34" charset="0"/>
                <a:cs typeface="Arial" panose="020B0604020202020204" pitchFamily="34" charset="0"/>
              </a:rPr>
              <a:t>) to schedule on optimal config </a:t>
            </a:r>
            <a:r>
              <a:rPr lang="en-US" sz="2200" dirty="0">
                <a:solidFill>
                  <a:srgbClr val="000000"/>
                </a:solidFill>
                <a:latin typeface="Arial" panose="020B0604020202020204" pitchFamily="34" charset="0"/>
                <a:cs typeface="Arial" panose="020B0604020202020204" pitchFamily="34" charset="0"/>
              </a:rPr>
              <a:t>(will be done with OS support)</a:t>
            </a:r>
            <a:endParaRPr lang="en-US" sz="2400" dirty="0">
              <a:solidFill>
                <a:srgbClr val="000000"/>
              </a:solidFill>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C1122C6F-5A75-D96E-7B16-88AA78051C1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sp>
        <p:nvSpPr>
          <p:cNvPr id="13" name="TextBox 12">
            <a:extLst>
              <a:ext uri="{FF2B5EF4-FFF2-40B4-BE49-F238E27FC236}">
                <a16:creationId xmlns:a16="http://schemas.microsoft.com/office/drawing/2014/main" id="{978638A0-C747-BC31-4ED3-3C98473D3155}"/>
              </a:ext>
            </a:extLst>
          </p:cNvPr>
          <p:cNvSpPr txBox="1"/>
          <p:nvPr/>
        </p:nvSpPr>
        <p:spPr>
          <a:xfrm>
            <a:off x="324001" y="5209310"/>
            <a:ext cx="7983416" cy="461665"/>
          </a:xfrm>
          <a:prstGeom prst="rect">
            <a:avLst/>
          </a:prstGeom>
          <a:noFill/>
        </p:spPr>
        <p:txBody>
          <a:bodyPr wrap="square" rtlCol="0">
            <a:spAutoFit/>
          </a:bodyPr>
          <a:lstStyle/>
          <a:p>
            <a:r>
              <a:rPr lang="en-IN" sz="1200" dirty="0"/>
              <a:t>[3] </a:t>
            </a:r>
            <a:r>
              <a:rPr lang="en-US" sz="1200" dirty="0"/>
              <a:t>N. K. Boran et. al, “Fine-grained scheduling in heterogeneous-isa architectures,” IEEE Computer Architecture Letters, 2021.</a:t>
            </a:r>
          </a:p>
          <a:p>
            <a:r>
              <a:rPr lang="en-IN" sz="1200" dirty="0"/>
              <a:t>[6]</a:t>
            </a:r>
            <a:r>
              <a:rPr lang="en-GB" sz="1200" dirty="0">
                <a:solidFill>
                  <a:schemeClr val="dk1"/>
                </a:solidFill>
              </a:rPr>
              <a:t> N. K. Boran et. al, “Classification based Scheduling on Heterogeneous-ISA Multi-core Architectures”, VDAT 2020</a:t>
            </a:r>
            <a:r>
              <a:rPr lang="en-IN" sz="1200" dirty="0"/>
              <a:t>  </a:t>
            </a:r>
          </a:p>
        </p:txBody>
      </p:sp>
    </p:spTree>
    <p:extLst>
      <p:ext uri="{BB962C8B-B14F-4D97-AF65-F5344CB8AC3E}">
        <p14:creationId xmlns:p14="http://schemas.microsoft.com/office/powerpoint/2010/main" val="22979369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5C239-7D13-E317-3886-042B68BD23E8}"/>
              </a:ext>
            </a:extLst>
          </p:cNvPr>
          <p:cNvSpPr>
            <a:spLocks noGrp="1"/>
          </p:cNvSpPr>
          <p:nvPr>
            <p:ph type="title"/>
          </p:nvPr>
        </p:nvSpPr>
        <p:spPr>
          <a:xfrm>
            <a:off x="628650" y="2305182"/>
            <a:ext cx="7886700" cy="1104636"/>
          </a:xfrm>
        </p:spPr>
        <p:txBody>
          <a:bodyPr/>
          <a:lstStyle/>
          <a:p>
            <a:pPr algn="ctr"/>
            <a:r>
              <a:rPr lang="en-IN" sz="3600" dirty="0">
                <a:solidFill>
                  <a:schemeClr val="accent1"/>
                </a:solidFill>
                <a:latin typeface="Arial" panose="020B0604020202020204" pitchFamily="34" charset="0"/>
                <a:cs typeface="Arial" panose="020B0604020202020204" pitchFamily="34" charset="0"/>
              </a:rPr>
              <a:t>Work Done</a:t>
            </a:r>
            <a:endParaRPr lang="en-IN" dirty="0"/>
          </a:p>
        </p:txBody>
      </p:sp>
      <p:sp>
        <p:nvSpPr>
          <p:cNvPr id="5" name="Slide Number Placeholder 4">
            <a:extLst>
              <a:ext uri="{FF2B5EF4-FFF2-40B4-BE49-F238E27FC236}">
                <a16:creationId xmlns:a16="http://schemas.microsoft.com/office/drawing/2014/main" id="{FB716022-A6AD-53D8-A439-6BF9709F446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spTree>
    <p:extLst>
      <p:ext uri="{BB962C8B-B14F-4D97-AF65-F5344CB8AC3E}">
        <p14:creationId xmlns:p14="http://schemas.microsoft.com/office/powerpoint/2010/main" val="39205021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0ADF0-8B5E-9F7C-D336-6F04DB994447}"/>
              </a:ext>
            </a:extLst>
          </p:cNvPr>
          <p:cNvSpPr>
            <a:spLocks noGrp="1"/>
          </p:cNvSpPr>
          <p:nvPr>
            <p:ph type="title"/>
          </p:nvPr>
        </p:nvSpPr>
        <p:spPr>
          <a:xfrm>
            <a:off x="628650" y="0"/>
            <a:ext cx="7886700" cy="1104636"/>
          </a:xfrm>
        </p:spPr>
        <p:txBody>
          <a:bodyPr>
            <a:normAutofit/>
          </a:bodyPr>
          <a:lstStyle/>
          <a:p>
            <a:r>
              <a:rPr lang="en-IN" sz="4000" dirty="0">
                <a:solidFill>
                  <a:schemeClr val="accent1"/>
                </a:solidFill>
                <a:latin typeface="Arial" panose="020B0604020202020204" pitchFamily="34" charset="0"/>
                <a:cs typeface="Arial" panose="020B0604020202020204" pitchFamily="34" charset="0"/>
              </a:rPr>
              <a:t>How to find </a:t>
            </a:r>
            <a:r>
              <a:rPr lang="en-IN" sz="4000" b="1" dirty="0">
                <a:solidFill>
                  <a:schemeClr val="accent1"/>
                </a:solidFill>
                <a:latin typeface="Arial" panose="020B0604020202020204" pitchFamily="34" charset="0"/>
                <a:cs typeface="Arial" panose="020B0604020202020204" pitchFamily="34" charset="0"/>
              </a:rPr>
              <a:t>n</a:t>
            </a:r>
            <a:r>
              <a:rPr lang="en-IN" sz="4000" dirty="0">
                <a:solidFill>
                  <a:schemeClr val="accent1"/>
                </a:solidFill>
                <a:latin typeface="Arial" panose="020B0604020202020204" pitchFamily="34" charset="0"/>
                <a:cs typeface="Arial" panose="020B0604020202020204" pitchFamily="34" charset="0"/>
              </a:rPr>
              <a:t>?</a:t>
            </a:r>
          </a:p>
        </p:txBody>
      </p:sp>
      <p:sp>
        <p:nvSpPr>
          <p:cNvPr id="3" name="Content Placeholder 2">
            <a:extLst>
              <a:ext uri="{FF2B5EF4-FFF2-40B4-BE49-F238E27FC236}">
                <a16:creationId xmlns:a16="http://schemas.microsoft.com/office/drawing/2014/main" id="{74EECC6E-9172-2783-4F94-F30BC54BB21D}"/>
              </a:ext>
            </a:extLst>
          </p:cNvPr>
          <p:cNvSpPr>
            <a:spLocks noGrp="1"/>
          </p:cNvSpPr>
          <p:nvPr>
            <p:ph idx="1"/>
          </p:nvPr>
        </p:nvSpPr>
        <p:spPr>
          <a:xfrm>
            <a:off x="628650" y="1044443"/>
            <a:ext cx="7886700" cy="4252516"/>
          </a:xfrm>
        </p:spPr>
        <p:txBody>
          <a:bodyPr>
            <a:normAutofit/>
          </a:bodyPr>
          <a:lstStyle/>
          <a:p>
            <a:pPr marL="0" indent="0">
              <a:buNone/>
            </a:pPr>
            <a:r>
              <a:rPr lang="en-US" sz="2400" dirty="0">
                <a:solidFill>
                  <a:srgbClr val="000000"/>
                </a:solidFill>
                <a:latin typeface="Arial" panose="020B0604020202020204" pitchFamily="34" charset="0"/>
                <a:cs typeface="Arial" panose="020B0604020202020204" pitchFamily="34" charset="0"/>
              </a:rPr>
              <a:t>In MT programs, thread handling is done via libraries such as pthreads </a:t>
            </a:r>
          </a:p>
          <a:p>
            <a:pPr marL="0" indent="0">
              <a:buNone/>
            </a:pPr>
            <a:r>
              <a:rPr lang="en-US" sz="2400" dirty="0">
                <a:solidFill>
                  <a:srgbClr val="000000"/>
                </a:solidFill>
                <a:latin typeface="Arial" panose="020B0604020202020204" pitchFamily="34" charset="0"/>
                <a:cs typeface="Arial" panose="020B0604020202020204" pitchFamily="34" charset="0"/>
              </a:rPr>
              <a:t>Steps followed: </a:t>
            </a:r>
          </a:p>
          <a:p>
            <a:pPr marL="457200" indent="-457200">
              <a:buFont typeface="+mj-lt"/>
              <a:buAutoNum type="arabicPeriod"/>
            </a:pPr>
            <a:r>
              <a:rPr lang="en-US" sz="2400" dirty="0">
                <a:solidFill>
                  <a:srgbClr val="000000"/>
                </a:solidFill>
                <a:latin typeface="Arial" panose="020B0604020202020204" pitchFamily="34" charset="0"/>
                <a:cs typeface="Arial" panose="020B0604020202020204" pitchFamily="34" charset="0"/>
              </a:rPr>
              <a:t>Declare “n” as a global variable i.e. visible to all threads</a:t>
            </a:r>
          </a:p>
          <a:p>
            <a:pPr marL="457200" indent="-457200">
              <a:buFont typeface="+mj-lt"/>
              <a:buAutoNum type="arabicPeriod"/>
            </a:pPr>
            <a:r>
              <a:rPr lang="en-US" sz="2400" dirty="0">
                <a:solidFill>
                  <a:srgbClr val="000000"/>
                </a:solidFill>
                <a:latin typeface="Arial" panose="020B0604020202020204" pitchFamily="34" charset="0"/>
                <a:cs typeface="Arial" panose="020B0604020202020204" pitchFamily="34" charset="0"/>
              </a:rPr>
              <a:t>Initialize it with #threads to use in a run of workload</a:t>
            </a:r>
          </a:p>
          <a:p>
            <a:pPr marL="457200" indent="-457200">
              <a:buFont typeface="+mj-lt"/>
              <a:buAutoNum type="arabicPeriod"/>
            </a:pPr>
            <a:r>
              <a:rPr lang="en-US" sz="2400" dirty="0">
                <a:solidFill>
                  <a:srgbClr val="000000"/>
                </a:solidFill>
                <a:latin typeface="Arial" panose="020B0604020202020204" pitchFamily="34" charset="0"/>
                <a:cs typeface="Arial" panose="020B0604020202020204" pitchFamily="34" charset="0"/>
              </a:rPr>
              <a:t>Decrement “n” with every thread termination</a:t>
            </a:r>
          </a:p>
        </p:txBody>
      </p:sp>
      <p:sp>
        <p:nvSpPr>
          <p:cNvPr id="6" name="Slide Number Placeholder 5">
            <a:extLst>
              <a:ext uri="{FF2B5EF4-FFF2-40B4-BE49-F238E27FC236}">
                <a16:creationId xmlns:a16="http://schemas.microsoft.com/office/drawing/2014/main" id="{216EA671-68A5-9BBA-50A8-91AC53E580F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spTree>
    <p:extLst>
      <p:ext uri="{BB962C8B-B14F-4D97-AF65-F5344CB8AC3E}">
        <p14:creationId xmlns:p14="http://schemas.microsoft.com/office/powerpoint/2010/main" val="2817766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0ADF0-8B5E-9F7C-D336-6F04DB994447}"/>
              </a:ext>
            </a:extLst>
          </p:cNvPr>
          <p:cNvSpPr>
            <a:spLocks noGrp="1"/>
          </p:cNvSpPr>
          <p:nvPr>
            <p:ph type="title"/>
          </p:nvPr>
        </p:nvSpPr>
        <p:spPr>
          <a:xfrm>
            <a:off x="628650" y="0"/>
            <a:ext cx="7886700" cy="1104636"/>
          </a:xfrm>
        </p:spPr>
        <p:txBody>
          <a:bodyPr>
            <a:normAutofit/>
          </a:bodyPr>
          <a:lstStyle/>
          <a:p>
            <a:r>
              <a:rPr lang="en-IN" sz="4000" dirty="0">
                <a:solidFill>
                  <a:schemeClr val="accent1"/>
                </a:solidFill>
                <a:latin typeface="Arial"/>
                <a:ea typeface="Arial"/>
                <a:cs typeface="Arial"/>
                <a:sym typeface="Arial"/>
              </a:rPr>
              <a:t>Scheduling based on </a:t>
            </a:r>
            <a:r>
              <a:rPr lang="en-IN" sz="4000" b="1" dirty="0">
                <a:solidFill>
                  <a:schemeClr val="accent1"/>
                </a:solidFill>
                <a:latin typeface="Arial"/>
                <a:ea typeface="Arial"/>
                <a:cs typeface="Arial"/>
                <a:sym typeface="Arial"/>
              </a:rPr>
              <a:t>n</a:t>
            </a:r>
            <a:r>
              <a:rPr lang="en-IN" sz="4000" dirty="0">
                <a:solidFill>
                  <a:schemeClr val="accent1"/>
                </a:solidFill>
                <a:latin typeface="Arial"/>
                <a:ea typeface="Arial"/>
                <a:cs typeface="Arial"/>
                <a:sym typeface="Arial"/>
              </a:rPr>
              <a:t>?</a:t>
            </a:r>
            <a:endParaRPr lang="en-IN" sz="4000" b="1" dirty="0">
              <a:solidFill>
                <a:schemeClr val="accent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74EECC6E-9172-2783-4F94-F30BC54BB21D}"/>
              </a:ext>
            </a:extLst>
          </p:cNvPr>
          <p:cNvSpPr>
            <a:spLocks noGrp="1"/>
          </p:cNvSpPr>
          <p:nvPr>
            <p:ph idx="1"/>
          </p:nvPr>
        </p:nvSpPr>
        <p:spPr>
          <a:xfrm>
            <a:off x="628650" y="1104636"/>
            <a:ext cx="7886700" cy="4496594"/>
          </a:xfrm>
        </p:spPr>
        <p:txBody>
          <a:bodyPr>
            <a:normAutofit/>
          </a:bodyPr>
          <a:lstStyle/>
          <a:p>
            <a:pPr marL="0" indent="0">
              <a:buNone/>
            </a:pPr>
            <a:r>
              <a:rPr lang="en-US" sz="2400" dirty="0">
                <a:solidFill>
                  <a:srgbClr val="000000"/>
                </a:solidFill>
                <a:latin typeface="Arial" panose="020B0604020202020204" pitchFamily="34" charset="0"/>
                <a:cs typeface="Arial" panose="020B0604020202020204" pitchFamily="34" charset="0"/>
              </a:rPr>
              <a:t>Based on </a:t>
            </a:r>
            <a:r>
              <a:rPr lang="en-US" sz="2400" b="1" dirty="0">
                <a:solidFill>
                  <a:srgbClr val="000000"/>
                </a:solidFill>
                <a:latin typeface="Arial" panose="020B0604020202020204" pitchFamily="34" charset="0"/>
                <a:cs typeface="Arial" panose="020B0604020202020204" pitchFamily="34" charset="0"/>
              </a:rPr>
              <a:t>n</a:t>
            </a:r>
            <a:r>
              <a:rPr lang="en-US" sz="2400" dirty="0">
                <a:solidFill>
                  <a:srgbClr val="000000"/>
                </a:solidFill>
                <a:latin typeface="Arial" panose="020B0604020202020204" pitchFamily="34" charset="0"/>
                <a:cs typeface="Arial" panose="020B0604020202020204" pitchFamily="34" charset="0"/>
              </a:rPr>
              <a:t>, can switch config as follows:  </a:t>
            </a:r>
            <a:endParaRPr lang="en-US" sz="2200" dirty="0">
              <a:solidFill>
                <a:srgbClr val="000000"/>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0B99A40A-5F16-994A-34C2-176E10E4E43F}"/>
              </a:ext>
            </a:extLst>
          </p:cNvPr>
          <p:cNvPicPr>
            <a:picLocks noChangeAspect="1"/>
          </p:cNvPicPr>
          <p:nvPr/>
        </p:nvPicPr>
        <p:blipFill rotWithShape="1">
          <a:blip r:embed="rId3"/>
          <a:srcRect t="1972"/>
          <a:stretch/>
        </p:blipFill>
        <p:spPr>
          <a:xfrm>
            <a:off x="628650" y="1747578"/>
            <a:ext cx="5228083" cy="2862786"/>
          </a:xfrm>
          <a:prstGeom prst="rect">
            <a:avLst/>
          </a:prstGeom>
        </p:spPr>
      </p:pic>
      <p:sp>
        <p:nvSpPr>
          <p:cNvPr id="7" name="Slide Number Placeholder 6">
            <a:extLst>
              <a:ext uri="{FF2B5EF4-FFF2-40B4-BE49-F238E27FC236}">
                <a16:creationId xmlns:a16="http://schemas.microsoft.com/office/drawing/2014/main" id="{815A1D1F-4BAC-CC61-E196-67306FFF2E2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pic>
        <p:nvPicPr>
          <p:cNvPr id="27" name="Picture 26">
            <a:extLst>
              <a:ext uri="{FF2B5EF4-FFF2-40B4-BE49-F238E27FC236}">
                <a16:creationId xmlns:a16="http://schemas.microsoft.com/office/drawing/2014/main" id="{133C60CA-625D-266E-943D-E070313AB5C8}"/>
              </a:ext>
            </a:extLst>
          </p:cNvPr>
          <p:cNvPicPr>
            <a:picLocks noChangeAspect="1"/>
          </p:cNvPicPr>
          <p:nvPr/>
        </p:nvPicPr>
        <p:blipFill>
          <a:blip r:embed="rId4"/>
          <a:stretch>
            <a:fillRect/>
          </a:stretch>
        </p:blipFill>
        <p:spPr>
          <a:xfrm>
            <a:off x="6875140" y="1747578"/>
            <a:ext cx="2268860" cy="2505268"/>
          </a:xfrm>
          <a:prstGeom prst="rect">
            <a:avLst/>
          </a:prstGeom>
        </p:spPr>
      </p:pic>
    </p:spTree>
    <p:extLst>
      <p:ext uri="{BB962C8B-B14F-4D97-AF65-F5344CB8AC3E}">
        <p14:creationId xmlns:p14="http://schemas.microsoft.com/office/powerpoint/2010/main" val="19189541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0ADF0-8B5E-9F7C-D336-6F04DB994447}"/>
              </a:ext>
            </a:extLst>
          </p:cNvPr>
          <p:cNvSpPr>
            <a:spLocks noGrp="1"/>
          </p:cNvSpPr>
          <p:nvPr>
            <p:ph type="title"/>
          </p:nvPr>
        </p:nvSpPr>
        <p:spPr>
          <a:xfrm>
            <a:off x="628650" y="0"/>
            <a:ext cx="7886700" cy="1104636"/>
          </a:xfrm>
        </p:spPr>
        <p:txBody>
          <a:bodyPr>
            <a:normAutofit/>
          </a:bodyPr>
          <a:lstStyle/>
          <a:p>
            <a:r>
              <a:rPr lang="en-IN" sz="4000" dirty="0">
                <a:solidFill>
                  <a:schemeClr val="accent1"/>
                </a:solidFill>
                <a:latin typeface="Arial" panose="020B0604020202020204" pitchFamily="34" charset="0"/>
                <a:cs typeface="Arial" panose="020B0604020202020204" pitchFamily="34" charset="0"/>
              </a:rPr>
              <a:t>Experimental setup</a:t>
            </a:r>
          </a:p>
        </p:txBody>
      </p:sp>
      <p:sp>
        <p:nvSpPr>
          <p:cNvPr id="3" name="Content Placeholder 2">
            <a:extLst>
              <a:ext uri="{FF2B5EF4-FFF2-40B4-BE49-F238E27FC236}">
                <a16:creationId xmlns:a16="http://schemas.microsoft.com/office/drawing/2014/main" id="{74EECC6E-9172-2783-4F94-F30BC54BB21D}"/>
              </a:ext>
            </a:extLst>
          </p:cNvPr>
          <p:cNvSpPr>
            <a:spLocks noGrp="1"/>
          </p:cNvSpPr>
          <p:nvPr>
            <p:ph idx="1"/>
          </p:nvPr>
        </p:nvSpPr>
        <p:spPr>
          <a:xfrm>
            <a:off x="628650" y="1044442"/>
            <a:ext cx="7886700" cy="3626115"/>
          </a:xfrm>
        </p:spPr>
        <p:txBody>
          <a:bodyPr>
            <a:normAutofit/>
          </a:bodyPr>
          <a:lstStyle/>
          <a:p>
            <a:r>
              <a:rPr lang="en-US" sz="2400" dirty="0">
                <a:solidFill>
                  <a:srgbClr val="000000"/>
                </a:solidFill>
                <a:latin typeface="Arial" panose="020B0604020202020204" pitchFamily="34" charset="0"/>
                <a:cs typeface="Arial" panose="020B0604020202020204" pitchFamily="34" charset="0"/>
              </a:rPr>
              <a:t>For modeling, the gem5 [10] simulator is used in Full System mode</a:t>
            </a:r>
          </a:p>
          <a:p>
            <a:endParaRPr lang="en-US" sz="1200" dirty="0">
              <a:solidFill>
                <a:srgbClr val="000000"/>
              </a:solidFill>
              <a:latin typeface="Arial" panose="020B0604020202020204" pitchFamily="34" charset="0"/>
              <a:cs typeface="Arial" panose="020B0604020202020204" pitchFamily="34" charset="0"/>
            </a:endParaRPr>
          </a:p>
          <a:p>
            <a:r>
              <a:rPr lang="en-US" sz="2400" dirty="0">
                <a:solidFill>
                  <a:srgbClr val="000000"/>
                </a:solidFill>
                <a:latin typeface="Arial" panose="020B0604020202020204" pitchFamily="34" charset="0"/>
                <a:cs typeface="Arial" panose="020B0604020202020204" pitchFamily="34" charset="0"/>
              </a:rPr>
              <a:t>PARSEC [11] suite is used for MT benchmarks</a:t>
            </a:r>
          </a:p>
          <a:p>
            <a:pPr marL="0" indent="0">
              <a:buNone/>
            </a:pPr>
            <a:endParaRPr lang="en-US" sz="1200" dirty="0">
              <a:solidFill>
                <a:srgbClr val="000000"/>
              </a:solidFill>
              <a:latin typeface="Arial" panose="020B0604020202020204" pitchFamily="34" charset="0"/>
              <a:cs typeface="Arial" panose="020B0604020202020204" pitchFamily="34" charset="0"/>
            </a:endParaRPr>
          </a:p>
          <a:p>
            <a:r>
              <a:rPr lang="en-US" sz="2400" dirty="0">
                <a:solidFill>
                  <a:srgbClr val="000000"/>
                </a:solidFill>
                <a:latin typeface="Arial" panose="020B0604020202020204" pitchFamily="34" charset="0"/>
                <a:cs typeface="Arial" panose="020B0604020202020204" pitchFamily="34" charset="0"/>
              </a:rPr>
              <a:t>SPEC CPU2006 [4] is used for ST benchmarks</a:t>
            </a:r>
          </a:p>
          <a:p>
            <a:endParaRPr lang="en-US" sz="2400" dirty="0">
              <a:solidFill>
                <a:srgbClr val="000000"/>
              </a:solidFill>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7B827783-DE5E-9902-84F2-5622B54A80B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sp>
        <p:nvSpPr>
          <p:cNvPr id="4" name="TextBox 3">
            <a:extLst>
              <a:ext uri="{FF2B5EF4-FFF2-40B4-BE49-F238E27FC236}">
                <a16:creationId xmlns:a16="http://schemas.microsoft.com/office/drawing/2014/main" id="{0604FB64-F7A5-A98E-A04D-2199FB0AB4D1}"/>
              </a:ext>
            </a:extLst>
          </p:cNvPr>
          <p:cNvSpPr txBox="1"/>
          <p:nvPr/>
        </p:nvSpPr>
        <p:spPr>
          <a:xfrm>
            <a:off x="324001" y="5025145"/>
            <a:ext cx="8191349" cy="830997"/>
          </a:xfrm>
          <a:prstGeom prst="rect">
            <a:avLst/>
          </a:prstGeom>
          <a:noFill/>
        </p:spPr>
        <p:txBody>
          <a:bodyPr wrap="square" rtlCol="0">
            <a:spAutoFit/>
          </a:bodyPr>
          <a:lstStyle/>
          <a:p>
            <a:r>
              <a:rPr lang="en-IN" sz="1200" dirty="0"/>
              <a:t>[4] </a:t>
            </a:r>
            <a:r>
              <a:rPr lang="en-US" sz="1200" dirty="0"/>
              <a:t>J. L. Henning, “Spec cpu2006 benchmark descriptions,” SIGARCH </a:t>
            </a:r>
            <a:r>
              <a:rPr lang="en-US" sz="1200" dirty="0" err="1"/>
              <a:t>Comput</a:t>
            </a:r>
            <a:r>
              <a:rPr lang="en-US" sz="1200" dirty="0"/>
              <a:t>. Archit. News 2006.  </a:t>
            </a:r>
          </a:p>
          <a:p>
            <a:r>
              <a:rPr lang="en-US" sz="1200" dirty="0"/>
              <a:t>[10] N. </a:t>
            </a:r>
            <a:r>
              <a:rPr lang="en-US" sz="1200" dirty="0" err="1"/>
              <a:t>Binkert</a:t>
            </a:r>
            <a:r>
              <a:rPr lang="en-US" sz="1200" dirty="0"/>
              <a:t> et al., “The gem5 simulator,” SIGARCH </a:t>
            </a:r>
            <a:r>
              <a:rPr lang="en-US" sz="1200" dirty="0" err="1"/>
              <a:t>Comput</a:t>
            </a:r>
            <a:r>
              <a:rPr lang="en-US" sz="1200" dirty="0"/>
              <a:t>. Archit. News 2011.</a:t>
            </a:r>
          </a:p>
          <a:p>
            <a:r>
              <a:rPr lang="en-US" sz="1200" dirty="0"/>
              <a:t>[11] C. </a:t>
            </a:r>
            <a:r>
              <a:rPr lang="en-US" sz="1200" dirty="0" err="1"/>
              <a:t>Bienia</a:t>
            </a:r>
            <a:r>
              <a:rPr lang="en-US" sz="1200" dirty="0"/>
              <a:t> et al. , “The parsec benchmark suite: Characterization and architectural implications,”  PACT 2008</a:t>
            </a:r>
          </a:p>
          <a:p>
            <a:endParaRPr lang="en-IN" sz="1200" dirty="0"/>
          </a:p>
        </p:txBody>
      </p:sp>
    </p:spTree>
    <p:extLst>
      <p:ext uri="{BB962C8B-B14F-4D97-AF65-F5344CB8AC3E}">
        <p14:creationId xmlns:p14="http://schemas.microsoft.com/office/powerpoint/2010/main" val="3074509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0ADF0-8B5E-9F7C-D336-6F04DB994447}"/>
              </a:ext>
            </a:extLst>
          </p:cNvPr>
          <p:cNvSpPr>
            <a:spLocks noGrp="1"/>
          </p:cNvSpPr>
          <p:nvPr>
            <p:ph type="title"/>
          </p:nvPr>
        </p:nvSpPr>
        <p:spPr>
          <a:xfrm>
            <a:off x="628650" y="15213"/>
            <a:ext cx="7886700" cy="1104636"/>
          </a:xfrm>
        </p:spPr>
        <p:txBody>
          <a:bodyPr>
            <a:normAutofit/>
          </a:bodyPr>
          <a:lstStyle/>
          <a:p>
            <a:r>
              <a:rPr lang="en-IN" sz="4000" dirty="0">
                <a:solidFill>
                  <a:schemeClr val="accent1"/>
                </a:solidFill>
                <a:latin typeface="Arial" panose="020B0604020202020204" pitchFamily="34" charset="0"/>
                <a:cs typeface="Arial" panose="020B0604020202020204" pitchFamily="34" charset="0"/>
              </a:rPr>
              <a:t>C1,C2,C4 Parameters</a:t>
            </a:r>
          </a:p>
        </p:txBody>
      </p:sp>
      <p:graphicFrame>
        <p:nvGraphicFramePr>
          <p:cNvPr id="5" name="Table 4">
            <a:extLst>
              <a:ext uri="{FF2B5EF4-FFF2-40B4-BE49-F238E27FC236}">
                <a16:creationId xmlns:a16="http://schemas.microsoft.com/office/drawing/2014/main" id="{EB8955FB-D3FD-8238-EA55-4ECEFEC9F22B}"/>
              </a:ext>
            </a:extLst>
          </p:cNvPr>
          <p:cNvGraphicFramePr>
            <a:graphicFrameLocks noGrp="1"/>
          </p:cNvGraphicFramePr>
          <p:nvPr>
            <p:extLst>
              <p:ext uri="{D42A27DB-BD31-4B8C-83A1-F6EECF244321}">
                <p14:modId xmlns:p14="http://schemas.microsoft.com/office/powerpoint/2010/main" val="1824862825"/>
              </p:ext>
            </p:extLst>
          </p:nvPr>
        </p:nvGraphicFramePr>
        <p:xfrm>
          <a:off x="2098785" y="890282"/>
          <a:ext cx="4946429" cy="4809505"/>
        </p:xfrm>
        <a:graphic>
          <a:graphicData uri="http://schemas.openxmlformats.org/drawingml/2006/table">
            <a:tbl>
              <a:tblPr/>
              <a:tblGrid>
                <a:gridCol w="2680755">
                  <a:extLst>
                    <a:ext uri="{9D8B030D-6E8A-4147-A177-3AD203B41FA5}">
                      <a16:colId xmlns:a16="http://schemas.microsoft.com/office/drawing/2014/main" val="2714333308"/>
                    </a:ext>
                  </a:extLst>
                </a:gridCol>
                <a:gridCol w="847464">
                  <a:extLst>
                    <a:ext uri="{9D8B030D-6E8A-4147-A177-3AD203B41FA5}">
                      <a16:colId xmlns:a16="http://schemas.microsoft.com/office/drawing/2014/main" val="3313181267"/>
                    </a:ext>
                  </a:extLst>
                </a:gridCol>
                <a:gridCol w="709105">
                  <a:extLst>
                    <a:ext uri="{9D8B030D-6E8A-4147-A177-3AD203B41FA5}">
                      <a16:colId xmlns:a16="http://schemas.microsoft.com/office/drawing/2014/main" val="590050231"/>
                    </a:ext>
                  </a:extLst>
                </a:gridCol>
                <a:gridCol w="709105">
                  <a:extLst>
                    <a:ext uri="{9D8B030D-6E8A-4147-A177-3AD203B41FA5}">
                      <a16:colId xmlns:a16="http://schemas.microsoft.com/office/drawing/2014/main" val="2852525406"/>
                    </a:ext>
                  </a:extLst>
                </a:gridCol>
              </a:tblGrid>
              <a:tr h="307141">
                <a:tc>
                  <a:txBody>
                    <a:bodyPr/>
                    <a:lstStyle/>
                    <a:p>
                      <a:pPr rtl="0" fontAlgn="b"/>
                      <a:r>
                        <a:rPr lang="en-IN" sz="1800" dirty="0">
                          <a:effectLst/>
                          <a:latin typeface="Arial" panose="020B0604020202020204" pitchFamily="34" charset="0"/>
                          <a:cs typeface="Arial" panose="020B0604020202020204" pitchFamily="34" charset="0"/>
                        </a:rPr>
                        <a:t>Core</a:t>
                      </a:r>
                    </a:p>
                  </a:txBody>
                  <a:tcPr marL="15887" marR="15887" marT="10591" marB="1059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800" dirty="0">
                          <a:effectLst/>
                          <a:latin typeface="Arial" panose="020B0604020202020204" pitchFamily="34" charset="0"/>
                          <a:cs typeface="Arial" panose="020B0604020202020204" pitchFamily="34" charset="0"/>
                        </a:rPr>
                        <a:t>C1</a:t>
                      </a:r>
                    </a:p>
                  </a:txBody>
                  <a:tcPr marL="15887" marR="15887" marT="10591" marB="1059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800" dirty="0">
                          <a:effectLst/>
                          <a:latin typeface="Arial" panose="020B0604020202020204" pitchFamily="34" charset="0"/>
                          <a:cs typeface="Arial" panose="020B0604020202020204" pitchFamily="34" charset="0"/>
                        </a:rPr>
                        <a:t>C2</a:t>
                      </a:r>
                    </a:p>
                  </a:txBody>
                  <a:tcPr marL="15887" marR="15887" marT="10591" marB="1059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800" dirty="0">
                          <a:effectLst/>
                          <a:latin typeface="Arial" panose="020B0604020202020204" pitchFamily="34" charset="0"/>
                          <a:cs typeface="Arial" panose="020B0604020202020204" pitchFamily="34" charset="0"/>
                        </a:rPr>
                        <a:t>C4</a:t>
                      </a:r>
                    </a:p>
                  </a:txBody>
                  <a:tcPr marL="15887" marR="15887" marT="10591" marB="1059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460405195"/>
                  </a:ext>
                </a:extLst>
              </a:tr>
              <a:tr h="307141">
                <a:tc>
                  <a:txBody>
                    <a:bodyPr/>
                    <a:lstStyle/>
                    <a:p>
                      <a:pPr rtl="0" fontAlgn="b"/>
                      <a:r>
                        <a:rPr lang="pl-PL" sz="1800" dirty="0">
                          <a:effectLst/>
                          <a:latin typeface="Arial" panose="020B0604020202020204" pitchFamily="34" charset="0"/>
                          <a:cs typeface="Arial" panose="020B0604020202020204" pitchFamily="34" charset="0"/>
                        </a:rPr>
                        <a:t>F/D/I/E/W</a:t>
                      </a:r>
                      <a:r>
                        <a:rPr lang="en-IN" sz="1800" dirty="0">
                          <a:effectLst/>
                          <a:latin typeface="Arial" panose="020B0604020202020204" pitchFamily="34" charset="0"/>
                          <a:cs typeface="Arial" panose="020B0604020202020204" pitchFamily="34" charset="0"/>
                        </a:rPr>
                        <a:t>/C/S</a:t>
                      </a:r>
                      <a:r>
                        <a:rPr lang="pl-PL" sz="1800" dirty="0">
                          <a:effectLst/>
                          <a:latin typeface="Arial" panose="020B0604020202020204" pitchFamily="34" charset="0"/>
                          <a:cs typeface="Arial" panose="020B0604020202020204" pitchFamily="34" charset="0"/>
                        </a:rPr>
                        <a:t> Width</a:t>
                      </a:r>
                    </a:p>
                  </a:txBody>
                  <a:tcPr marL="15887" marR="15887" marT="10591" marB="1059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800">
                          <a:effectLst/>
                          <a:latin typeface="Arial" panose="020B0604020202020204" pitchFamily="34" charset="0"/>
                          <a:cs typeface="Arial" panose="020B0604020202020204" pitchFamily="34" charset="0"/>
                        </a:rPr>
                        <a:t>2</a:t>
                      </a:r>
                    </a:p>
                  </a:txBody>
                  <a:tcPr marL="15887" marR="15887" marT="10591" marB="1059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800">
                          <a:effectLst/>
                          <a:latin typeface="Arial" panose="020B0604020202020204" pitchFamily="34" charset="0"/>
                          <a:cs typeface="Arial" panose="020B0604020202020204" pitchFamily="34" charset="0"/>
                        </a:rPr>
                        <a:t>4</a:t>
                      </a:r>
                    </a:p>
                  </a:txBody>
                  <a:tcPr marL="15887" marR="15887" marT="10591" marB="1059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800">
                          <a:effectLst/>
                          <a:latin typeface="Arial" panose="020B0604020202020204" pitchFamily="34" charset="0"/>
                          <a:cs typeface="Arial" panose="020B0604020202020204" pitchFamily="34" charset="0"/>
                        </a:rPr>
                        <a:t>8</a:t>
                      </a:r>
                    </a:p>
                  </a:txBody>
                  <a:tcPr marL="15887" marR="15887" marT="10591" marB="1059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040564061"/>
                  </a:ext>
                </a:extLst>
              </a:tr>
              <a:tr h="164161">
                <a:tc>
                  <a:txBody>
                    <a:bodyPr/>
                    <a:lstStyle/>
                    <a:p>
                      <a:pPr rtl="0" fontAlgn="b"/>
                      <a:r>
                        <a:rPr lang="en-IN" sz="1800">
                          <a:effectLst/>
                          <a:latin typeface="Arial" panose="020B0604020202020204" pitchFamily="34" charset="0"/>
                          <a:cs typeface="Arial" panose="020B0604020202020204" pitchFamily="34" charset="0"/>
                        </a:rPr>
                        <a:t>LQ Entries</a:t>
                      </a:r>
                    </a:p>
                  </a:txBody>
                  <a:tcPr marL="15887" marR="15887" marT="10591" marB="1059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800">
                          <a:effectLst/>
                          <a:latin typeface="Arial" panose="020B0604020202020204" pitchFamily="34" charset="0"/>
                          <a:cs typeface="Arial" panose="020B0604020202020204" pitchFamily="34" charset="0"/>
                        </a:rPr>
                        <a:t>8</a:t>
                      </a:r>
                    </a:p>
                  </a:txBody>
                  <a:tcPr marL="15887" marR="15887" marT="10591" marB="1059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800">
                          <a:effectLst/>
                          <a:latin typeface="Arial" panose="020B0604020202020204" pitchFamily="34" charset="0"/>
                          <a:cs typeface="Arial" panose="020B0604020202020204" pitchFamily="34" charset="0"/>
                        </a:rPr>
                        <a:t>16</a:t>
                      </a:r>
                    </a:p>
                  </a:txBody>
                  <a:tcPr marL="15887" marR="15887" marT="10591" marB="1059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800">
                          <a:effectLst/>
                          <a:latin typeface="Arial" panose="020B0604020202020204" pitchFamily="34" charset="0"/>
                          <a:cs typeface="Arial" panose="020B0604020202020204" pitchFamily="34" charset="0"/>
                        </a:rPr>
                        <a:t>32</a:t>
                      </a:r>
                    </a:p>
                  </a:txBody>
                  <a:tcPr marL="15887" marR="15887" marT="10591" marB="1059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962100916"/>
                  </a:ext>
                </a:extLst>
              </a:tr>
              <a:tr h="164161">
                <a:tc>
                  <a:txBody>
                    <a:bodyPr/>
                    <a:lstStyle/>
                    <a:p>
                      <a:pPr rtl="0" fontAlgn="b"/>
                      <a:r>
                        <a:rPr lang="en-IN" sz="1800" dirty="0">
                          <a:effectLst/>
                          <a:latin typeface="Arial" panose="020B0604020202020204" pitchFamily="34" charset="0"/>
                          <a:cs typeface="Arial" panose="020B0604020202020204" pitchFamily="34" charset="0"/>
                        </a:rPr>
                        <a:t>SQ Entries </a:t>
                      </a:r>
                    </a:p>
                  </a:txBody>
                  <a:tcPr marL="15887" marR="15887" marT="10591" marB="1059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800">
                          <a:effectLst/>
                          <a:latin typeface="Arial" panose="020B0604020202020204" pitchFamily="34" charset="0"/>
                          <a:cs typeface="Arial" panose="020B0604020202020204" pitchFamily="34" charset="0"/>
                        </a:rPr>
                        <a:t>8</a:t>
                      </a:r>
                    </a:p>
                  </a:txBody>
                  <a:tcPr marL="15887" marR="15887" marT="10591" marB="1059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800">
                          <a:effectLst/>
                          <a:latin typeface="Arial" panose="020B0604020202020204" pitchFamily="34" charset="0"/>
                          <a:cs typeface="Arial" panose="020B0604020202020204" pitchFamily="34" charset="0"/>
                        </a:rPr>
                        <a:t>16</a:t>
                      </a:r>
                    </a:p>
                  </a:txBody>
                  <a:tcPr marL="15887" marR="15887" marT="10591" marB="1059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800">
                          <a:effectLst/>
                          <a:latin typeface="Arial" panose="020B0604020202020204" pitchFamily="34" charset="0"/>
                          <a:cs typeface="Arial" panose="020B0604020202020204" pitchFamily="34" charset="0"/>
                        </a:rPr>
                        <a:t>32</a:t>
                      </a:r>
                    </a:p>
                  </a:txBody>
                  <a:tcPr marL="15887" marR="15887" marT="10591" marB="1059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558205259"/>
                  </a:ext>
                </a:extLst>
              </a:tr>
              <a:tr h="307141">
                <a:tc>
                  <a:txBody>
                    <a:bodyPr/>
                    <a:lstStyle/>
                    <a:p>
                      <a:pPr rtl="0" fontAlgn="b"/>
                      <a:r>
                        <a:rPr lang="en-IN" sz="1800" dirty="0">
                          <a:effectLst/>
                          <a:latin typeface="Arial" panose="020B0604020202020204" pitchFamily="34" charset="0"/>
                          <a:cs typeface="Arial" panose="020B0604020202020204" pitchFamily="34" charset="0"/>
                        </a:rPr>
                        <a:t>Instr Queue Entries</a:t>
                      </a:r>
                    </a:p>
                  </a:txBody>
                  <a:tcPr marL="15887" marR="15887" marT="10591" marB="1059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800">
                          <a:effectLst/>
                          <a:latin typeface="Arial" panose="020B0604020202020204" pitchFamily="34" charset="0"/>
                          <a:cs typeface="Arial" panose="020B0604020202020204" pitchFamily="34" charset="0"/>
                        </a:rPr>
                        <a:t>16</a:t>
                      </a:r>
                    </a:p>
                  </a:txBody>
                  <a:tcPr marL="15887" marR="15887" marT="10591" marB="1059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800">
                          <a:effectLst/>
                          <a:latin typeface="Arial" panose="020B0604020202020204" pitchFamily="34" charset="0"/>
                          <a:cs typeface="Arial" panose="020B0604020202020204" pitchFamily="34" charset="0"/>
                        </a:rPr>
                        <a:t>32</a:t>
                      </a:r>
                    </a:p>
                  </a:txBody>
                  <a:tcPr marL="15887" marR="15887" marT="10591" marB="1059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800">
                          <a:effectLst/>
                          <a:latin typeface="Arial" panose="020B0604020202020204" pitchFamily="34" charset="0"/>
                          <a:cs typeface="Arial" panose="020B0604020202020204" pitchFamily="34" charset="0"/>
                        </a:rPr>
                        <a:t>64</a:t>
                      </a:r>
                    </a:p>
                  </a:txBody>
                  <a:tcPr marL="15887" marR="15887" marT="10591" marB="1059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676184220"/>
                  </a:ext>
                </a:extLst>
              </a:tr>
              <a:tr h="164161">
                <a:tc>
                  <a:txBody>
                    <a:bodyPr/>
                    <a:lstStyle/>
                    <a:p>
                      <a:pPr rtl="0" fontAlgn="b"/>
                      <a:r>
                        <a:rPr lang="en-IN" sz="1800">
                          <a:effectLst/>
                          <a:latin typeface="Arial" panose="020B0604020202020204" pitchFamily="34" charset="0"/>
                          <a:cs typeface="Arial" panose="020B0604020202020204" pitchFamily="34" charset="0"/>
                        </a:rPr>
                        <a:t>ROB Size</a:t>
                      </a:r>
                    </a:p>
                  </a:txBody>
                  <a:tcPr marL="15887" marR="15887" marT="10591" marB="1059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800">
                          <a:effectLst/>
                          <a:latin typeface="Arial" panose="020B0604020202020204" pitchFamily="34" charset="0"/>
                          <a:cs typeface="Arial" panose="020B0604020202020204" pitchFamily="34" charset="0"/>
                        </a:rPr>
                        <a:t>48</a:t>
                      </a:r>
                    </a:p>
                  </a:txBody>
                  <a:tcPr marL="15887" marR="15887" marT="10591" marB="1059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800">
                          <a:effectLst/>
                          <a:latin typeface="Arial" panose="020B0604020202020204" pitchFamily="34" charset="0"/>
                          <a:cs typeface="Arial" panose="020B0604020202020204" pitchFamily="34" charset="0"/>
                        </a:rPr>
                        <a:t>96</a:t>
                      </a:r>
                    </a:p>
                  </a:txBody>
                  <a:tcPr marL="15887" marR="15887" marT="10591" marB="1059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800">
                          <a:effectLst/>
                          <a:latin typeface="Arial" panose="020B0604020202020204" pitchFamily="34" charset="0"/>
                          <a:cs typeface="Arial" panose="020B0604020202020204" pitchFamily="34" charset="0"/>
                        </a:rPr>
                        <a:t>192</a:t>
                      </a:r>
                    </a:p>
                  </a:txBody>
                  <a:tcPr marL="15887" marR="15887" marT="10591" marB="1059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16427359"/>
                  </a:ext>
                </a:extLst>
              </a:tr>
              <a:tr h="307141">
                <a:tc>
                  <a:txBody>
                    <a:bodyPr/>
                    <a:lstStyle/>
                    <a:p>
                      <a:pPr rtl="0" fontAlgn="b"/>
                      <a:r>
                        <a:rPr lang="en-IN" sz="1800" dirty="0" err="1">
                          <a:effectLst/>
                          <a:latin typeface="Arial" panose="020B0604020202020204" pitchFamily="34" charset="0"/>
                          <a:cs typeface="Arial" panose="020B0604020202020204" pitchFamily="34" charset="0"/>
                        </a:rPr>
                        <a:t>Phy</a:t>
                      </a:r>
                      <a:r>
                        <a:rPr lang="en-IN" sz="1800" dirty="0">
                          <a:effectLst/>
                          <a:latin typeface="Arial" panose="020B0604020202020204" pitchFamily="34" charset="0"/>
                          <a:cs typeface="Arial" panose="020B0604020202020204" pitchFamily="34" charset="0"/>
                        </a:rPr>
                        <a:t> Int &amp; FP registers</a:t>
                      </a:r>
                    </a:p>
                  </a:txBody>
                  <a:tcPr marL="15887" marR="15887" marT="10591" marB="1059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800">
                          <a:effectLst/>
                          <a:latin typeface="Arial" panose="020B0604020202020204" pitchFamily="34" charset="0"/>
                          <a:cs typeface="Arial" panose="020B0604020202020204" pitchFamily="34" charset="0"/>
                        </a:rPr>
                        <a:t>64</a:t>
                      </a:r>
                    </a:p>
                  </a:txBody>
                  <a:tcPr marL="15887" marR="15887" marT="10591" marB="1059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800">
                          <a:effectLst/>
                          <a:latin typeface="Arial" panose="020B0604020202020204" pitchFamily="34" charset="0"/>
                          <a:cs typeface="Arial" panose="020B0604020202020204" pitchFamily="34" charset="0"/>
                        </a:rPr>
                        <a:t>128</a:t>
                      </a:r>
                    </a:p>
                  </a:txBody>
                  <a:tcPr marL="15887" marR="15887" marT="10591" marB="1059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800">
                          <a:effectLst/>
                          <a:latin typeface="Arial" panose="020B0604020202020204" pitchFamily="34" charset="0"/>
                          <a:cs typeface="Arial" panose="020B0604020202020204" pitchFamily="34" charset="0"/>
                        </a:rPr>
                        <a:t>256</a:t>
                      </a:r>
                    </a:p>
                  </a:txBody>
                  <a:tcPr marL="15887" marR="15887" marT="10591" marB="1059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463146711"/>
                  </a:ext>
                </a:extLst>
              </a:tr>
              <a:tr h="164161">
                <a:tc>
                  <a:txBody>
                    <a:bodyPr/>
                    <a:lstStyle/>
                    <a:p>
                      <a:pPr rtl="0" fontAlgn="b"/>
                      <a:r>
                        <a:rPr lang="en-IN" sz="1800">
                          <a:effectLst/>
                          <a:latin typeface="Arial" panose="020B0604020202020204" pitchFamily="34" charset="0"/>
                          <a:cs typeface="Arial" panose="020B0604020202020204" pitchFamily="34" charset="0"/>
                        </a:rPr>
                        <a:t>Int ALU</a:t>
                      </a:r>
                    </a:p>
                  </a:txBody>
                  <a:tcPr marL="15887" marR="15887" marT="10591" marB="1059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800">
                          <a:effectLst/>
                          <a:latin typeface="Arial" panose="020B0604020202020204" pitchFamily="34" charset="0"/>
                          <a:cs typeface="Arial" panose="020B0604020202020204" pitchFamily="34" charset="0"/>
                        </a:rPr>
                        <a:t>2</a:t>
                      </a:r>
                    </a:p>
                  </a:txBody>
                  <a:tcPr marL="15887" marR="15887" marT="10591" marB="1059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800">
                          <a:effectLst/>
                          <a:latin typeface="Arial" panose="020B0604020202020204" pitchFamily="34" charset="0"/>
                          <a:cs typeface="Arial" panose="020B0604020202020204" pitchFamily="34" charset="0"/>
                        </a:rPr>
                        <a:t>4</a:t>
                      </a:r>
                    </a:p>
                  </a:txBody>
                  <a:tcPr marL="15887" marR="15887" marT="10591" marB="1059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800">
                          <a:effectLst/>
                          <a:latin typeface="Arial" panose="020B0604020202020204" pitchFamily="34" charset="0"/>
                          <a:cs typeface="Arial" panose="020B0604020202020204" pitchFamily="34" charset="0"/>
                        </a:rPr>
                        <a:t>8</a:t>
                      </a:r>
                    </a:p>
                  </a:txBody>
                  <a:tcPr marL="15887" marR="15887" marT="10591" marB="1059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456328737"/>
                  </a:ext>
                </a:extLst>
              </a:tr>
              <a:tr h="164161">
                <a:tc>
                  <a:txBody>
                    <a:bodyPr/>
                    <a:lstStyle/>
                    <a:p>
                      <a:pPr rtl="0" fontAlgn="b"/>
                      <a:r>
                        <a:rPr lang="en-IN" sz="1800">
                          <a:effectLst/>
                          <a:latin typeface="Arial" panose="020B0604020202020204" pitchFamily="34" charset="0"/>
                          <a:cs typeface="Arial" panose="020B0604020202020204" pitchFamily="34" charset="0"/>
                        </a:rPr>
                        <a:t>Int MULT/Div</a:t>
                      </a:r>
                    </a:p>
                  </a:txBody>
                  <a:tcPr marL="15887" marR="15887" marT="10591" marB="1059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800">
                          <a:effectLst/>
                          <a:latin typeface="Arial" panose="020B0604020202020204" pitchFamily="34" charset="0"/>
                          <a:cs typeface="Arial" panose="020B0604020202020204" pitchFamily="34" charset="0"/>
                        </a:rPr>
                        <a:t>1</a:t>
                      </a:r>
                    </a:p>
                  </a:txBody>
                  <a:tcPr marL="15887" marR="15887" marT="10591" marB="1059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800">
                          <a:effectLst/>
                          <a:latin typeface="Arial" panose="020B0604020202020204" pitchFamily="34" charset="0"/>
                          <a:cs typeface="Arial" panose="020B0604020202020204" pitchFamily="34" charset="0"/>
                        </a:rPr>
                        <a:t>2</a:t>
                      </a:r>
                    </a:p>
                  </a:txBody>
                  <a:tcPr marL="15887" marR="15887" marT="10591" marB="1059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800">
                          <a:effectLst/>
                          <a:latin typeface="Arial" panose="020B0604020202020204" pitchFamily="34" charset="0"/>
                          <a:cs typeface="Arial" panose="020B0604020202020204" pitchFamily="34" charset="0"/>
                        </a:rPr>
                        <a:t>4</a:t>
                      </a:r>
                    </a:p>
                  </a:txBody>
                  <a:tcPr marL="15887" marR="15887" marT="10591" marB="1059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741319541"/>
                  </a:ext>
                </a:extLst>
              </a:tr>
              <a:tr h="164161">
                <a:tc>
                  <a:txBody>
                    <a:bodyPr/>
                    <a:lstStyle/>
                    <a:p>
                      <a:pPr rtl="0" fontAlgn="b"/>
                      <a:r>
                        <a:rPr lang="en-IN" sz="1800">
                          <a:effectLst/>
                          <a:latin typeface="Arial" panose="020B0604020202020204" pitchFamily="34" charset="0"/>
                          <a:cs typeface="Arial" panose="020B0604020202020204" pitchFamily="34" charset="0"/>
                        </a:rPr>
                        <a:t>FP ALU</a:t>
                      </a:r>
                    </a:p>
                  </a:txBody>
                  <a:tcPr marL="15887" marR="15887" marT="10591" marB="1059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800">
                          <a:effectLst/>
                          <a:latin typeface="Arial" panose="020B0604020202020204" pitchFamily="34" charset="0"/>
                          <a:cs typeface="Arial" panose="020B0604020202020204" pitchFamily="34" charset="0"/>
                        </a:rPr>
                        <a:t>1</a:t>
                      </a:r>
                    </a:p>
                  </a:txBody>
                  <a:tcPr marL="15887" marR="15887" marT="10591" marB="1059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800">
                          <a:effectLst/>
                          <a:latin typeface="Arial" panose="020B0604020202020204" pitchFamily="34" charset="0"/>
                          <a:cs typeface="Arial" panose="020B0604020202020204" pitchFamily="34" charset="0"/>
                        </a:rPr>
                        <a:t>2</a:t>
                      </a:r>
                    </a:p>
                  </a:txBody>
                  <a:tcPr marL="15887" marR="15887" marT="10591" marB="1059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800">
                          <a:effectLst/>
                          <a:latin typeface="Arial" panose="020B0604020202020204" pitchFamily="34" charset="0"/>
                          <a:cs typeface="Arial" panose="020B0604020202020204" pitchFamily="34" charset="0"/>
                        </a:rPr>
                        <a:t>4</a:t>
                      </a:r>
                    </a:p>
                  </a:txBody>
                  <a:tcPr marL="15887" marR="15887" marT="10591" marB="1059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920982922"/>
                  </a:ext>
                </a:extLst>
              </a:tr>
              <a:tr h="164161">
                <a:tc>
                  <a:txBody>
                    <a:bodyPr/>
                    <a:lstStyle/>
                    <a:p>
                      <a:pPr rtl="0" fontAlgn="b"/>
                      <a:r>
                        <a:rPr lang="en-IN" sz="1800">
                          <a:effectLst/>
                          <a:latin typeface="Arial" panose="020B0604020202020204" pitchFamily="34" charset="0"/>
                          <a:cs typeface="Arial" panose="020B0604020202020204" pitchFamily="34" charset="0"/>
                        </a:rPr>
                        <a:t>FP MULT/Div</a:t>
                      </a:r>
                    </a:p>
                  </a:txBody>
                  <a:tcPr marL="15887" marR="15887" marT="10591" marB="1059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800">
                          <a:effectLst/>
                          <a:latin typeface="Arial" panose="020B0604020202020204" pitchFamily="34" charset="0"/>
                          <a:cs typeface="Arial" panose="020B0604020202020204" pitchFamily="34" charset="0"/>
                        </a:rPr>
                        <a:t>1</a:t>
                      </a:r>
                    </a:p>
                  </a:txBody>
                  <a:tcPr marL="15887" marR="15887" marT="10591" marB="1059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800">
                          <a:effectLst/>
                          <a:latin typeface="Arial" panose="020B0604020202020204" pitchFamily="34" charset="0"/>
                          <a:cs typeface="Arial" panose="020B0604020202020204" pitchFamily="34" charset="0"/>
                        </a:rPr>
                        <a:t>2</a:t>
                      </a:r>
                    </a:p>
                  </a:txBody>
                  <a:tcPr marL="15887" marR="15887" marT="10591" marB="1059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800">
                          <a:effectLst/>
                          <a:latin typeface="Arial" panose="020B0604020202020204" pitchFamily="34" charset="0"/>
                          <a:cs typeface="Arial" panose="020B0604020202020204" pitchFamily="34" charset="0"/>
                        </a:rPr>
                        <a:t>4</a:t>
                      </a:r>
                    </a:p>
                  </a:txBody>
                  <a:tcPr marL="15887" marR="15887" marT="10591" marB="1059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920139954"/>
                  </a:ext>
                </a:extLst>
              </a:tr>
              <a:tr h="307141">
                <a:tc>
                  <a:txBody>
                    <a:bodyPr/>
                    <a:lstStyle/>
                    <a:p>
                      <a:pPr rtl="0" fontAlgn="b"/>
                      <a:r>
                        <a:rPr lang="en-IN" sz="1800">
                          <a:effectLst/>
                          <a:latin typeface="Arial" panose="020B0604020202020204" pitchFamily="34" charset="0"/>
                          <a:cs typeface="Arial" panose="020B0604020202020204" pitchFamily="34" charset="0"/>
                        </a:rPr>
                        <a:t>RdWr Ports to Mem </a:t>
                      </a:r>
                    </a:p>
                  </a:txBody>
                  <a:tcPr marL="15887" marR="15887" marT="10591" marB="1059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800">
                          <a:effectLst/>
                          <a:latin typeface="Arial" panose="020B0604020202020204" pitchFamily="34" charset="0"/>
                          <a:cs typeface="Arial" panose="020B0604020202020204" pitchFamily="34" charset="0"/>
                        </a:rPr>
                        <a:t>1</a:t>
                      </a:r>
                    </a:p>
                  </a:txBody>
                  <a:tcPr marL="15887" marR="15887" marT="10591" marB="1059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800">
                          <a:effectLst/>
                          <a:latin typeface="Arial" panose="020B0604020202020204" pitchFamily="34" charset="0"/>
                          <a:cs typeface="Arial" panose="020B0604020202020204" pitchFamily="34" charset="0"/>
                        </a:rPr>
                        <a:t>2</a:t>
                      </a:r>
                    </a:p>
                  </a:txBody>
                  <a:tcPr marL="15887" marR="15887" marT="10591" marB="1059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800">
                          <a:effectLst/>
                          <a:latin typeface="Arial" panose="020B0604020202020204" pitchFamily="34" charset="0"/>
                          <a:cs typeface="Arial" panose="020B0604020202020204" pitchFamily="34" charset="0"/>
                        </a:rPr>
                        <a:t>4</a:t>
                      </a:r>
                    </a:p>
                  </a:txBody>
                  <a:tcPr marL="15887" marR="15887" marT="10591" marB="1059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174675092"/>
                  </a:ext>
                </a:extLst>
              </a:tr>
              <a:tr h="164161">
                <a:tc>
                  <a:txBody>
                    <a:bodyPr/>
                    <a:lstStyle/>
                    <a:p>
                      <a:pPr rtl="0" fontAlgn="b"/>
                      <a:r>
                        <a:rPr lang="en-IN" sz="1800">
                          <a:effectLst/>
                          <a:latin typeface="Arial" panose="020B0604020202020204" pitchFamily="34" charset="0"/>
                          <a:cs typeface="Arial" panose="020B0604020202020204" pitchFamily="34" charset="0"/>
                        </a:rPr>
                        <a:t>L1-D $ (in kB)</a:t>
                      </a:r>
                    </a:p>
                  </a:txBody>
                  <a:tcPr marL="15887" marR="15887" marT="10591" marB="1059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800">
                          <a:effectLst/>
                          <a:latin typeface="Arial" panose="020B0604020202020204" pitchFamily="34" charset="0"/>
                          <a:cs typeface="Arial" panose="020B0604020202020204" pitchFamily="34" charset="0"/>
                        </a:rPr>
                        <a:t>16</a:t>
                      </a:r>
                    </a:p>
                  </a:txBody>
                  <a:tcPr marL="15887" marR="15887" marT="10591" marB="1059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800">
                          <a:effectLst/>
                          <a:latin typeface="Arial" panose="020B0604020202020204" pitchFamily="34" charset="0"/>
                          <a:cs typeface="Arial" panose="020B0604020202020204" pitchFamily="34" charset="0"/>
                        </a:rPr>
                        <a:t>32</a:t>
                      </a:r>
                    </a:p>
                  </a:txBody>
                  <a:tcPr marL="15887" marR="15887" marT="10591" marB="1059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800">
                          <a:effectLst/>
                          <a:latin typeface="Arial" panose="020B0604020202020204" pitchFamily="34" charset="0"/>
                          <a:cs typeface="Arial" panose="020B0604020202020204" pitchFamily="34" charset="0"/>
                        </a:rPr>
                        <a:t>64</a:t>
                      </a:r>
                    </a:p>
                  </a:txBody>
                  <a:tcPr marL="15887" marR="15887" marT="10591" marB="1059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200353602"/>
                  </a:ext>
                </a:extLst>
              </a:tr>
              <a:tr h="164161">
                <a:tc>
                  <a:txBody>
                    <a:bodyPr/>
                    <a:lstStyle/>
                    <a:p>
                      <a:pPr rtl="0" fontAlgn="b"/>
                      <a:r>
                        <a:rPr lang="en-IN" sz="1800">
                          <a:effectLst/>
                          <a:latin typeface="Arial" panose="020B0604020202020204" pitchFamily="34" charset="0"/>
                          <a:cs typeface="Arial" panose="020B0604020202020204" pitchFamily="34" charset="0"/>
                        </a:rPr>
                        <a:t>L1-I $ (in kB)</a:t>
                      </a:r>
                    </a:p>
                  </a:txBody>
                  <a:tcPr marL="15887" marR="15887" marT="10591" marB="1059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800">
                          <a:effectLst/>
                          <a:latin typeface="Arial" panose="020B0604020202020204" pitchFamily="34" charset="0"/>
                          <a:cs typeface="Arial" panose="020B0604020202020204" pitchFamily="34" charset="0"/>
                        </a:rPr>
                        <a:t>8</a:t>
                      </a:r>
                    </a:p>
                  </a:txBody>
                  <a:tcPr marL="15887" marR="15887" marT="10591" marB="1059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800">
                          <a:effectLst/>
                          <a:latin typeface="Arial" panose="020B0604020202020204" pitchFamily="34" charset="0"/>
                          <a:cs typeface="Arial" panose="020B0604020202020204" pitchFamily="34" charset="0"/>
                        </a:rPr>
                        <a:t>16</a:t>
                      </a:r>
                    </a:p>
                  </a:txBody>
                  <a:tcPr marL="15887" marR="15887" marT="10591" marB="1059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800">
                          <a:effectLst/>
                          <a:latin typeface="Arial" panose="020B0604020202020204" pitchFamily="34" charset="0"/>
                          <a:cs typeface="Arial" panose="020B0604020202020204" pitchFamily="34" charset="0"/>
                        </a:rPr>
                        <a:t>32</a:t>
                      </a:r>
                    </a:p>
                  </a:txBody>
                  <a:tcPr marL="15887" marR="15887" marT="10591" marB="1059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704884602"/>
                  </a:ext>
                </a:extLst>
              </a:tr>
              <a:tr h="307141">
                <a:tc>
                  <a:txBody>
                    <a:bodyPr/>
                    <a:lstStyle/>
                    <a:p>
                      <a:pPr rtl="0" fontAlgn="b"/>
                      <a:r>
                        <a:rPr lang="en-IN" sz="1800">
                          <a:effectLst/>
                          <a:latin typeface="Arial" panose="020B0604020202020204" pitchFamily="34" charset="0"/>
                          <a:cs typeface="Arial" panose="020B0604020202020204" pitchFamily="34" charset="0"/>
                        </a:rPr>
                        <a:t>L2 $ </a:t>
                      </a:r>
                    </a:p>
                  </a:txBody>
                  <a:tcPr marL="15887" marR="15887" marT="10591" marB="1059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800">
                          <a:effectLst/>
                          <a:latin typeface="Arial" panose="020B0604020202020204" pitchFamily="34" charset="0"/>
                          <a:cs typeface="Arial" panose="020B0604020202020204" pitchFamily="34" charset="0"/>
                        </a:rPr>
                        <a:t>512 kB</a:t>
                      </a:r>
                    </a:p>
                  </a:txBody>
                  <a:tcPr marL="15887" marR="15887" marT="10591" marB="1059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800">
                          <a:effectLst/>
                          <a:latin typeface="Arial" panose="020B0604020202020204" pitchFamily="34" charset="0"/>
                          <a:cs typeface="Arial" panose="020B0604020202020204" pitchFamily="34" charset="0"/>
                        </a:rPr>
                        <a:t>1MB</a:t>
                      </a:r>
                    </a:p>
                  </a:txBody>
                  <a:tcPr marL="15887" marR="15887" marT="10591" marB="1059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800">
                          <a:effectLst/>
                          <a:latin typeface="Arial" panose="020B0604020202020204" pitchFamily="34" charset="0"/>
                          <a:cs typeface="Arial" panose="020B0604020202020204" pitchFamily="34" charset="0"/>
                        </a:rPr>
                        <a:t>2MB</a:t>
                      </a:r>
                    </a:p>
                  </a:txBody>
                  <a:tcPr marL="15887" marR="15887" marT="10591" marB="1059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853353648"/>
                  </a:ext>
                </a:extLst>
              </a:tr>
              <a:tr h="307141">
                <a:tc>
                  <a:txBody>
                    <a:bodyPr/>
                    <a:lstStyle/>
                    <a:p>
                      <a:pPr rtl="0" fontAlgn="b"/>
                      <a:r>
                        <a:rPr lang="en-IN" sz="1800">
                          <a:effectLst/>
                          <a:latin typeface="Arial" panose="020B0604020202020204" pitchFamily="34" charset="0"/>
                          <a:cs typeface="Arial" panose="020B0604020202020204" pitchFamily="34" charset="0"/>
                        </a:rPr>
                        <a:t>L3 (shared) $ (in MB)</a:t>
                      </a:r>
                    </a:p>
                  </a:txBody>
                  <a:tcPr marL="15887" marR="15887" marT="10591" marB="1059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800">
                          <a:effectLst/>
                          <a:latin typeface="Arial" panose="020B0604020202020204" pitchFamily="34" charset="0"/>
                          <a:cs typeface="Arial" panose="020B0604020202020204" pitchFamily="34" charset="0"/>
                        </a:rPr>
                        <a:t>16</a:t>
                      </a:r>
                    </a:p>
                  </a:txBody>
                  <a:tcPr marL="15887" marR="15887" marT="10591" marB="1059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800">
                          <a:effectLst/>
                          <a:latin typeface="Arial" panose="020B0604020202020204" pitchFamily="34" charset="0"/>
                          <a:cs typeface="Arial" panose="020B0604020202020204" pitchFamily="34" charset="0"/>
                        </a:rPr>
                        <a:t>16</a:t>
                      </a:r>
                    </a:p>
                  </a:txBody>
                  <a:tcPr marL="15887" marR="15887" marT="10591" marB="1059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800" dirty="0">
                          <a:effectLst/>
                          <a:latin typeface="Arial" panose="020B0604020202020204" pitchFamily="34" charset="0"/>
                          <a:cs typeface="Arial" panose="020B0604020202020204" pitchFamily="34" charset="0"/>
                        </a:rPr>
                        <a:t>16</a:t>
                      </a:r>
                    </a:p>
                  </a:txBody>
                  <a:tcPr marL="15887" marR="15887" marT="10591" marB="1059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862562526"/>
                  </a:ext>
                </a:extLst>
              </a:tr>
            </a:tbl>
          </a:graphicData>
        </a:graphic>
      </p:graphicFrame>
      <p:sp>
        <p:nvSpPr>
          <p:cNvPr id="6" name="Slide Number Placeholder 5">
            <a:extLst>
              <a:ext uri="{FF2B5EF4-FFF2-40B4-BE49-F238E27FC236}">
                <a16:creationId xmlns:a16="http://schemas.microsoft.com/office/drawing/2014/main" id="{CC0922CA-83A4-7B2E-7630-24B57ED293B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29</a:t>
            </a:fld>
            <a:endParaRPr lang="en"/>
          </a:p>
        </p:txBody>
      </p:sp>
    </p:spTree>
    <p:extLst>
      <p:ext uri="{BB962C8B-B14F-4D97-AF65-F5344CB8AC3E}">
        <p14:creationId xmlns:p14="http://schemas.microsoft.com/office/powerpoint/2010/main" val="1260297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39EE4FE-CF36-3640-FC78-AA46A0669859}"/>
              </a:ext>
            </a:extLst>
          </p:cNvPr>
          <p:cNvPicPr>
            <a:picLocks noChangeAspect="1"/>
          </p:cNvPicPr>
          <p:nvPr/>
        </p:nvPicPr>
        <p:blipFill>
          <a:blip r:embed="rId3"/>
          <a:stretch>
            <a:fillRect/>
          </a:stretch>
        </p:blipFill>
        <p:spPr>
          <a:xfrm>
            <a:off x="617807" y="766491"/>
            <a:ext cx="7897542" cy="4530468"/>
          </a:xfrm>
          <a:prstGeom prst="rect">
            <a:avLst/>
          </a:prstGeom>
        </p:spPr>
      </p:pic>
      <p:sp>
        <p:nvSpPr>
          <p:cNvPr id="3" name="TextBox 2">
            <a:extLst>
              <a:ext uri="{FF2B5EF4-FFF2-40B4-BE49-F238E27FC236}">
                <a16:creationId xmlns:a16="http://schemas.microsoft.com/office/drawing/2014/main" id="{E33C7E5B-4B4B-EE2B-2BFA-B576470527FF}"/>
              </a:ext>
            </a:extLst>
          </p:cNvPr>
          <p:cNvSpPr txBox="1"/>
          <p:nvPr/>
        </p:nvSpPr>
        <p:spPr>
          <a:xfrm>
            <a:off x="324001" y="5345668"/>
            <a:ext cx="7983416" cy="276999"/>
          </a:xfrm>
          <a:prstGeom prst="rect">
            <a:avLst/>
          </a:prstGeom>
          <a:noFill/>
        </p:spPr>
        <p:txBody>
          <a:bodyPr wrap="square" rtlCol="0">
            <a:spAutoFit/>
          </a:bodyPr>
          <a:lstStyle/>
          <a:p>
            <a:r>
              <a:rPr lang="en-IN" sz="1200" dirty="0"/>
              <a:t>[1] </a:t>
            </a:r>
            <a:r>
              <a:rPr lang="en-US" sz="1200" dirty="0"/>
              <a:t>J. L. Hennessy and D. A. Patterson, Computer Architecture, Fifth Edition: A Quantitative Approach. 5th ed., 2011.</a:t>
            </a:r>
            <a:r>
              <a:rPr lang="en-IN" sz="1200" dirty="0"/>
              <a:t>  </a:t>
            </a:r>
          </a:p>
        </p:txBody>
      </p:sp>
      <p:sp>
        <p:nvSpPr>
          <p:cNvPr id="7" name="TextBox 6">
            <a:extLst>
              <a:ext uri="{FF2B5EF4-FFF2-40B4-BE49-F238E27FC236}">
                <a16:creationId xmlns:a16="http://schemas.microsoft.com/office/drawing/2014/main" id="{F25D17A9-A2F3-7866-97F7-B01762FB2FFE}"/>
              </a:ext>
            </a:extLst>
          </p:cNvPr>
          <p:cNvSpPr txBox="1"/>
          <p:nvPr/>
        </p:nvSpPr>
        <p:spPr>
          <a:xfrm>
            <a:off x="749080" y="34251"/>
            <a:ext cx="7634996" cy="707886"/>
          </a:xfrm>
          <a:prstGeom prst="rect">
            <a:avLst/>
          </a:prstGeom>
          <a:noFill/>
        </p:spPr>
        <p:txBody>
          <a:bodyPr wrap="square">
            <a:spAutoFit/>
          </a:bodyPr>
          <a:lstStyle/>
          <a:p>
            <a:r>
              <a:rPr lang="en-IN" sz="4000" dirty="0">
                <a:solidFill>
                  <a:schemeClr val="accent1"/>
                </a:solidFill>
                <a:latin typeface="Arial" panose="020B0604020202020204" pitchFamily="34" charset="0"/>
                <a:cs typeface="Arial" panose="020B0604020202020204" pitchFamily="34" charset="0"/>
              </a:rPr>
              <a:t>Processor’s Evolution</a:t>
            </a:r>
            <a:endParaRPr lang="en-IN" sz="4000" dirty="0"/>
          </a:p>
        </p:txBody>
      </p:sp>
      <p:sp>
        <p:nvSpPr>
          <p:cNvPr id="5" name="Slide Number Placeholder 4">
            <a:extLst>
              <a:ext uri="{FF2B5EF4-FFF2-40B4-BE49-F238E27FC236}">
                <a16:creationId xmlns:a16="http://schemas.microsoft.com/office/drawing/2014/main" id="{2D5A67F1-375B-49A3-D054-9B8FC33823C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3</a:t>
            </a:fld>
            <a:endParaRPr lang="en" dirty="0"/>
          </a:p>
        </p:txBody>
      </p:sp>
    </p:spTree>
    <p:extLst>
      <p:ext uri="{BB962C8B-B14F-4D97-AF65-F5344CB8AC3E}">
        <p14:creationId xmlns:p14="http://schemas.microsoft.com/office/powerpoint/2010/main" val="11277247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0ADF0-8B5E-9F7C-D336-6F04DB994447}"/>
              </a:ext>
            </a:extLst>
          </p:cNvPr>
          <p:cNvSpPr>
            <a:spLocks noGrp="1"/>
          </p:cNvSpPr>
          <p:nvPr>
            <p:ph type="title"/>
          </p:nvPr>
        </p:nvSpPr>
        <p:spPr>
          <a:xfrm>
            <a:off x="628650" y="113770"/>
            <a:ext cx="7886700" cy="1104636"/>
          </a:xfrm>
        </p:spPr>
        <p:txBody>
          <a:bodyPr>
            <a:normAutofit/>
          </a:bodyPr>
          <a:lstStyle/>
          <a:p>
            <a:r>
              <a:rPr lang="en-IN" sz="4000" dirty="0">
                <a:solidFill>
                  <a:schemeClr val="accent1"/>
                </a:solidFill>
                <a:latin typeface="Arial" panose="020B0604020202020204" pitchFamily="34" charset="0"/>
                <a:cs typeface="Arial" panose="020B0604020202020204" pitchFamily="34" charset="0"/>
              </a:rPr>
              <a:t>Planned Experiments</a:t>
            </a:r>
          </a:p>
        </p:txBody>
      </p:sp>
      <p:sp>
        <p:nvSpPr>
          <p:cNvPr id="3" name="Content Placeholder 2">
            <a:extLst>
              <a:ext uri="{FF2B5EF4-FFF2-40B4-BE49-F238E27FC236}">
                <a16:creationId xmlns:a16="http://schemas.microsoft.com/office/drawing/2014/main" id="{74EECC6E-9172-2783-4F94-F30BC54BB21D}"/>
              </a:ext>
            </a:extLst>
          </p:cNvPr>
          <p:cNvSpPr>
            <a:spLocks noGrp="1"/>
          </p:cNvSpPr>
          <p:nvPr>
            <p:ph idx="1"/>
          </p:nvPr>
        </p:nvSpPr>
        <p:spPr>
          <a:xfrm>
            <a:off x="628650" y="1424120"/>
            <a:ext cx="7886700" cy="4177110"/>
          </a:xfrm>
        </p:spPr>
        <p:txBody>
          <a:bodyPr>
            <a:normAutofit/>
          </a:bodyPr>
          <a:lstStyle/>
          <a:p>
            <a:pPr marL="457200" indent="-457200">
              <a:buFont typeface="+mj-lt"/>
              <a:buAutoNum type="arabicPeriod"/>
            </a:pPr>
            <a:r>
              <a:rPr lang="en-US" sz="2400" dirty="0">
                <a:solidFill>
                  <a:srgbClr val="000000"/>
                </a:solidFill>
                <a:latin typeface="Arial" panose="020B0604020202020204" pitchFamily="34" charset="0"/>
                <a:cs typeface="Arial" panose="020B0604020202020204" pitchFamily="34" charset="0"/>
              </a:rPr>
              <a:t>Running 4-threaded BM on G1, 2-threaded on G2, single-threaded on G3 configuration</a:t>
            </a:r>
          </a:p>
          <a:p>
            <a:pPr lvl="1"/>
            <a:r>
              <a:rPr lang="en-US" sz="2400" dirty="0">
                <a:solidFill>
                  <a:srgbClr val="000000"/>
                </a:solidFill>
                <a:latin typeface="Arial" panose="020B0604020202020204" pitchFamily="34" charset="0"/>
                <a:cs typeface="Arial" panose="020B0604020202020204" pitchFamily="34" charset="0"/>
              </a:rPr>
              <a:t>G1 - Independent Quad-core configuration (4XC1)</a:t>
            </a:r>
          </a:p>
          <a:p>
            <a:pPr lvl="1"/>
            <a:r>
              <a:rPr lang="en-US" sz="2400" dirty="0">
                <a:solidFill>
                  <a:srgbClr val="000000"/>
                </a:solidFill>
                <a:latin typeface="Arial" panose="020B0604020202020204" pitchFamily="34" charset="0"/>
                <a:cs typeface="Arial" panose="020B0604020202020204" pitchFamily="34" charset="0"/>
              </a:rPr>
              <a:t>G2 - Intermediate two-core configuration (2XC2)</a:t>
            </a:r>
          </a:p>
          <a:p>
            <a:pPr lvl="1"/>
            <a:r>
              <a:rPr lang="en-US" sz="2400" dirty="0">
                <a:solidFill>
                  <a:srgbClr val="000000"/>
                </a:solidFill>
                <a:latin typeface="Arial" panose="020B0604020202020204" pitchFamily="34" charset="0"/>
                <a:cs typeface="Arial" panose="020B0604020202020204" pitchFamily="34" charset="0"/>
              </a:rPr>
              <a:t>G3 - Fused single-core configuration (1XC4)</a:t>
            </a:r>
          </a:p>
          <a:p>
            <a:pPr marL="457200" indent="-457200">
              <a:buFont typeface="+mj-lt"/>
              <a:buAutoNum type="arabicPeriod"/>
            </a:pPr>
            <a:r>
              <a:rPr lang="en-US" sz="2400" dirty="0">
                <a:solidFill>
                  <a:srgbClr val="000000"/>
                </a:solidFill>
                <a:latin typeface="Arial" panose="020B0604020202020204" pitchFamily="34" charset="0"/>
                <a:cs typeface="Arial" panose="020B0604020202020204" pitchFamily="34" charset="0"/>
              </a:rPr>
              <a:t>Simulation of Core Fusion[7] on het-ISA CMP</a:t>
            </a:r>
          </a:p>
          <a:p>
            <a:pPr marL="457200" indent="-457200">
              <a:buFont typeface="+mj-lt"/>
              <a:buAutoNum type="arabicPeriod"/>
            </a:pPr>
            <a:r>
              <a:rPr lang="en-US" sz="2400" dirty="0">
                <a:solidFill>
                  <a:srgbClr val="000000"/>
                </a:solidFill>
                <a:latin typeface="Arial" panose="020B0604020202020204" pitchFamily="34" charset="0"/>
                <a:cs typeface="Arial" panose="020B0604020202020204" pitchFamily="34" charset="0"/>
              </a:rPr>
              <a:t>Simulation of MorphCore[9] on het-ISA CMP</a:t>
            </a:r>
          </a:p>
          <a:p>
            <a:pPr marL="457200" indent="-457200">
              <a:buFont typeface="+mj-lt"/>
              <a:buAutoNum type="arabicPeriod"/>
            </a:pPr>
            <a:endParaRPr lang="en-US" sz="2400" dirty="0">
              <a:solidFill>
                <a:srgbClr val="000000"/>
              </a:solidFill>
              <a:latin typeface="Arial" panose="020B0604020202020204" pitchFamily="34" charset="0"/>
              <a:cs typeface="Arial" panose="020B0604020202020204" pitchFamily="34" charset="0"/>
            </a:endParaRPr>
          </a:p>
          <a:p>
            <a:pPr marL="457200" indent="-457200">
              <a:buFont typeface="+mj-lt"/>
              <a:buAutoNum type="arabicPeriod"/>
            </a:pPr>
            <a:endParaRPr lang="en-US" sz="2400" dirty="0">
              <a:solidFill>
                <a:srgbClr val="000000"/>
              </a:solidFill>
              <a:latin typeface="Arial" panose="020B0604020202020204" pitchFamily="34" charset="0"/>
              <a:cs typeface="Arial" panose="020B0604020202020204" pitchFamily="34" charset="0"/>
            </a:endParaRPr>
          </a:p>
          <a:p>
            <a:pPr marL="342900" lvl="1" indent="0">
              <a:buNone/>
            </a:pPr>
            <a:endParaRPr lang="en-US" sz="2100" dirty="0">
              <a:solidFill>
                <a:srgbClr val="000000"/>
              </a:solidFill>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730FCEF5-00FD-A3B4-FEA2-7A46393FC0C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sp>
        <p:nvSpPr>
          <p:cNvPr id="4" name="TextBox 3">
            <a:extLst>
              <a:ext uri="{FF2B5EF4-FFF2-40B4-BE49-F238E27FC236}">
                <a16:creationId xmlns:a16="http://schemas.microsoft.com/office/drawing/2014/main" id="{A1A1AEC6-AAEA-0E52-2918-8AC1170FE6BD}"/>
              </a:ext>
            </a:extLst>
          </p:cNvPr>
          <p:cNvSpPr txBox="1"/>
          <p:nvPr/>
        </p:nvSpPr>
        <p:spPr>
          <a:xfrm>
            <a:off x="0" y="5218261"/>
            <a:ext cx="8410925" cy="461665"/>
          </a:xfrm>
          <a:prstGeom prst="rect">
            <a:avLst/>
          </a:prstGeom>
          <a:noFill/>
        </p:spPr>
        <p:txBody>
          <a:bodyPr wrap="square" rtlCol="0">
            <a:spAutoFit/>
          </a:bodyPr>
          <a:lstStyle/>
          <a:p>
            <a:r>
              <a:rPr lang="en-IN" sz="1200" dirty="0"/>
              <a:t>[7] E. </a:t>
            </a:r>
            <a:r>
              <a:rPr lang="en-IN" sz="1200" dirty="0" err="1"/>
              <a:t>Ipek</a:t>
            </a:r>
            <a:r>
              <a:rPr lang="en-IN" sz="1200" dirty="0"/>
              <a:t> et. al, “Core fusion: Accommodating software diversity in chip multiprocessors,” ISCA 2007  </a:t>
            </a:r>
          </a:p>
          <a:p>
            <a:r>
              <a:rPr lang="en-IN" sz="1200" dirty="0"/>
              <a:t>[9] </a:t>
            </a:r>
            <a:r>
              <a:rPr lang="en-IN" sz="1200" dirty="0" err="1"/>
              <a:t>Khubaib</a:t>
            </a:r>
            <a:r>
              <a:rPr lang="en-IN" sz="1200" dirty="0"/>
              <a:t> et. al, “</a:t>
            </a:r>
            <a:r>
              <a:rPr lang="en-IN" sz="1200" dirty="0" err="1"/>
              <a:t>Morphcore</a:t>
            </a:r>
            <a:r>
              <a:rPr lang="en-IN" sz="1200" dirty="0"/>
              <a:t>: An energy-efficient microarchitecture for high performance </a:t>
            </a:r>
            <a:r>
              <a:rPr lang="en-IN" sz="1200" dirty="0" err="1"/>
              <a:t>ilp</a:t>
            </a:r>
            <a:r>
              <a:rPr lang="en-IN" sz="1200" dirty="0"/>
              <a:t> and high throughput </a:t>
            </a:r>
            <a:r>
              <a:rPr lang="en-IN" sz="1200" dirty="0" err="1"/>
              <a:t>tlp</a:t>
            </a:r>
            <a:r>
              <a:rPr lang="en-IN" sz="1200" dirty="0"/>
              <a:t>,” MICRO 2012 </a:t>
            </a:r>
          </a:p>
        </p:txBody>
      </p:sp>
    </p:spTree>
    <p:extLst>
      <p:ext uri="{BB962C8B-B14F-4D97-AF65-F5344CB8AC3E}">
        <p14:creationId xmlns:p14="http://schemas.microsoft.com/office/powerpoint/2010/main" val="9721534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0ADF0-8B5E-9F7C-D336-6F04DB994447}"/>
              </a:ext>
            </a:extLst>
          </p:cNvPr>
          <p:cNvSpPr>
            <a:spLocks noGrp="1"/>
          </p:cNvSpPr>
          <p:nvPr>
            <p:ph type="title"/>
          </p:nvPr>
        </p:nvSpPr>
        <p:spPr>
          <a:xfrm>
            <a:off x="628650" y="113770"/>
            <a:ext cx="7886700" cy="1104636"/>
          </a:xfrm>
        </p:spPr>
        <p:txBody>
          <a:bodyPr>
            <a:normAutofit/>
          </a:bodyPr>
          <a:lstStyle/>
          <a:p>
            <a:r>
              <a:rPr lang="en-IN" sz="4000" dirty="0">
                <a:solidFill>
                  <a:schemeClr val="accent1"/>
                </a:solidFill>
                <a:latin typeface="Arial" panose="020B0604020202020204" pitchFamily="34" charset="0"/>
                <a:cs typeface="Arial" panose="020B0604020202020204" pitchFamily="34" charset="0"/>
              </a:rPr>
              <a:t>Challenges</a:t>
            </a:r>
          </a:p>
        </p:txBody>
      </p:sp>
      <p:sp>
        <p:nvSpPr>
          <p:cNvPr id="3" name="Content Placeholder 2">
            <a:extLst>
              <a:ext uri="{FF2B5EF4-FFF2-40B4-BE49-F238E27FC236}">
                <a16:creationId xmlns:a16="http://schemas.microsoft.com/office/drawing/2014/main" id="{74EECC6E-9172-2783-4F94-F30BC54BB21D}"/>
              </a:ext>
            </a:extLst>
          </p:cNvPr>
          <p:cNvSpPr>
            <a:spLocks noGrp="1"/>
          </p:cNvSpPr>
          <p:nvPr>
            <p:ph idx="1"/>
          </p:nvPr>
        </p:nvSpPr>
        <p:spPr>
          <a:xfrm>
            <a:off x="628650" y="1461618"/>
            <a:ext cx="7886700" cy="4177110"/>
          </a:xfrm>
        </p:spPr>
        <p:txBody>
          <a:bodyPr>
            <a:normAutofit/>
          </a:bodyPr>
          <a:lstStyle/>
          <a:p>
            <a:r>
              <a:rPr lang="en-US" sz="2400" dirty="0">
                <a:solidFill>
                  <a:srgbClr val="000000"/>
                </a:solidFill>
                <a:latin typeface="Arial" panose="020B0604020202020204" pitchFamily="34" charset="0"/>
                <a:cs typeface="Arial" panose="020B0604020202020204" pitchFamily="34" charset="0"/>
              </a:rPr>
              <a:t>Gem5 FS is giving errors for some benchmarks due to MSB flipping in 64-bit systems</a:t>
            </a:r>
          </a:p>
          <a:p>
            <a:pPr lvl="1"/>
            <a:r>
              <a:rPr lang="en-US" sz="2100" dirty="0">
                <a:solidFill>
                  <a:srgbClr val="000000"/>
                </a:solidFill>
                <a:latin typeface="Arial" panose="020B0604020202020204" pitchFamily="34" charset="0"/>
                <a:cs typeface="Arial" panose="020B0604020202020204" pitchFamily="34" charset="0"/>
              </a:rPr>
              <a:t>Said fixed in the latest version but the kernel itself isn’t loading </a:t>
            </a:r>
          </a:p>
          <a:p>
            <a:r>
              <a:rPr lang="en-US" sz="2400" dirty="0">
                <a:solidFill>
                  <a:srgbClr val="000000"/>
                </a:solidFill>
                <a:latin typeface="Arial" panose="020B0604020202020204" pitchFamily="34" charset="0"/>
                <a:cs typeface="Arial" panose="020B0604020202020204" pitchFamily="34" charset="0"/>
              </a:rPr>
              <a:t>In FS, the use of matching address of fn to get </a:t>
            </a:r>
            <a:r>
              <a:rPr lang="en-US" sz="2400" dirty="0" err="1">
                <a:solidFill>
                  <a:srgbClr val="000000"/>
                </a:solidFill>
                <a:latin typeface="Arial" panose="020B0604020202020204" pitchFamily="34" charset="0"/>
                <a:cs typeface="Arial" panose="020B0604020202020204" pitchFamily="34" charset="0"/>
              </a:rPr>
              <a:t>dyn</a:t>
            </a:r>
            <a:r>
              <a:rPr lang="en-US" sz="2400" dirty="0">
                <a:solidFill>
                  <a:srgbClr val="000000"/>
                </a:solidFill>
                <a:latin typeface="Arial" panose="020B0604020202020204" pitchFamily="34" charset="0"/>
                <a:cs typeface="Arial" panose="020B0604020202020204" pitchFamily="34" charset="0"/>
              </a:rPr>
              <a:t>. inst. count isn’t working</a:t>
            </a:r>
          </a:p>
          <a:p>
            <a:pPr lvl="1"/>
            <a:r>
              <a:rPr lang="en-US" sz="2100" dirty="0">
                <a:solidFill>
                  <a:srgbClr val="000000"/>
                </a:solidFill>
                <a:latin typeface="Arial" panose="020B0604020202020204" pitchFamily="34" charset="0"/>
                <a:cs typeface="Arial" panose="020B0604020202020204" pitchFamily="34" charset="0"/>
              </a:rPr>
              <a:t>Kernel handling the memory image </a:t>
            </a:r>
            <a:r>
              <a:rPr lang="en-US" sz="2100" dirty="0">
                <a:solidFill>
                  <a:srgbClr val="000000"/>
                </a:solidFill>
                <a:latin typeface="Arial" panose="020B0604020202020204" pitchFamily="34" charset="0"/>
                <a:cs typeface="Arial" panose="020B0604020202020204" pitchFamily="34" charset="0"/>
                <a:sym typeface="Wingdings" panose="05000000000000000000" pitchFamily="2" charset="2"/>
              </a:rPr>
              <a:t> VA-PA matching issue</a:t>
            </a:r>
            <a:endParaRPr lang="en-US" sz="2100" dirty="0">
              <a:solidFill>
                <a:srgbClr val="000000"/>
              </a:solidFill>
              <a:latin typeface="Arial" panose="020B0604020202020204" pitchFamily="34" charset="0"/>
              <a:cs typeface="Arial" panose="020B0604020202020204" pitchFamily="34" charset="0"/>
            </a:endParaRPr>
          </a:p>
          <a:p>
            <a:r>
              <a:rPr lang="en-US" sz="2400" dirty="0">
                <a:solidFill>
                  <a:srgbClr val="000000"/>
                </a:solidFill>
                <a:latin typeface="Arial" panose="020B0604020202020204" pitchFamily="34" charset="0"/>
                <a:cs typeface="Arial" panose="020B0604020202020204" pitchFamily="34" charset="0"/>
              </a:rPr>
              <a:t> SMT support not included in FS mode</a:t>
            </a:r>
          </a:p>
          <a:p>
            <a:endParaRPr lang="en-US" sz="2400" dirty="0">
              <a:solidFill>
                <a:srgbClr val="000000"/>
              </a:solidFill>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730FCEF5-00FD-A3B4-FEA2-7A46393FC0C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31</a:t>
            </a:fld>
            <a:endParaRPr lang="en"/>
          </a:p>
        </p:txBody>
      </p:sp>
    </p:spTree>
    <p:extLst>
      <p:ext uri="{BB962C8B-B14F-4D97-AF65-F5344CB8AC3E}">
        <p14:creationId xmlns:p14="http://schemas.microsoft.com/office/powerpoint/2010/main" val="41840531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0ADF0-8B5E-9F7C-D336-6F04DB994447}"/>
              </a:ext>
            </a:extLst>
          </p:cNvPr>
          <p:cNvSpPr>
            <a:spLocks noGrp="1"/>
          </p:cNvSpPr>
          <p:nvPr>
            <p:ph type="title"/>
          </p:nvPr>
        </p:nvSpPr>
        <p:spPr>
          <a:xfrm>
            <a:off x="628650" y="15213"/>
            <a:ext cx="7886700" cy="1104636"/>
          </a:xfrm>
        </p:spPr>
        <p:txBody>
          <a:bodyPr>
            <a:normAutofit/>
          </a:bodyPr>
          <a:lstStyle/>
          <a:p>
            <a:r>
              <a:rPr lang="en-IN" sz="4000" dirty="0">
                <a:solidFill>
                  <a:schemeClr val="accent1"/>
                </a:solidFill>
                <a:latin typeface="Arial" panose="020B0604020202020204" pitchFamily="34" charset="0"/>
                <a:cs typeface="Arial" panose="020B0604020202020204" pitchFamily="34" charset="0"/>
              </a:rPr>
              <a:t>Conclusion &amp; Future Work</a:t>
            </a:r>
          </a:p>
        </p:txBody>
      </p:sp>
      <p:sp>
        <p:nvSpPr>
          <p:cNvPr id="3" name="Content Placeholder 2">
            <a:extLst>
              <a:ext uri="{FF2B5EF4-FFF2-40B4-BE49-F238E27FC236}">
                <a16:creationId xmlns:a16="http://schemas.microsoft.com/office/drawing/2014/main" id="{74EECC6E-9172-2783-4F94-F30BC54BB21D}"/>
              </a:ext>
            </a:extLst>
          </p:cNvPr>
          <p:cNvSpPr>
            <a:spLocks noGrp="1"/>
          </p:cNvSpPr>
          <p:nvPr>
            <p:ph idx="1"/>
          </p:nvPr>
        </p:nvSpPr>
        <p:spPr>
          <a:xfrm>
            <a:off x="628650" y="1119849"/>
            <a:ext cx="7886700" cy="4177110"/>
          </a:xfrm>
        </p:spPr>
        <p:txBody>
          <a:bodyPr>
            <a:normAutofit/>
          </a:bodyPr>
          <a:lstStyle/>
          <a:p>
            <a:pPr marL="0" indent="0">
              <a:buNone/>
            </a:pPr>
            <a:r>
              <a:rPr lang="en-US" sz="2400" dirty="0">
                <a:solidFill>
                  <a:srgbClr val="000000"/>
                </a:solidFill>
                <a:latin typeface="Arial" panose="020B0604020202020204" pitchFamily="34" charset="0"/>
                <a:cs typeface="Arial" panose="020B0604020202020204" pitchFamily="34" charset="0"/>
              </a:rPr>
              <a:t>Conclusion:</a:t>
            </a:r>
          </a:p>
          <a:p>
            <a:r>
              <a:rPr lang="en-US" sz="2400" dirty="0">
                <a:solidFill>
                  <a:srgbClr val="000000"/>
                </a:solidFill>
                <a:latin typeface="Arial" panose="020B0604020202020204" pitchFamily="34" charset="0"/>
                <a:cs typeface="Arial" panose="020B0604020202020204" pitchFamily="34" charset="0"/>
              </a:rPr>
              <a:t>Proposed Architecture has potential of exploiting both parallelism (ILP, TLP) &amp; ISA affinity</a:t>
            </a:r>
          </a:p>
          <a:p>
            <a:endParaRPr lang="en-US" sz="2400" dirty="0">
              <a:solidFill>
                <a:srgbClr val="000000"/>
              </a:solidFill>
              <a:latin typeface="Arial" panose="020B0604020202020204" pitchFamily="34" charset="0"/>
              <a:cs typeface="Arial" panose="020B0604020202020204" pitchFamily="34" charset="0"/>
            </a:endParaRPr>
          </a:p>
          <a:p>
            <a:pPr marL="0" indent="0">
              <a:buNone/>
            </a:pPr>
            <a:r>
              <a:rPr lang="en-US" sz="2400" dirty="0">
                <a:solidFill>
                  <a:srgbClr val="000000"/>
                </a:solidFill>
                <a:latin typeface="Arial" panose="020B0604020202020204" pitchFamily="34" charset="0"/>
                <a:cs typeface="Arial" panose="020B0604020202020204" pitchFamily="34" charset="0"/>
              </a:rPr>
              <a:t>Future Work:</a:t>
            </a:r>
          </a:p>
          <a:p>
            <a:r>
              <a:rPr lang="en-US" sz="2400" dirty="0">
                <a:solidFill>
                  <a:srgbClr val="000000"/>
                </a:solidFill>
                <a:latin typeface="Arial" panose="020B0604020202020204" pitchFamily="34" charset="0"/>
                <a:cs typeface="Arial" panose="020B0604020202020204" pitchFamily="34" charset="0"/>
              </a:rPr>
              <a:t>Performing planned experiments</a:t>
            </a:r>
          </a:p>
          <a:p>
            <a:r>
              <a:rPr lang="en-US" sz="2400" dirty="0">
                <a:solidFill>
                  <a:srgbClr val="000000"/>
                </a:solidFill>
                <a:latin typeface="Arial" panose="020B0604020202020204" pitchFamily="34" charset="0"/>
                <a:cs typeface="Arial" panose="020B0604020202020204" pitchFamily="34" charset="0"/>
              </a:rPr>
              <a:t>Approximation of migration time b/w configs</a:t>
            </a:r>
          </a:p>
          <a:p>
            <a:endParaRPr lang="en-US" sz="2400" dirty="0">
              <a:solidFill>
                <a:srgbClr val="000000"/>
              </a:solidFill>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92F4DDA2-D5B9-E256-7D00-35FE3A1C96D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32</a:t>
            </a:fld>
            <a:endParaRPr lang="en"/>
          </a:p>
        </p:txBody>
      </p:sp>
    </p:spTree>
    <p:extLst>
      <p:ext uri="{BB962C8B-B14F-4D97-AF65-F5344CB8AC3E}">
        <p14:creationId xmlns:p14="http://schemas.microsoft.com/office/powerpoint/2010/main" val="18323792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7802FAC-9DE1-7126-856D-F4DF7D4A9286}"/>
              </a:ext>
            </a:extLst>
          </p:cNvPr>
          <p:cNvSpPr txBox="1"/>
          <p:nvPr/>
        </p:nvSpPr>
        <p:spPr>
          <a:xfrm>
            <a:off x="1582615" y="2426613"/>
            <a:ext cx="5978769" cy="861774"/>
          </a:xfrm>
          <a:prstGeom prst="rect">
            <a:avLst/>
          </a:prstGeom>
          <a:noFill/>
        </p:spPr>
        <p:txBody>
          <a:bodyPr wrap="square" rtlCol="0">
            <a:spAutoFit/>
          </a:bodyPr>
          <a:lstStyle/>
          <a:p>
            <a:pPr algn="ctr"/>
            <a:r>
              <a:rPr lang="en-IN" sz="5000" dirty="0">
                <a:latin typeface="Arial" panose="020B0604020202020204" pitchFamily="34" charset="0"/>
                <a:cs typeface="Arial" panose="020B0604020202020204" pitchFamily="34" charset="0"/>
              </a:rPr>
              <a:t>Thank You</a:t>
            </a:r>
          </a:p>
        </p:txBody>
      </p:sp>
      <p:sp>
        <p:nvSpPr>
          <p:cNvPr id="5" name="Slide Number Placeholder 4">
            <a:extLst>
              <a:ext uri="{FF2B5EF4-FFF2-40B4-BE49-F238E27FC236}">
                <a16:creationId xmlns:a16="http://schemas.microsoft.com/office/drawing/2014/main" id="{0B240C44-0FA2-7137-6542-7BAFEC2BB99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33</a:t>
            </a:fld>
            <a:endParaRPr lang="en"/>
          </a:p>
        </p:txBody>
      </p:sp>
    </p:spTree>
    <p:extLst>
      <p:ext uri="{BB962C8B-B14F-4D97-AF65-F5344CB8AC3E}">
        <p14:creationId xmlns:p14="http://schemas.microsoft.com/office/powerpoint/2010/main" val="740787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0ADF0-8B5E-9F7C-D336-6F04DB994447}"/>
              </a:ext>
            </a:extLst>
          </p:cNvPr>
          <p:cNvSpPr>
            <a:spLocks noGrp="1"/>
          </p:cNvSpPr>
          <p:nvPr>
            <p:ph type="title"/>
          </p:nvPr>
        </p:nvSpPr>
        <p:spPr>
          <a:xfrm>
            <a:off x="628650" y="0"/>
            <a:ext cx="7886700" cy="1104636"/>
          </a:xfrm>
        </p:spPr>
        <p:txBody>
          <a:bodyPr>
            <a:normAutofit/>
          </a:bodyPr>
          <a:lstStyle/>
          <a:p>
            <a:r>
              <a:rPr lang="en-IN" sz="4000" dirty="0">
                <a:solidFill>
                  <a:schemeClr val="accent1"/>
                </a:solidFill>
                <a:latin typeface="Arial" panose="020B0604020202020204" pitchFamily="34" charset="0"/>
                <a:cs typeface="Arial" panose="020B0604020202020204" pitchFamily="34" charset="0"/>
              </a:rPr>
              <a:t>References</a:t>
            </a:r>
          </a:p>
        </p:txBody>
      </p:sp>
      <p:sp>
        <p:nvSpPr>
          <p:cNvPr id="3" name="Content Placeholder 2">
            <a:extLst>
              <a:ext uri="{FF2B5EF4-FFF2-40B4-BE49-F238E27FC236}">
                <a16:creationId xmlns:a16="http://schemas.microsoft.com/office/drawing/2014/main" id="{74EECC6E-9172-2783-4F94-F30BC54BB21D}"/>
              </a:ext>
            </a:extLst>
          </p:cNvPr>
          <p:cNvSpPr>
            <a:spLocks noGrp="1"/>
          </p:cNvSpPr>
          <p:nvPr>
            <p:ph idx="1"/>
          </p:nvPr>
        </p:nvSpPr>
        <p:spPr>
          <a:xfrm>
            <a:off x="628650" y="1104635"/>
            <a:ext cx="7886700" cy="4196027"/>
          </a:xfrm>
        </p:spPr>
        <p:txBody>
          <a:bodyPr>
            <a:normAutofit/>
          </a:bodyPr>
          <a:lstStyle/>
          <a:p>
            <a:pPr marL="0" indent="0">
              <a:buNone/>
            </a:pPr>
            <a:r>
              <a:rPr lang="en-IN" sz="1800" dirty="0">
                <a:solidFill>
                  <a:srgbClr val="000000"/>
                </a:solidFill>
                <a:latin typeface="Arial" panose="020B0604020202020204" pitchFamily="34" charset="0"/>
                <a:cs typeface="Arial" panose="020B0604020202020204" pitchFamily="34" charset="0"/>
              </a:rPr>
              <a:t>[1] </a:t>
            </a:r>
            <a:r>
              <a:rPr lang="en-US" sz="1800" b="0" i="0" dirty="0">
                <a:effectLst/>
                <a:latin typeface="Arial" panose="020B0604020202020204" pitchFamily="34" charset="0"/>
                <a:cs typeface="Arial" panose="020B0604020202020204" pitchFamily="34" charset="0"/>
              </a:rPr>
              <a:t>J. L. Hennessy and D. A. Patterson, Computer Architecture, Fifth Edition: A Quantitative Approach. San Francisco, CA, USA: Morgan Kaufmann Publishers Inc., 5th ed., 2011.</a:t>
            </a:r>
            <a:endParaRPr lang="en-IN" sz="1800" dirty="0">
              <a:solidFill>
                <a:srgbClr val="000000"/>
              </a:solidFill>
              <a:latin typeface="Arial" panose="020B0604020202020204" pitchFamily="34" charset="0"/>
              <a:cs typeface="Arial" panose="020B0604020202020204" pitchFamily="34" charset="0"/>
            </a:endParaRPr>
          </a:p>
          <a:p>
            <a:pPr marL="0" indent="0">
              <a:buNone/>
            </a:pPr>
            <a:r>
              <a:rPr lang="en-IN" sz="1800" b="0" i="0" u="none" strike="noStrike" dirty="0">
                <a:solidFill>
                  <a:srgbClr val="000000"/>
                </a:solidFill>
                <a:effectLst/>
                <a:latin typeface="Arial" panose="020B0604020202020204" pitchFamily="34" charset="0"/>
                <a:cs typeface="Arial" panose="020B0604020202020204" pitchFamily="34" charset="0"/>
              </a:rPr>
              <a:t>[</a:t>
            </a:r>
            <a:r>
              <a:rPr lang="en-IN" sz="1800" dirty="0">
                <a:solidFill>
                  <a:srgbClr val="000000"/>
                </a:solidFill>
                <a:latin typeface="Arial" panose="020B0604020202020204" pitchFamily="34" charset="0"/>
                <a:cs typeface="Arial" panose="020B0604020202020204" pitchFamily="34" charset="0"/>
              </a:rPr>
              <a:t>2</a:t>
            </a:r>
            <a:r>
              <a:rPr lang="en-IN" sz="1800" b="0" i="0" u="none" strike="noStrike" dirty="0">
                <a:solidFill>
                  <a:srgbClr val="000000"/>
                </a:solidFill>
                <a:effectLst/>
                <a:latin typeface="Arial" panose="020B0604020202020204" pitchFamily="34" charset="0"/>
                <a:cs typeface="Arial" panose="020B0604020202020204" pitchFamily="34" charset="0"/>
              </a:rPr>
              <a:t>] </a:t>
            </a:r>
            <a:r>
              <a:rPr lang="en-US" sz="1800" b="0" i="0" u="none" strike="noStrike" dirty="0">
                <a:solidFill>
                  <a:srgbClr val="000000"/>
                </a:solidFill>
                <a:effectLst/>
                <a:latin typeface="Arial" panose="020B0604020202020204" pitchFamily="34" charset="0"/>
              </a:rPr>
              <a:t>G. M. Amdahl, “Validity of the single processor approach to achieving large scale computing capabilities,” in Proceedings of the April 18-20, 1967, Spring Joint Computer Conference, AFIPS ’67 (Spring), (New York, NY, USA), p. 483–485, Association for Computing Machinery, 1967</a:t>
            </a:r>
          </a:p>
          <a:p>
            <a:pPr marL="0" indent="0">
              <a:buNone/>
            </a:pPr>
            <a:r>
              <a:rPr lang="en-IN" sz="1800" dirty="0">
                <a:solidFill>
                  <a:srgbClr val="000000"/>
                </a:solidFill>
                <a:latin typeface="Arial" panose="020B0604020202020204" pitchFamily="34" charset="0"/>
                <a:cs typeface="Arial" panose="020B0604020202020204" pitchFamily="34" charset="0"/>
              </a:rPr>
              <a:t>[3] </a:t>
            </a:r>
            <a:r>
              <a:rPr lang="en-US" sz="1800" dirty="0">
                <a:solidFill>
                  <a:srgbClr val="000000"/>
                </a:solidFill>
                <a:latin typeface="Arial" panose="020B0604020202020204" pitchFamily="34" charset="0"/>
                <a:cs typeface="Arial" panose="020B0604020202020204" pitchFamily="34" charset="0"/>
              </a:rPr>
              <a:t>N. K. Boran, S. Rathore, M. </a:t>
            </a:r>
            <a:r>
              <a:rPr lang="en-US" sz="1800" dirty="0" err="1">
                <a:solidFill>
                  <a:srgbClr val="000000"/>
                </a:solidFill>
                <a:latin typeface="Arial" panose="020B0604020202020204" pitchFamily="34" charset="0"/>
                <a:cs typeface="Arial" panose="020B0604020202020204" pitchFamily="34" charset="0"/>
              </a:rPr>
              <a:t>Udeshi</a:t>
            </a:r>
            <a:r>
              <a:rPr lang="en-US" sz="1800" dirty="0">
                <a:solidFill>
                  <a:srgbClr val="000000"/>
                </a:solidFill>
                <a:latin typeface="Arial" panose="020B0604020202020204" pitchFamily="34" charset="0"/>
                <a:cs typeface="Arial" panose="020B0604020202020204" pitchFamily="34" charset="0"/>
              </a:rPr>
              <a:t>, and V. Singh, “Fine-grained scheduling in heterogeneous-isa architectures,” IEEE Computer Architecture Letters, vol. 20, no. 1, pp. 9–12, 2021.</a:t>
            </a:r>
          </a:p>
          <a:p>
            <a:pPr marL="0" indent="0">
              <a:buNone/>
            </a:pPr>
            <a:r>
              <a:rPr lang="en-IN" sz="1900" dirty="0">
                <a:solidFill>
                  <a:srgbClr val="000000"/>
                </a:solidFill>
                <a:latin typeface="Arial" panose="020B0604020202020204" pitchFamily="34" charset="0"/>
                <a:cs typeface="Arial" panose="020B0604020202020204" pitchFamily="34" charset="0"/>
              </a:rPr>
              <a:t>[4</a:t>
            </a:r>
            <a:r>
              <a:rPr lang="en-IN" sz="1800" dirty="0">
                <a:solidFill>
                  <a:srgbClr val="000000"/>
                </a:solidFill>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J. L. Henning, “Spec cpu2006 benchmark descriptions,” SIGARCH </a:t>
            </a:r>
            <a:r>
              <a:rPr lang="en-US" sz="1800" dirty="0" err="1">
                <a:latin typeface="Arial" panose="020B0604020202020204" pitchFamily="34" charset="0"/>
                <a:cs typeface="Arial" panose="020B0604020202020204" pitchFamily="34" charset="0"/>
              </a:rPr>
              <a:t>Comput</a:t>
            </a:r>
            <a:r>
              <a:rPr lang="en-US" sz="1800" dirty="0">
                <a:latin typeface="Arial" panose="020B0604020202020204" pitchFamily="34" charset="0"/>
                <a:cs typeface="Arial" panose="020B0604020202020204" pitchFamily="34" charset="0"/>
              </a:rPr>
              <a:t>. Archit. News, vol. 34, p. 1–17, </a:t>
            </a:r>
            <a:r>
              <a:rPr lang="en-US" sz="1800" dirty="0" err="1">
                <a:latin typeface="Arial" panose="020B0604020202020204" pitchFamily="34" charset="0"/>
                <a:cs typeface="Arial" panose="020B0604020202020204" pitchFamily="34" charset="0"/>
              </a:rPr>
              <a:t>sep</a:t>
            </a:r>
            <a:r>
              <a:rPr lang="en-US" sz="1800" dirty="0">
                <a:latin typeface="Arial" panose="020B0604020202020204" pitchFamily="34" charset="0"/>
                <a:cs typeface="Arial" panose="020B0604020202020204" pitchFamily="34" charset="0"/>
              </a:rPr>
              <a:t> 2006. </a:t>
            </a:r>
          </a:p>
          <a:p>
            <a:pPr marL="0" indent="0">
              <a:buNone/>
            </a:pPr>
            <a:endParaRPr lang="en-US" sz="1800" dirty="0">
              <a:solidFill>
                <a:srgbClr val="000000"/>
              </a:solidFill>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CBF8AC6B-E721-FB6C-F26A-613B6255808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34</a:t>
            </a:fld>
            <a:endParaRPr lang="en"/>
          </a:p>
        </p:txBody>
      </p:sp>
    </p:spTree>
    <p:extLst>
      <p:ext uri="{BB962C8B-B14F-4D97-AF65-F5344CB8AC3E}">
        <p14:creationId xmlns:p14="http://schemas.microsoft.com/office/powerpoint/2010/main" val="27470916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D050E8-57D7-5612-891E-356441B9F566}"/>
              </a:ext>
            </a:extLst>
          </p:cNvPr>
          <p:cNvSpPr>
            <a:spLocks noGrp="1"/>
          </p:cNvSpPr>
          <p:nvPr>
            <p:ph idx="1"/>
          </p:nvPr>
        </p:nvSpPr>
        <p:spPr>
          <a:xfrm>
            <a:off x="628650" y="1104899"/>
            <a:ext cx="7886700" cy="4181475"/>
          </a:xfrm>
        </p:spPr>
        <p:txBody>
          <a:bodyPr>
            <a:normAutofit/>
          </a:bodyPr>
          <a:lstStyle/>
          <a:p>
            <a:pPr marL="0" indent="0">
              <a:buNone/>
            </a:pPr>
            <a:r>
              <a:rPr lang="en-IN" sz="1800" b="0" i="0" u="none" strike="noStrike" dirty="0">
                <a:solidFill>
                  <a:srgbClr val="000000"/>
                </a:solidFill>
                <a:effectLst/>
                <a:latin typeface="Arial" panose="020B0604020202020204" pitchFamily="34" charset="0"/>
                <a:cs typeface="Arial" panose="020B0604020202020204" pitchFamily="34" charset="0"/>
              </a:rPr>
              <a:t>[</a:t>
            </a:r>
            <a:r>
              <a:rPr lang="en-IN" sz="1800" dirty="0">
                <a:solidFill>
                  <a:srgbClr val="000000"/>
                </a:solidFill>
                <a:latin typeface="Arial" panose="020B0604020202020204" pitchFamily="34" charset="0"/>
                <a:cs typeface="Arial" panose="020B0604020202020204" pitchFamily="34" charset="0"/>
              </a:rPr>
              <a:t>5] </a:t>
            </a:r>
            <a:r>
              <a:rPr lang="en-IN" sz="1800" b="0" i="0" u="none" strike="noStrike" dirty="0">
                <a:solidFill>
                  <a:srgbClr val="000000"/>
                </a:solidFill>
                <a:effectLst/>
                <a:latin typeface="Arial" panose="020B0604020202020204" pitchFamily="34" charset="0"/>
              </a:rPr>
              <a:t>A. Venkat and D. M. Tullsen, “Harnessing isa diversity: Design of a heterogeneous-isa chip multiprocessor,” in 2014 ACM/IEEE 41st International Symposium on Computer Architecture (ISCA), pp. 121–132, 2014 </a:t>
            </a:r>
            <a:endParaRPr lang="en-IN" sz="1800" dirty="0">
              <a:solidFill>
                <a:srgbClr val="000000"/>
              </a:solidFill>
              <a:latin typeface="Arial" panose="020B0604020202020204" pitchFamily="34" charset="0"/>
              <a:cs typeface="Arial" panose="020B0604020202020204" pitchFamily="34" charset="0"/>
            </a:endParaRPr>
          </a:p>
          <a:p>
            <a:pPr marL="0" indent="0">
              <a:buNone/>
            </a:pPr>
            <a:r>
              <a:rPr lang="en-IN" sz="1800" dirty="0">
                <a:solidFill>
                  <a:srgbClr val="000000"/>
                </a:solidFill>
                <a:latin typeface="Arial" panose="020B0604020202020204" pitchFamily="34" charset="0"/>
                <a:cs typeface="Arial" panose="020B0604020202020204" pitchFamily="34" charset="0"/>
              </a:rPr>
              <a:t>[6] </a:t>
            </a:r>
            <a:r>
              <a:rPr lang="en-US" sz="1800" dirty="0">
                <a:latin typeface="Arial" panose="020B0604020202020204" pitchFamily="34" charset="0"/>
                <a:cs typeface="Arial" panose="020B0604020202020204" pitchFamily="34" charset="0"/>
              </a:rPr>
              <a:t>N. K. Boran, D. K. Yadav, and R. </a:t>
            </a:r>
            <a:r>
              <a:rPr lang="en-US" sz="1800" dirty="0" err="1">
                <a:latin typeface="Arial" panose="020B0604020202020204" pitchFamily="34" charset="0"/>
                <a:cs typeface="Arial" panose="020B0604020202020204" pitchFamily="34" charset="0"/>
              </a:rPr>
              <a:t>Iyer</a:t>
            </a:r>
            <a:r>
              <a:rPr lang="en-US" sz="1800" dirty="0">
                <a:latin typeface="Arial" panose="020B0604020202020204" pitchFamily="34" charset="0"/>
                <a:cs typeface="Arial" panose="020B0604020202020204" pitchFamily="34" charset="0"/>
              </a:rPr>
              <a:t>, “Classification based scheduling in heterogeneous isa architectures,” in 2020 24th International Symposium on VLSI Design and Test (VDAT), pp. 1–6, 2020. </a:t>
            </a:r>
            <a:endParaRPr lang="en-IN" sz="1800" dirty="0">
              <a:latin typeface="Arial" panose="020B0604020202020204" pitchFamily="34" charset="0"/>
              <a:cs typeface="Arial" panose="020B0604020202020204" pitchFamily="34" charset="0"/>
            </a:endParaRPr>
          </a:p>
          <a:p>
            <a:pPr marL="0" indent="0">
              <a:buNone/>
            </a:pPr>
            <a:r>
              <a:rPr lang="en-IN" sz="1800" dirty="0">
                <a:solidFill>
                  <a:srgbClr val="000000"/>
                </a:solidFill>
                <a:latin typeface="Arial" panose="020B0604020202020204" pitchFamily="34" charset="0"/>
                <a:cs typeface="Arial" panose="020B0604020202020204" pitchFamily="34" charset="0"/>
              </a:rPr>
              <a:t>[7] </a:t>
            </a:r>
            <a:r>
              <a:rPr lang="en-IN" sz="1800" dirty="0">
                <a:latin typeface="Arial" panose="020B0604020202020204" pitchFamily="34" charset="0"/>
                <a:cs typeface="Arial" panose="020B0604020202020204" pitchFamily="34" charset="0"/>
              </a:rPr>
              <a:t>E. </a:t>
            </a:r>
            <a:r>
              <a:rPr lang="en-IN" sz="1800" dirty="0" err="1">
                <a:latin typeface="Arial" panose="020B0604020202020204" pitchFamily="34" charset="0"/>
                <a:cs typeface="Arial" panose="020B0604020202020204" pitchFamily="34" charset="0"/>
              </a:rPr>
              <a:t>Ipek</a:t>
            </a:r>
            <a:r>
              <a:rPr lang="en-IN" sz="1800" dirty="0">
                <a:latin typeface="Arial" panose="020B0604020202020204" pitchFamily="34" charset="0"/>
                <a:cs typeface="Arial" panose="020B0604020202020204" pitchFamily="34" charset="0"/>
              </a:rPr>
              <a:t>, M. Kirman, N. Kirman, and J. F. Martinez, “Core fusion: Accommodating software diversity in chip multiprocessors,” ISCA ’07, (New York, NY, USA), p. 186–197, Association for Computing Machinery, 2007.</a:t>
            </a:r>
          </a:p>
          <a:p>
            <a:pPr marL="0" indent="0">
              <a:buNone/>
            </a:pPr>
            <a:r>
              <a:rPr lang="en-IN" sz="1800" dirty="0">
                <a:solidFill>
                  <a:srgbClr val="000000"/>
                </a:solidFill>
                <a:latin typeface="Arial" panose="020B0604020202020204" pitchFamily="34" charset="0"/>
                <a:cs typeface="Arial" panose="020B0604020202020204" pitchFamily="34" charset="0"/>
              </a:rPr>
              <a:t>[8] </a:t>
            </a:r>
            <a:r>
              <a:rPr lang="en-IN" sz="1800" dirty="0">
                <a:latin typeface="Arial" panose="020B0604020202020204" pitchFamily="34" charset="0"/>
                <a:cs typeface="Arial" panose="020B0604020202020204" pitchFamily="34" charset="0"/>
              </a:rPr>
              <a:t>M. </a:t>
            </a:r>
            <a:r>
              <a:rPr lang="en-IN" sz="1800" dirty="0" err="1">
                <a:latin typeface="Arial" panose="020B0604020202020204" pitchFamily="34" charset="0"/>
                <a:cs typeface="Arial" panose="020B0604020202020204" pitchFamily="34" charset="0"/>
              </a:rPr>
              <a:t>Pricopi</a:t>
            </a:r>
            <a:r>
              <a:rPr lang="en-IN" sz="1800" dirty="0">
                <a:latin typeface="Arial" panose="020B0604020202020204" pitchFamily="34" charset="0"/>
                <a:cs typeface="Arial" panose="020B0604020202020204" pitchFamily="34" charset="0"/>
              </a:rPr>
              <a:t> and T. Mitra, “Bahurupi: A polymorphic heterogeneous multi-core architecture,” ACM Transactions on Architecture and Code Optimization (TACO), vol. 8, Jan 2012.</a:t>
            </a:r>
            <a:endParaRPr lang="en-IN" sz="1800" dirty="0">
              <a:solidFill>
                <a:srgbClr val="000000"/>
              </a:solidFill>
              <a:latin typeface="Arial" panose="020B0604020202020204" pitchFamily="34" charset="0"/>
              <a:cs typeface="Arial" panose="020B0604020202020204" pitchFamily="34" charset="0"/>
            </a:endParaRPr>
          </a:p>
        </p:txBody>
      </p:sp>
      <p:sp>
        <p:nvSpPr>
          <p:cNvPr id="5" name="Title 1">
            <a:extLst>
              <a:ext uri="{FF2B5EF4-FFF2-40B4-BE49-F238E27FC236}">
                <a16:creationId xmlns:a16="http://schemas.microsoft.com/office/drawing/2014/main" id="{0C8DC16A-98FA-C7F6-D70C-5B7BF7E3DB74}"/>
              </a:ext>
            </a:extLst>
          </p:cNvPr>
          <p:cNvSpPr>
            <a:spLocks noGrp="1"/>
          </p:cNvSpPr>
          <p:nvPr>
            <p:ph type="title"/>
          </p:nvPr>
        </p:nvSpPr>
        <p:spPr>
          <a:xfrm>
            <a:off x="628650" y="0"/>
            <a:ext cx="7886700" cy="1104900"/>
          </a:xfrm>
        </p:spPr>
        <p:txBody>
          <a:bodyPr>
            <a:normAutofit/>
          </a:bodyPr>
          <a:lstStyle/>
          <a:p>
            <a:r>
              <a:rPr lang="en-IN" sz="4000" dirty="0">
                <a:solidFill>
                  <a:schemeClr val="accent1"/>
                </a:solidFill>
                <a:latin typeface="Arial" panose="020B0604020202020204" pitchFamily="34" charset="0"/>
                <a:cs typeface="Arial" panose="020B0604020202020204" pitchFamily="34" charset="0"/>
              </a:rPr>
              <a:t>References</a:t>
            </a:r>
          </a:p>
        </p:txBody>
      </p:sp>
      <p:sp>
        <p:nvSpPr>
          <p:cNvPr id="6" name="Slide Number Placeholder 5">
            <a:extLst>
              <a:ext uri="{FF2B5EF4-FFF2-40B4-BE49-F238E27FC236}">
                <a16:creationId xmlns:a16="http://schemas.microsoft.com/office/drawing/2014/main" id="{74DEBC16-0B48-4EC2-579E-1EF4CE4535F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35</a:t>
            </a:fld>
            <a:endParaRPr lang="en"/>
          </a:p>
        </p:txBody>
      </p:sp>
    </p:spTree>
    <p:extLst>
      <p:ext uri="{BB962C8B-B14F-4D97-AF65-F5344CB8AC3E}">
        <p14:creationId xmlns:p14="http://schemas.microsoft.com/office/powerpoint/2010/main" val="38752524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D050E8-57D7-5612-891E-356441B9F566}"/>
              </a:ext>
            </a:extLst>
          </p:cNvPr>
          <p:cNvSpPr>
            <a:spLocks noGrp="1"/>
          </p:cNvSpPr>
          <p:nvPr>
            <p:ph idx="1"/>
          </p:nvPr>
        </p:nvSpPr>
        <p:spPr>
          <a:xfrm>
            <a:off x="628650" y="1104900"/>
            <a:ext cx="7886700" cy="5086349"/>
          </a:xfrm>
        </p:spPr>
        <p:txBody>
          <a:bodyPr>
            <a:normAutofit/>
          </a:bodyPr>
          <a:lstStyle/>
          <a:p>
            <a:pPr marL="0" indent="0">
              <a:buNone/>
            </a:pPr>
            <a:r>
              <a:rPr lang="en-IN" sz="1800" dirty="0">
                <a:latin typeface="Arial" panose="020B0604020202020204" pitchFamily="34" charset="0"/>
                <a:cs typeface="Arial" panose="020B0604020202020204" pitchFamily="34" charset="0"/>
              </a:rPr>
              <a:t>[9] </a:t>
            </a:r>
            <a:r>
              <a:rPr lang="en-IN" sz="1800" b="0" i="0" u="none" strike="noStrike" dirty="0" err="1">
                <a:solidFill>
                  <a:srgbClr val="000000"/>
                </a:solidFill>
                <a:effectLst/>
                <a:latin typeface="Arial" panose="020B0604020202020204" pitchFamily="34" charset="0"/>
              </a:rPr>
              <a:t>Khubaib</a:t>
            </a:r>
            <a:r>
              <a:rPr lang="en-IN" sz="1800" b="0" i="0" u="none" strike="noStrike" dirty="0">
                <a:solidFill>
                  <a:srgbClr val="000000"/>
                </a:solidFill>
                <a:effectLst/>
                <a:latin typeface="Arial" panose="020B0604020202020204" pitchFamily="34" charset="0"/>
              </a:rPr>
              <a:t>, M. A. Suleman, M. Hashemi, C. Wilkerson, and Y. N. </a:t>
            </a:r>
            <a:r>
              <a:rPr lang="en-IN" sz="1800" b="0" i="0" u="none" strike="noStrike" dirty="0" err="1">
                <a:solidFill>
                  <a:srgbClr val="000000"/>
                </a:solidFill>
                <a:effectLst/>
                <a:latin typeface="Arial" panose="020B0604020202020204" pitchFamily="34" charset="0"/>
              </a:rPr>
              <a:t>Patt</a:t>
            </a:r>
            <a:r>
              <a:rPr lang="en-IN" sz="1800" b="0" i="0" u="none" strike="noStrike" dirty="0">
                <a:solidFill>
                  <a:srgbClr val="000000"/>
                </a:solidFill>
                <a:effectLst/>
                <a:latin typeface="Arial" panose="020B0604020202020204" pitchFamily="34" charset="0"/>
              </a:rPr>
              <a:t>, “</a:t>
            </a:r>
            <a:r>
              <a:rPr lang="en-IN" sz="1800" b="0" i="0" u="none" strike="noStrike" dirty="0" err="1">
                <a:solidFill>
                  <a:srgbClr val="000000"/>
                </a:solidFill>
                <a:effectLst/>
                <a:latin typeface="Arial" panose="020B0604020202020204" pitchFamily="34" charset="0"/>
              </a:rPr>
              <a:t>Morphcore</a:t>
            </a:r>
            <a:r>
              <a:rPr lang="en-IN" sz="1800" b="0" i="0" u="none" strike="noStrike" dirty="0">
                <a:solidFill>
                  <a:srgbClr val="000000"/>
                </a:solidFill>
                <a:effectLst/>
                <a:latin typeface="Arial" panose="020B0604020202020204" pitchFamily="34" charset="0"/>
              </a:rPr>
              <a:t>: An energy-efficient microarchitecture for high performance </a:t>
            </a:r>
            <a:r>
              <a:rPr lang="en-IN" sz="1800" b="0" i="0" u="none" strike="noStrike" dirty="0" err="1">
                <a:solidFill>
                  <a:srgbClr val="000000"/>
                </a:solidFill>
                <a:effectLst/>
                <a:latin typeface="Arial" panose="020B0604020202020204" pitchFamily="34" charset="0"/>
              </a:rPr>
              <a:t>ilp</a:t>
            </a:r>
            <a:r>
              <a:rPr lang="en-IN" sz="1800" b="0" i="0" u="none" strike="noStrike" dirty="0">
                <a:solidFill>
                  <a:srgbClr val="000000"/>
                </a:solidFill>
                <a:effectLst/>
                <a:latin typeface="Arial" panose="020B0604020202020204" pitchFamily="34" charset="0"/>
              </a:rPr>
              <a:t> and high throughput </a:t>
            </a:r>
            <a:r>
              <a:rPr lang="en-IN" sz="1800" b="0" i="0" u="none" strike="noStrike" dirty="0" err="1">
                <a:solidFill>
                  <a:srgbClr val="000000"/>
                </a:solidFill>
                <a:effectLst/>
                <a:latin typeface="Arial" panose="020B0604020202020204" pitchFamily="34" charset="0"/>
              </a:rPr>
              <a:t>tlp</a:t>
            </a:r>
            <a:r>
              <a:rPr lang="en-IN" sz="1800" b="0" i="0" u="none" strike="noStrike" dirty="0">
                <a:solidFill>
                  <a:srgbClr val="000000"/>
                </a:solidFill>
                <a:effectLst/>
                <a:latin typeface="Arial" panose="020B0604020202020204" pitchFamily="34" charset="0"/>
              </a:rPr>
              <a:t>,” in 2012 45th Annual IEEE/ACM International Symposium on Microarchitecture, pp. 305–316, 2012</a:t>
            </a:r>
            <a:endParaRPr lang="en-IN" sz="1800" dirty="0">
              <a:solidFill>
                <a:srgbClr val="000000"/>
              </a:solidFill>
              <a:latin typeface="Arial" panose="020B0604020202020204" pitchFamily="34" charset="0"/>
              <a:cs typeface="Arial" panose="020B0604020202020204" pitchFamily="34" charset="0"/>
            </a:endParaRPr>
          </a:p>
          <a:p>
            <a:pPr marL="0" indent="0">
              <a:buNone/>
            </a:pPr>
            <a:r>
              <a:rPr lang="en-IN" sz="1800" dirty="0">
                <a:solidFill>
                  <a:srgbClr val="000000"/>
                </a:solidFill>
                <a:latin typeface="Arial" panose="020B0604020202020204" pitchFamily="34" charset="0"/>
                <a:cs typeface="Arial" panose="020B0604020202020204" pitchFamily="34" charset="0"/>
              </a:rPr>
              <a:t>[10] </a:t>
            </a:r>
            <a:r>
              <a:rPr lang="en-IN" sz="1800" dirty="0">
                <a:latin typeface="Arial" panose="020B0604020202020204" pitchFamily="34" charset="0"/>
                <a:cs typeface="Arial" panose="020B0604020202020204" pitchFamily="34" charset="0"/>
              </a:rPr>
              <a:t>N. </a:t>
            </a:r>
            <a:r>
              <a:rPr lang="en-IN" sz="1800" dirty="0" err="1">
                <a:latin typeface="Arial" panose="020B0604020202020204" pitchFamily="34" charset="0"/>
                <a:cs typeface="Arial" panose="020B0604020202020204" pitchFamily="34" charset="0"/>
              </a:rPr>
              <a:t>Binkert</a:t>
            </a:r>
            <a:r>
              <a:rPr lang="en-IN" sz="1800" dirty="0">
                <a:latin typeface="Arial" panose="020B0604020202020204" pitchFamily="34" charset="0"/>
                <a:cs typeface="Arial" panose="020B0604020202020204" pitchFamily="34" charset="0"/>
              </a:rPr>
              <a:t>, B. Beckmann, G. Black, S. K. Reinhardt, A. </a:t>
            </a:r>
            <a:r>
              <a:rPr lang="en-IN" sz="1800" dirty="0" err="1">
                <a:latin typeface="Arial" panose="020B0604020202020204" pitchFamily="34" charset="0"/>
                <a:cs typeface="Arial" panose="020B0604020202020204" pitchFamily="34" charset="0"/>
              </a:rPr>
              <a:t>Saidi</a:t>
            </a:r>
            <a:r>
              <a:rPr lang="en-IN" sz="1800" dirty="0">
                <a:latin typeface="Arial" panose="020B0604020202020204" pitchFamily="34" charset="0"/>
                <a:cs typeface="Arial" panose="020B0604020202020204" pitchFamily="34" charset="0"/>
              </a:rPr>
              <a:t>, A. </a:t>
            </a:r>
            <a:r>
              <a:rPr lang="en-IN" sz="1800" dirty="0" err="1">
                <a:latin typeface="Arial" panose="020B0604020202020204" pitchFamily="34" charset="0"/>
                <a:cs typeface="Arial" panose="020B0604020202020204" pitchFamily="34" charset="0"/>
              </a:rPr>
              <a:t>Basu</a:t>
            </a:r>
            <a:r>
              <a:rPr lang="en-IN" sz="1800" dirty="0">
                <a:latin typeface="Arial" panose="020B0604020202020204" pitchFamily="34" charset="0"/>
                <a:cs typeface="Arial" panose="020B0604020202020204" pitchFamily="34" charset="0"/>
              </a:rPr>
              <a:t>, J. </a:t>
            </a:r>
            <a:r>
              <a:rPr lang="en-IN" sz="1800" dirty="0" err="1">
                <a:latin typeface="Arial" panose="020B0604020202020204" pitchFamily="34" charset="0"/>
                <a:cs typeface="Arial" panose="020B0604020202020204" pitchFamily="34" charset="0"/>
              </a:rPr>
              <a:t>Hestness</a:t>
            </a:r>
            <a:r>
              <a:rPr lang="en-IN" sz="1800" dirty="0">
                <a:latin typeface="Arial" panose="020B0604020202020204" pitchFamily="34" charset="0"/>
                <a:cs typeface="Arial" panose="020B0604020202020204" pitchFamily="34" charset="0"/>
              </a:rPr>
              <a:t>, D. R. </a:t>
            </a:r>
            <a:r>
              <a:rPr lang="en-IN" sz="1800" dirty="0" err="1">
                <a:latin typeface="Arial" panose="020B0604020202020204" pitchFamily="34" charset="0"/>
                <a:cs typeface="Arial" panose="020B0604020202020204" pitchFamily="34" charset="0"/>
              </a:rPr>
              <a:t>Hower</a:t>
            </a:r>
            <a:r>
              <a:rPr lang="en-IN" sz="1800" dirty="0">
                <a:latin typeface="Arial" panose="020B0604020202020204" pitchFamily="34" charset="0"/>
                <a:cs typeface="Arial" panose="020B0604020202020204" pitchFamily="34" charset="0"/>
              </a:rPr>
              <a:t>, T. Krishna, S. </a:t>
            </a:r>
            <a:r>
              <a:rPr lang="en-IN" sz="1800" dirty="0" err="1">
                <a:latin typeface="Arial" panose="020B0604020202020204" pitchFamily="34" charset="0"/>
                <a:cs typeface="Arial" panose="020B0604020202020204" pitchFamily="34" charset="0"/>
              </a:rPr>
              <a:t>Sardashti</a:t>
            </a:r>
            <a:r>
              <a:rPr lang="en-IN" sz="1800" dirty="0">
                <a:latin typeface="Arial" panose="020B0604020202020204" pitchFamily="34" charset="0"/>
                <a:cs typeface="Arial" panose="020B0604020202020204" pitchFamily="34" charset="0"/>
              </a:rPr>
              <a:t>, R. Sen, K. Sewell, M. Shoaib, N. </a:t>
            </a:r>
            <a:r>
              <a:rPr lang="en-IN" sz="1800" dirty="0" err="1">
                <a:latin typeface="Arial" panose="020B0604020202020204" pitchFamily="34" charset="0"/>
                <a:cs typeface="Arial" panose="020B0604020202020204" pitchFamily="34" charset="0"/>
              </a:rPr>
              <a:t>Vaish</a:t>
            </a:r>
            <a:r>
              <a:rPr lang="en-IN" sz="1800" dirty="0">
                <a:latin typeface="Arial" panose="020B0604020202020204" pitchFamily="34" charset="0"/>
                <a:cs typeface="Arial" panose="020B0604020202020204" pitchFamily="34" charset="0"/>
              </a:rPr>
              <a:t>, M. D. Hill, and D. A. Wood, “The gem5 simulator,” SIGARCH </a:t>
            </a:r>
            <a:r>
              <a:rPr lang="en-IN" sz="1800" dirty="0" err="1">
                <a:latin typeface="Arial" panose="020B0604020202020204" pitchFamily="34" charset="0"/>
                <a:cs typeface="Arial" panose="020B0604020202020204" pitchFamily="34" charset="0"/>
              </a:rPr>
              <a:t>Comput</a:t>
            </a:r>
            <a:r>
              <a:rPr lang="en-IN" sz="1800" dirty="0">
                <a:latin typeface="Arial" panose="020B0604020202020204" pitchFamily="34" charset="0"/>
                <a:cs typeface="Arial" panose="020B0604020202020204" pitchFamily="34" charset="0"/>
              </a:rPr>
              <a:t>. Archit. News, vol. 39, p. 1–7, </a:t>
            </a:r>
            <a:r>
              <a:rPr lang="en-IN" sz="1800" dirty="0" err="1">
                <a:latin typeface="Arial" panose="020B0604020202020204" pitchFamily="34" charset="0"/>
                <a:cs typeface="Arial" panose="020B0604020202020204" pitchFamily="34" charset="0"/>
              </a:rPr>
              <a:t>aug</a:t>
            </a:r>
            <a:r>
              <a:rPr lang="en-IN" sz="1800" dirty="0">
                <a:latin typeface="Arial" panose="020B0604020202020204" pitchFamily="34" charset="0"/>
                <a:cs typeface="Arial" panose="020B0604020202020204" pitchFamily="34" charset="0"/>
              </a:rPr>
              <a:t> 2011.</a:t>
            </a:r>
          </a:p>
          <a:p>
            <a:pPr marL="0" indent="0">
              <a:buNone/>
            </a:pPr>
            <a:r>
              <a:rPr lang="en-IN" sz="1900" dirty="0">
                <a:solidFill>
                  <a:srgbClr val="000000"/>
                </a:solidFill>
                <a:latin typeface="Arial" panose="020B0604020202020204" pitchFamily="34" charset="0"/>
                <a:cs typeface="Arial" panose="020B0604020202020204" pitchFamily="34" charset="0"/>
              </a:rPr>
              <a:t>[11] </a:t>
            </a:r>
            <a:r>
              <a:rPr lang="en-US" sz="1800" dirty="0">
                <a:latin typeface="Arial" panose="020B0604020202020204" pitchFamily="34" charset="0"/>
                <a:cs typeface="Arial" panose="020B0604020202020204" pitchFamily="34" charset="0"/>
              </a:rPr>
              <a:t>C. </a:t>
            </a:r>
            <a:r>
              <a:rPr lang="en-US" sz="1800" dirty="0" err="1">
                <a:latin typeface="Arial" panose="020B0604020202020204" pitchFamily="34" charset="0"/>
                <a:cs typeface="Arial" panose="020B0604020202020204" pitchFamily="34" charset="0"/>
              </a:rPr>
              <a:t>Bienia</a:t>
            </a:r>
            <a:r>
              <a:rPr lang="en-US" sz="1800" dirty="0">
                <a:latin typeface="Arial" panose="020B0604020202020204" pitchFamily="34" charset="0"/>
                <a:cs typeface="Arial" panose="020B0604020202020204" pitchFamily="34" charset="0"/>
              </a:rPr>
              <a:t>, S. Kumar, J. P. Singh, and K. Li, “The parsec benchmark suite: Characterization and architectural implications,” in 2008 International Conference on Parallel Architectures and Compilation Techniques (PACT), pp. 72–81, 2008. </a:t>
            </a:r>
            <a:endParaRPr lang="en-IN" sz="1800" dirty="0">
              <a:solidFill>
                <a:srgbClr val="000000"/>
              </a:solidFill>
              <a:latin typeface="Arial" panose="020B0604020202020204" pitchFamily="34" charset="0"/>
              <a:cs typeface="Arial" panose="020B0604020202020204" pitchFamily="34" charset="0"/>
            </a:endParaRPr>
          </a:p>
          <a:p>
            <a:pPr marL="0" indent="0">
              <a:buNone/>
            </a:pPr>
            <a:endParaRPr lang="en-IN" sz="1800" dirty="0">
              <a:solidFill>
                <a:srgbClr val="000000"/>
              </a:solidFill>
              <a:latin typeface="Arial" panose="020B0604020202020204" pitchFamily="34" charset="0"/>
              <a:cs typeface="Arial" panose="020B0604020202020204" pitchFamily="34" charset="0"/>
            </a:endParaRPr>
          </a:p>
        </p:txBody>
      </p:sp>
      <p:sp>
        <p:nvSpPr>
          <p:cNvPr id="5" name="Title 1">
            <a:extLst>
              <a:ext uri="{FF2B5EF4-FFF2-40B4-BE49-F238E27FC236}">
                <a16:creationId xmlns:a16="http://schemas.microsoft.com/office/drawing/2014/main" id="{0C8DC16A-98FA-C7F6-D70C-5B7BF7E3DB74}"/>
              </a:ext>
            </a:extLst>
          </p:cNvPr>
          <p:cNvSpPr>
            <a:spLocks noGrp="1"/>
          </p:cNvSpPr>
          <p:nvPr>
            <p:ph type="title"/>
          </p:nvPr>
        </p:nvSpPr>
        <p:spPr>
          <a:xfrm>
            <a:off x="628650" y="0"/>
            <a:ext cx="7886700" cy="1104900"/>
          </a:xfrm>
        </p:spPr>
        <p:txBody>
          <a:bodyPr>
            <a:normAutofit/>
          </a:bodyPr>
          <a:lstStyle/>
          <a:p>
            <a:r>
              <a:rPr lang="en-IN" sz="4000" dirty="0">
                <a:solidFill>
                  <a:schemeClr val="accent1"/>
                </a:solidFill>
                <a:latin typeface="Arial" panose="020B0604020202020204" pitchFamily="34" charset="0"/>
                <a:cs typeface="Arial" panose="020B0604020202020204" pitchFamily="34" charset="0"/>
              </a:rPr>
              <a:t>References</a:t>
            </a:r>
          </a:p>
        </p:txBody>
      </p:sp>
      <p:sp>
        <p:nvSpPr>
          <p:cNvPr id="6" name="Slide Number Placeholder 5">
            <a:extLst>
              <a:ext uri="{FF2B5EF4-FFF2-40B4-BE49-F238E27FC236}">
                <a16:creationId xmlns:a16="http://schemas.microsoft.com/office/drawing/2014/main" id="{9394B3FC-5EA3-A89A-843E-217BA141044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36</a:t>
            </a:fld>
            <a:endParaRPr lang="en"/>
          </a:p>
        </p:txBody>
      </p:sp>
    </p:spTree>
    <p:extLst>
      <p:ext uri="{BB962C8B-B14F-4D97-AF65-F5344CB8AC3E}">
        <p14:creationId xmlns:p14="http://schemas.microsoft.com/office/powerpoint/2010/main" val="5826250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ED8005-492C-FBA1-F56D-645056BF75E9}"/>
              </a:ext>
            </a:extLst>
          </p:cNvPr>
          <p:cNvSpPr>
            <a:spLocks noGrp="1"/>
          </p:cNvSpPr>
          <p:nvPr>
            <p:ph idx="1"/>
          </p:nvPr>
        </p:nvSpPr>
        <p:spPr>
          <a:xfrm>
            <a:off x="628650" y="1104636"/>
            <a:ext cx="7886700" cy="4042833"/>
          </a:xfrm>
        </p:spPr>
        <p:txBody>
          <a:bodyPr/>
          <a:lstStyle/>
          <a:p>
            <a:r>
              <a:rPr lang="en-US" sz="2400" dirty="0">
                <a:solidFill>
                  <a:srgbClr val="000000"/>
                </a:solidFill>
                <a:latin typeface="Arial" panose="020B0604020202020204" pitchFamily="34" charset="0"/>
                <a:cs typeface="Arial" panose="020B0604020202020204" pitchFamily="34" charset="0"/>
              </a:rPr>
              <a:t>To date, het-ISA reconfigurable CMP architectures remain unexplored</a:t>
            </a:r>
          </a:p>
          <a:p>
            <a:r>
              <a:rPr lang="en-US" sz="2400" dirty="0">
                <a:solidFill>
                  <a:srgbClr val="000000"/>
                </a:solidFill>
                <a:latin typeface="Arial" panose="020B0604020202020204" pitchFamily="34" charset="0"/>
                <a:cs typeface="Arial" panose="020B0604020202020204" pitchFamily="34" charset="0"/>
              </a:rPr>
              <a:t>Combining benefits from ISA and microarchitecture heterogeneity: </a:t>
            </a:r>
          </a:p>
          <a:p>
            <a:pPr lvl="1"/>
            <a:r>
              <a:rPr lang="en-US" sz="2000" dirty="0">
                <a:solidFill>
                  <a:srgbClr val="000000"/>
                </a:solidFill>
                <a:latin typeface="Arial" panose="020B0604020202020204" pitchFamily="34" charset="0"/>
                <a:cs typeface="Arial" panose="020B0604020202020204" pitchFamily="34" charset="0"/>
              </a:rPr>
              <a:t>Single-threaded: Dynamic CMP + ISA Affinity gains</a:t>
            </a:r>
          </a:p>
          <a:p>
            <a:pPr lvl="1"/>
            <a:r>
              <a:rPr lang="en-US" sz="2000" dirty="0">
                <a:solidFill>
                  <a:srgbClr val="000000"/>
                </a:solidFill>
                <a:latin typeface="Arial" panose="020B0604020202020204" pitchFamily="34" charset="0"/>
                <a:cs typeface="Arial" panose="020B0604020202020204" pitchFamily="34" charset="0"/>
              </a:rPr>
              <a:t>Multi-threaded: Dynamic CMP + ISA Affinity + InO SMT gains </a:t>
            </a:r>
          </a:p>
        </p:txBody>
      </p:sp>
      <p:sp>
        <p:nvSpPr>
          <p:cNvPr id="6" name="Slide Number Placeholder 5">
            <a:extLst>
              <a:ext uri="{FF2B5EF4-FFF2-40B4-BE49-F238E27FC236}">
                <a16:creationId xmlns:a16="http://schemas.microsoft.com/office/drawing/2014/main" id="{AA676CFA-D671-6E66-7C9D-0808645681C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37</a:t>
            </a:fld>
            <a:endParaRPr lang="en"/>
          </a:p>
        </p:txBody>
      </p:sp>
      <p:sp>
        <p:nvSpPr>
          <p:cNvPr id="7" name="Title 1">
            <a:extLst>
              <a:ext uri="{FF2B5EF4-FFF2-40B4-BE49-F238E27FC236}">
                <a16:creationId xmlns:a16="http://schemas.microsoft.com/office/drawing/2014/main" id="{7B525528-D8F1-5B9E-0332-6D43DCEA0282}"/>
              </a:ext>
            </a:extLst>
          </p:cNvPr>
          <p:cNvSpPr>
            <a:spLocks noGrp="1"/>
          </p:cNvSpPr>
          <p:nvPr>
            <p:ph type="title"/>
          </p:nvPr>
        </p:nvSpPr>
        <p:spPr>
          <a:xfrm>
            <a:off x="628648" y="0"/>
            <a:ext cx="7886700" cy="1104636"/>
          </a:xfrm>
        </p:spPr>
        <p:txBody>
          <a:bodyPr>
            <a:normAutofit/>
          </a:bodyPr>
          <a:lstStyle/>
          <a:p>
            <a:r>
              <a:rPr lang="en-IN" sz="4000" dirty="0">
                <a:solidFill>
                  <a:schemeClr val="accent1"/>
                </a:solidFill>
                <a:latin typeface="Arial" panose="020B0604020202020204" pitchFamily="34" charset="0"/>
                <a:cs typeface="Arial" panose="020B0604020202020204" pitchFamily="34" charset="0"/>
              </a:rPr>
              <a:t>Research Gap</a:t>
            </a:r>
          </a:p>
        </p:txBody>
      </p:sp>
    </p:spTree>
    <p:extLst>
      <p:ext uri="{BB962C8B-B14F-4D97-AF65-F5344CB8AC3E}">
        <p14:creationId xmlns:p14="http://schemas.microsoft.com/office/powerpoint/2010/main" val="11449014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0ADF0-8B5E-9F7C-D336-6F04DB994447}"/>
              </a:ext>
            </a:extLst>
          </p:cNvPr>
          <p:cNvSpPr>
            <a:spLocks noGrp="1"/>
          </p:cNvSpPr>
          <p:nvPr>
            <p:ph type="title"/>
          </p:nvPr>
        </p:nvSpPr>
        <p:spPr>
          <a:xfrm>
            <a:off x="628650" y="0"/>
            <a:ext cx="7886700" cy="1104636"/>
          </a:xfrm>
        </p:spPr>
        <p:txBody>
          <a:bodyPr>
            <a:normAutofit/>
          </a:bodyPr>
          <a:lstStyle/>
          <a:p>
            <a:r>
              <a:rPr lang="en-IN" sz="4000" dirty="0">
                <a:solidFill>
                  <a:schemeClr val="accent1"/>
                </a:solidFill>
                <a:latin typeface="Arial" panose="020B0604020202020204" pitchFamily="34" charset="0"/>
                <a:cs typeface="Arial" panose="020B0604020202020204" pitchFamily="34" charset="0"/>
              </a:rPr>
              <a:t>Evaluated Architectures</a:t>
            </a:r>
          </a:p>
        </p:txBody>
      </p:sp>
      <p:graphicFrame>
        <p:nvGraphicFramePr>
          <p:cNvPr id="5" name="Table 5">
            <a:extLst>
              <a:ext uri="{FF2B5EF4-FFF2-40B4-BE49-F238E27FC236}">
                <a16:creationId xmlns:a16="http://schemas.microsoft.com/office/drawing/2014/main" id="{23148B4D-FCFD-0CE6-0C82-E54670CA8F4B}"/>
              </a:ext>
            </a:extLst>
          </p:cNvPr>
          <p:cNvGraphicFramePr>
            <a:graphicFrameLocks noGrp="1"/>
          </p:cNvGraphicFramePr>
          <p:nvPr>
            <p:extLst>
              <p:ext uri="{D42A27DB-BD31-4B8C-83A1-F6EECF244321}">
                <p14:modId xmlns:p14="http://schemas.microsoft.com/office/powerpoint/2010/main" val="1912208688"/>
              </p:ext>
            </p:extLst>
          </p:nvPr>
        </p:nvGraphicFramePr>
        <p:xfrm>
          <a:off x="1131984" y="1039169"/>
          <a:ext cx="6880032" cy="3636661"/>
        </p:xfrm>
        <a:graphic>
          <a:graphicData uri="http://schemas.openxmlformats.org/drawingml/2006/table">
            <a:tbl>
              <a:tblPr firstRow="1" bandRow="1">
                <a:tableStyleId>{5C22544A-7EE6-4342-B048-85BDC9FD1C3A}</a:tableStyleId>
              </a:tblPr>
              <a:tblGrid>
                <a:gridCol w="3440016">
                  <a:extLst>
                    <a:ext uri="{9D8B030D-6E8A-4147-A177-3AD203B41FA5}">
                      <a16:colId xmlns:a16="http://schemas.microsoft.com/office/drawing/2014/main" val="646788789"/>
                    </a:ext>
                  </a:extLst>
                </a:gridCol>
                <a:gridCol w="3440016">
                  <a:extLst>
                    <a:ext uri="{9D8B030D-6E8A-4147-A177-3AD203B41FA5}">
                      <a16:colId xmlns:a16="http://schemas.microsoft.com/office/drawing/2014/main" val="611661310"/>
                    </a:ext>
                  </a:extLst>
                </a:gridCol>
              </a:tblGrid>
              <a:tr h="519523">
                <a:tc>
                  <a:txBody>
                    <a:bodyPr/>
                    <a:lstStyle/>
                    <a:p>
                      <a:pPr algn="ctr"/>
                      <a:r>
                        <a:rPr lang="en-IN" sz="2400" dirty="0">
                          <a:latin typeface="Arial" panose="020B0604020202020204" pitchFamily="34" charset="0"/>
                          <a:cs typeface="Arial" panose="020B0604020202020204" pitchFamily="34" charset="0"/>
                        </a:rPr>
                        <a:t>CMP Configuration</a:t>
                      </a:r>
                    </a:p>
                  </a:txBody>
                  <a:tcPr/>
                </a:tc>
                <a:tc>
                  <a:txBody>
                    <a:bodyPr/>
                    <a:lstStyle/>
                    <a:p>
                      <a:pPr algn="ctr"/>
                      <a:r>
                        <a:rPr lang="en-IN" sz="2400" dirty="0">
                          <a:latin typeface="Arial" panose="020B0604020202020204" pitchFamily="34" charset="0"/>
                          <a:cs typeface="Arial" panose="020B0604020202020204" pitchFamily="34" charset="0"/>
                        </a:rPr>
                        <a:t>Composition (Cores)</a:t>
                      </a:r>
                    </a:p>
                  </a:txBody>
                  <a:tcPr/>
                </a:tc>
                <a:extLst>
                  <a:ext uri="{0D108BD9-81ED-4DB2-BD59-A6C34878D82A}">
                    <a16:rowId xmlns:a16="http://schemas.microsoft.com/office/drawing/2014/main" val="3852555009"/>
                  </a:ext>
                </a:extLst>
              </a:tr>
              <a:tr h="519523">
                <a:tc>
                  <a:txBody>
                    <a:bodyPr/>
                    <a:lstStyle/>
                    <a:p>
                      <a:pPr algn="ctr"/>
                      <a:r>
                        <a:rPr lang="en-IN" sz="2400" dirty="0" err="1">
                          <a:latin typeface="Arial" panose="020B0604020202020204" pitchFamily="34" charset="0"/>
                          <a:cs typeface="Arial" panose="020B0604020202020204" pitchFamily="34" charset="0"/>
                        </a:rPr>
                        <a:t>CoreFusion</a:t>
                      </a:r>
                      <a:endParaRPr lang="en-IN" sz="2400" dirty="0">
                        <a:latin typeface="Arial" panose="020B0604020202020204" pitchFamily="34" charset="0"/>
                        <a:cs typeface="Arial" panose="020B0604020202020204" pitchFamily="34" charset="0"/>
                      </a:endParaRPr>
                    </a:p>
                  </a:txBody>
                  <a:tcPr/>
                </a:tc>
                <a:tc>
                  <a:txBody>
                    <a:bodyPr/>
                    <a:lstStyle/>
                    <a:p>
                      <a:pPr algn="ctr"/>
                      <a:r>
                        <a:rPr lang="en-IN" sz="2400" dirty="0">
                          <a:latin typeface="Arial" panose="020B0604020202020204" pitchFamily="34" charset="0"/>
                          <a:cs typeface="Arial" panose="020B0604020202020204" pitchFamily="34" charset="0"/>
                        </a:rPr>
                        <a:t>8x2-issue</a:t>
                      </a:r>
                    </a:p>
                  </a:txBody>
                  <a:tcPr/>
                </a:tc>
                <a:extLst>
                  <a:ext uri="{0D108BD9-81ED-4DB2-BD59-A6C34878D82A}">
                    <a16:rowId xmlns:a16="http://schemas.microsoft.com/office/drawing/2014/main" val="3788959176"/>
                  </a:ext>
                </a:extLst>
              </a:tr>
              <a:tr h="519523">
                <a:tc>
                  <a:txBody>
                    <a:bodyPr/>
                    <a:lstStyle/>
                    <a:p>
                      <a:pPr algn="ctr"/>
                      <a:r>
                        <a:rPr lang="en-IN" sz="2400" dirty="0">
                          <a:latin typeface="Arial" panose="020B0604020202020204" pitchFamily="34" charset="0"/>
                          <a:cs typeface="Arial" panose="020B0604020202020204" pitchFamily="34" charset="0"/>
                        </a:rPr>
                        <a:t>FineGrain-2i</a:t>
                      </a:r>
                    </a:p>
                  </a:txBody>
                  <a:tcPr/>
                </a:tc>
                <a:tc>
                  <a:txBody>
                    <a:bodyPr/>
                    <a:lstStyle/>
                    <a:p>
                      <a:pPr algn="ctr"/>
                      <a:r>
                        <a:rPr lang="en-IN" sz="2400" dirty="0">
                          <a:latin typeface="Arial" panose="020B0604020202020204" pitchFamily="34" charset="0"/>
                          <a:cs typeface="Arial" panose="020B0604020202020204" pitchFamily="34" charset="0"/>
                        </a:rPr>
                        <a:t>9x2-issue</a:t>
                      </a:r>
                    </a:p>
                  </a:txBody>
                  <a:tcPr/>
                </a:tc>
                <a:extLst>
                  <a:ext uri="{0D108BD9-81ED-4DB2-BD59-A6C34878D82A}">
                    <a16:rowId xmlns:a16="http://schemas.microsoft.com/office/drawing/2014/main" val="1775063628"/>
                  </a:ext>
                </a:extLst>
              </a:tr>
              <a:tr h="519523">
                <a:tc>
                  <a:txBody>
                    <a:bodyPr/>
                    <a:lstStyle/>
                    <a:p>
                      <a:pPr algn="ctr"/>
                      <a:r>
                        <a:rPr lang="en-IN" sz="2400" dirty="0">
                          <a:latin typeface="Arial" panose="020B0604020202020204" pitchFamily="34" charset="0"/>
                          <a:cs typeface="Arial" panose="020B0604020202020204" pitchFamily="34" charset="0"/>
                        </a:rPr>
                        <a:t>CoarseGrain-4i</a:t>
                      </a:r>
                    </a:p>
                  </a:txBody>
                  <a:tcPr/>
                </a:tc>
                <a:tc>
                  <a:txBody>
                    <a:bodyPr/>
                    <a:lstStyle/>
                    <a:p>
                      <a:pPr algn="ctr"/>
                      <a:r>
                        <a:rPr lang="en-IN" sz="2400" dirty="0">
                          <a:latin typeface="Arial" panose="020B0604020202020204" pitchFamily="34" charset="0"/>
                          <a:cs typeface="Arial" panose="020B0604020202020204" pitchFamily="34" charset="0"/>
                        </a:rPr>
                        <a:t>4x4-issue</a:t>
                      </a:r>
                    </a:p>
                  </a:txBody>
                  <a:tcPr/>
                </a:tc>
                <a:extLst>
                  <a:ext uri="{0D108BD9-81ED-4DB2-BD59-A6C34878D82A}">
                    <a16:rowId xmlns:a16="http://schemas.microsoft.com/office/drawing/2014/main" val="2590938835"/>
                  </a:ext>
                </a:extLst>
              </a:tr>
              <a:tr h="519523">
                <a:tc>
                  <a:txBody>
                    <a:bodyPr/>
                    <a:lstStyle/>
                    <a:p>
                      <a:pPr algn="ctr"/>
                      <a:r>
                        <a:rPr lang="en-IN" sz="2400" dirty="0">
                          <a:latin typeface="Arial" panose="020B0604020202020204" pitchFamily="34" charset="0"/>
                          <a:cs typeface="Arial" panose="020B0604020202020204" pitchFamily="34" charset="0"/>
                        </a:rPr>
                        <a:t>CoarseGrain-6i</a:t>
                      </a:r>
                    </a:p>
                  </a:txBody>
                  <a:tcPr/>
                </a:tc>
                <a:tc>
                  <a:txBody>
                    <a:bodyPr/>
                    <a:lstStyle/>
                    <a:p>
                      <a:pPr algn="ctr"/>
                      <a:r>
                        <a:rPr lang="en-IN" sz="2400" dirty="0">
                          <a:latin typeface="Arial" panose="020B0604020202020204" pitchFamily="34" charset="0"/>
                          <a:cs typeface="Arial" panose="020B0604020202020204" pitchFamily="34" charset="0"/>
                        </a:rPr>
                        <a:t>2x6-issue</a:t>
                      </a:r>
                    </a:p>
                  </a:txBody>
                  <a:tcPr/>
                </a:tc>
                <a:extLst>
                  <a:ext uri="{0D108BD9-81ED-4DB2-BD59-A6C34878D82A}">
                    <a16:rowId xmlns:a16="http://schemas.microsoft.com/office/drawing/2014/main" val="331842496"/>
                  </a:ext>
                </a:extLst>
              </a:tr>
              <a:tr h="519523">
                <a:tc>
                  <a:txBody>
                    <a:bodyPr/>
                    <a:lstStyle/>
                    <a:p>
                      <a:pPr algn="ctr"/>
                      <a:r>
                        <a:rPr lang="en-IN" sz="2400" dirty="0">
                          <a:latin typeface="Arial" panose="020B0604020202020204" pitchFamily="34" charset="0"/>
                          <a:cs typeface="Arial" panose="020B0604020202020204" pitchFamily="34" charset="0"/>
                        </a:rPr>
                        <a:t>Asymmetric-4i</a:t>
                      </a:r>
                    </a:p>
                  </a:txBody>
                  <a:tcPr/>
                </a:tc>
                <a:tc>
                  <a:txBody>
                    <a:bodyPr/>
                    <a:lstStyle/>
                    <a:p>
                      <a:pPr algn="ctr"/>
                      <a:r>
                        <a:rPr lang="en-IN" sz="2400" dirty="0">
                          <a:latin typeface="Arial" panose="020B0604020202020204" pitchFamily="34" charset="0"/>
                          <a:cs typeface="Arial" panose="020B0604020202020204" pitchFamily="34" charset="0"/>
                        </a:rPr>
                        <a:t>1x4-issue + 6x2-issue</a:t>
                      </a:r>
                    </a:p>
                  </a:txBody>
                  <a:tcPr/>
                </a:tc>
                <a:extLst>
                  <a:ext uri="{0D108BD9-81ED-4DB2-BD59-A6C34878D82A}">
                    <a16:rowId xmlns:a16="http://schemas.microsoft.com/office/drawing/2014/main" val="1311819727"/>
                  </a:ext>
                </a:extLst>
              </a:tr>
              <a:tr h="519523">
                <a:tc>
                  <a:txBody>
                    <a:bodyPr/>
                    <a:lstStyle/>
                    <a:p>
                      <a:pPr algn="ctr"/>
                      <a:r>
                        <a:rPr lang="en-IN" sz="2400" dirty="0">
                          <a:latin typeface="Arial" panose="020B0604020202020204" pitchFamily="34" charset="0"/>
                          <a:cs typeface="Arial" panose="020B0604020202020204" pitchFamily="34" charset="0"/>
                        </a:rPr>
                        <a:t>Asymmetric-6i</a:t>
                      </a:r>
                    </a:p>
                  </a:txBody>
                  <a:tcPr/>
                </a:tc>
                <a:tc>
                  <a:txBody>
                    <a:bodyPr/>
                    <a:lstStyle/>
                    <a:p>
                      <a:pPr algn="ctr"/>
                      <a:r>
                        <a:rPr lang="en-IN" sz="2400" dirty="0">
                          <a:latin typeface="Arial" panose="020B0604020202020204" pitchFamily="34" charset="0"/>
                          <a:cs typeface="Arial" panose="020B0604020202020204" pitchFamily="34" charset="0"/>
                        </a:rPr>
                        <a:t>1x6-issue + 4x2-issue</a:t>
                      </a:r>
                    </a:p>
                  </a:txBody>
                  <a:tcPr/>
                </a:tc>
                <a:extLst>
                  <a:ext uri="{0D108BD9-81ED-4DB2-BD59-A6C34878D82A}">
                    <a16:rowId xmlns:a16="http://schemas.microsoft.com/office/drawing/2014/main" val="2477262019"/>
                  </a:ext>
                </a:extLst>
              </a:tr>
            </a:tbl>
          </a:graphicData>
        </a:graphic>
      </p:graphicFrame>
      <p:sp>
        <p:nvSpPr>
          <p:cNvPr id="6" name="Slide Number Placeholder 5">
            <a:extLst>
              <a:ext uri="{FF2B5EF4-FFF2-40B4-BE49-F238E27FC236}">
                <a16:creationId xmlns:a16="http://schemas.microsoft.com/office/drawing/2014/main" id="{364078BD-5447-00E1-4577-3738D052796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38</a:t>
            </a:fld>
            <a:endParaRPr lang="en"/>
          </a:p>
        </p:txBody>
      </p:sp>
      <p:sp>
        <p:nvSpPr>
          <p:cNvPr id="8" name="TextBox 7">
            <a:extLst>
              <a:ext uri="{FF2B5EF4-FFF2-40B4-BE49-F238E27FC236}">
                <a16:creationId xmlns:a16="http://schemas.microsoft.com/office/drawing/2014/main" id="{F06DD884-62EB-BD5E-3B37-6E68B8FACCD0}"/>
              </a:ext>
            </a:extLst>
          </p:cNvPr>
          <p:cNvSpPr txBox="1"/>
          <p:nvPr/>
        </p:nvSpPr>
        <p:spPr>
          <a:xfrm>
            <a:off x="324001" y="5345668"/>
            <a:ext cx="7983416" cy="276999"/>
          </a:xfrm>
          <a:prstGeom prst="rect">
            <a:avLst/>
          </a:prstGeom>
          <a:noFill/>
        </p:spPr>
        <p:txBody>
          <a:bodyPr wrap="square" rtlCol="0">
            <a:spAutoFit/>
          </a:bodyPr>
          <a:lstStyle/>
          <a:p>
            <a:r>
              <a:rPr lang="en-IN" sz="1200" dirty="0"/>
              <a:t>[7] E. </a:t>
            </a:r>
            <a:r>
              <a:rPr lang="en-IN" sz="1200" dirty="0" err="1"/>
              <a:t>Ipek</a:t>
            </a:r>
            <a:r>
              <a:rPr lang="en-IN" sz="1200" dirty="0"/>
              <a:t> et. al, “Core fusion: Accommodating software diversity in chip multiprocessors,” ISCA 2007  </a:t>
            </a:r>
          </a:p>
        </p:txBody>
      </p:sp>
    </p:spTree>
    <p:extLst>
      <p:ext uri="{BB962C8B-B14F-4D97-AF65-F5344CB8AC3E}">
        <p14:creationId xmlns:p14="http://schemas.microsoft.com/office/powerpoint/2010/main" val="608553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0ADF0-8B5E-9F7C-D336-6F04DB994447}"/>
              </a:ext>
            </a:extLst>
          </p:cNvPr>
          <p:cNvSpPr>
            <a:spLocks noGrp="1"/>
          </p:cNvSpPr>
          <p:nvPr>
            <p:ph type="title"/>
          </p:nvPr>
        </p:nvSpPr>
        <p:spPr>
          <a:xfrm>
            <a:off x="628647" y="0"/>
            <a:ext cx="7886700" cy="1104636"/>
          </a:xfrm>
        </p:spPr>
        <p:txBody>
          <a:bodyPr>
            <a:normAutofit/>
          </a:bodyPr>
          <a:lstStyle/>
          <a:p>
            <a:r>
              <a:rPr lang="en-IN" sz="4000" dirty="0">
                <a:solidFill>
                  <a:schemeClr val="accent1"/>
                </a:solidFill>
                <a:latin typeface="Arial" panose="020B0604020202020204" pitchFamily="34" charset="0"/>
                <a:cs typeface="Arial" panose="020B0604020202020204" pitchFamily="34" charset="0"/>
              </a:rPr>
              <a:t>Core Fusion - Results</a:t>
            </a:r>
          </a:p>
        </p:txBody>
      </p:sp>
      <p:pic>
        <p:nvPicPr>
          <p:cNvPr id="7" name="Picture 6">
            <a:extLst>
              <a:ext uri="{FF2B5EF4-FFF2-40B4-BE49-F238E27FC236}">
                <a16:creationId xmlns:a16="http://schemas.microsoft.com/office/drawing/2014/main" id="{B960D303-8CDD-3D29-CDB1-303431BD8242}"/>
              </a:ext>
            </a:extLst>
          </p:cNvPr>
          <p:cNvPicPr>
            <a:picLocks noChangeAspect="1"/>
          </p:cNvPicPr>
          <p:nvPr/>
        </p:nvPicPr>
        <p:blipFill>
          <a:blip r:embed="rId3"/>
          <a:stretch>
            <a:fillRect/>
          </a:stretch>
        </p:blipFill>
        <p:spPr>
          <a:xfrm>
            <a:off x="225173" y="1076644"/>
            <a:ext cx="8693649" cy="4206605"/>
          </a:xfrm>
          <a:prstGeom prst="rect">
            <a:avLst/>
          </a:prstGeom>
        </p:spPr>
      </p:pic>
      <p:sp>
        <p:nvSpPr>
          <p:cNvPr id="4" name="Slide Number Placeholder 3">
            <a:extLst>
              <a:ext uri="{FF2B5EF4-FFF2-40B4-BE49-F238E27FC236}">
                <a16:creationId xmlns:a16="http://schemas.microsoft.com/office/drawing/2014/main" id="{E2BE172D-3E84-9094-5332-25B0D75B4CB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39</a:t>
            </a:fld>
            <a:endParaRPr lang="en"/>
          </a:p>
        </p:txBody>
      </p:sp>
      <p:sp>
        <p:nvSpPr>
          <p:cNvPr id="6" name="TextBox 5">
            <a:extLst>
              <a:ext uri="{FF2B5EF4-FFF2-40B4-BE49-F238E27FC236}">
                <a16:creationId xmlns:a16="http://schemas.microsoft.com/office/drawing/2014/main" id="{3FA83261-E32D-4F40-F699-484CBFA31F35}"/>
              </a:ext>
            </a:extLst>
          </p:cNvPr>
          <p:cNvSpPr txBox="1"/>
          <p:nvPr/>
        </p:nvSpPr>
        <p:spPr>
          <a:xfrm>
            <a:off x="324001" y="5345668"/>
            <a:ext cx="7983416" cy="276999"/>
          </a:xfrm>
          <a:prstGeom prst="rect">
            <a:avLst/>
          </a:prstGeom>
          <a:noFill/>
        </p:spPr>
        <p:txBody>
          <a:bodyPr wrap="square" rtlCol="0">
            <a:spAutoFit/>
          </a:bodyPr>
          <a:lstStyle/>
          <a:p>
            <a:r>
              <a:rPr lang="en-IN" sz="1200" dirty="0"/>
              <a:t>[7] E. </a:t>
            </a:r>
            <a:r>
              <a:rPr lang="en-IN" sz="1200" dirty="0" err="1"/>
              <a:t>Ipek</a:t>
            </a:r>
            <a:r>
              <a:rPr lang="en-IN" sz="1200" dirty="0"/>
              <a:t> et. al, “Core fusion: Accommodating software diversity in chip multiprocessors,” ISCA 2007  </a:t>
            </a:r>
          </a:p>
        </p:txBody>
      </p:sp>
    </p:spTree>
    <p:extLst>
      <p:ext uri="{BB962C8B-B14F-4D97-AF65-F5344CB8AC3E}">
        <p14:creationId xmlns:p14="http://schemas.microsoft.com/office/powerpoint/2010/main" val="609309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0ADF0-8B5E-9F7C-D336-6F04DB994447}"/>
              </a:ext>
            </a:extLst>
          </p:cNvPr>
          <p:cNvSpPr>
            <a:spLocks noGrp="1"/>
          </p:cNvSpPr>
          <p:nvPr>
            <p:ph type="title"/>
          </p:nvPr>
        </p:nvSpPr>
        <p:spPr/>
        <p:txBody>
          <a:bodyPr>
            <a:normAutofit/>
          </a:bodyPr>
          <a:lstStyle/>
          <a:p>
            <a:r>
              <a:rPr lang="en-IN" sz="4000" dirty="0">
                <a:solidFill>
                  <a:schemeClr val="accent1"/>
                </a:solidFill>
                <a:latin typeface="Arial" panose="020B0604020202020204" pitchFamily="34" charset="0"/>
                <a:cs typeface="Arial" panose="020B0604020202020204" pitchFamily="34" charset="0"/>
              </a:rPr>
              <a:t>Drawbacks of Multicore</a:t>
            </a:r>
          </a:p>
        </p:txBody>
      </p:sp>
      <p:sp>
        <p:nvSpPr>
          <p:cNvPr id="3" name="Content Placeholder 2">
            <a:extLst>
              <a:ext uri="{FF2B5EF4-FFF2-40B4-BE49-F238E27FC236}">
                <a16:creationId xmlns:a16="http://schemas.microsoft.com/office/drawing/2014/main" id="{74EECC6E-9172-2783-4F94-F30BC54BB21D}"/>
              </a:ext>
            </a:extLst>
          </p:cNvPr>
          <p:cNvSpPr>
            <a:spLocks noGrp="1"/>
          </p:cNvSpPr>
          <p:nvPr>
            <p:ph idx="1"/>
          </p:nvPr>
        </p:nvSpPr>
        <p:spPr>
          <a:xfrm>
            <a:off x="628650" y="1521354"/>
            <a:ext cx="7886699" cy="3626115"/>
          </a:xfrm>
        </p:spPr>
        <p:txBody>
          <a:bodyPr>
            <a:noAutofit/>
          </a:bodyPr>
          <a:lstStyle/>
          <a:p>
            <a:r>
              <a:rPr lang="en-US" sz="2400" dirty="0">
                <a:solidFill>
                  <a:srgbClr val="000000"/>
                </a:solidFill>
                <a:latin typeface="Arial" panose="020B0604020202020204" pitchFamily="34" charset="0"/>
                <a:cs typeface="Arial" panose="020B0604020202020204" pitchFamily="34" charset="0"/>
              </a:rPr>
              <a:t>Single-threaded (ST) perf. became a bottleneck as per Amdahl’s Law [2]</a:t>
            </a:r>
          </a:p>
          <a:p>
            <a:endParaRPr lang="en-US" sz="1200" dirty="0">
              <a:solidFill>
                <a:srgbClr val="000000"/>
              </a:solidFill>
              <a:latin typeface="Arial" panose="020B0604020202020204" pitchFamily="34" charset="0"/>
              <a:cs typeface="Arial" panose="020B0604020202020204" pitchFamily="34" charset="0"/>
            </a:endParaRPr>
          </a:p>
          <a:p>
            <a:r>
              <a:rPr lang="en-US" sz="2400" b="0" i="0" u="none" strike="noStrike" dirty="0">
                <a:solidFill>
                  <a:srgbClr val="000000"/>
                </a:solidFill>
                <a:latin typeface="Arial" panose="020B0604020202020204" pitchFamily="34" charset="0"/>
                <a:cs typeface="Arial" panose="020B0604020202020204" pitchFamily="34" charset="0"/>
              </a:rPr>
              <a:t>Low </a:t>
            </a:r>
            <a:r>
              <a:rPr lang="en-US" sz="2400" dirty="0">
                <a:solidFill>
                  <a:srgbClr val="000000"/>
                </a:solidFill>
                <a:latin typeface="Arial" panose="020B0604020202020204" pitchFamily="34" charset="0"/>
                <a:cs typeface="Arial" panose="020B0604020202020204" pitchFamily="34" charset="0"/>
              </a:rPr>
              <a:t>utilization for low parallelism phases, also low energy efficiency</a:t>
            </a:r>
          </a:p>
          <a:p>
            <a:endParaRPr lang="en-US" sz="1200" dirty="0">
              <a:solidFill>
                <a:srgbClr val="000000"/>
              </a:solidFill>
              <a:latin typeface="Arial" panose="020B0604020202020204" pitchFamily="34" charset="0"/>
              <a:cs typeface="Arial" panose="020B0604020202020204" pitchFamily="34" charset="0"/>
            </a:endParaRPr>
          </a:p>
          <a:p>
            <a:r>
              <a:rPr lang="en-US" sz="2400" dirty="0">
                <a:solidFill>
                  <a:srgbClr val="000000"/>
                </a:solidFill>
                <a:latin typeface="Arial" panose="020B0604020202020204" pitchFamily="34" charset="0"/>
                <a:cs typeface="Arial" panose="020B0604020202020204" pitchFamily="34" charset="0"/>
              </a:rPr>
              <a:t>Due to shared structures b/w cores, it is vulnerable to information leakage</a:t>
            </a:r>
            <a:endParaRPr lang="en-US" sz="2400" b="0" i="0" u="none" strike="noStrike" dirty="0">
              <a:solidFill>
                <a:srgbClr val="000000"/>
              </a:solidFill>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9719F984-582A-BEE6-A87A-81568CF612A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
        <p:nvSpPr>
          <p:cNvPr id="7" name="TextBox 6">
            <a:extLst>
              <a:ext uri="{FF2B5EF4-FFF2-40B4-BE49-F238E27FC236}">
                <a16:creationId xmlns:a16="http://schemas.microsoft.com/office/drawing/2014/main" id="{089E5E85-942F-6D15-9F58-7922EA4165CB}"/>
              </a:ext>
            </a:extLst>
          </p:cNvPr>
          <p:cNvSpPr txBox="1"/>
          <p:nvPr/>
        </p:nvSpPr>
        <p:spPr>
          <a:xfrm>
            <a:off x="324000" y="5345668"/>
            <a:ext cx="8191349" cy="276999"/>
          </a:xfrm>
          <a:prstGeom prst="rect">
            <a:avLst/>
          </a:prstGeom>
          <a:noFill/>
        </p:spPr>
        <p:txBody>
          <a:bodyPr wrap="square" rtlCol="0">
            <a:spAutoFit/>
          </a:bodyPr>
          <a:lstStyle/>
          <a:p>
            <a:r>
              <a:rPr lang="en-IN" sz="1200" dirty="0"/>
              <a:t>[2] </a:t>
            </a:r>
            <a:r>
              <a:rPr lang="en-US" sz="1200" dirty="0"/>
              <a:t>G. M. Amdahl, “Validity of the single processor approach to achieving large scale computing capabilities,” AFIPS ’67 (Spring)</a:t>
            </a:r>
            <a:r>
              <a:rPr lang="en-IN" sz="1200" dirty="0"/>
              <a:t>   </a:t>
            </a:r>
          </a:p>
        </p:txBody>
      </p:sp>
    </p:spTree>
    <p:extLst>
      <p:ext uri="{BB962C8B-B14F-4D97-AF65-F5344CB8AC3E}">
        <p14:creationId xmlns:p14="http://schemas.microsoft.com/office/powerpoint/2010/main" val="15192133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0ADF0-8B5E-9F7C-D336-6F04DB994447}"/>
              </a:ext>
            </a:extLst>
          </p:cNvPr>
          <p:cNvSpPr>
            <a:spLocks noGrp="1"/>
          </p:cNvSpPr>
          <p:nvPr>
            <p:ph type="title"/>
          </p:nvPr>
        </p:nvSpPr>
        <p:spPr>
          <a:xfrm>
            <a:off x="628648" y="0"/>
            <a:ext cx="7886700" cy="1104636"/>
          </a:xfrm>
        </p:spPr>
        <p:txBody>
          <a:bodyPr>
            <a:normAutofit/>
          </a:bodyPr>
          <a:lstStyle/>
          <a:p>
            <a:r>
              <a:rPr lang="en-IN" sz="4000" dirty="0">
                <a:solidFill>
                  <a:schemeClr val="accent1"/>
                </a:solidFill>
                <a:latin typeface="Arial" panose="020B0604020202020204" pitchFamily="34" charset="0"/>
                <a:cs typeface="Arial" panose="020B0604020202020204" pitchFamily="34" charset="0"/>
              </a:rPr>
              <a:t>Bahurupi</a:t>
            </a:r>
          </a:p>
        </p:txBody>
      </p:sp>
      <p:sp>
        <p:nvSpPr>
          <p:cNvPr id="3" name="Content Placeholder 2">
            <a:extLst>
              <a:ext uri="{FF2B5EF4-FFF2-40B4-BE49-F238E27FC236}">
                <a16:creationId xmlns:a16="http://schemas.microsoft.com/office/drawing/2014/main" id="{74EECC6E-9172-2783-4F94-F30BC54BB21D}"/>
              </a:ext>
            </a:extLst>
          </p:cNvPr>
          <p:cNvSpPr>
            <a:spLocks noGrp="1"/>
          </p:cNvSpPr>
          <p:nvPr>
            <p:ph idx="1"/>
          </p:nvPr>
        </p:nvSpPr>
        <p:spPr>
          <a:xfrm>
            <a:off x="628647" y="1104636"/>
            <a:ext cx="7886700" cy="4283794"/>
          </a:xfrm>
        </p:spPr>
        <p:txBody>
          <a:bodyPr>
            <a:normAutofit/>
          </a:bodyPr>
          <a:lstStyle/>
          <a:p>
            <a:pPr marL="0" indent="0">
              <a:buNone/>
            </a:pPr>
            <a:r>
              <a:rPr lang="en-US" sz="2600" dirty="0">
                <a:solidFill>
                  <a:srgbClr val="000000"/>
                </a:solidFill>
                <a:latin typeface="Arial" panose="020B0604020202020204" pitchFamily="34" charset="0"/>
                <a:cs typeface="Arial" panose="020B0604020202020204" pitchFamily="34" charset="0"/>
              </a:rPr>
              <a:t>It is another reconfigurable CMP architecture</a:t>
            </a:r>
          </a:p>
          <a:p>
            <a:r>
              <a:rPr lang="en-US" sz="2600" dirty="0">
                <a:solidFill>
                  <a:srgbClr val="000000"/>
                </a:solidFill>
                <a:latin typeface="Arial" panose="020B0604020202020204" pitchFamily="34" charset="0"/>
                <a:cs typeface="Arial" panose="020B0604020202020204" pitchFamily="34" charset="0"/>
              </a:rPr>
              <a:t>However, a </a:t>
            </a:r>
            <a:r>
              <a:rPr lang="en-US" sz="2600" i="1" dirty="0">
                <a:solidFill>
                  <a:srgbClr val="000000"/>
                </a:solidFill>
                <a:latin typeface="Arial" panose="020B0604020202020204" pitchFamily="34" charset="0"/>
                <a:cs typeface="Arial" panose="020B0604020202020204" pitchFamily="34" charset="0"/>
              </a:rPr>
              <a:t>hw-sw</a:t>
            </a:r>
            <a:r>
              <a:rPr lang="en-US" sz="2600" dirty="0">
                <a:solidFill>
                  <a:srgbClr val="000000"/>
                </a:solidFill>
                <a:latin typeface="Arial" panose="020B0604020202020204" pitchFamily="34" charset="0"/>
                <a:cs typeface="Arial" panose="020B0604020202020204" pitchFamily="34" charset="0"/>
              </a:rPr>
              <a:t> solution, requires minimal </a:t>
            </a:r>
            <a:r>
              <a:rPr lang="en-US" sz="2600" dirty="0" err="1">
                <a:solidFill>
                  <a:srgbClr val="000000"/>
                </a:solidFill>
                <a:latin typeface="Arial" panose="020B0604020202020204" pitchFamily="34" charset="0"/>
                <a:cs typeface="Arial" panose="020B0604020202020204" pitchFamily="34" charset="0"/>
              </a:rPr>
              <a:t>hw</a:t>
            </a:r>
            <a:r>
              <a:rPr lang="en-US" sz="2600" dirty="0">
                <a:solidFill>
                  <a:srgbClr val="000000"/>
                </a:solidFill>
                <a:latin typeface="Arial" panose="020B0604020202020204" pitchFamily="34" charset="0"/>
                <a:cs typeface="Arial" panose="020B0604020202020204" pitchFamily="34" charset="0"/>
              </a:rPr>
              <a:t> resources &amp; compiler changes</a:t>
            </a:r>
          </a:p>
          <a:p>
            <a:pPr marL="0" indent="0">
              <a:buNone/>
            </a:pPr>
            <a:endParaRPr lang="en-US" sz="1300" dirty="0">
              <a:solidFill>
                <a:srgbClr val="000000"/>
              </a:solidFill>
              <a:latin typeface="Arial" panose="020B0604020202020204" pitchFamily="34" charset="0"/>
              <a:cs typeface="Arial" panose="020B0604020202020204" pitchFamily="34" charset="0"/>
            </a:endParaRPr>
          </a:p>
          <a:p>
            <a:pPr marL="0" indent="0">
              <a:buNone/>
            </a:pPr>
            <a:r>
              <a:rPr lang="en-US" sz="2600" dirty="0">
                <a:solidFill>
                  <a:srgbClr val="000000"/>
                </a:solidFill>
                <a:latin typeface="Arial" panose="020B0604020202020204" pitchFamily="34" charset="0"/>
                <a:cs typeface="Arial" panose="020B0604020202020204" pitchFamily="34" charset="0"/>
              </a:rPr>
              <a:t>In coalition mode, it follows distributed execution model: </a:t>
            </a:r>
          </a:p>
          <a:p>
            <a:r>
              <a:rPr lang="en-US" sz="2600" dirty="0">
                <a:solidFill>
                  <a:srgbClr val="000000"/>
                </a:solidFill>
                <a:latin typeface="Arial" panose="020B0604020202020204" pitchFamily="34" charset="0"/>
                <a:cs typeface="Arial" panose="020B0604020202020204" pitchFamily="34" charset="0"/>
              </a:rPr>
              <a:t>Basic blocks as the unit of execution for the cores</a:t>
            </a:r>
          </a:p>
          <a:p>
            <a:r>
              <a:rPr lang="en-US" sz="2600" dirty="0">
                <a:solidFill>
                  <a:srgbClr val="000000"/>
                </a:solidFill>
                <a:latin typeface="Arial" panose="020B0604020202020204" pitchFamily="34" charset="0"/>
                <a:cs typeface="Arial" panose="020B0604020202020204" pitchFamily="34" charset="0"/>
              </a:rPr>
              <a:t>Executed in parallel on coalition cores</a:t>
            </a:r>
          </a:p>
          <a:p>
            <a:r>
              <a:rPr lang="en-US" sz="2600" dirty="0">
                <a:solidFill>
                  <a:srgbClr val="000000"/>
                </a:solidFill>
                <a:latin typeface="Arial" panose="020B0604020202020204" pitchFamily="34" charset="0"/>
                <a:cs typeface="Arial" panose="020B0604020202020204" pitchFamily="34" charset="0"/>
              </a:rPr>
              <a:t>More instructions in window </a:t>
            </a:r>
            <a:r>
              <a:rPr lang="en-US" sz="2600" dirty="0">
                <a:solidFill>
                  <a:srgbClr val="000000"/>
                </a:solidFill>
                <a:latin typeface="Arial" panose="020B0604020202020204" pitchFamily="34" charset="0"/>
                <a:cs typeface="Arial" panose="020B0604020202020204" pitchFamily="34" charset="0"/>
                <a:sym typeface="Wingdings" panose="05000000000000000000" pitchFamily="2" charset="2"/>
              </a:rPr>
              <a:t></a:t>
            </a:r>
            <a:r>
              <a:rPr lang="en-US" sz="2600" dirty="0">
                <a:solidFill>
                  <a:srgbClr val="000000"/>
                </a:solidFill>
                <a:latin typeface="Arial" panose="020B0604020202020204" pitchFamily="34" charset="0"/>
                <a:cs typeface="Arial" panose="020B0604020202020204" pitchFamily="34" charset="0"/>
              </a:rPr>
              <a:t> more ILP extraction opportunities  </a:t>
            </a:r>
          </a:p>
          <a:p>
            <a:pPr marL="0" indent="0">
              <a:buNone/>
            </a:pPr>
            <a:endParaRPr lang="en-US" sz="2400" dirty="0">
              <a:solidFill>
                <a:srgbClr val="000000"/>
              </a:solidFill>
              <a:latin typeface="Arial" panose="020B0604020202020204" pitchFamily="34" charset="0"/>
              <a:cs typeface="Arial" panose="020B0604020202020204" pitchFamily="34" charset="0"/>
            </a:endParaRPr>
          </a:p>
          <a:p>
            <a:pPr marL="0" indent="0">
              <a:buNone/>
            </a:pPr>
            <a:endParaRPr lang="en-US" sz="2400" b="1" dirty="0">
              <a:solidFill>
                <a:srgbClr val="000000"/>
              </a:solidFill>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7FA2D93B-16AE-211F-DF93-1A2B2A7D7BC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40</a:t>
            </a:fld>
            <a:endParaRPr lang="en"/>
          </a:p>
        </p:txBody>
      </p:sp>
      <p:sp>
        <p:nvSpPr>
          <p:cNvPr id="7" name="TextBox 6">
            <a:extLst>
              <a:ext uri="{FF2B5EF4-FFF2-40B4-BE49-F238E27FC236}">
                <a16:creationId xmlns:a16="http://schemas.microsoft.com/office/drawing/2014/main" id="{D8D423E9-3282-7FBD-F4E5-429450823330}"/>
              </a:ext>
            </a:extLst>
          </p:cNvPr>
          <p:cNvSpPr txBox="1"/>
          <p:nvPr/>
        </p:nvSpPr>
        <p:spPr>
          <a:xfrm>
            <a:off x="324001" y="5345668"/>
            <a:ext cx="7983416" cy="276999"/>
          </a:xfrm>
          <a:prstGeom prst="rect">
            <a:avLst/>
          </a:prstGeom>
          <a:noFill/>
        </p:spPr>
        <p:txBody>
          <a:bodyPr wrap="square" rtlCol="0">
            <a:spAutoFit/>
          </a:bodyPr>
          <a:lstStyle/>
          <a:p>
            <a:r>
              <a:rPr lang="en-IN" sz="1200" dirty="0"/>
              <a:t>[8] M. </a:t>
            </a:r>
            <a:r>
              <a:rPr lang="en-IN" sz="1200" dirty="0" err="1"/>
              <a:t>Pricopi</a:t>
            </a:r>
            <a:r>
              <a:rPr lang="en-IN" sz="1200" dirty="0"/>
              <a:t> et. al, “Bahurupi: A polymorphic heterogeneous multi-core architecture,” TACO 2012 </a:t>
            </a:r>
          </a:p>
        </p:txBody>
      </p:sp>
    </p:spTree>
    <p:extLst>
      <p:ext uri="{BB962C8B-B14F-4D97-AF65-F5344CB8AC3E}">
        <p14:creationId xmlns:p14="http://schemas.microsoft.com/office/powerpoint/2010/main" val="40044776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0ADF0-8B5E-9F7C-D336-6F04DB994447}"/>
              </a:ext>
            </a:extLst>
          </p:cNvPr>
          <p:cNvSpPr>
            <a:spLocks noGrp="1"/>
          </p:cNvSpPr>
          <p:nvPr>
            <p:ph type="title"/>
          </p:nvPr>
        </p:nvSpPr>
        <p:spPr>
          <a:xfrm>
            <a:off x="628648" y="0"/>
            <a:ext cx="7886700" cy="1104636"/>
          </a:xfrm>
        </p:spPr>
        <p:txBody>
          <a:bodyPr>
            <a:normAutofit/>
          </a:bodyPr>
          <a:lstStyle/>
          <a:p>
            <a:r>
              <a:rPr lang="en-IN" sz="4000" dirty="0">
                <a:solidFill>
                  <a:schemeClr val="accent1"/>
                </a:solidFill>
                <a:latin typeface="Arial" panose="020B0604020202020204" pitchFamily="34" charset="0"/>
                <a:cs typeface="Arial" panose="020B0604020202020204" pitchFamily="34" charset="0"/>
              </a:rPr>
              <a:t>Bahurupi</a:t>
            </a:r>
          </a:p>
        </p:txBody>
      </p:sp>
      <p:sp>
        <p:nvSpPr>
          <p:cNvPr id="3" name="Content Placeholder 2">
            <a:extLst>
              <a:ext uri="{FF2B5EF4-FFF2-40B4-BE49-F238E27FC236}">
                <a16:creationId xmlns:a16="http://schemas.microsoft.com/office/drawing/2014/main" id="{74EECC6E-9172-2783-4F94-F30BC54BB21D}"/>
              </a:ext>
            </a:extLst>
          </p:cNvPr>
          <p:cNvSpPr>
            <a:spLocks noGrp="1"/>
          </p:cNvSpPr>
          <p:nvPr>
            <p:ph idx="1"/>
          </p:nvPr>
        </p:nvSpPr>
        <p:spPr>
          <a:xfrm>
            <a:off x="628647" y="1104636"/>
            <a:ext cx="7886700" cy="4283794"/>
          </a:xfrm>
        </p:spPr>
        <p:txBody>
          <a:bodyPr>
            <a:normAutofit/>
          </a:bodyPr>
          <a:lstStyle/>
          <a:p>
            <a:pPr marL="0" indent="0">
              <a:buNone/>
            </a:pPr>
            <a:r>
              <a:rPr lang="en-US" sz="2600" dirty="0">
                <a:solidFill>
                  <a:srgbClr val="000000"/>
                </a:solidFill>
                <a:latin typeface="Arial" panose="020B0604020202020204" pitchFamily="34" charset="0"/>
                <a:cs typeface="Arial" panose="020B0604020202020204" pitchFamily="34" charset="0"/>
              </a:rPr>
              <a:t>It is another reconfigurable CMP architecture</a:t>
            </a:r>
          </a:p>
          <a:p>
            <a:r>
              <a:rPr lang="en-US" sz="2600" dirty="0">
                <a:solidFill>
                  <a:srgbClr val="000000"/>
                </a:solidFill>
                <a:latin typeface="Arial" panose="020B0604020202020204" pitchFamily="34" charset="0"/>
                <a:cs typeface="Arial" panose="020B0604020202020204" pitchFamily="34" charset="0"/>
              </a:rPr>
              <a:t>However, a </a:t>
            </a:r>
            <a:r>
              <a:rPr lang="en-US" sz="2600" i="1" dirty="0">
                <a:solidFill>
                  <a:srgbClr val="000000"/>
                </a:solidFill>
                <a:latin typeface="Arial" panose="020B0604020202020204" pitchFamily="34" charset="0"/>
                <a:cs typeface="Arial" panose="020B0604020202020204" pitchFamily="34" charset="0"/>
              </a:rPr>
              <a:t>hw-sw</a:t>
            </a:r>
            <a:r>
              <a:rPr lang="en-US" sz="2600" dirty="0">
                <a:solidFill>
                  <a:srgbClr val="000000"/>
                </a:solidFill>
                <a:latin typeface="Arial" panose="020B0604020202020204" pitchFamily="34" charset="0"/>
                <a:cs typeface="Arial" panose="020B0604020202020204" pitchFamily="34" charset="0"/>
              </a:rPr>
              <a:t> solution, requires minimal </a:t>
            </a:r>
            <a:r>
              <a:rPr lang="en-US" sz="2600" dirty="0" err="1">
                <a:solidFill>
                  <a:srgbClr val="000000"/>
                </a:solidFill>
                <a:latin typeface="Arial" panose="020B0604020202020204" pitchFamily="34" charset="0"/>
                <a:cs typeface="Arial" panose="020B0604020202020204" pitchFamily="34" charset="0"/>
              </a:rPr>
              <a:t>hw</a:t>
            </a:r>
            <a:r>
              <a:rPr lang="en-US" sz="2600" dirty="0">
                <a:solidFill>
                  <a:srgbClr val="000000"/>
                </a:solidFill>
                <a:latin typeface="Arial" panose="020B0604020202020204" pitchFamily="34" charset="0"/>
                <a:cs typeface="Arial" panose="020B0604020202020204" pitchFamily="34" charset="0"/>
              </a:rPr>
              <a:t> resources &amp; compiler changes</a:t>
            </a:r>
          </a:p>
          <a:p>
            <a:pPr marL="0" indent="0">
              <a:buNone/>
            </a:pPr>
            <a:endParaRPr lang="en-US" sz="1300" dirty="0">
              <a:solidFill>
                <a:srgbClr val="000000"/>
              </a:solidFill>
              <a:latin typeface="Arial" panose="020B0604020202020204" pitchFamily="34" charset="0"/>
              <a:cs typeface="Arial" panose="020B0604020202020204" pitchFamily="34" charset="0"/>
            </a:endParaRPr>
          </a:p>
          <a:p>
            <a:pPr marL="0" indent="0">
              <a:buNone/>
            </a:pPr>
            <a:r>
              <a:rPr lang="en-US" sz="2600" dirty="0">
                <a:solidFill>
                  <a:srgbClr val="000000"/>
                </a:solidFill>
                <a:latin typeface="Arial" panose="020B0604020202020204" pitchFamily="34" charset="0"/>
                <a:cs typeface="Arial" panose="020B0604020202020204" pitchFamily="34" charset="0"/>
              </a:rPr>
              <a:t>In coalition mode, it follows distributed execution model: </a:t>
            </a:r>
          </a:p>
          <a:p>
            <a:r>
              <a:rPr lang="en-US" sz="2600" dirty="0">
                <a:solidFill>
                  <a:srgbClr val="000000"/>
                </a:solidFill>
                <a:latin typeface="Arial" panose="020B0604020202020204" pitchFamily="34" charset="0"/>
                <a:cs typeface="Arial" panose="020B0604020202020204" pitchFamily="34" charset="0"/>
              </a:rPr>
              <a:t>Basic blocks as the unit of execution for the cores</a:t>
            </a:r>
          </a:p>
          <a:p>
            <a:r>
              <a:rPr lang="en-US" sz="2600" dirty="0">
                <a:solidFill>
                  <a:srgbClr val="000000"/>
                </a:solidFill>
                <a:latin typeface="Arial" panose="020B0604020202020204" pitchFamily="34" charset="0"/>
                <a:cs typeface="Arial" panose="020B0604020202020204" pitchFamily="34" charset="0"/>
              </a:rPr>
              <a:t>Executed in parallel on coalition cores</a:t>
            </a:r>
          </a:p>
          <a:p>
            <a:r>
              <a:rPr lang="en-US" sz="2600" dirty="0">
                <a:solidFill>
                  <a:srgbClr val="000000"/>
                </a:solidFill>
                <a:latin typeface="Arial" panose="020B0604020202020204" pitchFamily="34" charset="0"/>
                <a:cs typeface="Arial" panose="020B0604020202020204" pitchFamily="34" charset="0"/>
              </a:rPr>
              <a:t>More instructions in window </a:t>
            </a:r>
            <a:r>
              <a:rPr lang="en-US" sz="2600" dirty="0">
                <a:solidFill>
                  <a:srgbClr val="000000"/>
                </a:solidFill>
                <a:latin typeface="Arial" panose="020B0604020202020204" pitchFamily="34" charset="0"/>
                <a:cs typeface="Arial" panose="020B0604020202020204" pitchFamily="34" charset="0"/>
                <a:sym typeface="Wingdings" panose="05000000000000000000" pitchFamily="2" charset="2"/>
              </a:rPr>
              <a:t></a:t>
            </a:r>
            <a:r>
              <a:rPr lang="en-US" sz="2600" dirty="0">
                <a:solidFill>
                  <a:srgbClr val="000000"/>
                </a:solidFill>
                <a:latin typeface="Arial" panose="020B0604020202020204" pitchFamily="34" charset="0"/>
                <a:cs typeface="Arial" panose="020B0604020202020204" pitchFamily="34" charset="0"/>
              </a:rPr>
              <a:t> more ILP extraction opportunities  </a:t>
            </a:r>
          </a:p>
          <a:p>
            <a:pPr marL="0" indent="0">
              <a:buNone/>
            </a:pPr>
            <a:endParaRPr lang="en-US" sz="2400" dirty="0">
              <a:solidFill>
                <a:srgbClr val="000000"/>
              </a:solidFill>
              <a:latin typeface="Arial" panose="020B0604020202020204" pitchFamily="34" charset="0"/>
              <a:cs typeface="Arial" panose="020B0604020202020204" pitchFamily="34" charset="0"/>
            </a:endParaRPr>
          </a:p>
          <a:p>
            <a:pPr marL="0" indent="0">
              <a:buNone/>
            </a:pPr>
            <a:endParaRPr lang="en-US" sz="2400" b="1" dirty="0">
              <a:solidFill>
                <a:srgbClr val="000000"/>
              </a:solidFill>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7FA2D93B-16AE-211F-DF93-1A2B2A7D7BC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41</a:t>
            </a:fld>
            <a:endParaRPr lang="en"/>
          </a:p>
        </p:txBody>
      </p:sp>
      <p:sp>
        <p:nvSpPr>
          <p:cNvPr id="7" name="TextBox 6">
            <a:extLst>
              <a:ext uri="{FF2B5EF4-FFF2-40B4-BE49-F238E27FC236}">
                <a16:creationId xmlns:a16="http://schemas.microsoft.com/office/drawing/2014/main" id="{D8D423E9-3282-7FBD-F4E5-429450823330}"/>
              </a:ext>
            </a:extLst>
          </p:cNvPr>
          <p:cNvSpPr txBox="1"/>
          <p:nvPr/>
        </p:nvSpPr>
        <p:spPr>
          <a:xfrm>
            <a:off x="324001" y="5345668"/>
            <a:ext cx="7983416" cy="276999"/>
          </a:xfrm>
          <a:prstGeom prst="rect">
            <a:avLst/>
          </a:prstGeom>
          <a:noFill/>
        </p:spPr>
        <p:txBody>
          <a:bodyPr wrap="square" rtlCol="0">
            <a:spAutoFit/>
          </a:bodyPr>
          <a:lstStyle/>
          <a:p>
            <a:r>
              <a:rPr lang="en-IN" sz="1200" dirty="0"/>
              <a:t>[8] M. </a:t>
            </a:r>
            <a:r>
              <a:rPr lang="en-IN" sz="1200" dirty="0" err="1"/>
              <a:t>Pricopi</a:t>
            </a:r>
            <a:r>
              <a:rPr lang="en-IN" sz="1200" dirty="0"/>
              <a:t> et. al, “Bahurupi: A polymorphic heterogeneous multi-core architecture,” TACO 2012 </a:t>
            </a:r>
          </a:p>
        </p:txBody>
      </p:sp>
      <p:sp>
        <p:nvSpPr>
          <p:cNvPr id="4" name="Rectangle: Rounded Corners 3">
            <a:extLst>
              <a:ext uri="{FF2B5EF4-FFF2-40B4-BE49-F238E27FC236}">
                <a16:creationId xmlns:a16="http://schemas.microsoft.com/office/drawing/2014/main" id="{D648B824-1CA2-FD7C-7F48-B4CD95980E57}"/>
              </a:ext>
            </a:extLst>
          </p:cNvPr>
          <p:cNvSpPr/>
          <p:nvPr/>
        </p:nvSpPr>
        <p:spPr>
          <a:xfrm>
            <a:off x="628647" y="2024117"/>
            <a:ext cx="8081720" cy="17896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solidFill>
                  <a:schemeClr val="tx1"/>
                </a:solidFill>
                <a:latin typeface="Arial" panose="020B0604020202020204" pitchFamily="34" charset="0"/>
                <a:cs typeface="Arial" panose="020B0604020202020204" pitchFamily="34" charset="0"/>
              </a:rPr>
              <a:t>Major breakthrough</a:t>
            </a:r>
            <a:r>
              <a:rPr lang="en-US" sz="3000" dirty="0">
                <a:solidFill>
                  <a:schemeClr val="tx1"/>
                </a:solidFill>
                <a:latin typeface="Arial" panose="020B0604020202020204" pitchFamily="34" charset="0"/>
                <a:cs typeface="Arial" panose="020B0604020202020204" pitchFamily="34" charset="0"/>
              </a:rPr>
              <a:t>: Quad-core Bahurupi gives better perf. and energy efficiency than 8-way OoO baseline core</a:t>
            </a:r>
            <a:endParaRPr lang="en-US" sz="30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91084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0ADF0-8B5E-9F7C-D336-6F04DB994447}"/>
              </a:ext>
            </a:extLst>
          </p:cNvPr>
          <p:cNvSpPr>
            <a:spLocks noGrp="1"/>
          </p:cNvSpPr>
          <p:nvPr>
            <p:ph type="title"/>
          </p:nvPr>
        </p:nvSpPr>
        <p:spPr/>
        <p:txBody>
          <a:bodyPr>
            <a:normAutofit/>
          </a:bodyPr>
          <a:lstStyle/>
          <a:p>
            <a:r>
              <a:rPr lang="en-IN" sz="4000" dirty="0">
                <a:solidFill>
                  <a:schemeClr val="accent1"/>
                </a:solidFill>
                <a:latin typeface="Arial" panose="020B0604020202020204" pitchFamily="34" charset="0"/>
                <a:cs typeface="Arial" panose="020B0604020202020204" pitchFamily="34" charset="0"/>
              </a:rPr>
              <a:t>Single-threaded Performance</a:t>
            </a:r>
          </a:p>
        </p:txBody>
      </p:sp>
      <p:sp>
        <p:nvSpPr>
          <p:cNvPr id="3" name="Content Placeholder 2">
            <a:extLst>
              <a:ext uri="{FF2B5EF4-FFF2-40B4-BE49-F238E27FC236}">
                <a16:creationId xmlns:a16="http://schemas.microsoft.com/office/drawing/2014/main" id="{74EECC6E-9172-2783-4F94-F30BC54BB21D}"/>
              </a:ext>
            </a:extLst>
          </p:cNvPr>
          <p:cNvSpPr>
            <a:spLocks noGrp="1"/>
          </p:cNvSpPr>
          <p:nvPr>
            <p:ph idx="1"/>
          </p:nvPr>
        </p:nvSpPr>
        <p:spPr>
          <a:xfrm>
            <a:off x="628650" y="1521354"/>
            <a:ext cx="7886700" cy="3889375"/>
          </a:xfrm>
        </p:spPr>
        <p:txBody>
          <a:bodyPr>
            <a:normAutofit lnSpcReduction="10000"/>
          </a:bodyPr>
          <a:lstStyle/>
          <a:p>
            <a:pPr marL="0" indent="0">
              <a:buNone/>
            </a:pPr>
            <a:r>
              <a:rPr lang="en-US" sz="2400" b="0" i="0" u="none" strike="noStrike" dirty="0">
                <a:solidFill>
                  <a:srgbClr val="000000"/>
                </a:solidFill>
                <a:latin typeface="Arial" panose="020B0604020202020204" pitchFamily="34" charset="0"/>
                <a:cs typeface="Arial" panose="020B0604020202020204" pitchFamily="34" charset="0"/>
              </a:rPr>
              <a:t>Improving </a:t>
            </a:r>
            <a:r>
              <a:rPr lang="en-US" sz="2400" dirty="0">
                <a:solidFill>
                  <a:srgbClr val="000000"/>
                </a:solidFill>
                <a:latin typeface="Arial" panose="020B0604020202020204" pitchFamily="34" charset="0"/>
                <a:cs typeface="Arial" panose="020B0604020202020204" pitchFamily="34" charset="0"/>
              </a:rPr>
              <a:t>ST</a:t>
            </a:r>
            <a:r>
              <a:rPr lang="en-US" sz="2400" b="0" i="0" u="none" strike="noStrike" dirty="0">
                <a:solidFill>
                  <a:srgbClr val="000000"/>
                </a:solidFill>
                <a:latin typeface="Arial" panose="020B0604020202020204" pitchFamily="34" charset="0"/>
                <a:cs typeface="Arial" panose="020B0604020202020204" pitchFamily="34" charset="0"/>
              </a:rPr>
              <a:t> performance: </a:t>
            </a:r>
          </a:p>
          <a:p>
            <a:r>
              <a:rPr lang="en-US" sz="2400" dirty="0">
                <a:solidFill>
                  <a:srgbClr val="000000"/>
                </a:solidFill>
                <a:latin typeface="Arial" panose="020B0604020202020204" pitchFamily="34" charset="0"/>
                <a:cs typeface="Arial" panose="020B0604020202020204" pitchFamily="34" charset="0"/>
              </a:rPr>
              <a:t>Using H</a:t>
            </a:r>
            <a:r>
              <a:rPr lang="en-US" sz="2400" b="0" i="0" u="none" strike="noStrike" dirty="0">
                <a:solidFill>
                  <a:srgbClr val="000000"/>
                </a:solidFill>
                <a:latin typeface="Arial" panose="020B0604020202020204" pitchFamily="34" charset="0"/>
                <a:cs typeface="Arial" panose="020B0604020202020204" pitchFamily="34" charset="0"/>
              </a:rPr>
              <a:t>eterogeneous ISA Dynamic Core (HIDC) by</a:t>
            </a:r>
          </a:p>
          <a:p>
            <a:pPr lvl="1">
              <a:buFont typeface="Wingdings" panose="05000000000000000000" pitchFamily="2" charset="2"/>
              <a:buChar char="§"/>
            </a:pPr>
            <a:r>
              <a:rPr lang="en-US" sz="2100" dirty="0">
                <a:solidFill>
                  <a:srgbClr val="000000"/>
                </a:solidFill>
                <a:latin typeface="Arial" panose="020B0604020202020204" pitchFamily="34" charset="0"/>
                <a:cs typeface="Arial" panose="020B0604020202020204" pitchFamily="34" charset="0"/>
              </a:rPr>
              <a:t>Executing phases on ISA affine core </a:t>
            </a:r>
          </a:p>
          <a:p>
            <a:pPr lvl="1">
              <a:buFont typeface="Wingdings" panose="05000000000000000000" pitchFamily="2" charset="2"/>
              <a:buChar char="§"/>
            </a:pPr>
            <a:r>
              <a:rPr lang="en-US" sz="2100" b="0" i="0" u="none" strike="noStrike" dirty="0">
                <a:solidFill>
                  <a:srgbClr val="000000"/>
                </a:solidFill>
                <a:latin typeface="Arial" panose="020B0604020202020204" pitchFamily="34" charset="0"/>
                <a:cs typeface="Arial" panose="020B0604020202020204" pitchFamily="34" charset="0"/>
              </a:rPr>
              <a:t>Reduction in migration latency due to shared memory</a:t>
            </a:r>
          </a:p>
          <a:p>
            <a:pPr lvl="1">
              <a:buFont typeface="Wingdings" panose="05000000000000000000" pitchFamily="2" charset="2"/>
              <a:buChar char="§"/>
            </a:pPr>
            <a:endParaRPr lang="en-US" sz="2400" dirty="0">
              <a:solidFill>
                <a:srgbClr val="000000"/>
              </a:solidFill>
              <a:latin typeface="Arial" panose="020B0604020202020204" pitchFamily="34" charset="0"/>
              <a:cs typeface="Arial" panose="020B0604020202020204" pitchFamily="34" charset="0"/>
            </a:endParaRPr>
          </a:p>
          <a:p>
            <a:pPr marL="0" indent="0">
              <a:buNone/>
            </a:pPr>
            <a:r>
              <a:rPr lang="en-US" sz="2400" dirty="0">
                <a:solidFill>
                  <a:srgbClr val="000000"/>
                </a:solidFill>
                <a:latin typeface="Arial" panose="020B0604020202020204" pitchFamily="34" charset="0"/>
                <a:cs typeface="Arial" panose="020B0604020202020204" pitchFamily="34" charset="0"/>
              </a:rPr>
              <a:t>Drawbacks of HIDC - </a:t>
            </a:r>
          </a:p>
          <a:p>
            <a:pPr lvl="1"/>
            <a:r>
              <a:rPr lang="en-US" sz="2100" dirty="0">
                <a:solidFill>
                  <a:srgbClr val="000000"/>
                </a:solidFill>
                <a:latin typeface="Arial" panose="020B0604020202020204" pitchFamily="34" charset="0"/>
                <a:cs typeface="Arial" panose="020B0604020202020204" pitchFamily="34" charset="0"/>
              </a:rPr>
              <a:t>Gives suboptimal performance for parallel phases in apps</a:t>
            </a:r>
          </a:p>
          <a:p>
            <a:pPr lvl="1"/>
            <a:r>
              <a:rPr lang="en-US" sz="2100" dirty="0">
                <a:solidFill>
                  <a:srgbClr val="000000"/>
                </a:solidFill>
                <a:latin typeface="Arial" panose="020B0604020202020204" pitchFamily="34" charset="0"/>
                <a:cs typeface="Arial" panose="020B0604020202020204" pitchFamily="34" charset="0"/>
              </a:rPr>
              <a:t>Unable to dynamically adapt to parallelism in program </a:t>
            </a:r>
          </a:p>
          <a:p>
            <a:pPr marL="342900" lvl="1" indent="0">
              <a:buNone/>
            </a:pPr>
            <a:endParaRPr lang="en-US" sz="2400" dirty="0">
              <a:solidFill>
                <a:srgbClr val="000000"/>
              </a:solidFill>
              <a:latin typeface="Arial" panose="020B0604020202020204" pitchFamily="34" charset="0"/>
              <a:cs typeface="Arial" panose="020B0604020202020204" pitchFamily="34" charset="0"/>
            </a:endParaRPr>
          </a:p>
          <a:p>
            <a:pPr marL="342900" lvl="1" indent="0">
              <a:buNone/>
            </a:pPr>
            <a:r>
              <a:rPr lang="en-US" sz="2400" dirty="0">
                <a:solidFill>
                  <a:srgbClr val="000000"/>
                </a:solidFill>
                <a:latin typeface="Arial" panose="020B0604020202020204" pitchFamily="34" charset="0"/>
                <a:cs typeface="Arial" panose="020B0604020202020204" pitchFamily="34" charset="0"/>
              </a:rPr>
              <a:t>Leading to poor performance and power for parallel phases</a:t>
            </a:r>
            <a:endParaRPr lang="en-US" sz="2200" b="0" i="0" u="none" strike="noStrike" dirty="0">
              <a:solidFill>
                <a:srgbClr val="000000"/>
              </a:solidFill>
              <a:latin typeface="Arial" panose="020B0604020202020204" pitchFamily="34" charset="0"/>
              <a:cs typeface="Arial" panose="020B0604020202020204" pitchFamily="34" charset="0"/>
            </a:endParaRPr>
          </a:p>
          <a:p>
            <a:endParaRPr lang="en-US" sz="2200" b="0" i="0" u="none" strike="noStrike" dirty="0">
              <a:solidFill>
                <a:srgbClr val="000000"/>
              </a:solidFill>
              <a:latin typeface="Arial" panose="020B0604020202020204" pitchFamily="34" charset="0"/>
              <a:cs typeface="Arial" panose="020B0604020202020204" pitchFamily="34" charset="0"/>
            </a:endParaRPr>
          </a:p>
          <a:p>
            <a:endParaRPr lang="en-US" sz="2200" b="0" i="0" u="none" strike="noStrike" dirty="0">
              <a:solidFill>
                <a:srgbClr val="000000"/>
              </a:solidFill>
              <a:latin typeface="Arial" panose="020B0604020202020204" pitchFamily="34" charset="0"/>
              <a:cs typeface="Arial" panose="020B0604020202020204" pitchFamily="34" charset="0"/>
            </a:endParaRPr>
          </a:p>
          <a:p>
            <a:pPr marL="0" indent="0">
              <a:buNone/>
            </a:pPr>
            <a:endParaRPr lang="en-US" sz="2200" b="0" i="0" u="none" strike="noStrike" dirty="0">
              <a:solidFill>
                <a:srgbClr val="000000"/>
              </a:solidFill>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5317EEBF-8F7B-CE44-BA00-86BA088FFF8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1200030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EECC6E-9172-2783-4F94-F30BC54BB21D}"/>
              </a:ext>
            </a:extLst>
          </p:cNvPr>
          <p:cNvSpPr>
            <a:spLocks noGrp="1"/>
          </p:cNvSpPr>
          <p:nvPr>
            <p:ph idx="1"/>
          </p:nvPr>
        </p:nvSpPr>
        <p:spPr>
          <a:xfrm>
            <a:off x="628648" y="1267122"/>
            <a:ext cx="7886700" cy="3626115"/>
          </a:xfrm>
        </p:spPr>
        <p:txBody>
          <a:bodyPr>
            <a:normAutofit/>
          </a:bodyPr>
          <a:lstStyle/>
          <a:p>
            <a:pPr marL="0" indent="0">
              <a:buNone/>
            </a:pPr>
            <a:r>
              <a:rPr lang="en-US" sz="2200" dirty="0">
                <a:solidFill>
                  <a:srgbClr val="000000"/>
                </a:solidFill>
                <a:latin typeface="Arial" panose="020B0604020202020204" pitchFamily="34" charset="0"/>
                <a:cs typeface="Arial" panose="020B0604020202020204" pitchFamily="34" charset="0"/>
              </a:rPr>
              <a:t> </a:t>
            </a:r>
          </a:p>
          <a:p>
            <a:pPr>
              <a:buFont typeface="Wingdings" panose="05000000000000000000" pitchFamily="2" charset="2"/>
              <a:buChar char="§"/>
            </a:pPr>
            <a:endParaRPr lang="en-US" sz="2200" b="0" i="0" u="none" strike="noStrike" dirty="0">
              <a:solidFill>
                <a:srgbClr val="000000"/>
              </a:solidFill>
              <a:latin typeface="Arial" panose="020B0604020202020204" pitchFamily="34" charset="0"/>
              <a:cs typeface="Arial" panose="020B0604020202020204" pitchFamily="34" charset="0"/>
            </a:endParaRPr>
          </a:p>
        </p:txBody>
      </p:sp>
      <p:pic>
        <p:nvPicPr>
          <p:cNvPr id="17" name="Picture 16">
            <a:extLst>
              <a:ext uri="{FF2B5EF4-FFF2-40B4-BE49-F238E27FC236}">
                <a16:creationId xmlns:a16="http://schemas.microsoft.com/office/drawing/2014/main" id="{443AD916-1BA0-FF8C-3F6F-81FB882A28AA}"/>
              </a:ext>
            </a:extLst>
          </p:cNvPr>
          <p:cNvPicPr>
            <a:picLocks noChangeAspect="1"/>
          </p:cNvPicPr>
          <p:nvPr/>
        </p:nvPicPr>
        <p:blipFill>
          <a:blip r:embed="rId3"/>
          <a:stretch>
            <a:fillRect/>
          </a:stretch>
        </p:blipFill>
        <p:spPr>
          <a:xfrm>
            <a:off x="379587" y="2816545"/>
            <a:ext cx="3333493" cy="2046147"/>
          </a:xfrm>
          <a:prstGeom prst="rect">
            <a:avLst/>
          </a:prstGeom>
        </p:spPr>
      </p:pic>
      <p:pic>
        <p:nvPicPr>
          <p:cNvPr id="2052" name="Picture 4" descr="The 2020 Browser Battle: Surfing With Speed">
            <a:extLst>
              <a:ext uri="{FF2B5EF4-FFF2-40B4-BE49-F238E27FC236}">
                <a16:creationId xmlns:a16="http://schemas.microsoft.com/office/drawing/2014/main" id="{BA4D8822-A64C-B4C0-1B72-05458D6413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217" y="174284"/>
            <a:ext cx="3698820" cy="242223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Screenshots from Cyberpunk 2077">
            <a:extLst>
              <a:ext uri="{FF2B5EF4-FFF2-40B4-BE49-F238E27FC236}">
                <a16:creationId xmlns:a16="http://schemas.microsoft.com/office/drawing/2014/main" id="{BFA60255-CF37-5452-3F9A-7A2732E6904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2206" y="0"/>
            <a:ext cx="5011794" cy="281654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A Basic Guide To Stock Trading - Entrepreneurs Box">
            <a:extLst>
              <a:ext uri="{FF2B5EF4-FFF2-40B4-BE49-F238E27FC236}">
                <a16:creationId xmlns:a16="http://schemas.microsoft.com/office/drawing/2014/main" id="{D6A70C46-130A-0A05-35BD-AFEBF821ADB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79984" y="2937663"/>
            <a:ext cx="2916238" cy="1943439"/>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56EACA6A-110E-F3F0-0CED-65E46B24D7B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6" name="TextBox 5">
            <a:extLst>
              <a:ext uri="{FF2B5EF4-FFF2-40B4-BE49-F238E27FC236}">
                <a16:creationId xmlns:a16="http://schemas.microsoft.com/office/drawing/2014/main" id="{7AA2D5D9-9B1F-AD71-C67E-F83D256BE3D7}"/>
              </a:ext>
            </a:extLst>
          </p:cNvPr>
          <p:cNvSpPr txBox="1"/>
          <p:nvPr/>
        </p:nvSpPr>
        <p:spPr>
          <a:xfrm>
            <a:off x="289277" y="4998534"/>
            <a:ext cx="7983416" cy="892552"/>
          </a:xfrm>
          <a:prstGeom prst="rect">
            <a:avLst/>
          </a:prstGeom>
          <a:noFill/>
        </p:spPr>
        <p:txBody>
          <a:bodyPr wrap="square" rtlCol="0">
            <a:spAutoFit/>
          </a:bodyPr>
          <a:lstStyle/>
          <a:p>
            <a:r>
              <a:rPr lang="en-IN" sz="1000" dirty="0">
                <a:latin typeface="Arial" panose="020B0604020202020204" pitchFamily="34" charset="0"/>
                <a:cs typeface="Arial" panose="020B0604020202020204" pitchFamily="34" charset="0"/>
                <a:hlinkClick r:id="rId7"/>
              </a:rPr>
              <a:t>https://www.simplilearn.com/computer-vision-article</a:t>
            </a:r>
            <a:endParaRPr lang="en-IN" sz="1000" dirty="0">
              <a:latin typeface="Arial" panose="020B0604020202020204" pitchFamily="34" charset="0"/>
              <a:cs typeface="Arial" panose="020B0604020202020204" pitchFamily="34" charset="0"/>
            </a:endParaRPr>
          </a:p>
          <a:p>
            <a:r>
              <a:rPr lang="en-IN" sz="1000" dirty="0">
                <a:latin typeface="Arial" panose="020B0604020202020204" pitchFamily="34" charset="0"/>
                <a:cs typeface="Arial" panose="020B0604020202020204" pitchFamily="34" charset="0"/>
                <a:hlinkClick r:id="rId8"/>
              </a:rPr>
              <a:t>https://www.anandtech.com/show/16078/the-2020-browser-battle-surfing-with-speed</a:t>
            </a:r>
            <a:endParaRPr lang="en-IN" sz="1000" dirty="0">
              <a:latin typeface="Arial" panose="020B0604020202020204" pitchFamily="34" charset="0"/>
              <a:cs typeface="Arial" panose="020B0604020202020204" pitchFamily="34" charset="0"/>
            </a:endParaRPr>
          </a:p>
          <a:p>
            <a:r>
              <a:rPr lang="en-IN" sz="1000" dirty="0">
                <a:latin typeface="Arial" panose="020B0604020202020204" pitchFamily="34" charset="0"/>
                <a:cs typeface="Arial" panose="020B0604020202020204" pitchFamily="34" charset="0"/>
                <a:hlinkClick r:id="rId9"/>
              </a:rPr>
              <a:t>https://www.ionos.com/digitalguide/server/know-how/ray-tracing/</a:t>
            </a:r>
            <a:endParaRPr lang="en-IN" sz="1000" dirty="0">
              <a:latin typeface="Arial" panose="020B0604020202020204" pitchFamily="34" charset="0"/>
              <a:cs typeface="Arial" panose="020B0604020202020204" pitchFamily="34" charset="0"/>
            </a:endParaRPr>
          </a:p>
          <a:p>
            <a:r>
              <a:rPr lang="en-IN" sz="1000" dirty="0">
                <a:latin typeface="Arial" panose="020B0604020202020204" pitchFamily="34" charset="0"/>
                <a:cs typeface="Arial" panose="020B0604020202020204" pitchFamily="34" charset="0"/>
                <a:hlinkClick r:id="rId10"/>
              </a:rPr>
              <a:t>https://www.btcc.com/en-US/academy/research-analysis/cryptocurrency-futures-trading-a-complete-guide-for-beginners</a:t>
            </a:r>
            <a:endParaRPr lang="en-IN" sz="1000" dirty="0">
              <a:latin typeface="Arial" panose="020B0604020202020204" pitchFamily="34" charset="0"/>
              <a:cs typeface="Arial" panose="020B0604020202020204" pitchFamily="34" charset="0"/>
            </a:endParaRPr>
          </a:p>
          <a:p>
            <a:endParaRPr lang="en-IN" sz="1200" dirty="0"/>
          </a:p>
        </p:txBody>
      </p:sp>
    </p:spTree>
    <p:extLst>
      <p:ext uri="{BB962C8B-B14F-4D97-AF65-F5344CB8AC3E}">
        <p14:creationId xmlns:p14="http://schemas.microsoft.com/office/powerpoint/2010/main" val="4254669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EECC6E-9172-2783-4F94-F30BC54BB21D}"/>
              </a:ext>
            </a:extLst>
          </p:cNvPr>
          <p:cNvSpPr>
            <a:spLocks noGrp="1"/>
          </p:cNvSpPr>
          <p:nvPr>
            <p:ph idx="1"/>
          </p:nvPr>
        </p:nvSpPr>
        <p:spPr>
          <a:xfrm>
            <a:off x="628648" y="1267122"/>
            <a:ext cx="7886700" cy="3626115"/>
          </a:xfrm>
        </p:spPr>
        <p:txBody>
          <a:bodyPr>
            <a:normAutofit/>
          </a:bodyPr>
          <a:lstStyle/>
          <a:p>
            <a:pPr marL="0" indent="0">
              <a:buNone/>
            </a:pPr>
            <a:r>
              <a:rPr lang="en-US" sz="2200" dirty="0">
                <a:solidFill>
                  <a:srgbClr val="000000"/>
                </a:solidFill>
                <a:latin typeface="Arial" panose="020B0604020202020204" pitchFamily="34" charset="0"/>
                <a:cs typeface="Arial" panose="020B0604020202020204" pitchFamily="34" charset="0"/>
              </a:rPr>
              <a:t> </a:t>
            </a:r>
          </a:p>
          <a:p>
            <a:pPr>
              <a:buFont typeface="Wingdings" panose="05000000000000000000" pitchFamily="2" charset="2"/>
              <a:buChar char="§"/>
            </a:pPr>
            <a:endParaRPr lang="en-US" sz="2200" b="0" i="0" u="none" strike="noStrike" dirty="0">
              <a:solidFill>
                <a:srgbClr val="000000"/>
              </a:solidFill>
              <a:latin typeface="Arial" panose="020B0604020202020204" pitchFamily="34" charset="0"/>
              <a:cs typeface="Arial" panose="020B0604020202020204" pitchFamily="34" charset="0"/>
            </a:endParaRPr>
          </a:p>
        </p:txBody>
      </p:sp>
      <p:pic>
        <p:nvPicPr>
          <p:cNvPr id="17" name="Picture 16">
            <a:extLst>
              <a:ext uri="{FF2B5EF4-FFF2-40B4-BE49-F238E27FC236}">
                <a16:creationId xmlns:a16="http://schemas.microsoft.com/office/drawing/2014/main" id="{443AD916-1BA0-FF8C-3F6F-81FB882A28AA}"/>
              </a:ext>
            </a:extLst>
          </p:cNvPr>
          <p:cNvPicPr>
            <a:picLocks noChangeAspect="1"/>
          </p:cNvPicPr>
          <p:nvPr/>
        </p:nvPicPr>
        <p:blipFill>
          <a:blip r:embed="rId3"/>
          <a:stretch>
            <a:fillRect/>
          </a:stretch>
        </p:blipFill>
        <p:spPr>
          <a:xfrm>
            <a:off x="379587" y="2816545"/>
            <a:ext cx="3333493" cy="2046147"/>
          </a:xfrm>
          <a:prstGeom prst="rect">
            <a:avLst/>
          </a:prstGeom>
        </p:spPr>
      </p:pic>
      <p:pic>
        <p:nvPicPr>
          <p:cNvPr id="2052" name="Picture 4" descr="The 2020 Browser Battle: Surfing With Speed">
            <a:extLst>
              <a:ext uri="{FF2B5EF4-FFF2-40B4-BE49-F238E27FC236}">
                <a16:creationId xmlns:a16="http://schemas.microsoft.com/office/drawing/2014/main" id="{BA4D8822-A64C-B4C0-1B72-05458D6413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217" y="174284"/>
            <a:ext cx="3698820" cy="242223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Screenshots from Cyberpunk 2077">
            <a:extLst>
              <a:ext uri="{FF2B5EF4-FFF2-40B4-BE49-F238E27FC236}">
                <a16:creationId xmlns:a16="http://schemas.microsoft.com/office/drawing/2014/main" id="{BFA60255-CF37-5452-3F9A-7A2732E6904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2206" y="0"/>
            <a:ext cx="5011794" cy="281654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A Basic Guide To Stock Trading - Entrepreneurs Box">
            <a:extLst>
              <a:ext uri="{FF2B5EF4-FFF2-40B4-BE49-F238E27FC236}">
                <a16:creationId xmlns:a16="http://schemas.microsoft.com/office/drawing/2014/main" id="{D6A70C46-130A-0A05-35BD-AFEBF821ADB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79984" y="2937663"/>
            <a:ext cx="2916238" cy="1943439"/>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56EACA6A-110E-F3F0-0CED-65E46B24D7B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6" name="TextBox 5">
            <a:extLst>
              <a:ext uri="{FF2B5EF4-FFF2-40B4-BE49-F238E27FC236}">
                <a16:creationId xmlns:a16="http://schemas.microsoft.com/office/drawing/2014/main" id="{7AA2D5D9-9B1F-AD71-C67E-F83D256BE3D7}"/>
              </a:ext>
            </a:extLst>
          </p:cNvPr>
          <p:cNvSpPr txBox="1"/>
          <p:nvPr/>
        </p:nvSpPr>
        <p:spPr>
          <a:xfrm>
            <a:off x="289277" y="4998534"/>
            <a:ext cx="7983416" cy="892552"/>
          </a:xfrm>
          <a:prstGeom prst="rect">
            <a:avLst/>
          </a:prstGeom>
          <a:noFill/>
        </p:spPr>
        <p:txBody>
          <a:bodyPr wrap="square" rtlCol="0">
            <a:spAutoFit/>
          </a:bodyPr>
          <a:lstStyle/>
          <a:p>
            <a:r>
              <a:rPr lang="en-IN" sz="1000" dirty="0">
                <a:latin typeface="Arial" panose="020B0604020202020204" pitchFamily="34" charset="0"/>
                <a:cs typeface="Arial" panose="020B0604020202020204" pitchFamily="34" charset="0"/>
                <a:hlinkClick r:id="rId7"/>
              </a:rPr>
              <a:t>https://www.simplilearn.com/computer-vision-article</a:t>
            </a:r>
            <a:endParaRPr lang="en-IN" sz="1000" dirty="0">
              <a:latin typeface="Arial" panose="020B0604020202020204" pitchFamily="34" charset="0"/>
              <a:cs typeface="Arial" panose="020B0604020202020204" pitchFamily="34" charset="0"/>
            </a:endParaRPr>
          </a:p>
          <a:p>
            <a:r>
              <a:rPr lang="en-IN" sz="1000" dirty="0">
                <a:latin typeface="Arial" panose="020B0604020202020204" pitchFamily="34" charset="0"/>
                <a:cs typeface="Arial" panose="020B0604020202020204" pitchFamily="34" charset="0"/>
                <a:hlinkClick r:id="rId8"/>
              </a:rPr>
              <a:t>https://www.anandtech.com/show/16078/the-2020-browser-battle-surfing-with-speed</a:t>
            </a:r>
            <a:endParaRPr lang="en-IN" sz="1000" dirty="0">
              <a:latin typeface="Arial" panose="020B0604020202020204" pitchFamily="34" charset="0"/>
              <a:cs typeface="Arial" panose="020B0604020202020204" pitchFamily="34" charset="0"/>
            </a:endParaRPr>
          </a:p>
          <a:p>
            <a:r>
              <a:rPr lang="en-IN" sz="1000" dirty="0">
                <a:latin typeface="Arial" panose="020B0604020202020204" pitchFamily="34" charset="0"/>
                <a:cs typeface="Arial" panose="020B0604020202020204" pitchFamily="34" charset="0"/>
                <a:hlinkClick r:id="rId9"/>
              </a:rPr>
              <a:t>https://www.ionos.com/digitalguide/server/know-how/ray-tracing/</a:t>
            </a:r>
            <a:endParaRPr lang="en-IN" sz="1000" dirty="0">
              <a:latin typeface="Arial" panose="020B0604020202020204" pitchFamily="34" charset="0"/>
              <a:cs typeface="Arial" panose="020B0604020202020204" pitchFamily="34" charset="0"/>
            </a:endParaRPr>
          </a:p>
          <a:p>
            <a:r>
              <a:rPr lang="en-IN" sz="1000" dirty="0">
                <a:latin typeface="Arial" panose="020B0604020202020204" pitchFamily="34" charset="0"/>
                <a:cs typeface="Arial" panose="020B0604020202020204" pitchFamily="34" charset="0"/>
                <a:hlinkClick r:id="rId10"/>
              </a:rPr>
              <a:t>https://www.btcc.com/en-US/academy/research-analysis/cryptocurrency-futures-trading-a-complete-guide-for-beginners</a:t>
            </a:r>
            <a:endParaRPr lang="en-IN" sz="1000" dirty="0">
              <a:latin typeface="Arial" panose="020B0604020202020204" pitchFamily="34" charset="0"/>
              <a:cs typeface="Arial" panose="020B0604020202020204" pitchFamily="34" charset="0"/>
            </a:endParaRPr>
          </a:p>
          <a:p>
            <a:endParaRPr lang="en-IN" sz="1200" dirty="0"/>
          </a:p>
        </p:txBody>
      </p:sp>
      <p:sp>
        <p:nvSpPr>
          <p:cNvPr id="2" name="Rectangle: Rounded Corners 1">
            <a:extLst>
              <a:ext uri="{FF2B5EF4-FFF2-40B4-BE49-F238E27FC236}">
                <a16:creationId xmlns:a16="http://schemas.microsoft.com/office/drawing/2014/main" id="{60BC188C-C87C-0524-78D4-EC8B25CB3317}"/>
              </a:ext>
            </a:extLst>
          </p:cNvPr>
          <p:cNvSpPr/>
          <p:nvPr/>
        </p:nvSpPr>
        <p:spPr>
          <a:xfrm>
            <a:off x="2271860" y="1555423"/>
            <a:ext cx="5128181" cy="23284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dirty="0">
                <a:solidFill>
                  <a:schemeClr val="tx1"/>
                </a:solidFill>
                <a:latin typeface="Arial" panose="020B0604020202020204" pitchFamily="34" charset="0"/>
                <a:cs typeface="Arial" panose="020B0604020202020204" pitchFamily="34" charset="0"/>
              </a:rPr>
              <a:t>Multithreading is everywhere today</a:t>
            </a:r>
            <a:endParaRPr lang="en-IN" sz="4000" dirty="0">
              <a:solidFill>
                <a:schemeClr val="tx1"/>
              </a:solidFill>
            </a:endParaRPr>
          </a:p>
        </p:txBody>
      </p:sp>
    </p:spTree>
    <p:extLst>
      <p:ext uri="{BB962C8B-B14F-4D97-AF65-F5344CB8AC3E}">
        <p14:creationId xmlns:p14="http://schemas.microsoft.com/office/powerpoint/2010/main" val="3737779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0ADF0-8B5E-9F7C-D336-6F04DB994447}"/>
              </a:ext>
            </a:extLst>
          </p:cNvPr>
          <p:cNvSpPr>
            <a:spLocks noGrp="1"/>
          </p:cNvSpPr>
          <p:nvPr>
            <p:ph type="title"/>
          </p:nvPr>
        </p:nvSpPr>
        <p:spPr/>
        <p:txBody>
          <a:bodyPr>
            <a:normAutofit/>
          </a:bodyPr>
          <a:lstStyle/>
          <a:p>
            <a:r>
              <a:rPr lang="en-IN" sz="4000" dirty="0">
                <a:solidFill>
                  <a:schemeClr val="accent1"/>
                </a:solidFill>
                <a:latin typeface="Arial" panose="020B0604020202020204" pitchFamily="34" charset="0"/>
                <a:cs typeface="Arial" panose="020B0604020202020204" pitchFamily="34" charset="0"/>
              </a:rPr>
              <a:t>Motivation</a:t>
            </a:r>
          </a:p>
        </p:txBody>
      </p:sp>
      <p:sp>
        <p:nvSpPr>
          <p:cNvPr id="3" name="Content Placeholder 2">
            <a:extLst>
              <a:ext uri="{FF2B5EF4-FFF2-40B4-BE49-F238E27FC236}">
                <a16:creationId xmlns:a16="http://schemas.microsoft.com/office/drawing/2014/main" id="{74EECC6E-9172-2783-4F94-F30BC54BB21D}"/>
              </a:ext>
            </a:extLst>
          </p:cNvPr>
          <p:cNvSpPr>
            <a:spLocks noGrp="1"/>
          </p:cNvSpPr>
          <p:nvPr>
            <p:ph idx="1"/>
          </p:nvPr>
        </p:nvSpPr>
        <p:spPr>
          <a:xfrm>
            <a:off x="628650" y="1521354"/>
            <a:ext cx="7886700" cy="3889375"/>
          </a:xfrm>
        </p:spPr>
        <p:txBody>
          <a:bodyPr>
            <a:normAutofit/>
          </a:bodyPr>
          <a:lstStyle/>
          <a:p>
            <a:r>
              <a:rPr lang="en-US" sz="2400" b="0" i="0" u="none" strike="noStrike" dirty="0">
                <a:solidFill>
                  <a:srgbClr val="000000"/>
                </a:solidFill>
                <a:latin typeface="Arial" panose="020B0604020202020204" pitchFamily="34" charset="0"/>
                <a:cs typeface="Arial" panose="020B0604020202020204" pitchFamily="34" charset="0"/>
              </a:rPr>
              <a:t>Modern workloads are diverse &amp; can be split into phases </a:t>
            </a:r>
          </a:p>
          <a:p>
            <a:r>
              <a:rPr lang="en-US" sz="2400" dirty="0">
                <a:solidFill>
                  <a:srgbClr val="000000"/>
                </a:solidFill>
                <a:latin typeface="Arial" panose="020B0604020202020204" pitchFamily="34" charset="0"/>
                <a:cs typeface="Arial" panose="020B0604020202020204" pitchFamily="34" charset="0"/>
              </a:rPr>
              <a:t>Enforcing the need for a dynamic architecture that is capable of exploiting various phases </a:t>
            </a:r>
          </a:p>
          <a:p>
            <a:pPr marL="800100" lvl="1" indent="-457200">
              <a:buFont typeface="+mj-lt"/>
              <a:buAutoNum type="alphaLcParenR"/>
            </a:pPr>
            <a:r>
              <a:rPr lang="en-US" sz="2100" dirty="0">
                <a:solidFill>
                  <a:srgbClr val="000000"/>
                </a:solidFill>
                <a:latin typeface="Arial" panose="020B0604020202020204" pitchFamily="34" charset="0"/>
                <a:cs typeface="Arial" panose="020B0604020202020204" pitchFamily="34" charset="0"/>
              </a:rPr>
              <a:t>based on ISA affinity</a:t>
            </a:r>
          </a:p>
          <a:p>
            <a:pPr marL="800100" lvl="1" indent="-457200">
              <a:buFont typeface="+mj-lt"/>
              <a:buAutoNum type="alphaLcParenR"/>
            </a:pPr>
            <a:r>
              <a:rPr lang="en-US" sz="2100" dirty="0">
                <a:solidFill>
                  <a:srgbClr val="000000"/>
                </a:solidFill>
                <a:latin typeface="Arial" panose="020B0604020202020204" pitchFamily="34" charset="0"/>
                <a:cs typeface="Arial" panose="020B0604020202020204" pitchFamily="34" charset="0"/>
              </a:rPr>
              <a:t>based on parallelism</a:t>
            </a:r>
          </a:p>
          <a:p>
            <a:pPr marL="342900" lvl="1" indent="0">
              <a:buNone/>
            </a:pPr>
            <a:r>
              <a:rPr lang="en-US" sz="2400" dirty="0">
                <a:solidFill>
                  <a:srgbClr val="000000"/>
                </a:solidFill>
                <a:latin typeface="Arial" panose="020B0604020202020204" pitchFamily="34" charset="0"/>
                <a:cs typeface="Arial" panose="020B0604020202020204" pitchFamily="34" charset="0"/>
              </a:rPr>
              <a:t>To improve </a:t>
            </a:r>
            <a:r>
              <a:rPr lang="en-US" sz="2400" b="1" dirty="0">
                <a:solidFill>
                  <a:srgbClr val="000000"/>
                </a:solidFill>
                <a:latin typeface="Arial" panose="020B0604020202020204" pitchFamily="34" charset="0"/>
                <a:cs typeface="Arial" panose="020B0604020202020204" pitchFamily="34" charset="0"/>
              </a:rPr>
              <a:t>energy efficiency </a:t>
            </a:r>
            <a:r>
              <a:rPr lang="en-US" sz="2400" dirty="0">
                <a:solidFill>
                  <a:srgbClr val="000000"/>
                </a:solidFill>
                <a:latin typeface="Arial" panose="020B0604020202020204" pitchFamily="34" charset="0"/>
                <a:cs typeface="Arial" panose="020B0604020202020204" pitchFamily="34" charset="0"/>
              </a:rPr>
              <a:t>and </a:t>
            </a:r>
            <a:r>
              <a:rPr lang="en-US" sz="2400" b="1" dirty="0">
                <a:solidFill>
                  <a:srgbClr val="000000"/>
                </a:solidFill>
                <a:latin typeface="Arial" panose="020B0604020202020204" pitchFamily="34" charset="0"/>
                <a:cs typeface="Arial" panose="020B0604020202020204" pitchFamily="34" charset="0"/>
              </a:rPr>
              <a:t>performance</a:t>
            </a:r>
          </a:p>
          <a:p>
            <a:endParaRPr lang="en-US" sz="2200" dirty="0">
              <a:solidFill>
                <a:srgbClr val="000000"/>
              </a:solidFill>
              <a:latin typeface="Arial" panose="020B0604020202020204" pitchFamily="34" charset="0"/>
              <a:cs typeface="Arial" panose="020B0604020202020204" pitchFamily="34" charset="0"/>
            </a:endParaRPr>
          </a:p>
          <a:p>
            <a:endParaRPr lang="en-US" sz="2200" b="0" i="0" u="none" strike="noStrike" dirty="0">
              <a:solidFill>
                <a:srgbClr val="000000"/>
              </a:solidFill>
              <a:latin typeface="Arial" panose="020B0604020202020204" pitchFamily="34" charset="0"/>
              <a:cs typeface="Arial" panose="020B0604020202020204" pitchFamily="34" charset="0"/>
            </a:endParaRPr>
          </a:p>
          <a:p>
            <a:endParaRPr lang="en-US" sz="2200" b="0" i="0" u="none" strike="noStrike" dirty="0">
              <a:solidFill>
                <a:srgbClr val="000000"/>
              </a:solidFill>
              <a:latin typeface="Arial" panose="020B0604020202020204" pitchFamily="34" charset="0"/>
              <a:cs typeface="Arial" panose="020B0604020202020204" pitchFamily="34" charset="0"/>
            </a:endParaRPr>
          </a:p>
          <a:p>
            <a:endParaRPr lang="en-US" sz="2200" b="0" i="0" u="none" strike="noStrike" dirty="0">
              <a:solidFill>
                <a:srgbClr val="000000"/>
              </a:solidFill>
              <a:latin typeface="Arial" panose="020B0604020202020204" pitchFamily="34" charset="0"/>
              <a:cs typeface="Arial" panose="020B0604020202020204" pitchFamily="34" charset="0"/>
            </a:endParaRPr>
          </a:p>
          <a:p>
            <a:endParaRPr lang="en-US" sz="2200" b="0" i="0" u="none" strike="noStrike" dirty="0">
              <a:solidFill>
                <a:srgbClr val="000000"/>
              </a:solidFill>
              <a:latin typeface="Arial" panose="020B0604020202020204" pitchFamily="34" charset="0"/>
              <a:cs typeface="Arial" panose="020B0604020202020204" pitchFamily="34" charset="0"/>
            </a:endParaRPr>
          </a:p>
          <a:p>
            <a:pPr marL="0" indent="0">
              <a:buNone/>
            </a:pPr>
            <a:endParaRPr lang="en-US" sz="2200" b="0" i="0" u="none" strike="noStrike" dirty="0">
              <a:solidFill>
                <a:srgbClr val="000000"/>
              </a:solidFill>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5317EEBF-8F7B-CE44-BA00-86BA088FFF8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1012893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5C239-7D13-E317-3886-042B68BD23E8}"/>
              </a:ext>
            </a:extLst>
          </p:cNvPr>
          <p:cNvSpPr>
            <a:spLocks noGrp="1"/>
          </p:cNvSpPr>
          <p:nvPr>
            <p:ph type="title"/>
          </p:nvPr>
        </p:nvSpPr>
        <p:spPr>
          <a:xfrm>
            <a:off x="628650" y="2305182"/>
            <a:ext cx="7886700" cy="1104636"/>
          </a:xfrm>
        </p:spPr>
        <p:txBody>
          <a:bodyPr>
            <a:normAutofit/>
          </a:bodyPr>
          <a:lstStyle/>
          <a:p>
            <a:pPr algn="ctr"/>
            <a:r>
              <a:rPr lang="en-IN" sz="4000" dirty="0">
                <a:solidFill>
                  <a:schemeClr val="accent1"/>
                </a:solidFill>
                <a:latin typeface="Arial" panose="020B0604020202020204" pitchFamily="34" charset="0"/>
                <a:cs typeface="Arial" panose="020B0604020202020204" pitchFamily="34" charset="0"/>
              </a:rPr>
              <a:t>Literature Survey</a:t>
            </a:r>
            <a:endParaRPr lang="en-IN" sz="4000" dirty="0"/>
          </a:p>
        </p:txBody>
      </p:sp>
      <p:sp>
        <p:nvSpPr>
          <p:cNvPr id="5" name="Slide Number Placeholder 4">
            <a:extLst>
              <a:ext uri="{FF2B5EF4-FFF2-40B4-BE49-F238E27FC236}">
                <a16:creationId xmlns:a16="http://schemas.microsoft.com/office/drawing/2014/main" id="{AD77DC66-9F38-7003-BE6D-A5C0D2D5B86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31245363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TM03457491[[fn=Metropolitan]]</Template>
  <TotalTime>3572</TotalTime>
  <Words>4455</Words>
  <Application>Microsoft Office PowerPoint</Application>
  <PresentationFormat>On-screen Show (16:10)</PresentationFormat>
  <Paragraphs>479</Paragraphs>
  <Slides>41</Slides>
  <Notes>33</Notes>
  <HiddenSlides>3</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41</vt:i4>
      </vt:variant>
    </vt:vector>
  </HeadingPairs>
  <TitlesOfParts>
    <vt:vector size="51" baseType="lpstr">
      <vt:lpstr>Wingdings</vt:lpstr>
      <vt:lpstr>Calibri Light</vt:lpstr>
      <vt:lpstr>Arial</vt:lpstr>
      <vt:lpstr>Courier Prime</vt:lpstr>
      <vt:lpstr>OpenSansRegular</vt:lpstr>
      <vt:lpstr>Cambria</vt:lpstr>
      <vt:lpstr>Helvetica Neue Light</vt:lpstr>
      <vt:lpstr>Nunito</vt:lpstr>
      <vt:lpstr>Calibri</vt:lpstr>
      <vt:lpstr>Office Theme</vt:lpstr>
      <vt:lpstr>Dual Degree Project Stage-I  Heterogeneous-ISA Polymorphic Architecture: Exploiting ILP-TLP tradeoffs above ISA affinity  Prakhar Diwan  180100083@iitb.ac.in  Guide: Prof. Virendra Singh</vt:lpstr>
      <vt:lpstr>Outline</vt:lpstr>
      <vt:lpstr>PowerPoint Presentation</vt:lpstr>
      <vt:lpstr>Drawbacks of Multicore</vt:lpstr>
      <vt:lpstr>Single-threaded Performance</vt:lpstr>
      <vt:lpstr>PowerPoint Presentation</vt:lpstr>
      <vt:lpstr>PowerPoint Presentation</vt:lpstr>
      <vt:lpstr>Motivation</vt:lpstr>
      <vt:lpstr>Literature Survey</vt:lpstr>
      <vt:lpstr>Exploiting ISA Affinity </vt:lpstr>
      <vt:lpstr>Diverse Workloads: ISA Affinity  </vt:lpstr>
      <vt:lpstr>ISA Diversity </vt:lpstr>
      <vt:lpstr>Harnessing ISA Diversity   </vt:lpstr>
      <vt:lpstr>ISA Affinity-based Scheduling </vt:lpstr>
      <vt:lpstr>Exploiting Parallelism </vt:lpstr>
      <vt:lpstr>Diverse Workloads: Parallelism</vt:lpstr>
      <vt:lpstr>Core Fusion - Idea</vt:lpstr>
      <vt:lpstr>Core Fusion - Overview</vt:lpstr>
      <vt:lpstr>When to reconfigure?</vt:lpstr>
      <vt:lpstr>When to reconfigure?</vt:lpstr>
      <vt:lpstr>MorphCore</vt:lpstr>
      <vt:lpstr>Proposed Architecture</vt:lpstr>
      <vt:lpstr>Het-ISA Dynamic Core</vt:lpstr>
      <vt:lpstr>Het-ISA Polymorphic Architecture </vt:lpstr>
      <vt:lpstr>Work Done</vt:lpstr>
      <vt:lpstr>How to find n?</vt:lpstr>
      <vt:lpstr>Scheduling based on n?</vt:lpstr>
      <vt:lpstr>Experimental setup</vt:lpstr>
      <vt:lpstr>C1,C2,C4 Parameters</vt:lpstr>
      <vt:lpstr>Planned Experiments</vt:lpstr>
      <vt:lpstr>Challenges</vt:lpstr>
      <vt:lpstr>Conclusion &amp; Future Work</vt:lpstr>
      <vt:lpstr>PowerPoint Presentation</vt:lpstr>
      <vt:lpstr>References</vt:lpstr>
      <vt:lpstr>References</vt:lpstr>
      <vt:lpstr>References</vt:lpstr>
      <vt:lpstr>Research Gap</vt:lpstr>
      <vt:lpstr>Evaluated Architectures</vt:lpstr>
      <vt:lpstr>Core Fusion - Results</vt:lpstr>
      <vt:lpstr>Bahurupi</vt:lpstr>
      <vt:lpstr>Bahurupi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CS-773 Paper Presentation  Hardware-Software Co-Design for Brain-Computer Interfaces  Prakhar Diwan  Misfits (#2) 180100083@iitb.ac.in</dc:title>
  <dc:creator>Prakhar Diwan</dc:creator>
  <cp:lastModifiedBy>Prakhar Diwan</cp:lastModifiedBy>
  <cp:revision>739</cp:revision>
  <dcterms:modified xsi:type="dcterms:W3CDTF">2022-10-19T03:53:33Z</dcterms:modified>
</cp:coreProperties>
</file>