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40"/>
  </p:notesMasterIdLst>
  <p:sldIdLst>
    <p:sldId id="256" r:id="rId2"/>
    <p:sldId id="257" r:id="rId3"/>
    <p:sldId id="282" r:id="rId4"/>
    <p:sldId id="325" r:id="rId5"/>
    <p:sldId id="283" r:id="rId6"/>
    <p:sldId id="281" r:id="rId7"/>
    <p:sldId id="284" r:id="rId8"/>
    <p:sldId id="288" r:id="rId9"/>
    <p:sldId id="307" r:id="rId10"/>
    <p:sldId id="312" r:id="rId11"/>
    <p:sldId id="319" r:id="rId12"/>
    <p:sldId id="317" r:id="rId13"/>
    <p:sldId id="318" r:id="rId14"/>
    <p:sldId id="313" r:id="rId15"/>
    <p:sldId id="320" r:id="rId16"/>
    <p:sldId id="321" r:id="rId17"/>
    <p:sldId id="306" r:id="rId18"/>
    <p:sldId id="289" r:id="rId19"/>
    <p:sldId id="323" r:id="rId20"/>
    <p:sldId id="322" r:id="rId21"/>
    <p:sldId id="269" r:id="rId22"/>
    <p:sldId id="293" r:id="rId23"/>
    <p:sldId id="304" r:id="rId24"/>
    <p:sldId id="315" r:id="rId25"/>
    <p:sldId id="324" r:id="rId26"/>
    <p:sldId id="297" r:id="rId27"/>
    <p:sldId id="326" r:id="rId28"/>
    <p:sldId id="327" r:id="rId29"/>
    <p:sldId id="270" r:id="rId30"/>
    <p:sldId id="299" r:id="rId31"/>
    <p:sldId id="298" r:id="rId32"/>
    <p:sldId id="305" r:id="rId33"/>
    <p:sldId id="301" r:id="rId34"/>
    <p:sldId id="328" r:id="rId35"/>
    <p:sldId id="267" r:id="rId36"/>
    <p:sldId id="310" r:id="rId37"/>
    <p:sldId id="311" r:id="rId38"/>
    <p:sldId id="329" r:id="rId39"/>
  </p:sldIdLst>
  <p:sldSz cx="9144000" cy="5715000" type="screen16x10"/>
  <p:notesSz cx="6858000" cy="9144000"/>
  <p:embeddedFontLst>
    <p:embeddedFont>
      <p:font typeface="Calibri" panose="020F0502020204030204" pitchFamily="34" charset="0"/>
      <p:regular r:id="rId41"/>
      <p:bold r:id="rId42"/>
      <p:italic r:id="rId43"/>
      <p:boldItalic r:id="rId44"/>
    </p:embeddedFont>
    <p:embeddedFont>
      <p:font typeface="Calibri Light" panose="020F0302020204030204" pitchFamily="34" charset="0"/>
      <p:regular r:id="rId45"/>
      <p:italic r:id="rId46"/>
    </p:embeddedFont>
    <p:embeddedFont>
      <p:font typeface="Cambria" panose="02040503050406030204" pitchFamily="18" charset="0"/>
      <p:regular r:id="rId47"/>
      <p:bold r:id="rId48"/>
      <p:italic r:id="rId49"/>
      <p:boldItalic r:id="rId50"/>
    </p:embeddedFont>
    <p:embeddedFont>
      <p:font typeface="Courier Prime" panose="020B0604020202020204" charset="0"/>
      <p:regular r:id="rId51"/>
      <p:bold r:id="rId52"/>
      <p:italic r:id="rId53"/>
      <p:boldItalic r:id="rId54"/>
    </p:embeddedFont>
    <p:embeddedFont>
      <p:font typeface="Nunito" pitchFamily="2"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ection" id="{6E1950AD-2FE6-4206-ACFF-7ADF6BB908B0}">
          <p14:sldIdLst>
            <p14:sldId id="256"/>
            <p14:sldId id="257"/>
            <p14:sldId id="282"/>
            <p14:sldId id="325"/>
            <p14:sldId id="283"/>
            <p14:sldId id="281"/>
          </p14:sldIdLst>
        </p14:section>
        <p14:section name="Previous Work" id="{BBF3715F-1EF1-42B2-9D4E-BFA1D2FF7053}">
          <p14:sldIdLst>
            <p14:sldId id="284"/>
            <p14:sldId id="288"/>
            <p14:sldId id="307"/>
            <p14:sldId id="312"/>
            <p14:sldId id="319"/>
            <p14:sldId id="317"/>
            <p14:sldId id="318"/>
            <p14:sldId id="313"/>
            <p14:sldId id="320"/>
            <p14:sldId id="321"/>
            <p14:sldId id="306"/>
            <p14:sldId id="289"/>
            <p14:sldId id="323"/>
            <p14:sldId id="322"/>
            <p14:sldId id="269"/>
            <p14:sldId id="293"/>
            <p14:sldId id="304"/>
          </p14:sldIdLst>
        </p14:section>
        <p14:section name="Proposed Architecture" id="{01F4D58F-5A7E-4C0D-9BEF-BAFD1E5F2E1C}">
          <p14:sldIdLst>
            <p14:sldId id="315"/>
            <p14:sldId id="324"/>
            <p14:sldId id="297"/>
          </p14:sldIdLst>
        </p14:section>
        <p14:section name="Work Done" id="{879E00DD-45CB-4B61-B937-E1DD6107F66E}">
          <p14:sldIdLst>
            <p14:sldId id="326"/>
            <p14:sldId id="327"/>
            <p14:sldId id="270"/>
            <p14:sldId id="299"/>
            <p14:sldId id="298"/>
            <p14:sldId id="305"/>
          </p14:sldIdLst>
        </p14:section>
        <p14:section name="Conclusion" id="{E366E5A9-5A35-4A51-8F3A-E4D5533F61B3}">
          <p14:sldIdLst>
            <p14:sldId id="301"/>
            <p14:sldId id="328"/>
          </p14:sldIdLst>
        </p14:section>
        <p14:section name="References" id="{7180DF17-5BCE-4008-AE6E-742CF5C5241C}">
          <p14:sldIdLst>
            <p14:sldId id="267"/>
            <p14:sldId id="310"/>
            <p14:sldId id="311"/>
            <p14:sldId id="329"/>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guide id="3" orient="horz" pos="3324">
          <p15:clr>
            <a:srgbClr val="9AA0A6"/>
          </p15:clr>
        </p15:guide>
        <p15:guide id="4" pos="1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134" autoAdjust="0"/>
    <p:restoredTop sz="95196" autoAdjust="0"/>
  </p:normalViewPr>
  <p:slideViewPr>
    <p:cSldViewPr snapToGrid="0">
      <p:cViewPr varScale="1">
        <p:scale>
          <a:sx n="72" d="100"/>
          <a:sy n="72" d="100"/>
        </p:scale>
        <p:origin x="58" y="514"/>
      </p:cViewPr>
      <p:guideLst>
        <p:guide orient="horz" pos="1800"/>
        <p:guide pos="2880"/>
        <p:guide orient="horz" pos="3324"/>
        <p:guide pos="1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0" indent="0" eaLnBrk="1" hangingPunct="1">
              <a:buFont typeface="Arial" panose="020B0604020202020204" pitchFamily="34" charset="0"/>
              <a:buNone/>
              <a:tabLst>
                <a:tab pos="0" algn="l"/>
              </a:tabLst>
            </a:pPr>
            <a:r>
              <a:rPr lang="en-US" altLang="en-US" sz="2400" b="1" dirty="0">
                <a:latin typeface="+mn-lt"/>
                <a:ea typeface="ＭＳ Ｐゴシック" panose="020B0600070205080204" pitchFamily="34" charset="-128"/>
              </a:rPr>
              <a:t>Collective Fetch </a:t>
            </a:r>
          </a:p>
          <a:p>
            <a:pPr marL="0" indent="0" eaLnBrk="1" hangingPunct="1">
              <a:buFont typeface="Arial" panose="020B0604020202020204" pitchFamily="34" charset="0"/>
              <a:buNone/>
              <a:tabLst>
                <a:tab pos="0" algn="l"/>
              </a:tabLst>
            </a:pPr>
            <a:r>
              <a:rPr lang="en-US" altLang="en-US" sz="2400" dirty="0">
                <a:latin typeface="+mn-lt"/>
                <a:ea typeface="ＭＳ Ｐゴシック" panose="020B0600070205080204" pitchFamily="34" charset="-128"/>
              </a:rPr>
              <a:t>Each core fetches 2 instructions per cycle from its own I-cache with f</a:t>
            </a:r>
            <a:r>
              <a:rPr lang="en-US" sz="2400" dirty="0">
                <a:latin typeface="+mn-lt"/>
              </a:rPr>
              <a:t>etch aligned with wrt core 0 </a:t>
            </a:r>
            <a:endParaRPr lang="en-US" sz="1000" dirty="0">
              <a:latin typeface="+mn-lt"/>
            </a:endParaRPr>
          </a:p>
          <a:p>
            <a:pPr marL="0" indent="0" eaLnBrk="1" hangingPunct="1">
              <a:buFont typeface="Arial" panose="020B0604020202020204" pitchFamily="34" charset="0"/>
              <a:buNone/>
              <a:tabLst>
                <a:tab pos="0" algn="l"/>
              </a:tabLst>
            </a:pPr>
            <a:r>
              <a:rPr lang="en-US" sz="2400" dirty="0">
                <a:latin typeface="+mn-lt"/>
              </a:rPr>
              <a:t>In case of misaligned target due to taken branch (or misprediction recovery), lower-order cores skip fetch </a:t>
            </a:r>
            <a:endParaRPr lang="en-US" sz="1000" dirty="0">
              <a:latin typeface="+mn-lt"/>
            </a:endParaRPr>
          </a:p>
          <a:p>
            <a:pPr marL="0" indent="0" eaLnBrk="1" hangingPunct="1">
              <a:buFont typeface="Arial" panose="020B0604020202020204" pitchFamily="34" charset="0"/>
              <a:buNone/>
              <a:tabLst>
                <a:tab pos="0" algn="l"/>
              </a:tabLst>
            </a:pPr>
            <a:r>
              <a:rPr lang="en-US" sz="2400" dirty="0">
                <a:latin typeface="+mn-lt"/>
              </a:rPr>
              <a:t>In case of I-cache miss, an 8 word block is: </a:t>
            </a:r>
          </a:p>
          <a:p>
            <a:pPr marL="158750" indent="0" eaLnBrk="1" hangingPunct="1">
              <a:buNone/>
              <a:tabLst>
                <a:tab pos="0" algn="l"/>
              </a:tabLst>
            </a:pPr>
            <a:r>
              <a:rPr lang="en-US" sz="2400" dirty="0">
                <a:latin typeface="+mn-lt"/>
              </a:rPr>
              <a:t>a. delivered to requesting core if operating independently </a:t>
            </a:r>
          </a:p>
          <a:p>
            <a:pPr marL="158750" indent="0" eaLnBrk="1" hangingPunct="1">
              <a:buNone/>
              <a:tabLst>
                <a:tab pos="0" algn="l"/>
              </a:tabLst>
            </a:pPr>
            <a:r>
              <a:rPr lang="en-US" altLang="en-US" sz="2400" dirty="0">
                <a:latin typeface="+mn-lt"/>
                <a:ea typeface="ＭＳ Ｐゴシック" panose="020B0600070205080204" pitchFamily="34" charset="-128"/>
              </a:rPr>
              <a:t>b. distributed across all 4 cores in fused configuration to permit collective fetch</a:t>
            </a:r>
          </a:p>
          <a:p>
            <a:pPr marL="0" lvl="5" indent="0">
              <a:buFont typeface="Arial" panose="020B0604020202020204" pitchFamily="34" charset="0"/>
              <a:buNone/>
              <a:tabLst>
                <a:tab pos="0" algn="l"/>
              </a:tabLst>
            </a:pPr>
            <a:r>
              <a:rPr lang="en-US" sz="2400" dirty="0">
                <a:latin typeface="+mn-lt"/>
              </a:rPr>
              <a:t>For collective fetch, I-TLBs are replicated across the cores fused together</a:t>
            </a:r>
          </a:p>
          <a:p>
            <a:pPr marL="0" lvl="5" indent="0">
              <a:buFont typeface="Arial" panose="020B0604020202020204" pitchFamily="34" charset="0"/>
              <a:buNone/>
              <a:tabLst>
                <a:tab pos="0" algn="l"/>
              </a:tabLst>
            </a:pPr>
            <a:endParaRPr lang="en-US" sz="2400" dirty="0">
              <a:latin typeface="+mn-lt"/>
            </a:endParaRPr>
          </a:p>
          <a:p>
            <a:pPr marL="0" lvl="5" indent="0">
              <a:buFont typeface="Arial" panose="020B0604020202020204" pitchFamily="34" charset="0"/>
              <a:buNone/>
              <a:tabLst>
                <a:tab pos="0" algn="l"/>
              </a:tabLst>
            </a:pPr>
            <a:r>
              <a:rPr lang="en-US" sz="2400" b="1" dirty="0">
                <a:latin typeface="+mn-lt"/>
              </a:rPr>
              <a:t>Fetch Management Unit</a:t>
            </a:r>
          </a:p>
          <a:p>
            <a:pPr marL="0" indent="0" eaLnBrk="1" hangingPunct="1">
              <a:buFont typeface="Arial" panose="020B0604020202020204" pitchFamily="34" charset="0"/>
              <a:buNone/>
              <a:tabLst>
                <a:tab pos="0" algn="l"/>
              </a:tabLst>
            </a:pPr>
            <a:r>
              <a:rPr lang="en-US" altLang="en-US" sz="2400" dirty="0">
                <a:latin typeface="+mn-lt"/>
                <a:ea typeface="ＭＳ Ｐゴシック" panose="020B0600070205080204" pitchFamily="34" charset="-128"/>
              </a:rPr>
              <a:t>1. FMU updates I-TLBs upon I-TLB miss by a core</a:t>
            </a:r>
            <a:endParaRPr lang="en-US" altLang="en-US" sz="1000" dirty="0">
              <a:latin typeface="+mn-lt"/>
              <a:ea typeface="ＭＳ Ｐゴシック" panose="020B0600070205080204" pitchFamily="34" charset="-128"/>
            </a:endParaRPr>
          </a:p>
          <a:p>
            <a:pPr marL="0" indent="0" eaLnBrk="1" hangingPunct="1">
              <a:buFont typeface="Arial" panose="020B0604020202020204" pitchFamily="34" charset="0"/>
              <a:buNone/>
              <a:tabLst>
                <a:tab pos="0" algn="l"/>
              </a:tabLst>
            </a:pPr>
            <a:r>
              <a:rPr lang="en-US" altLang="en-US" sz="2400" dirty="0">
                <a:latin typeface="+mn-lt"/>
                <a:ea typeface="ＭＳ Ｐゴシック" panose="020B0600070205080204" pitchFamily="34" charset="-128"/>
              </a:rPr>
              <a:t>2. FMU handles PC redirection: Cores process branches locally, communicate target PC to FMU. </a:t>
            </a:r>
          </a:p>
          <a:p>
            <a:pPr marL="0" indent="0" eaLnBrk="1" hangingPunct="1">
              <a:buFont typeface="Arial" panose="020B0604020202020204" pitchFamily="34" charset="0"/>
              <a:buNone/>
              <a:tabLst>
                <a:tab pos="0" algn="l"/>
              </a:tabLst>
            </a:pPr>
            <a:r>
              <a:rPr lang="en-US" altLang="en-US" sz="2400" dirty="0">
                <a:latin typeface="+mn-lt"/>
                <a:ea typeface="ＭＳ Ｐゴシック" panose="020B0600070205080204" pitchFamily="34" charset="-128"/>
              </a:rPr>
              <a:t>3. FMU selects correct PC &amp; communicates it back</a:t>
            </a:r>
            <a:endParaRPr lang="en-US" altLang="en-US" sz="1000" dirty="0">
              <a:latin typeface="+mn-lt"/>
              <a:ea typeface="ＭＳ Ｐゴシック" panose="020B0600070205080204" pitchFamily="34" charset="-128"/>
            </a:endParaRPr>
          </a:p>
          <a:p>
            <a:pPr marL="0" indent="0" eaLnBrk="1" hangingPunct="1">
              <a:buFont typeface="Arial" panose="020B0604020202020204" pitchFamily="34" charset="0"/>
              <a:buNone/>
              <a:tabLst>
                <a:tab pos="0" algn="l"/>
              </a:tabLst>
            </a:pPr>
            <a:r>
              <a:rPr lang="en-US" altLang="en-US" sz="2400" dirty="0">
                <a:latin typeface="+mn-lt"/>
                <a:ea typeface="ＭＳ Ｐゴシック" panose="020B0600070205080204" pitchFamily="34" charset="-128"/>
              </a:rPr>
              <a:t>4. For BP to learn the correlation effectively, the GHR is replicated across cores and updated through FMU</a:t>
            </a:r>
            <a:endParaRPr lang="en-US" altLang="en-US" sz="1000" dirty="0">
              <a:latin typeface="+mn-lt"/>
              <a:ea typeface="ＭＳ Ｐゴシック" panose="020B0600070205080204" pitchFamily="34" charset="-128"/>
            </a:endParaRPr>
          </a:p>
          <a:p>
            <a:pPr marL="0" indent="0" eaLnBrk="1" hangingPunct="1">
              <a:buFont typeface="Arial" panose="020B0604020202020204" pitchFamily="34" charset="0"/>
              <a:buNone/>
              <a:tabLst>
                <a:tab pos="0" algn="l"/>
              </a:tabLst>
            </a:pPr>
            <a:r>
              <a:rPr lang="en-US" altLang="en-US" sz="2400" dirty="0">
                <a:latin typeface="+mn-lt"/>
                <a:ea typeface="ＭＳ Ｐゴシック" panose="020B0600070205080204" pitchFamily="34" charset="-128"/>
              </a:rPr>
              <a:t>5. FMU receives nonspeculative updates from every backend upon branch mispredictions </a:t>
            </a:r>
            <a:endParaRPr lang="en-US" altLang="en-US" sz="1000" dirty="0">
              <a:latin typeface="+mn-lt"/>
              <a:ea typeface="ＭＳ Ｐゴシック" panose="020B0600070205080204" pitchFamily="34" charset="-128"/>
            </a:endParaRPr>
          </a:p>
          <a:p>
            <a:pPr marL="0" indent="0" eaLnBrk="1" hangingPunct="1">
              <a:buFont typeface="Arial" panose="020B0604020202020204" pitchFamily="34" charset="0"/>
              <a:buNone/>
              <a:tabLst>
                <a:tab pos="0" algn="l"/>
              </a:tabLst>
            </a:pPr>
            <a:r>
              <a:rPr lang="en-US" altLang="en-US" sz="2400" dirty="0">
                <a:latin typeface="+mn-lt"/>
                <a:ea typeface="ＭＳ Ｐゴシック" panose="020B0600070205080204" pitchFamily="34" charset="-128"/>
              </a:rPr>
              <a:t>6. Any fetch stall is communicated to FMU and it synchronizes all the fetch engines by telling to discard over fetched ones</a:t>
            </a:r>
          </a:p>
          <a:p>
            <a:pPr marL="0" lvl="5" indent="0">
              <a:buFont typeface="Arial" panose="020B0604020202020204" pitchFamily="34" charset="0"/>
              <a:buNone/>
              <a:tabLst>
                <a:tab pos="0" algn="l"/>
              </a:tabLst>
            </a:pPr>
            <a:endParaRPr lang="en-US" sz="2400" b="1" dirty="0">
              <a:latin typeface="+mn-lt"/>
            </a:endParaRPr>
          </a:p>
          <a:p>
            <a:pPr marL="0" lvl="5" indent="0">
              <a:buFont typeface="Arial" panose="020B0604020202020204" pitchFamily="34" charset="0"/>
              <a:buNone/>
              <a:tabLst>
                <a:tab pos="0" algn="l"/>
              </a:tabLst>
            </a:pPr>
            <a:r>
              <a:rPr lang="en-US" sz="2400" b="1" dirty="0">
                <a:latin typeface="+mn-lt"/>
              </a:rPr>
              <a:t>About Branches and Subroutine calls</a:t>
            </a:r>
          </a:p>
          <a:p>
            <a:pPr marL="0" lvl="5" indent="0">
              <a:buFont typeface="Arial" panose="020B0604020202020204" pitchFamily="34" charset="0"/>
              <a:buNone/>
              <a:tabLst>
                <a:tab pos="0" algn="l"/>
              </a:tabLst>
            </a:pPr>
            <a:r>
              <a:rPr lang="en-US" altLang="en-US" sz="2400" dirty="0">
                <a:latin typeface="+mn-lt"/>
                <a:ea typeface="ＭＳ Ｐゴシック" panose="020B0600070205080204" pitchFamily="34" charset="-128"/>
              </a:rPr>
              <a:t>Each core (in every config) accesses its own branch predictor and BTB, which are indexed to get maximum utility</a:t>
            </a:r>
          </a:p>
          <a:p>
            <a:pPr marL="0" lvl="5" indent="0">
              <a:buFont typeface="Arial" panose="020B0604020202020204" pitchFamily="34" charset="0"/>
              <a:buNone/>
              <a:tabLst>
                <a:tab pos="0" algn="l"/>
              </a:tabLst>
            </a:pPr>
            <a:r>
              <a:rPr lang="en-US" altLang="en-US" sz="2400" dirty="0">
                <a:latin typeface="+mn-lt"/>
                <a:ea typeface="ＭＳ Ｐゴシック" panose="020B0600070205080204" pitchFamily="34" charset="-128"/>
              </a:rPr>
              <a:t>Core 0 maintains return address stack and provides it via FMU</a:t>
            </a:r>
          </a:p>
          <a:p>
            <a:pPr marL="0" lvl="5" indent="0">
              <a:buFont typeface="Arial" panose="020B0604020202020204" pitchFamily="34" charset="0"/>
              <a:buNone/>
              <a:tabLst>
                <a:tab pos="0" algn="l"/>
              </a:tabLst>
            </a:pPr>
            <a:endParaRPr lang="en-US" altLang="en-US" sz="2400" dirty="0">
              <a:latin typeface="+mn-lt"/>
              <a:ea typeface="ＭＳ Ｐゴシック" panose="020B0600070205080204" pitchFamily="34" charset="-128"/>
            </a:endParaRPr>
          </a:p>
          <a:p>
            <a:pPr marL="0" lvl="5" indent="0">
              <a:buFont typeface="Arial" panose="020B0604020202020204" pitchFamily="34" charset="0"/>
              <a:buNone/>
              <a:tabLst>
                <a:tab pos="0" algn="l"/>
              </a:tabLst>
            </a:pPr>
            <a:r>
              <a:rPr lang="en-US" altLang="en-US" sz="2400" b="1" dirty="0">
                <a:latin typeface="+mn-lt"/>
                <a:ea typeface="ＭＳ Ｐゴシック" panose="020B0600070205080204" pitchFamily="34" charset="-128"/>
              </a:rPr>
              <a:t>Collective Decode &amp; Steering Management Unit</a:t>
            </a:r>
          </a:p>
          <a:p>
            <a:pPr marL="0" marR="0" lvl="5"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400" dirty="0"/>
              <a:t>Instructions in fetch grp need to be renamed and steered. Cores still retain their individual renaming structures, but these are bypassed when cores are fused</a:t>
            </a:r>
          </a:p>
          <a:p>
            <a:pPr marL="44450" indent="0">
              <a:buSzPts val="2900"/>
              <a:buFont typeface="Arial" panose="020B0604020202020204" pitchFamily="34" charset="0"/>
              <a:buNone/>
            </a:pPr>
            <a:r>
              <a:rPr lang="en-US" sz="2400" dirty="0"/>
              <a:t>It is achieved via Steering Management Unit (SMU)</a:t>
            </a:r>
          </a:p>
          <a:p>
            <a:pPr marL="44450" indent="0">
              <a:buSzPts val="2900"/>
              <a:buFont typeface="Arial" panose="020B0604020202020204" pitchFamily="34" charset="0"/>
              <a:buNone/>
            </a:pPr>
            <a:r>
              <a:rPr lang="en-US" sz="2400" dirty="0"/>
              <a:t>SMU consists of: </a:t>
            </a:r>
          </a:p>
          <a:p>
            <a:pPr marL="0" indent="0">
              <a:buSzPts val="2900"/>
              <a:buNone/>
            </a:pPr>
            <a:r>
              <a:rPr lang="en-US" sz="2400" dirty="0"/>
              <a:t>1. Global steering table to track the mapping of arch reg to any core</a:t>
            </a:r>
          </a:p>
          <a:p>
            <a:pPr marL="0" indent="0">
              <a:buSzPts val="2900"/>
              <a:buNone/>
            </a:pPr>
            <a:r>
              <a:rPr lang="en-US" sz="2400" dirty="0"/>
              <a:t>2. 4 free lists for register allocation </a:t>
            </a:r>
          </a:p>
          <a:p>
            <a:pPr marL="0" indent="0">
              <a:buSzPts val="2900"/>
              <a:buNone/>
            </a:pPr>
            <a:r>
              <a:rPr lang="en-US" sz="2400" dirty="0"/>
              <a:t>3. 4 rename maps</a:t>
            </a:r>
          </a:p>
          <a:p>
            <a:pPr marL="0" indent="0">
              <a:buSzPts val="2900"/>
              <a:buNone/>
            </a:pPr>
            <a:r>
              <a:rPr lang="en-US" sz="2400" dirty="0"/>
              <a:t>4. steering/renaming logic</a:t>
            </a:r>
          </a:p>
          <a:p>
            <a:pPr marL="0" indent="0">
              <a:buSzPts val="2900"/>
              <a:buNone/>
            </a:pPr>
            <a:endParaRPr lang="en-US" sz="2400" dirty="0"/>
          </a:p>
          <a:p>
            <a:pPr marL="0" indent="0">
              <a:buSzPts val="2900"/>
              <a:buNone/>
            </a:pPr>
            <a:r>
              <a:rPr lang="en-US" sz="2400" b="1" dirty="0"/>
              <a:t>Collective Execution</a:t>
            </a:r>
          </a:p>
          <a:p>
            <a:pPr marL="0" lvl="0" indent="0" algn="l" rtl="0">
              <a:spcBef>
                <a:spcPts val="0"/>
              </a:spcBef>
              <a:spcAft>
                <a:spcPts val="0"/>
              </a:spcAft>
              <a:buSzPts val="2900"/>
              <a:buNone/>
            </a:pPr>
            <a:r>
              <a:rPr lang="en-US" sz="2400" dirty="0"/>
              <a:t>[1] Operand Crossbar: </a:t>
            </a:r>
          </a:p>
          <a:p>
            <a:pPr marL="44450" lvl="0" indent="0" algn="l" rtl="0">
              <a:spcBef>
                <a:spcPts val="0"/>
              </a:spcBef>
              <a:spcAft>
                <a:spcPts val="0"/>
              </a:spcAft>
              <a:buSzPts val="2900"/>
              <a:buFont typeface="Arial" panose="020B0604020202020204" pitchFamily="34" charset="0"/>
              <a:buNone/>
            </a:pPr>
            <a:r>
              <a:rPr lang="en-US" sz="2400" dirty="0"/>
              <a:t>To support operand comm. (2 copy instructions per cycle for each core) a copy-out and a copy-in queue are added to each core. </a:t>
            </a:r>
          </a:p>
          <a:p>
            <a:pPr marL="0" lvl="0" indent="0" algn="l" rtl="0">
              <a:spcBef>
                <a:spcPts val="0"/>
              </a:spcBef>
              <a:spcAft>
                <a:spcPts val="0"/>
              </a:spcAft>
              <a:buSzPts val="2900"/>
              <a:buNone/>
            </a:pPr>
            <a:r>
              <a:rPr lang="en-US" sz="2400" dirty="0"/>
              <a:t>[2] Wake-up and Selection: </a:t>
            </a:r>
          </a:p>
          <a:p>
            <a:pPr marL="44450" lvl="0" indent="0" algn="l" rtl="0">
              <a:spcBef>
                <a:spcPts val="0"/>
              </a:spcBef>
              <a:spcAft>
                <a:spcPts val="0"/>
              </a:spcAft>
              <a:buSzPts val="2900"/>
              <a:buFont typeface="Arial" panose="020B0604020202020204" pitchFamily="34" charset="0"/>
              <a:buNone/>
            </a:pPr>
            <a:r>
              <a:rPr lang="en-US" sz="2400" dirty="0"/>
              <a:t>At consumer core, copy instructions are placed in the FIFO copy-in queue</a:t>
            </a:r>
          </a:p>
          <a:p>
            <a:pPr marL="44450" lvl="0" indent="0" algn="l" rtl="0">
              <a:spcBef>
                <a:spcPts val="0"/>
              </a:spcBef>
              <a:spcAft>
                <a:spcPts val="0"/>
              </a:spcAft>
              <a:buSzPts val="2900"/>
              <a:buFont typeface="Arial" panose="020B0604020202020204" pitchFamily="34" charset="0"/>
              <a:buNone/>
            </a:pPr>
            <a:r>
              <a:rPr lang="en-US" sz="2400" dirty="0"/>
              <a:t>Then after being issued (via scheduler) they wake up their dependent instructions and update registers  </a:t>
            </a:r>
          </a:p>
          <a:p>
            <a:pPr marL="44450" lvl="0" indent="0" algn="l" rtl="0">
              <a:spcBef>
                <a:spcPts val="0"/>
              </a:spcBef>
              <a:spcAft>
                <a:spcPts val="0"/>
              </a:spcAft>
              <a:buSzPts val="2900"/>
              <a:buFont typeface="Arial" panose="020B0604020202020204" pitchFamily="34" charset="0"/>
              <a:buNone/>
            </a:pPr>
            <a:endParaRPr lang="en-US" sz="2400" dirty="0"/>
          </a:p>
          <a:p>
            <a:pPr marL="44450" lvl="0" indent="0" algn="l" rtl="0">
              <a:spcBef>
                <a:spcPts val="0"/>
              </a:spcBef>
              <a:spcAft>
                <a:spcPts val="0"/>
              </a:spcAft>
              <a:buSzPts val="2900"/>
              <a:buFont typeface="Arial" panose="020B0604020202020204" pitchFamily="34" charset="0"/>
              <a:buNone/>
            </a:pPr>
            <a:r>
              <a:rPr lang="en-US" sz="2400" b="1" dirty="0"/>
              <a:t>Collective Commit</a:t>
            </a:r>
          </a:p>
          <a:p>
            <a:pPr marL="44450" lvl="0" indent="0" algn="l" rtl="0">
              <a:spcBef>
                <a:spcPts val="0"/>
              </a:spcBef>
              <a:spcAft>
                <a:spcPts val="0"/>
              </a:spcAft>
              <a:buSzPts val="2900"/>
              <a:buFont typeface="Arial" panose="020B0604020202020204" pitchFamily="34" charset="0"/>
              <a:buNone/>
            </a:pPr>
            <a:r>
              <a:rPr lang="en-US" sz="2400" dirty="0"/>
              <a:t>1. For fused in-order retirement the 4 ROBs commit in lockstep up to 8 instructions per cycle</a:t>
            </a:r>
            <a:endParaRPr lang="en-US" sz="1000" dirty="0"/>
          </a:p>
          <a:p>
            <a:pPr marL="44450" lvl="0" indent="0" algn="l" rtl="0">
              <a:spcBef>
                <a:spcPts val="0"/>
              </a:spcBef>
              <a:spcAft>
                <a:spcPts val="0"/>
              </a:spcAft>
              <a:buSzPts val="2900"/>
              <a:buFont typeface="Arial" panose="020B0604020202020204" pitchFamily="34" charset="0"/>
              <a:buNone/>
            </a:pPr>
            <a:r>
              <a:rPr lang="en-US" sz="2400" dirty="0"/>
              <a:t>2. In case of one of the ROBs is blocked all cores must also stop committing on time. </a:t>
            </a:r>
            <a:endParaRPr lang="en-US" sz="1000" dirty="0"/>
          </a:p>
          <a:p>
            <a:pPr marL="44450" lvl="0" indent="0" algn="l" rtl="0">
              <a:spcBef>
                <a:spcPts val="0"/>
              </a:spcBef>
              <a:spcAft>
                <a:spcPts val="0"/>
              </a:spcAft>
              <a:buSzPts val="2900"/>
              <a:buFont typeface="Arial" panose="020B0604020202020204" pitchFamily="34" charset="0"/>
              <a:buNone/>
            </a:pPr>
            <a:r>
              <a:rPr lang="en-US" sz="2400" dirty="0"/>
              <a:t>3. This is accomplished by exchanging stall/resume signals across ROBs. </a:t>
            </a:r>
            <a:endParaRPr lang="en-US" sz="1000" dirty="0"/>
          </a:p>
          <a:p>
            <a:pPr marL="44450" lvl="0" indent="0" algn="l" rtl="0">
              <a:spcBef>
                <a:spcPts val="0"/>
              </a:spcBef>
              <a:spcAft>
                <a:spcPts val="0"/>
              </a:spcAft>
              <a:buSzPts val="2900"/>
              <a:buFont typeface="Arial" panose="020B0604020202020204" pitchFamily="34" charset="0"/>
              <a:buNone/>
            </a:pPr>
            <a:r>
              <a:rPr lang="en-US" sz="2400" dirty="0"/>
              <a:t>4. To accommodate communication delay, each ROB is extended with a pre-commit head pointer in addition to the conventional head and tail point, </a:t>
            </a:r>
            <a:r>
              <a:rPr lang="en-IN" sz="2400" dirty="0"/>
              <a:t>enabling lockstep in-order commit</a:t>
            </a:r>
            <a:endParaRPr lang="en-US" sz="2400" dirty="0"/>
          </a:p>
          <a:p>
            <a:pPr marL="0" marR="0" lvl="5"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endParaRPr lang="en-US" sz="2400" dirty="0"/>
          </a:p>
          <a:p>
            <a:pPr marL="0" marR="0" lvl="5"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IN" sz="2400" b="1" dirty="0"/>
              <a:t>Load/Store Queue</a:t>
            </a:r>
            <a:endParaRPr lang="en-US" sz="2400" b="1" dirty="0"/>
          </a:p>
          <a:p>
            <a:pPr marL="44450" lvl="0" indent="0" algn="l" rtl="0">
              <a:spcBef>
                <a:spcPts val="0"/>
              </a:spcBef>
              <a:spcAft>
                <a:spcPts val="0"/>
              </a:spcAft>
              <a:buSzPts val="2900"/>
              <a:buFont typeface="Arial" panose="020B0604020202020204" pitchFamily="34" charset="0"/>
              <a:buNone/>
            </a:pPr>
            <a:r>
              <a:rPr lang="en-US" sz="2400" dirty="0"/>
              <a:t>1. In fused mode, a banked-by-address LSQ implementation was adopted</a:t>
            </a:r>
            <a:endParaRPr lang="en-US" sz="1000" dirty="0"/>
          </a:p>
          <a:p>
            <a:pPr marL="44450" lvl="0" indent="0" algn="l" rtl="0">
              <a:spcBef>
                <a:spcPts val="0"/>
              </a:spcBef>
              <a:spcAft>
                <a:spcPts val="0"/>
              </a:spcAft>
              <a:buSzPts val="2900"/>
              <a:buFont typeface="Arial" panose="020B0604020202020204" pitchFamily="34" charset="0"/>
              <a:buNone/>
            </a:pPr>
            <a:r>
              <a:rPr lang="en-US" sz="2400" dirty="0"/>
              <a:t>2. This allowed to keep data coherent without requiring data cache flushes after dynamic reconfiguration</a:t>
            </a:r>
            <a:endParaRPr lang="en-US" sz="1000" dirty="0"/>
          </a:p>
          <a:p>
            <a:pPr marL="44450" lvl="0" indent="0" algn="l" rtl="0">
              <a:spcBef>
                <a:spcPts val="0"/>
              </a:spcBef>
              <a:spcAft>
                <a:spcPts val="0"/>
              </a:spcAft>
              <a:buSzPts val="2900"/>
              <a:buFont typeface="Arial" panose="020B0604020202020204" pitchFamily="34" charset="0"/>
              <a:buNone/>
            </a:pPr>
            <a:r>
              <a:rPr lang="en-US" sz="2400" dirty="0"/>
              <a:t>3. Address banking also facilitates store forwarding and speculative loading </a:t>
            </a:r>
          </a:p>
          <a:p>
            <a:pPr marL="0" lvl="5" indent="0">
              <a:buFont typeface="Arial" panose="020B0604020202020204" pitchFamily="34" charset="0"/>
              <a:buNone/>
              <a:tabLst>
                <a:tab pos="0" algn="l"/>
              </a:tabLst>
            </a:pPr>
            <a:endParaRPr lang="en-US" altLang="en-US" sz="2400" b="1" dirty="0">
              <a:latin typeface="+mn-lt"/>
              <a:ea typeface="ＭＳ Ｐゴシック" panose="020B0600070205080204" pitchFamily="34" charset="-128"/>
            </a:endParaRPr>
          </a:p>
          <a:p>
            <a:pPr marL="0" lvl="5" indent="0">
              <a:buFont typeface="Arial" panose="020B0604020202020204" pitchFamily="34" charset="0"/>
              <a:buNone/>
              <a:tabLst>
                <a:tab pos="0" algn="l"/>
              </a:tabLst>
            </a:pPr>
            <a:endParaRPr lang="en-US" sz="2400" b="1" dirty="0">
              <a:latin typeface="+mn-lt"/>
            </a:endParaRPr>
          </a:p>
          <a:p>
            <a:pPr marL="0" lvl="5" indent="0">
              <a:buFont typeface="Arial" panose="020B0604020202020204" pitchFamily="34" charset="0"/>
              <a:buNone/>
              <a:tabLst>
                <a:tab pos="0" algn="l"/>
              </a:tabLst>
            </a:pPr>
            <a:endParaRPr lang="en-US" sz="2400" dirty="0">
              <a:latin typeface="+mn-lt"/>
            </a:endParaRPr>
          </a:p>
          <a:p>
            <a:pPr marL="158750" indent="0">
              <a:buNone/>
            </a:pPr>
            <a:endParaRPr lang="en-IN" dirty="0"/>
          </a:p>
        </p:txBody>
      </p:sp>
    </p:spTree>
    <p:extLst>
      <p:ext uri="{BB962C8B-B14F-4D97-AF65-F5344CB8AC3E}">
        <p14:creationId xmlns:p14="http://schemas.microsoft.com/office/powerpoint/2010/main" val="3768901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934668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081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Baseline in single-threaded (sequential) run on fine-grain-2i configuration</a:t>
            </a:r>
          </a:p>
          <a:p>
            <a:pPr marL="158750" indent="0">
              <a:buNone/>
            </a:pPr>
            <a:r>
              <a:rPr lang="en-IN" dirty="0"/>
              <a:t>Benchmark SPEC-OPENMP- </a:t>
            </a:r>
            <a:r>
              <a:rPr lang="en-IN" dirty="0" err="1"/>
              <a:t>EarthQuake</a:t>
            </a:r>
            <a:r>
              <a:rPr lang="en-IN" dirty="0"/>
              <a:t> Model </a:t>
            </a:r>
          </a:p>
        </p:txBody>
      </p:sp>
    </p:spTree>
    <p:extLst>
      <p:ext uri="{BB962C8B-B14F-4D97-AF65-F5344CB8AC3E}">
        <p14:creationId xmlns:p14="http://schemas.microsoft.com/office/powerpoint/2010/main" val="1794554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381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t>The compiler splits the programs into basic blocks &amp; adds a sentinel instruction at their start</a:t>
            </a:r>
          </a:p>
          <a:p>
            <a:pPr>
              <a:buFont typeface="Arial" panose="020B0604020202020204" pitchFamily="34" charset="0"/>
              <a:buChar char="•"/>
            </a:pPr>
            <a:r>
              <a:rPr lang="en-US" sz="1100" dirty="0"/>
              <a:t>LI and LO registers correspond to inter basic block dependencies</a:t>
            </a:r>
          </a:p>
          <a:p>
            <a:pPr>
              <a:buFont typeface="Arial" panose="020B0604020202020204" pitchFamily="34" charset="0"/>
              <a:buChar char="•"/>
            </a:pPr>
            <a:r>
              <a:rPr lang="en-US" sz="1100" dirty="0"/>
              <a:t>LI &amp; LO  information is transferred to hardware through the added “sentinel” instruction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As inter-BB dependencies are captured via sentinel instructions, in-order fetching of them meets the needs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100" b="1" dirty="0"/>
          </a:p>
          <a:p>
            <a:pPr marL="38100" indent="0">
              <a:buNone/>
            </a:pPr>
            <a:r>
              <a:rPr lang="en-US" sz="1100" dirty="0"/>
              <a:t>For DEM to work efficiently for parallel execution of basic blocks, we need to:</a:t>
            </a:r>
          </a:p>
          <a:p>
            <a:pPr>
              <a:buFont typeface="Arial" panose="020B0604020202020204" pitchFamily="34" charset="0"/>
              <a:buChar char="•"/>
            </a:pPr>
            <a:r>
              <a:rPr lang="en-US" sz="1100" dirty="0"/>
              <a:t>Resolve register and memory dependencies among the basic blocks to maintain correctness [hw-sw co-operative solution proposed]</a:t>
            </a:r>
          </a:p>
          <a:p>
            <a:pPr>
              <a:buFont typeface="Arial" panose="020B0604020202020204" pitchFamily="34" charset="0"/>
              <a:buChar char="•"/>
            </a:pPr>
            <a:r>
              <a:rPr lang="en-US" sz="1100" dirty="0"/>
              <a:t>Ensure that cores fetch, decode, rename and commit the basic blocks in program order</a:t>
            </a:r>
            <a:endParaRPr lang="en-US" sz="100" dirty="0"/>
          </a:p>
          <a:p>
            <a:pPr>
              <a:buFont typeface="Wingdings" panose="05000000000000000000" pitchFamily="2" charset="2"/>
              <a:buChar char="v"/>
            </a:pPr>
            <a:r>
              <a:rPr lang="en-US" sz="1100" dirty="0"/>
              <a:t>Execution of instructions from diff basic blocks can be performed in O3 fashion parallelly, giving most of the speedup</a:t>
            </a:r>
          </a:p>
          <a:p>
            <a:pPr marL="158750" indent="0">
              <a:buNone/>
            </a:pPr>
            <a:endParaRPr lang="en-IN" dirty="0"/>
          </a:p>
        </p:txBody>
      </p:sp>
    </p:spTree>
    <p:extLst>
      <p:ext uri="{BB962C8B-B14F-4D97-AF65-F5344CB8AC3E}">
        <p14:creationId xmlns:p14="http://schemas.microsoft.com/office/powerpoint/2010/main" val="2712568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US" b="0" dirty="0"/>
              <a:t>Corefusion was unable to reach performance of an equivalent n-way fetch O3 core in fused mode, But.. Bahurupi is able to surpass that along with decrease in energy consumption due to minimal hardware modifications compared to Core Fusion.</a:t>
            </a:r>
          </a:p>
          <a:p>
            <a:pPr marL="158750" indent="0">
              <a:buNone/>
            </a:pPr>
            <a:endParaRPr lang="en-US" b="1" dirty="0"/>
          </a:p>
          <a:p>
            <a:pPr marL="158750" indent="0">
              <a:buNone/>
            </a:pPr>
            <a:r>
              <a:rPr lang="en-US" b="1" dirty="0"/>
              <a:t>+ Bahurupi model of execution can even outperform true out-of-order execution engines</a:t>
            </a:r>
            <a:r>
              <a:rPr lang="en-US" dirty="0"/>
              <a:t>. This is because Bahurupi can look far ahead in the future. As dependencies between the basic blocks are resolved with the help of live-in, live-out information, Bahurupi can exploit ILP across basic blocks much more easily. </a:t>
            </a:r>
            <a:endParaRPr lang="en-IN" dirty="0"/>
          </a:p>
          <a:p>
            <a:pPr marL="158750" indent="0">
              <a:buNone/>
            </a:pPr>
            <a:r>
              <a:rPr lang="en-IN" dirty="0"/>
              <a:t>+ O3 superscalar cores scale superlinearly with fetch width [Core Fusion] </a:t>
            </a:r>
          </a:p>
        </p:txBody>
      </p:sp>
    </p:spTree>
    <p:extLst>
      <p:ext uri="{BB962C8B-B14F-4D97-AF65-F5344CB8AC3E}">
        <p14:creationId xmlns:p14="http://schemas.microsoft.com/office/powerpoint/2010/main" val="403339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US" dirty="0"/>
              <a:t>MorphCore, a new microarchitecture that combines out-of-order and highly-threaded in-order SMT execution within a single core. We comprehensively describe the microarchitecture needed to implement MorphCore, and the policy to switch between modes</a:t>
            </a:r>
            <a:endParaRPr lang="en-IN" dirty="0"/>
          </a:p>
        </p:txBody>
      </p:sp>
    </p:spTree>
    <p:extLst>
      <p:ext uri="{BB962C8B-B14F-4D97-AF65-F5344CB8AC3E}">
        <p14:creationId xmlns:p14="http://schemas.microsoft.com/office/powerpoint/2010/main" val="2247224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Heterogeneous architecture research </a:t>
            </a:r>
          </a:p>
        </p:txBody>
      </p:sp>
    </p:spTree>
    <p:extLst>
      <p:ext uri="{BB962C8B-B14F-4D97-AF65-F5344CB8AC3E}">
        <p14:creationId xmlns:p14="http://schemas.microsoft.com/office/powerpoint/2010/main" val="1600428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latin typeface="Arial" panose="020B0604020202020204" pitchFamily="34" charset="0"/>
                <a:cs typeface="Arial" panose="020B0604020202020204" pitchFamily="34" charset="0"/>
              </a:rPr>
              <a:t>A program is said to have affinity towards an ISA if it performs better on that ISA compared to the chosen reference ISA.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95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latin typeface="Arial" panose="020B0604020202020204" pitchFamily="34" charset="0"/>
                <a:cs typeface="Arial" panose="020B0604020202020204" pitchFamily="34" charset="0"/>
              </a:rPr>
              <a:t>Register pressure is proportional to number of memory accesses required affected by number of registers in RF.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dirty="0">
              <a:latin typeface="Arial" panose="020B0604020202020204" pitchFamily="34" charset="0"/>
              <a:cs typeface="Arial" panose="020B060402020202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latin typeface="Arial" panose="020B0604020202020204" pitchFamily="34" charset="0"/>
                <a:cs typeface="Arial" panose="020B0604020202020204" pitchFamily="34" charset="0"/>
              </a:rPr>
              <a:t>For eg: higher code density leads to </a:t>
            </a:r>
            <a:r>
              <a:rPr lang="en-IN" sz="1100" dirty="0">
                <a:latin typeface="Arial" panose="020B0604020202020204" pitchFamily="34" charset="0"/>
                <a:cs typeface="Arial" panose="020B0604020202020204" pitchFamily="34" charset="0"/>
              </a:rPr>
              <a:t>1. reduced I-cache misses, 2. conserves power due to less fetching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dirty="0">
              <a:latin typeface="Arial" panose="020B0604020202020204" pitchFamily="34" charset="0"/>
              <a:cs typeface="Arial" panose="020B060402020202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a:latin typeface="Arial" panose="020B0604020202020204" pitchFamily="34" charset="0"/>
                <a:cs typeface="Arial" panose="020B0604020202020204" pitchFamily="34" charset="0"/>
              </a:rPr>
              <a:t>Another factors of diversity: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N" sz="1100" dirty="0">
                <a:latin typeface="Arial" panose="020B0604020202020204" pitchFamily="34" charset="0"/>
                <a:cs typeface="Arial" panose="020B0604020202020204" pitchFamily="34" charset="0"/>
              </a:rPr>
              <a:t>X86 is CISC type ISA and has variable length encoding, whereas Alpha, ARM are RISC type  ISA and have fixed length encoding</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N" sz="1100" dirty="0">
                <a:latin typeface="Arial" panose="020B0604020202020204" pitchFamily="34" charset="0"/>
                <a:cs typeface="Arial" panose="020B0604020202020204" pitchFamily="34" charset="0"/>
              </a:rPr>
              <a:t>Have different operations and addressing modes support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657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Let’s have a look @ the outline.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Each core shares only L2 cache</a:t>
            </a:r>
          </a:p>
          <a:p>
            <a:pPr marL="158750" indent="0">
              <a:buNone/>
            </a:pPr>
            <a:endParaRPr lang="en-IN" dirty="0"/>
          </a:p>
        </p:txBody>
      </p:sp>
    </p:spTree>
    <p:extLst>
      <p:ext uri="{BB962C8B-B14F-4D97-AF65-F5344CB8AC3E}">
        <p14:creationId xmlns:p14="http://schemas.microsoft.com/office/powerpoint/2010/main" val="4186641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653676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857930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Computer Vision Applications like body tracking </a:t>
            </a:r>
          </a:p>
          <a:p>
            <a:pPr marL="158750" indent="0">
              <a:buNone/>
            </a:pPr>
            <a:r>
              <a:rPr lang="en-IN" dirty="0"/>
              <a:t>https://www.simplilearn.com/computer-vision-article</a:t>
            </a:r>
          </a:p>
          <a:p>
            <a:pPr marL="158750" indent="0">
              <a:buNone/>
            </a:pPr>
            <a:r>
              <a:rPr lang="en-IN" dirty="0"/>
              <a:t>Browsing is another multithreaded application and is most frequently used modern application</a:t>
            </a:r>
          </a:p>
          <a:p>
            <a:pPr marL="158750" indent="0">
              <a:buNone/>
            </a:pPr>
            <a:r>
              <a:rPr lang="en-IN" dirty="0"/>
              <a:t>https://www.anandtech.com/show/16078/the-2020-browser-battle-surfing-with-speed</a:t>
            </a:r>
          </a:p>
          <a:p>
            <a:pPr marL="158750" indent="0">
              <a:buNone/>
            </a:pPr>
            <a:endParaRPr lang="en-IN" dirty="0"/>
          </a:p>
          <a:p>
            <a:pPr marL="158750" indent="0">
              <a:buNone/>
            </a:pPr>
            <a:r>
              <a:rPr lang="en-US" b="0" i="0" dirty="0">
                <a:solidFill>
                  <a:srgbClr val="333333"/>
                </a:solidFill>
                <a:effectLst/>
                <a:latin typeface="OpenSansRegular"/>
              </a:rPr>
              <a:t>Ray tracing is a type of graphics technology that realistically calculates visible and invisible rays of light. It enables </a:t>
            </a:r>
            <a:r>
              <a:rPr lang="en-US" b="1" i="0" dirty="0">
                <a:solidFill>
                  <a:srgbClr val="333333"/>
                </a:solidFill>
                <a:effectLst/>
                <a:latin typeface="OpenSansRegular"/>
              </a:rPr>
              <a:t>lifelike lighting</a:t>
            </a:r>
            <a:r>
              <a:rPr lang="en-US" b="0" i="0" dirty="0">
                <a:solidFill>
                  <a:srgbClr val="333333"/>
                </a:solidFill>
                <a:effectLst/>
                <a:latin typeface="OpenSansRegular"/>
              </a:rPr>
              <a:t> in computer games and animated 3D graphics and is increasingly used as a hardware feature in the form of </a:t>
            </a:r>
            <a:r>
              <a:rPr lang="en-US" b="1" i="0" dirty="0">
                <a:solidFill>
                  <a:srgbClr val="333333"/>
                </a:solidFill>
                <a:effectLst/>
                <a:latin typeface="OpenSansRegular"/>
              </a:rPr>
              <a:t>real-time ray tracing</a:t>
            </a:r>
            <a:endParaRPr lang="en-IN" dirty="0"/>
          </a:p>
          <a:p>
            <a:pPr marL="158750" indent="0">
              <a:buNone/>
            </a:pPr>
            <a:r>
              <a:rPr lang="en-IN" dirty="0"/>
              <a:t>https://www.ionos.com/digitalguide/server/know-how/ray-tracing/</a:t>
            </a:r>
          </a:p>
          <a:p>
            <a:pPr marL="158750" indent="0">
              <a:buNone/>
            </a:pPr>
            <a:endParaRPr lang="en-IN" dirty="0"/>
          </a:p>
          <a:p>
            <a:pPr marL="158750" indent="0">
              <a:buNone/>
            </a:pPr>
            <a:r>
              <a:rPr lang="en-IN" dirty="0"/>
              <a:t>Options and derivatives pricing, which are used in trading industry.. One such example application is blackscholes option pricing models.. </a:t>
            </a:r>
          </a:p>
          <a:p>
            <a:pPr marL="158750" indent="0">
              <a:buNone/>
            </a:pPr>
            <a:endParaRPr lang="en-IN" dirty="0"/>
          </a:p>
          <a:p>
            <a:pPr marL="158750" indent="0">
              <a:buNone/>
            </a:pPr>
            <a:endParaRPr lang="en-IN" dirty="0"/>
          </a:p>
          <a:p>
            <a:pPr marL="158750" indent="0">
              <a:buNone/>
            </a:pPr>
            <a:endParaRPr lang="en-IN" dirty="0"/>
          </a:p>
        </p:txBody>
      </p:sp>
    </p:spTree>
    <p:extLst>
      <p:ext uri="{BB962C8B-B14F-4D97-AF65-F5344CB8AC3E}">
        <p14:creationId xmlns:p14="http://schemas.microsoft.com/office/powerpoint/2010/main" val="4202517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Computer Vision Applications like body tracking </a:t>
            </a:r>
          </a:p>
          <a:p>
            <a:pPr marL="158750" indent="0">
              <a:buNone/>
            </a:pPr>
            <a:r>
              <a:rPr lang="en-IN" dirty="0"/>
              <a:t>https://www.simplilearn.com/computer-vision-article</a:t>
            </a:r>
          </a:p>
          <a:p>
            <a:pPr marL="158750" indent="0">
              <a:buNone/>
            </a:pPr>
            <a:r>
              <a:rPr lang="en-IN" dirty="0"/>
              <a:t>Browsing is another multithreaded application and is most frequently used modern application</a:t>
            </a:r>
          </a:p>
          <a:p>
            <a:pPr marL="158750" indent="0">
              <a:buNone/>
            </a:pPr>
            <a:r>
              <a:rPr lang="en-IN" dirty="0"/>
              <a:t>https://www.anandtech.com/show/16078/the-2020-browser-battle-surfing-with-speed</a:t>
            </a:r>
          </a:p>
          <a:p>
            <a:pPr marL="158750" indent="0">
              <a:buNone/>
            </a:pPr>
            <a:endParaRPr lang="en-IN" dirty="0"/>
          </a:p>
          <a:p>
            <a:pPr marL="158750" indent="0">
              <a:buNone/>
            </a:pPr>
            <a:r>
              <a:rPr lang="en-US" b="0" i="0" dirty="0">
                <a:solidFill>
                  <a:srgbClr val="333333"/>
                </a:solidFill>
                <a:effectLst/>
                <a:latin typeface="OpenSansRegular"/>
              </a:rPr>
              <a:t>Ray tracing is a type of graphics technology that realistically calculates visible and invisible rays of light. It enables </a:t>
            </a:r>
            <a:r>
              <a:rPr lang="en-US" b="1" i="0" dirty="0">
                <a:solidFill>
                  <a:srgbClr val="333333"/>
                </a:solidFill>
                <a:effectLst/>
                <a:latin typeface="OpenSansRegular"/>
              </a:rPr>
              <a:t>lifelike lighting</a:t>
            </a:r>
            <a:r>
              <a:rPr lang="en-US" b="0" i="0" dirty="0">
                <a:solidFill>
                  <a:srgbClr val="333333"/>
                </a:solidFill>
                <a:effectLst/>
                <a:latin typeface="OpenSansRegular"/>
              </a:rPr>
              <a:t> in computer games and animated 3D graphics and is increasingly used as a hardware feature in the form of </a:t>
            </a:r>
            <a:r>
              <a:rPr lang="en-US" b="1" i="0" dirty="0">
                <a:solidFill>
                  <a:srgbClr val="333333"/>
                </a:solidFill>
                <a:effectLst/>
                <a:latin typeface="OpenSansRegular"/>
              </a:rPr>
              <a:t>real-time ray tracing</a:t>
            </a:r>
            <a:endParaRPr lang="en-IN" dirty="0"/>
          </a:p>
          <a:p>
            <a:pPr marL="158750" indent="0">
              <a:buNone/>
            </a:pPr>
            <a:r>
              <a:rPr lang="en-IN" dirty="0"/>
              <a:t>https://www.ionos.com/digitalguide/server/know-how/ray-tracing/</a:t>
            </a:r>
          </a:p>
          <a:p>
            <a:pPr marL="158750" indent="0">
              <a:buNone/>
            </a:pPr>
            <a:endParaRPr lang="en-IN" dirty="0"/>
          </a:p>
          <a:p>
            <a:pPr marL="158750" indent="0">
              <a:buNone/>
            </a:pPr>
            <a:r>
              <a:rPr lang="en-IN" dirty="0"/>
              <a:t>Options and derivatives pricing, which are used in trading industry.. One such example application is blackscholes option pricing models.. </a:t>
            </a:r>
          </a:p>
          <a:p>
            <a:pPr marL="158750" indent="0">
              <a:buNone/>
            </a:pPr>
            <a:endParaRPr lang="en-IN" dirty="0"/>
          </a:p>
          <a:p>
            <a:pPr marL="158750" indent="0">
              <a:buNone/>
            </a:pPr>
            <a:endParaRPr lang="en-IN" dirty="0"/>
          </a:p>
          <a:p>
            <a:pPr marL="158750" indent="0">
              <a:buNone/>
            </a:pPr>
            <a:endParaRPr lang="en-IN" dirty="0"/>
          </a:p>
        </p:txBody>
      </p:sp>
    </p:spTree>
    <p:extLst>
      <p:ext uri="{BB962C8B-B14F-4D97-AF65-F5344CB8AC3E}">
        <p14:creationId xmlns:p14="http://schemas.microsoft.com/office/powerpoint/2010/main" val="159308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60344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F-fetch, D-Decode, I-Issue, E-Execute, W-Writeback, C-Commit, S-Squash</a:t>
            </a:r>
          </a:p>
        </p:txBody>
      </p:sp>
    </p:spTree>
    <p:extLst>
      <p:ext uri="{BB962C8B-B14F-4D97-AF65-F5344CB8AC3E}">
        <p14:creationId xmlns:p14="http://schemas.microsoft.com/office/powerpoint/2010/main" val="1576509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Draw 1-2 interpretations from the simulation results.. </a:t>
            </a:r>
          </a:p>
        </p:txBody>
      </p:sp>
    </p:spTree>
    <p:extLst>
      <p:ext uri="{BB962C8B-B14F-4D97-AF65-F5344CB8AC3E}">
        <p14:creationId xmlns:p14="http://schemas.microsoft.com/office/powerpoint/2010/main" val="135215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44230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Example give of timing side-channel attacks via LLC : </a:t>
            </a:r>
            <a:r>
              <a:rPr lang="en-IN" dirty="0" err="1"/>
              <a:t>Flush+Reload</a:t>
            </a:r>
            <a:r>
              <a:rPr lang="en-IN" dirty="0"/>
              <a:t>, </a:t>
            </a:r>
            <a:r>
              <a:rPr lang="en-IN" dirty="0" err="1"/>
              <a:t>Prime+Probe</a:t>
            </a:r>
            <a:r>
              <a:rPr lang="en-IN" dirty="0"/>
              <a:t> etc.. TLB: </a:t>
            </a:r>
            <a:r>
              <a:rPr lang="en-IN" err="1"/>
              <a:t>TLBleed</a:t>
            </a:r>
            <a:r>
              <a:rPr lang="en-IN"/>
              <a:t>, TLP</a:t>
            </a:r>
            <a:endParaRPr lang="en-IN" dirty="0"/>
          </a:p>
        </p:txBody>
      </p:sp>
    </p:spTree>
    <p:extLst>
      <p:ext uri="{BB962C8B-B14F-4D97-AF65-F5344CB8AC3E}">
        <p14:creationId xmlns:p14="http://schemas.microsoft.com/office/powerpoint/2010/main" val="169711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Instruction Level Parallelism &amp; Thread Level Parallelism </a:t>
            </a:r>
          </a:p>
          <a:p>
            <a:pPr marL="158750" indent="0">
              <a:buNone/>
            </a:pPr>
            <a:endParaRPr lang="en-IN" dirty="0"/>
          </a:p>
        </p:txBody>
      </p:sp>
    </p:spTree>
    <p:extLst>
      <p:ext uri="{BB962C8B-B14F-4D97-AF65-F5344CB8AC3E}">
        <p14:creationId xmlns:p14="http://schemas.microsoft.com/office/powerpoint/2010/main" val="46793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Core specialization: accelerate performance of certain workloads… (</a:t>
            </a:r>
            <a:r>
              <a:rPr lang="en-IN" dirty="0" err="1"/>
              <a:t>eg</a:t>
            </a:r>
            <a:r>
              <a:rPr lang="en-IN" dirty="0"/>
              <a:t>: having special core for performing crypto applications, vector processing (SIMD support))</a:t>
            </a:r>
          </a:p>
          <a:p>
            <a:pPr marL="158750" indent="0">
              <a:buNone/>
            </a:pPr>
            <a:r>
              <a:rPr lang="en-IN" dirty="0"/>
              <a:t>Microarchitectural heterogeneity: use small power-efficient and large high performance cores together..</a:t>
            </a:r>
          </a:p>
          <a:p>
            <a:pPr marL="158750" indent="0">
              <a:buNone/>
            </a:pPr>
            <a:r>
              <a:rPr lang="en-IN" dirty="0"/>
              <a:t>ISA heterogeneity: running the program  phases on their most affine ISA-core.. </a:t>
            </a:r>
          </a:p>
          <a:p>
            <a:pPr marL="158750" indent="0">
              <a:buNone/>
            </a:pPr>
            <a:endParaRPr lang="en-IN" dirty="0"/>
          </a:p>
          <a:p>
            <a:pPr marL="158750" indent="0">
              <a:buNone/>
            </a:pPr>
            <a:r>
              <a:rPr lang="en-IN" dirty="0"/>
              <a:t>Not specialized because it leads to drift away from general purpose and you can’t keep building specialized core for each workload you encounter.. </a:t>
            </a:r>
          </a:p>
          <a:p>
            <a:pPr marL="158750" indent="0">
              <a:buNone/>
            </a:pPr>
            <a:endParaRPr lang="en-IN"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Let’s discuss about </a:t>
            </a:r>
            <a:r>
              <a:rPr lang="el-GR" sz="1100" dirty="0">
                <a:solidFill>
                  <a:srgbClr val="000000"/>
                </a:solidFill>
                <a:latin typeface="Arial" panose="020B0604020202020204" pitchFamily="34" charset="0"/>
                <a:cs typeface="Arial" panose="020B0604020202020204" pitchFamily="34" charset="0"/>
              </a:rPr>
              <a:t>μ</a:t>
            </a:r>
            <a:r>
              <a:rPr lang="en-IN" sz="1100" dirty="0">
                <a:solidFill>
                  <a:srgbClr val="000000"/>
                </a:solidFill>
                <a:latin typeface="Arial" panose="020B0604020202020204" pitchFamily="34" charset="0"/>
                <a:cs typeface="Arial" panose="020B0604020202020204" pitchFamily="34" charset="0"/>
              </a:rPr>
              <a:t>arch and ISA dimensions further</a:t>
            </a:r>
            <a:endParaRPr lang="en-US" sz="11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012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This dimension has been shown to have significant potential by previous researchers, to improve performance and energy consumption. Let’s have a look @ a few architectures proposed in this area. </a:t>
            </a:r>
          </a:p>
          <a:p>
            <a:pPr marL="158750" indent="0">
              <a:buNone/>
            </a:pPr>
            <a:r>
              <a:rPr lang="en-IN" dirty="0"/>
              <a:t> </a:t>
            </a:r>
          </a:p>
        </p:txBody>
      </p:sp>
    </p:spTree>
    <p:extLst>
      <p:ext uri="{BB962C8B-B14F-4D97-AF65-F5344CB8AC3E}">
        <p14:creationId xmlns:p14="http://schemas.microsoft.com/office/powerpoint/2010/main" val="228095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02772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44450" marR="0" lvl="0" indent="0" algn="l" defTabSz="914400" rtl="0" eaLnBrk="1" fontAlgn="auto" latinLnBrk="0" hangingPunct="1">
              <a:lnSpc>
                <a:spcPct val="100000"/>
              </a:lnSpc>
              <a:spcBef>
                <a:spcPts val="0"/>
              </a:spcBef>
              <a:spcAft>
                <a:spcPts val="0"/>
              </a:spcAft>
              <a:buClr>
                <a:srgbClr val="000000"/>
              </a:buClr>
              <a:buSzPts val="29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Core Fusion builds on top of a substrate comprising 8 identical 2-issue O3 cores along with:</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29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 bus connecting their private L1-I and L1-D caches to assure data coherence</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29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On-chip L2 cache and memory controller on the other side of the bus</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29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Additional covering hardware for managing the fusion of cores referred as </a:t>
            </a:r>
            <a:r>
              <a:rPr kumimoji="0" lang="en-US" sz="1100" b="1" i="0" u="none" strike="noStrike" kern="0" cap="none" spc="0" normalizeH="0" baseline="0" noProof="0" dirty="0">
                <a:ln>
                  <a:noFill/>
                </a:ln>
                <a:solidFill>
                  <a:srgbClr val="000000"/>
                </a:solidFill>
                <a:effectLst/>
                <a:uLnTx/>
                <a:uFillTx/>
                <a:latin typeface="Arial"/>
                <a:cs typeface="Arial"/>
                <a:sym typeface="Arial"/>
              </a:rPr>
              <a:t>core fusion fabric</a:t>
            </a:r>
            <a:r>
              <a:rPr kumimoji="0" lang="en-US" sz="1100" b="0" i="0" u="none" strike="noStrike" kern="0" cap="none" spc="0" normalizeH="0" baseline="0" noProof="0" dirty="0">
                <a:ln>
                  <a:noFill/>
                </a:ln>
                <a:solidFill>
                  <a:srgbClr val="000000"/>
                </a:solidFill>
                <a:effectLst/>
                <a:uLnTx/>
                <a:uFillTx/>
                <a:latin typeface="Arial"/>
                <a:cs typeface="Arial"/>
                <a:sym typeface="Arial"/>
              </a:rPr>
              <a:t>   </a:t>
            </a:r>
          </a:p>
          <a:p>
            <a:pPr marL="158750" indent="0">
              <a:buNone/>
            </a:pPr>
            <a:endParaRPr lang="en-IN" dirty="0"/>
          </a:p>
        </p:txBody>
      </p:sp>
    </p:spTree>
    <p:extLst>
      <p:ext uri="{BB962C8B-B14F-4D97-AF65-F5344CB8AC3E}">
        <p14:creationId xmlns:p14="http://schemas.microsoft.com/office/powerpoint/2010/main" val="142985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EEE1-BDFA-0716-E5D9-F06EB199547A}"/>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189439E-BADA-7957-BA5E-013585DDD6D2}"/>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39CDEA-C820-9057-C985-7ED3DEE9F707}"/>
              </a:ext>
            </a:extLst>
          </p:cNvPr>
          <p:cNvSpPr>
            <a:spLocks noGrp="1"/>
          </p:cNvSpPr>
          <p:nvPr>
            <p:ph type="dt" sz="half" idx="10"/>
          </p:nvPr>
        </p:nvSpPr>
        <p:spPr/>
        <p:txBody>
          <a:bodyPr/>
          <a:lstStyle/>
          <a:p>
            <a:fld id="{9D3A60FE-50C1-4FAE-88CD-AEDFF6758583}" type="datetime1">
              <a:rPr lang="en-IN" smtClean="0"/>
              <a:t>14-10-2022</a:t>
            </a:fld>
            <a:endParaRPr lang="en-IN"/>
          </a:p>
        </p:txBody>
      </p:sp>
      <p:sp>
        <p:nvSpPr>
          <p:cNvPr id="5" name="Footer Placeholder 4">
            <a:extLst>
              <a:ext uri="{FF2B5EF4-FFF2-40B4-BE49-F238E27FC236}">
                <a16:creationId xmlns:a16="http://schemas.microsoft.com/office/drawing/2014/main" id="{70101E25-0D85-6A54-A9CC-B35BB5176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2FCD5-693D-8E35-DF20-53E9AD1ADE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13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C943-7075-3DB4-C315-29C7395529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42F6CA-F31B-133B-263C-1D903FD6E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4DBB7-9182-D6AA-3CCB-7E572F758ADF}"/>
              </a:ext>
            </a:extLst>
          </p:cNvPr>
          <p:cNvSpPr>
            <a:spLocks noGrp="1"/>
          </p:cNvSpPr>
          <p:nvPr>
            <p:ph type="dt" sz="half" idx="10"/>
          </p:nvPr>
        </p:nvSpPr>
        <p:spPr/>
        <p:txBody>
          <a:bodyPr/>
          <a:lstStyle/>
          <a:p>
            <a:fld id="{5D4DE047-B2E3-430D-9F64-E6F0F433D420}" type="datetime1">
              <a:rPr lang="en-IN" smtClean="0"/>
              <a:t>14-10-2022</a:t>
            </a:fld>
            <a:endParaRPr lang="en-IN"/>
          </a:p>
        </p:txBody>
      </p:sp>
      <p:sp>
        <p:nvSpPr>
          <p:cNvPr id="5" name="Footer Placeholder 4">
            <a:extLst>
              <a:ext uri="{FF2B5EF4-FFF2-40B4-BE49-F238E27FC236}">
                <a16:creationId xmlns:a16="http://schemas.microsoft.com/office/drawing/2014/main" id="{DB188BDA-8F83-816B-F1A4-91308E2AF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9AB9E-6E0A-D1F8-F260-2E67C95E44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4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629FF-D43C-740A-5F51-2D5AD8A3B4FA}"/>
              </a:ext>
            </a:extLst>
          </p:cNvPr>
          <p:cNvSpPr>
            <a:spLocks noGrp="1"/>
          </p:cNvSpPr>
          <p:nvPr>
            <p:ph type="title" orient="vert"/>
          </p:nvPr>
        </p:nvSpPr>
        <p:spPr>
          <a:xfrm>
            <a:off x="6543675" y="304271"/>
            <a:ext cx="1971675" cy="484319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A1BE95-98C9-D61B-FB00-3F2EAFBEDB02}"/>
              </a:ext>
            </a:extLst>
          </p:cNvPr>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1258A-CEAF-20C8-DFDE-25B6A14BD6C6}"/>
              </a:ext>
            </a:extLst>
          </p:cNvPr>
          <p:cNvSpPr>
            <a:spLocks noGrp="1"/>
          </p:cNvSpPr>
          <p:nvPr>
            <p:ph type="dt" sz="half" idx="10"/>
          </p:nvPr>
        </p:nvSpPr>
        <p:spPr/>
        <p:txBody>
          <a:bodyPr/>
          <a:lstStyle/>
          <a:p>
            <a:fld id="{E3268420-9EAA-490E-853B-517C2A970DB9}" type="datetime1">
              <a:rPr lang="en-IN" smtClean="0"/>
              <a:t>14-10-2022</a:t>
            </a:fld>
            <a:endParaRPr lang="en-IN"/>
          </a:p>
        </p:txBody>
      </p:sp>
      <p:sp>
        <p:nvSpPr>
          <p:cNvPr id="5" name="Footer Placeholder 4">
            <a:extLst>
              <a:ext uri="{FF2B5EF4-FFF2-40B4-BE49-F238E27FC236}">
                <a16:creationId xmlns:a16="http://schemas.microsoft.com/office/drawing/2014/main" id="{29169E31-011C-3ECB-E78A-A12D3D1A2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DDFFC-05EF-147E-F13F-3B94668233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1027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Conference" type="title">
  <p:cSld name="Title slide: Conference">
    <p:spTree>
      <p:nvGrpSpPr>
        <p:cNvPr id="1" name="Shape 9"/>
        <p:cNvGrpSpPr/>
        <p:nvPr/>
      </p:nvGrpSpPr>
      <p:grpSpPr>
        <a:xfrm>
          <a:off x="0" y="0"/>
          <a:ext cx="0" cy="0"/>
          <a:chOff x="0" y="0"/>
          <a:chExt cx="0" cy="0"/>
        </a:xfrm>
      </p:grpSpPr>
      <p:sp>
        <p:nvSpPr>
          <p:cNvPr id="10" name="Google Shape;10;p2" descr="jkdjfkjsdklfjd" title="jhjdhfjsdh"/>
          <p:cNvSpPr txBox="1">
            <a:spLocks noGrp="1"/>
          </p:cNvSpPr>
          <p:nvPr>
            <p:ph type="ctrTitle"/>
          </p:nvPr>
        </p:nvSpPr>
        <p:spPr>
          <a:xfrm>
            <a:off x="1207425" y="2839544"/>
            <a:ext cx="5693400" cy="795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8B00E7"/>
              </a:buClr>
              <a:buSzPts val="3600"/>
              <a:buFont typeface="Arial"/>
              <a:buNone/>
              <a:defRPr>
                <a:solidFill>
                  <a:srgbClr val="8B00E7"/>
                </a:solidFill>
                <a:latin typeface="Arial"/>
                <a:ea typeface="Arial"/>
                <a:cs typeface="Arial"/>
                <a:sym typeface="Aria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ctrTitle" idx="2"/>
          </p:nvPr>
        </p:nvSpPr>
        <p:spPr>
          <a:xfrm>
            <a:off x="311708" y="340134"/>
            <a:ext cx="8520600" cy="228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8B00E7"/>
              </a:buClr>
              <a:buSzPts val="5200"/>
              <a:buFont typeface="Arial"/>
              <a:buNone/>
              <a:defRPr sz="5200">
                <a:solidFill>
                  <a:srgbClr val="8B00E7"/>
                </a:solidFill>
                <a:latin typeface="Arial"/>
                <a:ea typeface="Arial"/>
                <a:cs typeface="Arial"/>
                <a:sym typeface="Aria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descr="jkdjfkjsdklfjd" title="jhjdhfjsdh"/>
          <p:cNvSpPr txBox="1">
            <a:spLocks noGrp="1"/>
          </p:cNvSpPr>
          <p:nvPr>
            <p:ph type="ctrTitle" idx="3"/>
          </p:nvPr>
        </p:nvSpPr>
        <p:spPr>
          <a:xfrm>
            <a:off x="313526" y="4583667"/>
            <a:ext cx="4967700" cy="795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Arial"/>
              <a:buNone/>
              <a:defRPr sz="1800">
                <a:solidFill>
                  <a:srgbClr val="000000"/>
                </a:solidFill>
                <a:latin typeface="Arial"/>
                <a:ea typeface="Arial"/>
                <a:cs typeface="Arial"/>
                <a:sym typeface="Arial"/>
              </a:defRPr>
            </a:lvl1pPr>
            <a:lvl2pPr lvl="1" algn="ctr">
              <a:lnSpc>
                <a:spcPct val="100000"/>
              </a:lnSpc>
              <a:spcBef>
                <a:spcPts val="0"/>
              </a:spcBef>
              <a:spcAft>
                <a:spcPts val="0"/>
              </a:spcAft>
              <a:buSzPts val="5200"/>
              <a:buFont typeface="Cambria"/>
              <a:buNone/>
              <a:defRPr sz="5200">
                <a:latin typeface="Cambria"/>
                <a:ea typeface="Cambria"/>
                <a:cs typeface="Cambria"/>
                <a:sym typeface="Cambria"/>
              </a:defRPr>
            </a:lvl2pPr>
            <a:lvl3pPr lvl="2" algn="ctr">
              <a:lnSpc>
                <a:spcPct val="100000"/>
              </a:lnSpc>
              <a:spcBef>
                <a:spcPts val="0"/>
              </a:spcBef>
              <a:spcAft>
                <a:spcPts val="0"/>
              </a:spcAft>
              <a:buSzPts val="5200"/>
              <a:buFont typeface="Cambria"/>
              <a:buNone/>
              <a:defRPr sz="5200">
                <a:latin typeface="Cambria"/>
                <a:ea typeface="Cambria"/>
                <a:cs typeface="Cambria"/>
                <a:sym typeface="Cambria"/>
              </a:defRPr>
            </a:lvl3pPr>
            <a:lvl4pPr lvl="3" algn="ctr">
              <a:lnSpc>
                <a:spcPct val="100000"/>
              </a:lnSpc>
              <a:spcBef>
                <a:spcPts val="0"/>
              </a:spcBef>
              <a:spcAft>
                <a:spcPts val="0"/>
              </a:spcAft>
              <a:buSzPts val="5200"/>
              <a:buFont typeface="Cambria"/>
              <a:buNone/>
              <a:defRPr sz="5200">
                <a:latin typeface="Cambria"/>
                <a:ea typeface="Cambria"/>
                <a:cs typeface="Cambria"/>
                <a:sym typeface="Cambria"/>
              </a:defRPr>
            </a:lvl4pPr>
            <a:lvl5pPr lvl="4" algn="ctr">
              <a:lnSpc>
                <a:spcPct val="100000"/>
              </a:lnSpc>
              <a:spcBef>
                <a:spcPts val="0"/>
              </a:spcBef>
              <a:spcAft>
                <a:spcPts val="0"/>
              </a:spcAft>
              <a:buSzPts val="5200"/>
              <a:buFont typeface="Cambria"/>
              <a:buNone/>
              <a:defRPr sz="5200">
                <a:latin typeface="Cambria"/>
                <a:ea typeface="Cambria"/>
                <a:cs typeface="Cambria"/>
                <a:sym typeface="Cambria"/>
              </a:defRPr>
            </a:lvl5pPr>
            <a:lvl6pPr lvl="5" algn="ctr">
              <a:lnSpc>
                <a:spcPct val="100000"/>
              </a:lnSpc>
              <a:spcBef>
                <a:spcPts val="0"/>
              </a:spcBef>
              <a:spcAft>
                <a:spcPts val="0"/>
              </a:spcAft>
              <a:buSzPts val="5200"/>
              <a:buFont typeface="Cambria"/>
              <a:buNone/>
              <a:defRPr sz="5200">
                <a:latin typeface="Cambria"/>
                <a:ea typeface="Cambria"/>
                <a:cs typeface="Cambria"/>
                <a:sym typeface="Cambria"/>
              </a:defRPr>
            </a:lvl6pPr>
            <a:lvl7pPr lvl="6" algn="ctr">
              <a:lnSpc>
                <a:spcPct val="100000"/>
              </a:lnSpc>
              <a:spcBef>
                <a:spcPts val="0"/>
              </a:spcBef>
              <a:spcAft>
                <a:spcPts val="0"/>
              </a:spcAft>
              <a:buSzPts val="5200"/>
              <a:buFont typeface="Cambria"/>
              <a:buNone/>
              <a:defRPr sz="5200">
                <a:latin typeface="Cambria"/>
                <a:ea typeface="Cambria"/>
                <a:cs typeface="Cambria"/>
                <a:sym typeface="Cambria"/>
              </a:defRPr>
            </a:lvl7pPr>
            <a:lvl8pPr lvl="7" algn="ctr">
              <a:lnSpc>
                <a:spcPct val="100000"/>
              </a:lnSpc>
              <a:spcBef>
                <a:spcPts val="0"/>
              </a:spcBef>
              <a:spcAft>
                <a:spcPts val="0"/>
              </a:spcAft>
              <a:buSzPts val="5200"/>
              <a:buFont typeface="Cambria"/>
              <a:buNone/>
              <a:defRPr sz="5200">
                <a:latin typeface="Cambria"/>
                <a:ea typeface="Cambria"/>
                <a:cs typeface="Cambria"/>
                <a:sym typeface="Cambria"/>
              </a:defRPr>
            </a:lvl8pPr>
            <a:lvl9pPr lvl="8" algn="ctr">
              <a:lnSpc>
                <a:spcPct val="100000"/>
              </a:lnSpc>
              <a:spcBef>
                <a:spcPts val="0"/>
              </a:spcBef>
              <a:spcAft>
                <a:spcPts val="0"/>
              </a:spcAft>
              <a:buSzPts val="5200"/>
              <a:buFont typeface="Cambria"/>
              <a:buNone/>
              <a:defRPr sz="5200">
                <a:latin typeface="Cambria"/>
                <a:ea typeface="Cambria"/>
                <a:cs typeface="Cambria"/>
                <a:sym typeface="Cambria"/>
              </a:defRPr>
            </a:lvl9pPr>
          </a:lstStyle>
          <a:p>
            <a:endParaRPr/>
          </a:p>
        </p:txBody>
      </p:sp>
      <p:sp>
        <p:nvSpPr>
          <p:cNvPr id="13" name="Google Shape;13;p2"/>
          <p:cNvSpPr txBox="1">
            <a:spLocks noGrp="1"/>
          </p:cNvSpPr>
          <p:nvPr>
            <p:ph type="subTitle" idx="1"/>
          </p:nvPr>
        </p:nvSpPr>
        <p:spPr>
          <a:xfrm>
            <a:off x="6986875" y="2702646"/>
            <a:ext cx="1962300" cy="1021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Font typeface="Arial"/>
              <a:buNone/>
              <a:defRPr sz="1200">
                <a:solidFill>
                  <a:srgbClr val="38761D"/>
                </a:solidFill>
                <a:latin typeface="Arial"/>
                <a:ea typeface="Arial"/>
                <a:cs typeface="Arial"/>
                <a:sym typeface="Arial"/>
              </a:defRPr>
            </a:lvl1pPr>
            <a:lvl2pPr lvl="1" algn="l">
              <a:lnSpc>
                <a:spcPct val="115000"/>
              </a:lnSpc>
              <a:spcBef>
                <a:spcPts val="1600"/>
              </a:spcBef>
              <a:spcAft>
                <a:spcPts val="0"/>
              </a:spcAft>
              <a:buSzPts val="3000"/>
              <a:buNone/>
              <a:defRPr sz="1200"/>
            </a:lvl2pPr>
            <a:lvl3pPr lvl="2" algn="l">
              <a:lnSpc>
                <a:spcPct val="115000"/>
              </a:lnSpc>
              <a:spcBef>
                <a:spcPts val="1600"/>
              </a:spcBef>
              <a:spcAft>
                <a:spcPts val="0"/>
              </a:spcAft>
              <a:buSzPts val="3000"/>
              <a:buNone/>
              <a:defRPr sz="1200"/>
            </a:lvl3pPr>
            <a:lvl4pPr lvl="3" algn="l">
              <a:lnSpc>
                <a:spcPct val="115000"/>
              </a:lnSpc>
              <a:spcBef>
                <a:spcPts val="1600"/>
              </a:spcBef>
              <a:spcAft>
                <a:spcPts val="0"/>
              </a:spcAft>
              <a:buSzPts val="3000"/>
              <a:buNone/>
              <a:defRPr sz="1200"/>
            </a:lvl4pPr>
            <a:lvl5pPr lvl="4" algn="l">
              <a:lnSpc>
                <a:spcPct val="115000"/>
              </a:lnSpc>
              <a:spcBef>
                <a:spcPts val="1600"/>
              </a:spcBef>
              <a:spcAft>
                <a:spcPts val="0"/>
              </a:spcAft>
              <a:buSzPts val="3000"/>
              <a:buNone/>
              <a:defRPr sz="1200"/>
            </a:lvl5pPr>
            <a:lvl6pPr lvl="5" algn="l">
              <a:lnSpc>
                <a:spcPct val="115000"/>
              </a:lnSpc>
              <a:spcBef>
                <a:spcPts val="1600"/>
              </a:spcBef>
              <a:spcAft>
                <a:spcPts val="0"/>
              </a:spcAft>
              <a:buSzPts val="3000"/>
              <a:buNone/>
              <a:defRPr sz="1200"/>
            </a:lvl6pPr>
            <a:lvl7pPr lvl="6" algn="l">
              <a:lnSpc>
                <a:spcPct val="115000"/>
              </a:lnSpc>
              <a:spcBef>
                <a:spcPts val="1600"/>
              </a:spcBef>
              <a:spcAft>
                <a:spcPts val="0"/>
              </a:spcAft>
              <a:buSzPts val="3000"/>
              <a:buNone/>
              <a:defRPr sz="1200"/>
            </a:lvl7pPr>
            <a:lvl8pPr lvl="7" algn="l">
              <a:lnSpc>
                <a:spcPct val="115000"/>
              </a:lnSpc>
              <a:spcBef>
                <a:spcPts val="1600"/>
              </a:spcBef>
              <a:spcAft>
                <a:spcPts val="0"/>
              </a:spcAft>
              <a:buSzPts val="3000"/>
              <a:buNone/>
              <a:defRPr sz="1200"/>
            </a:lvl8pPr>
            <a:lvl9pPr lvl="8" algn="l">
              <a:lnSpc>
                <a:spcPct val="115000"/>
              </a:lnSpc>
              <a:spcBef>
                <a:spcPts val="1600"/>
              </a:spcBef>
              <a:spcAft>
                <a:spcPts val="1600"/>
              </a:spcAft>
              <a:buSzPts val="3000"/>
              <a:buNone/>
              <a:defRPr sz="1200"/>
            </a:lvl9pPr>
          </a:lstStyle>
          <a:p>
            <a:endParaRPr/>
          </a:p>
        </p:txBody>
      </p:sp>
      <p:sp>
        <p:nvSpPr>
          <p:cNvPr id="14" name="Google Shape;14;p2"/>
          <p:cNvSpPr txBox="1">
            <a:spLocks noGrp="1"/>
          </p:cNvSpPr>
          <p:nvPr>
            <p:ph type="sldNum" idx="12"/>
          </p:nvPr>
        </p:nvSpPr>
        <p:spPr>
          <a:xfrm>
            <a:off x="8556784" y="5277612"/>
            <a:ext cx="548700" cy="43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570331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485691"/>
            <a:ext cx="8520600" cy="63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8B00E7"/>
              </a:buClr>
              <a:buSzPts val="3600"/>
              <a:buFont typeface="Arial"/>
              <a:buNone/>
              <a:defRPr>
                <a:solidFill>
                  <a:srgbClr val="8B00E7"/>
                </a:solidFill>
                <a:latin typeface="Arial"/>
                <a:ea typeface="Arial"/>
                <a:cs typeface="Arial"/>
                <a:sym typeface="Arial"/>
              </a:defRPr>
            </a:lvl1pPr>
            <a:lvl2pPr lvl="1" algn="l">
              <a:lnSpc>
                <a:spcPct val="100000"/>
              </a:lnSpc>
              <a:spcBef>
                <a:spcPts val="0"/>
              </a:spcBef>
              <a:spcAft>
                <a:spcPts val="0"/>
              </a:spcAft>
              <a:buSzPts val="2800"/>
              <a:buFont typeface="Cambria"/>
              <a:buNone/>
              <a:defRPr>
                <a:latin typeface="Cambria"/>
                <a:ea typeface="Cambria"/>
                <a:cs typeface="Cambria"/>
                <a:sym typeface="Cambria"/>
              </a:defRPr>
            </a:lvl2pPr>
            <a:lvl3pPr lvl="2" algn="l">
              <a:lnSpc>
                <a:spcPct val="100000"/>
              </a:lnSpc>
              <a:spcBef>
                <a:spcPts val="0"/>
              </a:spcBef>
              <a:spcAft>
                <a:spcPts val="0"/>
              </a:spcAft>
              <a:buSzPts val="2800"/>
              <a:buFont typeface="Cambria"/>
              <a:buNone/>
              <a:defRPr>
                <a:latin typeface="Cambria"/>
                <a:ea typeface="Cambria"/>
                <a:cs typeface="Cambria"/>
                <a:sym typeface="Cambria"/>
              </a:defRPr>
            </a:lvl3pPr>
            <a:lvl4pPr lvl="3" algn="l">
              <a:lnSpc>
                <a:spcPct val="100000"/>
              </a:lnSpc>
              <a:spcBef>
                <a:spcPts val="0"/>
              </a:spcBef>
              <a:spcAft>
                <a:spcPts val="0"/>
              </a:spcAft>
              <a:buSzPts val="2800"/>
              <a:buFont typeface="Cambria"/>
              <a:buNone/>
              <a:defRPr>
                <a:latin typeface="Cambria"/>
                <a:ea typeface="Cambria"/>
                <a:cs typeface="Cambria"/>
                <a:sym typeface="Cambria"/>
              </a:defRPr>
            </a:lvl4pPr>
            <a:lvl5pPr lvl="4" algn="l">
              <a:lnSpc>
                <a:spcPct val="100000"/>
              </a:lnSpc>
              <a:spcBef>
                <a:spcPts val="0"/>
              </a:spcBef>
              <a:spcAft>
                <a:spcPts val="0"/>
              </a:spcAft>
              <a:buSzPts val="2800"/>
              <a:buFont typeface="Cambria"/>
              <a:buNone/>
              <a:defRPr>
                <a:latin typeface="Cambria"/>
                <a:ea typeface="Cambria"/>
                <a:cs typeface="Cambria"/>
                <a:sym typeface="Cambria"/>
              </a:defRPr>
            </a:lvl5pPr>
            <a:lvl6pPr lvl="5" algn="l">
              <a:lnSpc>
                <a:spcPct val="100000"/>
              </a:lnSpc>
              <a:spcBef>
                <a:spcPts val="0"/>
              </a:spcBef>
              <a:spcAft>
                <a:spcPts val="0"/>
              </a:spcAft>
              <a:buSzPts val="2800"/>
              <a:buFont typeface="Cambria"/>
              <a:buNone/>
              <a:defRPr>
                <a:latin typeface="Cambria"/>
                <a:ea typeface="Cambria"/>
                <a:cs typeface="Cambria"/>
                <a:sym typeface="Cambria"/>
              </a:defRPr>
            </a:lvl6pPr>
            <a:lvl7pPr lvl="6" algn="l">
              <a:lnSpc>
                <a:spcPct val="100000"/>
              </a:lnSpc>
              <a:spcBef>
                <a:spcPts val="0"/>
              </a:spcBef>
              <a:spcAft>
                <a:spcPts val="0"/>
              </a:spcAft>
              <a:buSzPts val="2800"/>
              <a:buFont typeface="Cambria"/>
              <a:buNone/>
              <a:defRPr>
                <a:latin typeface="Cambria"/>
                <a:ea typeface="Cambria"/>
                <a:cs typeface="Cambria"/>
                <a:sym typeface="Cambria"/>
              </a:defRPr>
            </a:lvl7pPr>
            <a:lvl8pPr lvl="7" algn="l">
              <a:lnSpc>
                <a:spcPct val="100000"/>
              </a:lnSpc>
              <a:spcBef>
                <a:spcPts val="0"/>
              </a:spcBef>
              <a:spcAft>
                <a:spcPts val="0"/>
              </a:spcAft>
              <a:buSzPts val="2800"/>
              <a:buFont typeface="Cambria"/>
              <a:buNone/>
              <a:defRPr>
                <a:latin typeface="Cambria"/>
                <a:ea typeface="Cambria"/>
                <a:cs typeface="Cambria"/>
                <a:sym typeface="Cambria"/>
              </a:defRPr>
            </a:lvl8pPr>
            <a:lvl9pPr lvl="8" algn="l">
              <a:lnSpc>
                <a:spcPct val="100000"/>
              </a:lnSpc>
              <a:spcBef>
                <a:spcPts val="0"/>
              </a:spcBef>
              <a:spcAft>
                <a:spcPts val="0"/>
              </a:spcAft>
              <a:buSzPts val="2800"/>
              <a:buFont typeface="Cambria"/>
              <a:buNone/>
              <a:defRPr>
                <a:latin typeface="Cambria"/>
                <a:ea typeface="Cambria"/>
                <a:cs typeface="Cambria"/>
                <a:sym typeface="Cambria"/>
              </a:defRPr>
            </a:lvl9pPr>
          </a:lstStyle>
          <a:p>
            <a:endParaRPr/>
          </a:p>
        </p:txBody>
      </p:sp>
      <p:sp>
        <p:nvSpPr>
          <p:cNvPr id="17" name="Google Shape;17;p3"/>
          <p:cNvSpPr txBox="1">
            <a:spLocks noGrp="1"/>
          </p:cNvSpPr>
          <p:nvPr>
            <p:ph type="body" idx="1"/>
          </p:nvPr>
        </p:nvSpPr>
        <p:spPr>
          <a:xfrm>
            <a:off x="311700" y="1280528"/>
            <a:ext cx="8520600" cy="41673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Font typeface="Arial"/>
              <a:buChar char="●"/>
              <a:defRPr>
                <a:latin typeface="Arial"/>
                <a:ea typeface="Arial"/>
                <a:cs typeface="Arial"/>
                <a:sym typeface="Arial"/>
              </a:defRPr>
            </a:lvl1pPr>
            <a:lvl2pPr marL="914400" lvl="1" indent="-419100" algn="l">
              <a:lnSpc>
                <a:spcPct val="115000"/>
              </a:lnSpc>
              <a:spcBef>
                <a:spcPts val="1600"/>
              </a:spcBef>
              <a:spcAft>
                <a:spcPts val="0"/>
              </a:spcAft>
              <a:buSzPts val="3000"/>
              <a:buFont typeface="Arial"/>
              <a:buChar char="○"/>
              <a:defRPr>
                <a:latin typeface="Arial"/>
                <a:ea typeface="Arial"/>
                <a:cs typeface="Arial"/>
                <a:sym typeface="Arial"/>
              </a:defRPr>
            </a:lvl2pPr>
            <a:lvl3pPr marL="1371600" lvl="2" indent="-419100" algn="l">
              <a:lnSpc>
                <a:spcPct val="115000"/>
              </a:lnSpc>
              <a:spcBef>
                <a:spcPts val="1600"/>
              </a:spcBef>
              <a:spcAft>
                <a:spcPts val="0"/>
              </a:spcAft>
              <a:buSzPts val="3000"/>
              <a:buFont typeface="Arial"/>
              <a:buChar char="■"/>
              <a:defRPr>
                <a:latin typeface="Arial"/>
                <a:ea typeface="Arial"/>
                <a:cs typeface="Arial"/>
                <a:sym typeface="Arial"/>
              </a:defRPr>
            </a:lvl3pPr>
            <a:lvl4pPr marL="1828800" lvl="3" indent="-419100" algn="l">
              <a:lnSpc>
                <a:spcPct val="115000"/>
              </a:lnSpc>
              <a:spcBef>
                <a:spcPts val="1600"/>
              </a:spcBef>
              <a:spcAft>
                <a:spcPts val="0"/>
              </a:spcAft>
              <a:buSzPts val="3000"/>
              <a:buFont typeface="Arial"/>
              <a:buChar char="●"/>
              <a:defRPr>
                <a:latin typeface="Arial"/>
                <a:ea typeface="Arial"/>
                <a:cs typeface="Arial"/>
                <a:sym typeface="Arial"/>
              </a:defRPr>
            </a:lvl4pPr>
            <a:lvl5pPr marL="2286000" lvl="4" indent="-419100" algn="l">
              <a:lnSpc>
                <a:spcPct val="115000"/>
              </a:lnSpc>
              <a:spcBef>
                <a:spcPts val="1600"/>
              </a:spcBef>
              <a:spcAft>
                <a:spcPts val="0"/>
              </a:spcAft>
              <a:buSzPts val="3000"/>
              <a:buFont typeface="Arial"/>
              <a:buChar char="○"/>
              <a:defRPr>
                <a:latin typeface="Arial"/>
                <a:ea typeface="Arial"/>
                <a:cs typeface="Arial"/>
                <a:sym typeface="Arial"/>
              </a:defRPr>
            </a:lvl5pPr>
            <a:lvl6pPr marL="2743200" lvl="5" indent="-419100" algn="l">
              <a:lnSpc>
                <a:spcPct val="115000"/>
              </a:lnSpc>
              <a:spcBef>
                <a:spcPts val="1600"/>
              </a:spcBef>
              <a:spcAft>
                <a:spcPts val="0"/>
              </a:spcAft>
              <a:buSzPts val="3000"/>
              <a:buFont typeface="Arial"/>
              <a:buChar char="■"/>
              <a:defRPr>
                <a:latin typeface="Arial"/>
                <a:ea typeface="Arial"/>
                <a:cs typeface="Arial"/>
                <a:sym typeface="Arial"/>
              </a:defRPr>
            </a:lvl6pPr>
            <a:lvl7pPr marL="3200400" lvl="6" indent="-419100" algn="l">
              <a:lnSpc>
                <a:spcPct val="115000"/>
              </a:lnSpc>
              <a:spcBef>
                <a:spcPts val="1600"/>
              </a:spcBef>
              <a:spcAft>
                <a:spcPts val="0"/>
              </a:spcAft>
              <a:buSzPts val="3000"/>
              <a:buFont typeface="Arial"/>
              <a:buChar char="●"/>
              <a:defRPr>
                <a:latin typeface="Arial"/>
                <a:ea typeface="Arial"/>
                <a:cs typeface="Arial"/>
                <a:sym typeface="Arial"/>
              </a:defRPr>
            </a:lvl7pPr>
            <a:lvl8pPr marL="3657600" lvl="7" indent="-419100" algn="l">
              <a:lnSpc>
                <a:spcPct val="115000"/>
              </a:lnSpc>
              <a:spcBef>
                <a:spcPts val="1600"/>
              </a:spcBef>
              <a:spcAft>
                <a:spcPts val="0"/>
              </a:spcAft>
              <a:buSzPts val="3000"/>
              <a:buFont typeface="Arial"/>
              <a:buChar char="○"/>
              <a:defRPr>
                <a:latin typeface="Arial"/>
                <a:ea typeface="Arial"/>
                <a:cs typeface="Arial"/>
                <a:sym typeface="Arial"/>
              </a:defRPr>
            </a:lvl8pPr>
            <a:lvl9pPr marL="4114800" lvl="8" indent="-419100" algn="l">
              <a:lnSpc>
                <a:spcPct val="115000"/>
              </a:lnSpc>
              <a:spcBef>
                <a:spcPts val="1600"/>
              </a:spcBef>
              <a:spcAft>
                <a:spcPts val="1600"/>
              </a:spcAft>
              <a:buSzPts val="3000"/>
              <a:buFont typeface="Arial"/>
              <a:buChar char="■"/>
              <a:defRPr>
                <a:latin typeface="Arial"/>
                <a:ea typeface="Arial"/>
                <a:cs typeface="Arial"/>
                <a:sym typeface="Arial"/>
              </a:defRPr>
            </a:lvl9pPr>
          </a:lstStyle>
          <a:p>
            <a:endParaRPr/>
          </a:p>
        </p:txBody>
      </p:sp>
      <p:sp>
        <p:nvSpPr>
          <p:cNvPr id="18" name="Google Shape;18;p3"/>
          <p:cNvSpPr txBox="1">
            <a:spLocks noGrp="1"/>
          </p:cNvSpPr>
          <p:nvPr>
            <p:ph type="sldNum" idx="12"/>
          </p:nvPr>
        </p:nvSpPr>
        <p:spPr>
          <a:xfrm>
            <a:off x="8462728" y="5238667"/>
            <a:ext cx="6441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7361140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66EC-90FA-C01E-3911-2AAFC9167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F5D624-D0A0-7B5E-D5F1-1406EB8DA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FB3E9-9DE3-7176-BC37-E5066ED77AA6}"/>
              </a:ext>
            </a:extLst>
          </p:cNvPr>
          <p:cNvSpPr>
            <a:spLocks noGrp="1"/>
          </p:cNvSpPr>
          <p:nvPr>
            <p:ph type="dt" sz="half" idx="10"/>
          </p:nvPr>
        </p:nvSpPr>
        <p:spPr/>
        <p:txBody>
          <a:bodyPr/>
          <a:lstStyle/>
          <a:p>
            <a:fld id="{66A000E8-F0E2-4908-881A-EE6A2903F3D8}" type="datetime1">
              <a:rPr lang="en-IN" smtClean="0"/>
              <a:t>14-10-2022</a:t>
            </a:fld>
            <a:endParaRPr lang="en-IN"/>
          </a:p>
        </p:txBody>
      </p:sp>
      <p:sp>
        <p:nvSpPr>
          <p:cNvPr id="5" name="Footer Placeholder 4">
            <a:extLst>
              <a:ext uri="{FF2B5EF4-FFF2-40B4-BE49-F238E27FC236}">
                <a16:creationId xmlns:a16="http://schemas.microsoft.com/office/drawing/2014/main" id="{0CF7D671-13C0-BB81-4F70-EF5B9C981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4653E-5846-5707-B959-21A1303FB9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260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AE93-8380-11AD-AE46-0B8570F94317}"/>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7686E-AB54-A2A0-4668-156EDD35B6C3}"/>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BFAED-F786-E5E4-4D07-0D1DC076CCC2}"/>
              </a:ext>
            </a:extLst>
          </p:cNvPr>
          <p:cNvSpPr>
            <a:spLocks noGrp="1"/>
          </p:cNvSpPr>
          <p:nvPr>
            <p:ph type="dt" sz="half" idx="10"/>
          </p:nvPr>
        </p:nvSpPr>
        <p:spPr/>
        <p:txBody>
          <a:bodyPr/>
          <a:lstStyle/>
          <a:p>
            <a:fld id="{4723E31D-15F5-4BB1-BECF-83918A38183A}" type="datetime1">
              <a:rPr lang="en-IN" smtClean="0"/>
              <a:t>14-10-2022</a:t>
            </a:fld>
            <a:endParaRPr lang="en-IN"/>
          </a:p>
        </p:txBody>
      </p:sp>
      <p:sp>
        <p:nvSpPr>
          <p:cNvPr id="5" name="Footer Placeholder 4">
            <a:extLst>
              <a:ext uri="{FF2B5EF4-FFF2-40B4-BE49-F238E27FC236}">
                <a16:creationId xmlns:a16="http://schemas.microsoft.com/office/drawing/2014/main" id="{960DC204-3F13-F3A7-B81A-548802A7D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D1D3A-2DB2-D321-8995-87BA6CBC8A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595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E2C4-8237-C3CF-69DD-4F0F7E38CE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417506-7621-D544-79BD-ACBD418B9872}"/>
              </a:ext>
            </a:extLst>
          </p:cNvPr>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1459D6-CFBE-BE26-EA23-D344033C1FF1}"/>
              </a:ext>
            </a:extLst>
          </p:cNvPr>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E150F8-62E5-283D-7B27-5B2E5E8C2210}"/>
              </a:ext>
            </a:extLst>
          </p:cNvPr>
          <p:cNvSpPr>
            <a:spLocks noGrp="1"/>
          </p:cNvSpPr>
          <p:nvPr>
            <p:ph type="dt" sz="half" idx="10"/>
          </p:nvPr>
        </p:nvSpPr>
        <p:spPr/>
        <p:txBody>
          <a:bodyPr/>
          <a:lstStyle/>
          <a:p>
            <a:fld id="{8F1CDDD1-AC4B-45B2-A19F-C207640F3AAB}" type="datetime1">
              <a:rPr lang="en-IN" smtClean="0"/>
              <a:t>14-10-2022</a:t>
            </a:fld>
            <a:endParaRPr lang="en-IN"/>
          </a:p>
        </p:txBody>
      </p:sp>
      <p:sp>
        <p:nvSpPr>
          <p:cNvPr id="6" name="Footer Placeholder 5">
            <a:extLst>
              <a:ext uri="{FF2B5EF4-FFF2-40B4-BE49-F238E27FC236}">
                <a16:creationId xmlns:a16="http://schemas.microsoft.com/office/drawing/2014/main" id="{7F667A95-B002-6543-3EFF-41E06C431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8A44AC-3444-F0E9-7078-0541D02BDD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716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FD73-7F57-7C87-81C6-08805C8BE6B3}"/>
              </a:ext>
            </a:extLst>
          </p:cNvPr>
          <p:cNvSpPr>
            <a:spLocks noGrp="1"/>
          </p:cNvSpPr>
          <p:nvPr>
            <p:ph type="title"/>
          </p:nvPr>
        </p:nvSpPr>
        <p:spPr>
          <a:xfrm>
            <a:off x="629841" y="304271"/>
            <a:ext cx="7886700" cy="110463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A2353-E369-34D1-8C9D-14BB680AED65}"/>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CB623-EB32-A39E-C6E5-647B895AD9B1}"/>
              </a:ext>
            </a:extLst>
          </p:cNvPr>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8EE0BC-E08B-CC84-D964-D0A07AE0953A}"/>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D3377-247B-CCB6-04AC-9290E1023F0E}"/>
              </a:ext>
            </a:extLst>
          </p:cNvPr>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226E66-A5BB-00E2-BE39-4353D92FE7D1}"/>
              </a:ext>
            </a:extLst>
          </p:cNvPr>
          <p:cNvSpPr>
            <a:spLocks noGrp="1"/>
          </p:cNvSpPr>
          <p:nvPr>
            <p:ph type="dt" sz="half" idx="10"/>
          </p:nvPr>
        </p:nvSpPr>
        <p:spPr/>
        <p:txBody>
          <a:bodyPr/>
          <a:lstStyle/>
          <a:p>
            <a:fld id="{19E6F943-982F-4D78-8D74-71EC3CDD83B8}" type="datetime1">
              <a:rPr lang="en-IN" smtClean="0"/>
              <a:t>14-10-2022</a:t>
            </a:fld>
            <a:endParaRPr lang="en-IN"/>
          </a:p>
        </p:txBody>
      </p:sp>
      <p:sp>
        <p:nvSpPr>
          <p:cNvPr id="8" name="Footer Placeholder 7">
            <a:extLst>
              <a:ext uri="{FF2B5EF4-FFF2-40B4-BE49-F238E27FC236}">
                <a16:creationId xmlns:a16="http://schemas.microsoft.com/office/drawing/2014/main" id="{0B16A523-E204-1C84-A9A2-D36D0E0C62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C95C3-1752-F4DE-492C-472444A64C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11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C183-07A9-AF90-4A61-9ABB8865E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A31DE5-61A9-D3EE-3439-FC7F70CBC56C}"/>
              </a:ext>
            </a:extLst>
          </p:cNvPr>
          <p:cNvSpPr>
            <a:spLocks noGrp="1"/>
          </p:cNvSpPr>
          <p:nvPr>
            <p:ph type="dt" sz="half" idx="10"/>
          </p:nvPr>
        </p:nvSpPr>
        <p:spPr/>
        <p:txBody>
          <a:bodyPr/>
          <a:lstStyle/>
          <a:p>
            <a:fld id="{60F51910-04CE-4D65-AC91-D3E27067BFA7}" type="datetime1">
              <a:rPr lang="en-IN" smtClean="0"/>
              <a:t>14-10-2022</a:t>
            </a:fld>
            <a:endParaRPr lang="en-IN"/>
          </a:p>
        </p:txBody>
      </p:sp>
      <p:sp>
        <p:nvSpPr>
          <p:cNvPr id="4" name="Footer Placeholder 3">
            <a:extLst>
              <a:ext uri="{FF2B5EF4-FFF2-40B4-BE49-F238E27FC236}">
                <a16:creationId xmlns:a16="http://schemas.microsoft.com/office/drawing/2014/main" id="{8E8DFC8D-526B-078D-2230-F033736CC6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121206-C13A-4960-2130-8776B86FC1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220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84067-8869-0B39-F732-ACC920FC9564}"/>
              </a:ext>
            </a:extLst>
          </p:cNvPr>
          <p:cNvSpPr>
            <a:spLocks noGrp="1"/>
          </p:cNvSpPr>
          <p:nvPr>
            <p:ph type="dt" sz="half" idx="10"/>
          </p:nvPr>
        </p:nvSpPr>
        <p:spPr/>
        <p:txBody>
          <a:bodyPr/>
          <a:lstStyle/>
          <a:p>
            <a:fld id="{C7C8BA8F-D212-4DF7-ADD3-67CD33A1768E}" type="datetime1">
              <a:rPr lang="en-IN" smtClean="0"/>
              <a:t>14-10-2022</a:t>
            </a:fld>
            <a:endParaRPr lang="en-IN"/>
          </a:p>
        </p:txBody>
      </p:sp>
      <p:sp>
        <p:nvSpPr>
          <p:cNvPr id="3" name="Footer Placeholder 2">
            <a:extLst>
              <a:ext uri="{FF2B5EF4-FFF2-40B4-BE49-F238E27FC236}">
                <a16:creationId xmlns:a16="http://schemas.microsoft.com/office/drawing/2014/main" id="{16AFF8D0-E839-60FF-1300-5798F9C932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9D0B9F-886B-AF71-3A43-D818A28FC2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333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1472-7EC1-88A2-7F03-10D2A9425E69}"/>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2FE5DC-7F06-2CB4-D9B7-EA8BB8D1A943}"/>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578AA5-43AC-728C-2E9C-29B8C44C6B53}"/>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995D744-5D09-E23A-AC1B-98270D795EF6}"/>
              </a:ext>
            </a:extLst>
          </p:cNvPr>
          <p:cNvSpPr>
            <a:spLocks noGrp="1"/>
          </p:cNvSpPr>
          <p:nvPr>
            <p:ph type="dt" sz="half" idx="10"/>
          </p:nvPr>
        </p:nvSpPr>
        <p:spPr/>
        <p:txBody>
          <a:bodyPr/>
          <a:lstStyle/>
          <a:p>
            <a:fld id="{AEB758BA-0CFB-47AE-8C38-3562FC1F28BB}" type="datetime1">
              <a:rPr lang="en-IN" smtClean="0"/>
              <a:t>14-10-2022</a:t>
            </a:fld>
            <a:endParaRPr lang="en-IN"/>
          </a:p>
        </p:txBody>
      </p:sp>
      <p:sp>
        <p:nvSpPr>
          <p:cNvPr id="6" name="Footer Placeholder 5">
            <a:extLst>
              <a:ext uri="{FF2B5EF4-FFF2-40B4-BE49-F238E27FC236}">
                <a16:creationId xmlns:a16="http://schemas.microsoft.com/office/drawing/2014/main" id="{9180B45C-EBFC-65E0-AA60-D39ED867E1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7F6B4-3257-C614-9EA1-926AC5D687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471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E295-DDF1-1A91-5F50-A851BA10ECF5}"/>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EC4B29-CA04-5F37-7A7A-4C6CF417F443}"/>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0465BA2-547C-1C0A-CEBA-C459B83FC327}"/>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A77991-A140-2F94-2990-ABA1DA2933EB}"/>
              </a:ext>
            </a:extLst>
          </p:cNvPr>
          <p:cNvSpPr>
            <a:spLocks noGrp="1"/>
          </p:cNvSpPr>
          <p:nvPr>
            <p:ph type="dt" sz="half" idx="10"/>
          </p:nvPr>
        </p:nvSpPr>
        <p:spPr/>
        <p:txBody>
          <a:bodyPr/>
          <a:lstStyle/>
          <a:p>
            <a:fld id="{CE4CF39E-765A-4F34-B9E4-A61C535FC3E3}" type="datetime1">
              <a:rPr lang="en-IN" smtClean="0"/>
              <a:t>14-10-2022</a:t>
            </a:fld>
            <a:endParaRPr lang="en-IN"/>
          </a:p>
        </p:txBody>
      </p:sp>
      <p:sp>
        <p:nvSpPr>
          <p:cNvPr id="6" name="Footer Placeholder 5">
            <a:extLst>
              <a:ext uri="{FF2B5EF4-FFF2-40B4-BE49-F238E27FC236}">
                <a16:creationId xmlns:a16="http://schemas.microsoft.com/office/drawing/2014/main" id="{BBDE14CB-74CA-8A27-97FA-0ECBFF0DD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0B8AF-E22C-25FA-ABFA-1DDF2F506C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059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45B32-013E-916A-65B1-DF4132E9B333}"/>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14E774-9794-B2E8-05E9-9C3DB21609E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56596-C063-DD1C-1B00-33FD1D1DB52B}"/>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13B83B96-A9C2-41D6-ACCE-F89384CED03D}" type="datetime1">
              <a:rPr lang="en-IN" smtClean="0"/>
              <a:t>14-10-2022</a:t>
            </a:fld>
            <a:endParaRPr lang="en-IN"/>
          </a:p>
        </p:txBody>
      </p:sp>
      <p:sp>
        <p:nvSpPr>
          <p:cNvPr id="5" name="Footer Placeholder 4">
            <a:extLst>
              <a:ext uri="{FF2B5EF4-FFF2-40B4-BE49-F238E27FC236}">
                <a16:creationId xmlns:a16="http://schemas.microsoft.com/office/drawing/2014/main" id="{3A780586-6B15-4AD7-AD49-1918782B8209}"/>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980DF7-3D64-78E5-B28D-18FA84DD7FE1}"/>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914107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180100083@iitb.ac.i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7"/>
          <p:cNvSpPr txBox="1">
            <a:spLocks noGrp="1"/>
          </p:cNvSpPr>
          <p:nvPr>
            <p:ph type="ctrTitle"/>
          </p:nvPr>
        </p:nvSpPr>
        <p:spPr>
          <a:xfrm>
            <a:off x="311700" y="470712"/>
            <a:ext cx="8520600" cy="4806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2500" dirty="0">
                <a:solidFill>
                  <a:schemeClr val="dk1"/>
                </a:solidFill>
              </a:rPr>
              <a:t>Dual Degree Project Stage-I</a:t>
            </a:r>
            <a:br>
              <a:rPr lang="en" sz="2500" dirty="0">
                <a:solidFill>
                  <a:schemeClr val="dk1"/>
                </a:solidFill>
              </a:rPr>
            </a:br>
            <a:br>
              <a:rPr lang="en" sz="5400" b="1" dirty="0"/>
            </a:br>
            <a:r>
              <a:rPr lang="en" sz="3500" b="1" dirty="0">
                <a:solidFill>
                  <a:schemeClr val="accent1"/>
                </a:solidFill>
              </a:rPr>
              <a:t>Heterogeneous-ISA Polymorphic Architecture: Exploiting ILP-TLP tradeoffs above ISA affinity</a:t>
            </a:r>
            <a:br>
              <a:rPr lang="en" sz="3500" b="1" dirty="0"/>
            </a:br>
            <a:endParaRPr lang="en-IN" sz="3500" b="1" dirty="0"/>
          </a:p>
          <a:p>
            <a:pPr marL="0" lvl="0" indent="0" algn="ctr" rtl="0">
              <a:lnSpc>
                <a:spcPct val="100000"/>
              </a:lnSpc>
              <a:spcBef>
                <a:spcPts val="0"/>
              </a:spcBef>
              <a:spcAft>
                <a:spcPts val="0"/>
              </a:spcAft>
              <a:buSzPts val="5200"/>
              <a:buNone/>
            </a:pPr>
            <a:r>
              <a:rPr lang="en" sz="2000" dirty="0">
                <a:solidFill>
                  <a:srgbClr val="000000"/>
                </a:solidFill>
                <a:highlight>
                  <a:schemeClr val="lt1"/>
                </a:highlight>
                <a:latin typeface="Courier Prime" panose="020B0604020202020204" charset="0"/>
              </a:rPr>
              <a:t>Prakhar Diwan </a:t>
            </a:r>
            <a:endParaRPr sz="2000" dirty="0">
              <a:solidFill>
                <a:srgbClr val="000000"/>
              </a:solidFill>
              <a:highlight>
                <a:schemeClr val="lt1"/>
              </a:highlight>
              <a:latin typeface="Courier Prime" panose="020B0604020202020204" charset="0"/>
            </a:endParaRPr>
          </a:p>
          <a:p>
            <a:pPr marL="0" lvl="0" indent="0" algn="ctr" rtl="0">
              <a:lnSpc>
                <a:spcPct val="100000"/>
              </a:lnSpc>
              <a:spcBef>
                <a:spcPts val="0"/>
              </a:spcBef>
              <a:spcAft>
                <a:spcPts val="0"/>
              </a:spcAft>
              <a:buSzPts val="5200"/>
              <a:buNone/>
            </a:pPr>
            <a:r>
              <a:rPr lang="en" sz="2000" dirty="0">
                <a:solidFill>
                  <a:srgbClr val="000000"/>
                </a:solidFill>
                <a:highlight>
                  <a:schemeClr val="lt1"/>
                </a:highlight>
                <a:latin typeface="Courier Prime"/>
                <a:ea typeface="Courier Prime"/>
                <a:cs typeface="Courier Prime"/>
                <a:sym typeface="Courier Prime"/>
                <a:hlinkClick r:id="rId3"/>
              </a:rPr>
              <a:t>180100083@iitb.ac.in</a:t>
            </a:r>
            <a:br>
              <a:rPr lang="en" sz="2000" dirty="0">
                <a:solidFill>
                  <a:srgbClr val="000000"/>
                </a:solidFill>
                <a:highlight>
                  <a:schemeClr val="lt1"/>
                </a:highlight>
                <a:latin typeface="Courier Prime"/>
                <a:ea typeface="Courier Prime"/>
                <a:cs typeface="Courier Prime"/>
                <a:sym typeface="Courier Prime"/>
              </a:rPr>
            </a:br>
            <a:br>
              <a:rPr lang="en" sz="2000" dirty="0">
                <a:solidFill>
                  <a:srgbClr val="000000"/>
                </a:solidFill>
                <a:highlight>
                  <a:schemeClr val="lt1"/>
                </a:highlight>
                <a:latin typeface="Courier Prime"/>
                <a:ea typeface="Courier Prime"/>
                <a:cs typeface="Courier Prime"/>
                <a:sym typeface="Courier Prime"/>
              </a:rPr>
            </a:br>
            <a:r>
              <a:rPr lang="en" sz="2000" dirty="0">
                <a:solidFill>
                  <a:srgbClr val="000000"/>
                </a:solidFill>
                <a:highlight>
                  <a:schemeClr val="lt1"/>
                </a:highlight>
                <a:latin typeface="Courier Prime"/>
                <a:ea typeface="Courier Prime"/>
                <a:cs typeface="Courier Prime"/>
                <a:sym typeface="Courier Prime"/>
              </a:rPr>
              <a:t>Guide: Prof. Virendra Singh</a:t>
            </a:r>
            <a:endParaRPr sz="2000" dirty="0">
              <a:solidFill>
                <a:srgbClr val="000000"/>
              </a:solidFill>
              <a:highlight>
                <a:schemeClr val="lt1"/>
              </a:highlight>
              <a:latin typeface="Courier Prime"/>
              <a:ea typeface="Courier Prime"/>
              <a:cs typeface="Courier Prime"/>
              <a:sym typeface="Courier Prime"/>
            </a:endParaRPr>
          </a:p>
        </p:txBody>
      </p:sp>
      <p:sp>
        <p:nvSpPr>
          <p:cNvPr id="2" name="Slide Number Placeholder 1">
            <a:extLst>
              <a:ext uri="{FF2B5EF4-FFF2-40B4-BE49-F238E27FC236}">
                <a16:creationId xmlns:a16="http://schemas.microsoft.com/office/drawing/2014/main" id="{8F87D35F-70C4-0710-A13F-18322B618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4C595-6805-649B-EAC3-8A75E06FE73B}"/>
              </a:ext>
            </a:extLst>
          </p:cNvPr>
          <p:cNvPicPr>
            <a:picLocks noChangeAspect="1"/>
          </p:cNvPicPr>
          <p:nvPr/>
        </p:nvPicPr>
        <p:blipFill>
          <a:blip r:embed="rId3"/>
          <a:stretch>
            <a:fillRect/>
          </a:stretch>
        </p:blipFill>
        <p:spPr>
          <a:xfrm>
            <a:off x="4210222" y="552318"/>
            <a:ext cx="4933778" cy="4610364"/>
          </a:xfrm>
          <a:prstGeom prst="rect">
            <a:avLst/>
          </a:prstGeom>
        </p:spPr>
      </p:pic>
      <p:sp>
        <p:nvSpPr>
          <p:cNvPr id="7" name="TextBox 6">
            <a:extLst>
              <a:ext uri="{FF2B5EF4-FFF2-40B4-BE49-F238E27FC236}">
                <a16:creationId xmlns:a16="http://schemas.microsoft.com/office/drawing/2014/main" id="{7959D0A0-9FB1-9F3F-8352-3E8F4171C061}"/>
              </a:ext>
            </a:extLst>
          </p:cNvPr>
          <p:cNvSpPr txBox="1"/>
          <p:nvPr/>
        </p:nvSpPr>
        <p:spPr>
          <a:xfrm>
            <a:off x="244495" y="2223266"/>
            <a:ext cx="3965727" cy="1569660"/>
          </a:xfrm>
          <a:prstGeom prst="rect">
            <a:avLst/>
          </a:prstGeom>
          <a:noFill/>
        </p:spPr>
        <p:txBody>
          <a:bodyPr wrap="square">
            <a:spAutoFit/>
          </a:bodyPr>
          <a:lstStyle/>
          <a:p>
            <a:r>
              <a:rPr kumimoji="0" lang="en-US" sz="2400" b="0" i="0" u="none" strike="noStrike" kern="0" cap="none" spc="0" normalizeH="0" baseline="0" noProof="0" dirty="0">
                <a:ln>
                  <a:noFill/>
                </a:ln>
                <a:solidFill>
                  <a:srgbClr val="000000"/>
                </a:solidFill>
                <a:effectLst/>
                <a:uLnTx/>
                <a:uFillTx/>
                <a:latin typeface="Arial"/>
                <a:cs typeface="Arial"/>
                <a:sym typeface="Arial"/>
              </a:rPr>
              <a:t>Core Fusion builds on top of a substrate comprising 8 identical 2-issue Out-of-order cores</a:t>
            </a:r>
            <a:endParaRPr lang="en-IN" sz="2400" dirty="0"/>
          </a:p>
        </p:txBody>
      </p:sp>
      <p:sp>
        <p:nvSpPr>
          <p:cNvPr id="10" name="Slide Number Placeholder 9">
            <a:extLst>
              <a:ext uri="{FF2B5EF4-FFF2-40B4-BE49-F238E27FC236}">
                <a16:creationId xmlns:a16="http://schemas.microsoft.com/office/drawing/2014/main" id="{DBA5932A-DFDA-74FA-04C6-ABE57A0F0A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2254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Core Fusion Operation</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6" y="1104636"/>
            <a:ext cx="7886699" cy="4211831"/>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Fused Mode: </a:t>
            </a:r>
          </a:p>
          <a:p>
            <a:r>
              <a:rPr lang="en-US" sz="2400" dirty="0">
                <a:solidFill>
                  <a:srgbClr val="000000"/>
                </a:solidFill>
                <a:latin typeface="Arial" panose="020B0604020202020204" pitchFamily="34" charset="0"/>
                <a:cs typeface="Arial" panose="020B0604020202020204" pitchFamily="34" charset="0"/>
              </a:rPr>
              <a:t>Uses a single execution model with appropriate changes in front-end and </a:t>
            </a:r>
            <a:r>
              <a:rPr lang="en-US" sz="2400">
                <a:solidFill>
                  <a:srgbClr val="000000"/>
                </a:solidFill>
                <a:latin typeface="Arial" panose="020B0604020202020204" pitchFamily="34" charset="0"/>
                <a:cs typeface="Arial" panose="020B0604020202020204" pitchFamily="34" charset="0"/>
              </a:rPr>
              <a:t>back-end </a:t>
            </a:r>
            <a:endParaRPr lang="en-US" sz="24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Front End: Collective Fetch, Fetch Management Unit, Collective Decode, Steering Management Unit</a:t>
            </a:r>
          </a:p>
          <a:p>
            <a:r>
              <a:rPr lang="en-US" sz="2400" dirty="0">
                <a:solidFill>
                  <a:srgbClr val="000000"/>
                </a:solidFill>
                <a:latin typeface="Arial" panose="020B0604020202020204" pitchFamily="34" charset="0"/>
                <a:cs typeface="Arial" panose="020B0604020202020204" pitchFamily="34" charset="0"/>
              </a:rPr>
              <a:t>Back End: Collective Execution, Collective Commit</a:t>
            </a:r>
          </a:p>
          <a:p>
            <a:endParaRPr lang="en-US" sz="12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Independent Mode:</a:t>
            </a:r>
          </a:p>
          <a:p>
            <a:pPr marL="0" indent="0">
              <a:buNone/>
            </a:pPr>
            <a:r>
              <a:rPr lang="en-US" sz="2400" dirty="0">
                <a:solidFill>
                  <a:srgbClr val="000000"/>
                </a:solidFill>
                <a:latin typeface="Arial" panose="020B0604020202020204" pitchFamily="34" charset="0"/>
                <a:cs typeface="Arial" panose="020B0604020202020204" pitchFamily="34" charset="0"/>
              </a:rPr>
              <a:t>The cores operate as distinct processing elements</a:t>
            </a:r>
          </a:p>
        </p:txBody>
      </p:sp>
      <p:sp>
        <p:nvSpPr>
          <p:cNvPr id="4" name="Slide Number Placeholder 3">
            <a:extLst>
              <a:ext uri="{FF2B5EF4-FFF2-40B4-BE49-F238E27FC236}">
                <a16:creationId xmlns:a16="http://schemas.microsoft.com/office/drawing/2014/main" id="{E136769C-FF3B-42FC-EA6D-5CC5672C1D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86991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Dynamic Reconfiguration</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7886700" cy="3788601"/>
          </a:xfrm>
        </p:spPr>
        <p:txBody>
          <a:bodyPr>
            <a:noAutofit/>
          </a:bodyPr>
          <a:lstStyle/>
          <a:p>
            <a:r>
              <a:rPr lang="en-US" sz="2400" dirty="0">
                <a:solidFill>
                  <a:srgbClr val="000000"/>
                </a:solidFill>
                <a:latin typeface="Arial" panose="020B0604020202020204" pitchFamily="34" charset="0"/>
                <a:cs typeface="Arial" panose="020B0604020202020204" pitchFamily="34" charset="0"/>
              </a:rPr>
              <a:t>It is enabled through a simple application interface. Application requests core fusion/split actions via FUSE and SPLIT ISA instructions</a:t>
            </a:r>
          </a:p>
          <a:p>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These requests can be enveloped inside parallelizing macros or directives (e.g. OpenMP’s fork-join model)</a:t>
            </a:r>
          </a:p>
          <a:p>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These instructions are executed conditionally by hardware based on the value of an OS-visible control register indicative of eligible cores for fusion </a:t>
            </a:r>
          </a:p>
          <a:p>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09E0E3-E37F-430F-A650-453ED41CD7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15928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Evaluated Architectures</a:t>
            </a:r>
          </a:p>
        </p:txBody>
      </p:sp>
      <p:sp>
        <p:nvSpPr>
          <p:cNvPr id="4" name="Slide Number Placeholder 3">
            <a:extLst>
              <a:ext uri="{FF2B5EF4-FFF2-40B4-BE49-F238E27FC236}">
                <a16:creationId xmlns:a16="http://schemas.microsoft.com/office/drawing/2014/main" id="{01F9C40F-61DF-0620-8ACC-88F1DD86E4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aphicFrame>
        <p:nvGraphicFramePr>
          <p:cNvPr id="5" name="Table 5">
            <a:extLst>
              <a:ext uri="{FF2B5EF4-FFF2-40B4-BE49-F238E27FC236}">
                <a16:creationId xmlns:a16="http://schemas.microsoft.com/office/drawing/2014/main" id="{23148B4D-FCFD-0CE6-0C82-E54670CA8F4B}"/>
              </a:ext>
            </a:extLst>
          </p:cNvPr>
          <p:cNvGraphicFramePr>
            <a:graphicFrameLocks noGrp="1"/>
          </p:cNvGraphicFramePr>
          <p:nvPr>
            <p:extLst>
              <p:ext uri="{D42A27DB-BD31-4B8C-83A1-F6EECF244321}">
                <p14:modId xmlns:p14="http://schemas.microsoft.com/office/powerpoint/2010/main" val="1912208688"/>
              </p:ext>
            </p:extLst>
          </p:nvPr>
        </p:nvGraphicFramePr>
        <p:xfrm>
          <a:off x="1131984" y="1039169"/>
          <a:ext cx="6880032" cy="3636661"/>
        </p:xfrm>
        <a:graphic>
          <a:graphicData uri="http://schemas.openxmlformats.org/drawingml/2006/table">
            <a:tbl>
              <a:tblPr firstRow="1" bandRow="1">
                <a:tableStyleId>{5C22544A-7EE6-4342-B048-85BDC9FD1C3A}</a:tableStyleId>
              </a:tblPr>
              <a:tblGrid>
                <a:gridCol w="3440016">
                  <a:extLst>
                    <a:ext uri="{9D8B030D-6E8A-4147-A177-3AD203B41FA5}">
                      <a16:colId xmlns:a16="http://schemas.microsoft.com/office/drawing/2014/main" val="646788789"/>
                    </a:ext>
                  </a:extLst>
                </a:gridCol>
                <a:gridCol w="3440016">
                  <a:extLst>
                    <a:ext uri="{9D8B030D-6E8A-4147-A177-3AD203B41FA5}">
                      <a16:colId xmlns:a16="http://schemas.microsoft.com/office/drawing/2014/main" val="611661310"/>
                    </a:ext>
                  </a:extLst>
                </a:gridCol>
              </a:tblGrid>
              <a:tr h="519523">
                <a:tc>
                  <a:txBody>
                    <a:bodyPr/>
                    <a:lstStyle/>
                    <a:p>
                      <a:pPr algn="ctr"/>
                      <a:r>
                        <a:rPr lang="en-IN" sz="2400" dirty="0">
                          <a:latin typeface="Arial" panose="020B0604020202020204" pitchFamily="34" charset="0"/>
                          <a:cs typeface="Arial" panose="020B0604020202020204" pitchFamily="34" charset="0"/>
                        </a:rPr>
                        <a:t>CMP Configuration</a:t>
                      </a:r>
                    </a:p>
                  </a:txBody>
                  <a:tcPr/>
                </a:tc>
                <a:tc>
                  <a:txBody>
                    <a:bodyPr/>
                    <a:lstStyle/>
                    <a:p>
                      <a:pPr algn="ctr"/>
                      <a:r>
                        <a:rPr lang="en-IN" sz="2400" dirty="0">
                          <a:latin typeface="Arial" panose="020B0604020202020204" pitchFamily="34" charset="0"/>
                          <a:cs typeface="Arial" panose="020B0604020202020204" pitchFamily="34" charset="0"/>
                        </a:rPr>
                        <a:t>Composition (Cores)</a:t>
                      </a:r>
                    </a:p>
                  </a:txBody>
                  <a:tcPr/>
                </a:tc>
                <a:extLst>
                  <a:ext uri="{0D108BD9-81ED-4DB2-BD59-A6C34878D82A}">
                    <a16:rowId xmlns:a16="http://schemas.microsoft.com/office/drawing/2014/main" val="3852555009"/>
                  </a:ext>
                </a:extLst>
              </a:tr>
              <a:tr h="519523">
                <a:tc>
                  <a:txBody>
                    <a:bodyPr/>
                    <a:lstStyle/>
                    <a:p>
                      <a:pPr algn="ctr"/>
                      <a:r>
                        <a:rPr lang="en-IN" sz="2400" dirty="0" err="1">
                          <a:latin typeface="Arial" panose="020B0604020202020204" pitchFamily="34" charset="0"/>
                          <a:cs typeface="Arial" panose="020B0604020202020204" pitchFamily="34" charset="0"/>
                        </a:rPr>
                        <a:t>CoreFusion</a:t>
                      </a:r>
                      <a:endParaRPr lang="en-IN" sz="2400" dirty="0">
                        <a:latin typeface="Arial" panose="020B0604020202020204" pitchFamily="34" charset="0"/>
                        <a:cs typeface="Arial" panose="020B0604020202020204" pitchFamily="34" charset="0"/>
                      </a:endParaRPr>
                    </a:p>
                  </a:txBody>
                  <a:tcPr/>
                </a:tc>
                <a:tc>
                  <a:txBody>
                    <a:bodyPr/>
                    <a:lstStyle/>
                    <a:p>
                      <a:pPr algn="ctr"/>
                      <a:r>
                        <a:rPr lang="en-IN" sz="2400" dirty="0">
                          <a:latin typeface="Arial" panose="020B0604020202020204" pitchFamily="34" charset="0"/>
                          <a:cs typeface="Arial" panose="020B0604020202020204" pitchFamily="34" charset="0"/>
                        </a:rPr>
                        <a:t>8x2-issue</a:t>
                      </a:r>
                    </a:p>
                  </a:txBody>
                  <a:tcPr/>
                </a:tc>
                <a:extLst>
                  <a:ext uri="{0D108BD9-81ED-4DB2-BD59-A6C34878D82A}">
                    <a16:rowId xmlns:a16="http://schemas.microsoft.com/office/drawing/2014/main" val="3788959176"/>
                  </a:ext>
                </a:extLst>
              </a:tr>
              <a:tr h="519523">
                <a:tc>
                  <a:txBody>
                    <a:bodyPr/>
                    <a:lstStyle/>
                    <a:p>
                      <a:pPr algn="ctr"/>
                      <a:r>
                        <a:rPr lang="en-IN" sz="2400" dirty="0">
                          <a:latin typeface="Arial" panose="020B0604020202020204" pitchFamily="34" charset="0"/>
                          <a:cs typeface="Arial" panose="020B0604020202020204" pitchFamily="34" charset="0"/>
                        </a:rPr>
                        <a:t>FineGrain-2i</a:t>
                      </a:r>
                    </a:p>
                  </a:txBody>
                  <a:tcPr/>
                </a:tc>
                <a:tc>
                  <a:txBody>
                    <a:bodyPr/>
                    <a:lstStyle/>
                    <a:p>
                      <a:pPr algn="ctr"/>
                      <a:r>
                        <a:rPr lang="en-IN" sz="2400" dirty="0">
                          <a:latin typeface="Arial" panose="020B0604020202020204" pitchFamily="34" charset="0"/>
                          <a:cs typeface="Arial" panose="020B0604020202020204" pitchFamily="34" charset="0"/>
                        </a:rPr>
                        <a:t>9x2-issue</a:t>
                      </a:r>
                    </a:p>
                  </a:txBody>
                  <a:tcPr/>
                </a:tc>
                <a:extLst>
                  <a:ext uri="{0D108BD9-81ED-4DB2-BD59-A6C34878D82A}">
                    <a16:rowId xmlns:a16="http://schemas.microsoft.com/office/drawing/2014/main" val="1775063628"/>
                  </a:ext>
                </a:extLst>
              </a:tr>
              <a:tr h="519523">
                <a:tc>
                  <a:txBody>
                    <a:bodyPr/>
                    <a:lstStyle/>
                    <a:p>
                      <a:pPr algn="ctr"/>
                      <a:r>
                        <a:rPr lang="en-IN" sz="2400" dirty="0">
                          <a:latin typeface="Arial" panose="020B0604020202020204" pitchFamily="34" charset="0"/>
                          <a:cs typeface="Arial" panose="020B0604020202020204" pitchFamily="34" charset="0"/>
                        </a:rPr>
                        <a:t>CoarseGrain-4i</a:t>
                      </a:r>
                    </a:p>
                  </a:txBody>
                  <a:tcPr/>
                </a:tc>
                <a:tc>
                  <a:txBody>
                    <a:bodyPr/>
                    <a:lstStyle/>
                    <a:p>
                      <a:pPr algn="ctr"/>
                      <a:r>
                        <a:rPr lang="en-IN" sz="2400" dirty="0">
                          <a:latin typeface="Arial" panose="020B0604020202020204" pitchFamily="34" charset="0"/>
                          <a:cs typeface="Arial" panose="020B0604020202020204" pitchFamily="34" charset="0"/>
                        </a:rPr>
                        <a:t>4x4-issue</a:t>
                      </a:r>
                    </a:p>
                  </a:txBody>
                  <a:tcPr/>
                </a:tc>
                <a:extLst>
                  <a:ext uri="{0D108BD9-81ED-4DB2-BD59-A6C34878D82A}">
                    <a16:rowId xmlns:a16="http://schemas.microsoft.com/office/drawing/2014/main" val="2590938835"/>
                  </a:ext>
                </a:extLst>
              </a:tr>
              <a:tr h="519523">
                <a:tc>
                  <a:txBody>
                    <a:bodyPr/>
                    <a:lstStyle/>
                    <a:p>
                      <a:pPr algn="ctr"/>
                      <a:r>
                        <a:rPr lang="en-IN" sz="2400" dirty="0">
                          <a:latin typeface="Arial" panose="020B0604020202020204" pitchFamily="34" charset="0"/>
                          <a:cs typeface="Arial" panose="020B0604020202020204" pitchFamily="34" charset="0"/>
                        </a:rPr>
                        <a:t>CoarseGrain-6i</a:t>
                      </a:r>
                    </a:p>
                  </a:txBody>
                  <a:tcPr/>
                </a:tc>
                <a:tc>
                  <a:txBody>
                    <a:bodyPr/>
                    <a:lstStyle/>
                    <a:p>
                      <a:pPr algn="ctr"/>
                      <a:r>
                        <a:rPr lang="en-IN" sz="2400" dirty="0">
                          <a:latin typeface="Arial" panose="020B0604020202020204" pitchFamily="34" charset="0"/>
                          <a:cs typeface="Arial" panose="020B0604020202020204" pitchFamily="34" charset="0"/>
                        </a:rPr>
                        <a:t>2x6-issue</a:t>
                      </a:r>
                    </a:p>
                  </a:txBody>
                  <a:tcPr/>
                </a:tc>
                <a:extLst>
                  <a:ext uri="{0D108BD9-81ED-4DB2-BD59-A6C34878D82A}">
                    <a16:rowId xmlns:a16="http://schemas.microsoft.com/office/drawing/2014/main" val="331842496"/>
                  </a:ext>
                </a:extLst>
              </a:tr>
              <a:tr h="519523">
                <a:tc>
                  <a:txBody>
                    <a:bodyPr/>
                    <a:lstStyle/>
                    <a:p>
                      <a:pPr algn="ctr"/>
                      <a:r>
                        <a:rPr lang="en-IN" sz="2400" dirty="0">
                          <a:latin typeface="Arial" panose="020B0604020202020204" pitchFamily="34" charset="0"/>
                          <a:cs typeface="Arial" panose="020B0604020202020204" pitchFamily="34" charset="0"/>
                        </a:rPr>
                        <a:t>Asymmetric-4i</a:t>
                      </a:r>
                    </a:p>
                  </a:txBody>
                  <a:tcPr/>
                </a:tc>
                <a:tc>
                  <a:txBody>
                    <a:bodyPr/>
                    <a:lstStyle/>
                    <a:p>
                      <a:pPr algn="ctr"/>
                      <a:r>
                        <a:rPr lang="en-IN" sz="2400" dirty="0">
                          <a:latin typeface="Arial" panose="020B0604020202020204" pitchFamily="34" charset="0"/>
                          <a:cs typeface="Arial" panose="020B0604020202020204" pitchFamily="34" charset="0"/>
                        </a:rPr>
                        <a:t>1x4-issue + 6x2-issue</a:t>
                      </a:r>
                    </a:p>
                  </a:txBody>
                  <a:tcPr/>
                </a:tc>
                <a:extLst>
                  <a:ext uri="{0D108BD9-81ED-4DB2-BD59-A6C34878D82A}">
                    <a16:rowId xmlns:a16="http://schemas.microsoft.com/office/drawing/2014/main" val="1311819727"/>
                  </a:ext>
                </a:extLst>
              </a:tr>
              <a:tr h="519523">
                <a:tc>
                  <a:txBody>
                    <a:bodyPr/>
                    <a:lstStyle/>
                    <a:p>
                      <a:pPr algn="ctr"/>
                      <a:r>
                        <a:rPr lang="en-IN" sz="2400" dirty="0">
                          <a:latin typeface="Arial" panose="020B0604020202020204" pitchFamily="34" charset="0"/>
                          <a:cs typeface="Arial" panose="020B0604020202020204" pitchFamily="34" charset="0"/>
                        </a:rPr>
                        <a:t>Asymmetric-6i</a:t>
                      </a:r>
                    </a:p>
                  </a:txBody>
                  <a:tcPr/>
                </a:tc>
                <a:tc>
                  <a:txBody>
                    <a:bodyPr/>
                    <a:lstStyle/>
                    <a:p>
                      <a:pPr algn="ctr"/>
                      <a:r>
                        <a:rPr lang="en-IN" sz="2400" dirty="0">
                          <a:latin typeface="Arial" panose="020B0604020202020204" pitchFamily="34" charset="0"/>
                          <a:cs typeface="Arial" panose="020B0604020202020204" pitchFamily="34" charset="0"/>
                        </a:rPr>
                        <a:t>1x6-issue + 4x2-issue</a:t>
                      </a:r>
                    </a:p>
                  </a:txBody>
                  <a:tcPr/>
                </a:tc>
                <a:extLst>
                  <a:ext uri="{0D108BD9-81ED-4DB2-BD59-A6C34878D82A}">
                    <a16:rowId xmlns:a16="http://schemas.microsoft.com/office/drawing/2014/main" val="2477262019"/>
                  </a:ext>
                </a:extLst>
              </a:tr>
            </a:tbl>
          </a:graphicData>
        </a:graphic>
      </p:graphicFrame>
    </p:spTree>
    <p:extLst>
      <p:ext uri="{BB962C8B-B14F-4D97-AF65-F5344CB8AC3E}">
        <p14:creationId xmlns:p14="http://schemas.microsoft.com/office/powerpoint/2010/main" val="6085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7"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Core Fusion - Results</a:t>
            </a:r>
          </a:p>
        </p:txBody>
      </p:sp>
      <p:pic>
        <p:nvPicPr>
          <p:cNvPr id="7" name="Picture 6">
            <a:extLst>
              <a:ext uri="{FF2B5EF4-FFF2-40B4-BE49-F238E27FC236}">
                <a16:creationId xmlns:a16="http://schemas.microsoft.com/office/drawing/2014/main" id="{B960D303-8CDD-3D29-CDB1-303431BD8242}"/>
              </a:ext>
            </a:extLst>
          </p:cNvPr>
          <p:cNvPicPr>
            <a:picLocks noChangeAspect="1"/>
          </p:cNvPicPr>
          <p:nvPr/>
        </p:nvPicPr>
        <p:blipFill>
          <a:blip r:embed="rId3"/>
          <a:stretch>
            <a:fillRect/>
          </a:stretch>
        </p:blipFill>
        <p:spPr>
          <a:xfrm>
            <a:off x="225173" y="1076644"/>
            <a:ext cx="8693649" cy="4206605"/>
          </a:xfrm>
          <a:prstGeom prst="rect">
            <a:avLst/>
          </a:prstGeom>
        </p:spPr>
      </p:pic>
      <p:sp>
        <p:nvSpPr>
          <p:cNvPr id="8" name="Slide Number Placeholder 7">
            <a:extLst>
              <a:ext uri="{FF2B5EF4-FFF2-40B4-BE49-F238E27FC236}">
                <a16:creationId xmlns:a16="http://schemas.microsoft.com/office/drawing/2014/main" id="{7E2AE4AC-E82D-9512-469C-CA53C886D9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60930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Bahurupi [5]</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7886700" cy="4283794"/>
          </a:xfrm>
        </p:spPr>
        <p:txBody>
          <a:bodyPr>
            <a:normAutofit fontScale="92500" lnSpcReduction="20000"/>
          </a:bodyPr>
          <a:lstStyle/>
          <a:p>
            <a:pPr marL="0" indent="0">
              <a:buNone/>
            </a:pPr>
            <a:r>
              <a:rPr lang="en-US" sz="2600" dirty="0">
                <a:solidFill>
                  <a:srgbClr val="000000"/>
                </a:solidFill>
                <a:latin typeface="Arial" panose="020B0604020202020204" pitchFamily="34" charset="0"/>
                <a:cs typeface="Arial" panose="020B0604020202020204" pitchFamily="34" charset="0"/>
              </a:rPr>
              <a:t>Bahurupi is another reconfigurable multi-core architecture</a:t>
            </a:r>
          </a:p>
          <a:p>
            <a:r>
              <a:rPr lang="en-US" sz="2600" dirty="0">
                <a:solidFill>
                  <a:srgbClr val="000000"/>
                </a:solidFill>
                <a:latin typeface="Arial" panose="020B0604020202020204" pitchFamily="34" charset="0"/>
                <a:cs typeface="Arial" panose="020B0604020202020204" pitchFamily="34" charset="0"/>
              </a:rPr>
              <a:t>However, it is a </a:t>
            </a:r>
            <a:r>
              <a:rPr lang="en-US" sz="2600" i="1" dirty="0">
                <a:solidFill>
                  <a:srgbClr val="000000"/>
                </a:solidFill>
                <a:latin typeface="Arial" panose="020B0604020202020204" pitchFamily="34" charset="0"/>
                <a:cs typeface="Arial" panose="020B0604020202020204" pitchFamily="34" charset="0"/>
              </a:rPr>
              <a:t>hardware-software</a:t>
            </a:r>
            <a:r>
              <a:rPr lang="en-US" sz="2600" dirty="0">
                <a:solidFill>
                  <a:srgbClr val="000000"/>
                </a:solidFill>
                <a:latin typeface="Arial" panose="020B0604020202020204" pitchFamily="34" charset="0"/>
                <a:cs typeface="Arial" panose="020B0604020202020204" pitchFamily="34" charset="0"/>
              </a:rPr>
              <a:t> cooperative solution requiring minimal hardware resources &amp; compiler support</a:t>
            </a:r>
          </a:p>
          <a:p>
            <a:pPr marL="0" indent="0">
              <a:buNone/>
            </a:pPr>
            <a:endParaRPr lang="en-US" sz="1300" dirty="0">
              <a:solidFill>
                <a:srgbClr val="000000"/>
              </a:solidFill>
              <a:latin typeface="Arial" panose="020B0604020202020204" pitchFamily="34" charset="0"/>
              <a:cs typeface="Arial" panose="020B0604020202020204" pitchFamily="34" charset="0"/>
            </a:endParaRPr>
          </a:p>
          <a:p>
            <a:pPr marL="0" indent="0">
              <a:buNone/>
            </a:pPr>
            <a:endParaRPr lang="en-US" sz="1300" dirty="0">
              <a:solidFill>
                <a:srgbClr val="000000"/>
              </a:solidFill>
              <a:latin typeface="Arial" panose="020B0604020202020204" pitchFamily="34" charset="0"/>
              <a:cs typeface="Arial" panose="020B0604020202020204" pitchFamily="34" charset="0"/>
            </a:endParaRPr>
          </a:p>
          <a:p>
            <a:pPr marL="0" indent="0">
              <a:buNone/>
            </a:pPr>
            <a:r>
              <a:rPr lang="en-US" sz="2600" dirty="0">
                <a:solidFill>
                  <a:srgbClr val="000000"/>
                </a:solidFill>
                <a:latin typeface="Arial" panose="020B0604020202020204" pitchFamily="34" charset="0"/>
                <a:cs typeface="Arial" panose="020B0604020202020204" pitchFamily="34" charset="0"/>
              </a:rPr>
              <a:t>In normal mode, Bahurupi executes multi-threaded applications on a set of homogeneous cores </a:t>
            </a:r>
          </a:p>
          <a:p>
            <a:pPr marL="0" indent="0">
              <a:buNone/>
            </a:pPr>
            <a:r>
              <a:rPr lang="en-US" sz="2600" dirty="0">
                <a:solidFill>
                  <a:srgbClr val="000000"/>
                </a:solidFill>
                <a:latin typeface="Arial" panose="020B0604020202020204" pitchFamily="34" charset="0"/>
                <a:cs typeface="Arial" panose="020B0604020202020204" pitchFamily="34" charset="0"/>
              </a:rPr>
              <a:t>In coalition mode, it follows a distributed execution model: </a:t>
            </a:r>
          </a:p>
          <a:p>
            <a:r>
              <a:rPr lang="en-US" sz="2600" dirty="0">
                <a:solidFill>
                  <a:srgbClr val="000000"/>
                </a:solidFill>
                <a:latin typeface="Arial" panose="020B0604020202020204" pitchFamily="34" charset="0"/>
                <a:cs typeface="Arial" panose="020B0604020202020204" pitchFamily="34" charset="0"/>
              </a:rPr>
              <a:t>Basic block as the unit of execution for a core</a:t>
            </a:r>
          </a:p>
          <a:p>
            <a:r>
              <a:rPr lang="en-US" sz="2600" dirty="0">
                <a:solidFill>
                  <a:srgbClr val="000000"/>
                </a:solidFill>
                <a:latin typeface="Arial" panose="020B0604020202020204" pitchFamily="34" charset="0"/>
                <a:cs typeface="Arial" panose="020B0604020202020204" pitchFamily="34" charset="0"/>
              </a:rPr>
              <a:t>These basic blocks are executed in parallel on coalition cores, leading to speedup for serial code</a:t>
            </a:r>
          </a:p>
          <a:p>
            <a:pPr marL="0" indent="0">
              <a:buNone/>
            </a:pPr>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b="1"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96FAD7-FEDA-108F-92EE-A375D1FC2D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400447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Bahurupi [5]</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7886700" cy="4283794"/>
          </a:xfrm>
        </p:spPr>
        <p:txBody>
          <a:bodyPr>
            <a:normAutofit fontScale="92500" lnSpcReduction="20000"/>
          </a:bodyPr>
          <a:lstStyle/>
          <a:p>
            <a:pPr marL="0" indent="0">
              <a:buNone/>
            </a:pPr>
            <a:r>
              <a:rPr lang="en-US" sz="2600" dirty="0">
                <a:solidFill>
                  <a:srgbClr val="000000"/>
                </a:solidFill>
                <a:latin typeface="Arial" panose="020B0604020202020204" pitchFamily="34" charset="0"/>
                <a:cs typeface="Arial" panose="020B0604020202020204" pitchFamily="34" charset="0"/>
              </a:rPr>
              <a:t>Bahurupi is another reconfigurable multi-core architecture</a:t>
            </a:r>
          </a:p>
          <a:p>
            <a:r>
              <a:rPr lang="en-US" sz="2600" dirty="0">
                <a:solidFill>
                  <a:srgbClr val="000000"/>
                </a:solidFill>
                <a:latin typeface="Arial" panose="020B0604020202020204" pitchFamily="34" charset="0"/>
                <a:cs typeface="Arial" panose="020B0604020202020204" pitchFamily="34" charset="0"/>
              </a:rPr>
              <a:t>However, it is a </a:t>
            </a:r>
            <a:r>
              <a:rPr lang="en-US" sz="2600" i="1" dirty="0">
                <a:solidFill>
                  <a:srgbClr val="000000"/>
                </a:solidFill>
                <a:latin typeface="Arial" panose="020B0604020202020204" pitchFamily="34" charset="0"/>
                <a:cs typeface="Arial" panose="020B0604020202020204" pitchFamily="34" charset="0"/>
              </a:rPr>
              <a:t>hardware-software</a:t>
            </a:r>
            <a:r>
              <a:rPr lang="en-US" sz="2600" dirty="0">
                <a:solidFill>
                  <a:srgbClr val="000000"/>
                </a:solidFill>
                <a:latin typeface="Arial" panose="020B0604020202020204" pitchFamily="34" charset="0"/>
                <a:cs typeface="Arial" panose="020B0604020202020204" pitchFamily="34" charset="0"/>
              </a:rPr>
              <a:t> cooperative solution requiring minimal hardware resources &amp; compiler support</a:t>
            </a:r>
          </a:p>
          <a:p>
            <a:pPr marL="0" indent="0">
              <a:buNone/>
            </a:pPr>
            <a:endParaRPr lang="en-US" sz="1300" dirty="0">
              <a:solidFill>
                <a:srgbClr val="000000"/>
              </a:solidFill>
              <a:latin typeface="Arial" panose="020B0604020202020204" pitchFamily="34" charset="0"/>
              <a:cs typeface="Arial" panose="020B0604020202020204" pitchFamily="34" charset="0"/>
            </a:endParaRPr>
          </a:p>
          <a:p>
            <a:pPr marL="0" indent="0">
              <a:buNone/>
            </a:pPr>
            <a:endParaRPr lang="en-US" sz="1300" dirty="0">
              <a:solidFill>
                <a:srgbClr val="000000"/>
              </a:solidFill>
              <a:latin typeface="Arial" panose="020B0604020202020204" pitchFamily="34" charset="0"/>
              <a:cs typeface="Arial" panose="020B0604020202020204" pitchFamily="34" charset="0"/>
            </a:endParaRPr>
          </a:p>
          <a:p>
            <a:pPr marL="0" indent="0">
              <a:buNone/>
            </a:pPr>
            <a:r>
              <a:rPr lang="en-US" sz="2600" dirty="0">
                <a:solidFill>
                  <a:srgbClr val="000000"/>
                </a:solidFill>
                <a:latin typeface="Arial" panose="020B0604020202020204" pitchFamily="34" charset="0"/>
                <a:cs typeface="Arial" panose="020B0604020202020204" pitchFamily="34" charset="0"/>
              </a:rPr>
              <a:t>In normal mode, Bahurupi executes multi-threaded applications on a set of homogeneous cores </a:t>
            </a:r>
          </a:p>
          <a:p>
            <a:pPr marL="0" indent="0">
              <a:buNone/>
            </a:pPr>
            <a:r>
              <a:rPr lang="en-US" sz="2600" dirty="0">
                <a:solidFill>
                  <a:srgbClr val="000000"/>
                </a:solidFill>
                <a:latin typeface="Arial" panose="020B0604020202020204" pitchFamily="34" charset="0"/>
                <a:cs typeface="Arial" panose="020B0604020202020204" pitchFamily="34" charset="0"/>
              </a:rPr>
              <a:t>In coalition mode, it follows a distributed execution model: </a:t>
            </a:r>
          </a:p>
          <a:p>
            <a:r>
              <a:rPr lang="en-US" sz="2600" dirty="0">
                <a:solidFill>
                  <a:srgbClr val="000000"/>
                </a:solidFill>
                <a:latin typeface="Arial" panose="020B0604020202020204" pitchFamily="34" charset="0"/>
                <a:cs typeface="Arial" panose="020B0604020202020204" pitchFamily="34" charset="0"/>
              </a:rPr>
              <a:t>Basic block as the unit of execution for a core</a:t>
            </a:r>
          </a:p>
          <a:p>
            <a:r>
              <a:rPr lang="en-US" sz="2600" dirty="0">
                <a:solidFill>
                  <a:srgbClr val="000000"/>
                </a:solidFill>
                <a:latin typeface="Arial" panose="020B0604020202020204" pitchFamily="34" charset="0"/>
                <a:cs typeface="Arial" panose="020B0604020202020204" pitchFamily="34" charset="0"/>
              </a:rPr>
              <a:t>These basic blocks are executed in parallel on coalition cores, leading to speedup for serial code</a:t>
            </a:r>
          </a:p>
          <a:p>
            <a:pPr marL="0" indent="0">
              <a:buNone/>
            </a:pPr>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b="1"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96FAD7-FEDA-108F-92EE-A375D1FC2D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5" name="Rectangle: Rounded Corners 4">
            <a:extLst>
              <a:ext uri="{FF2B5EF4-FFF2-40B4-BE49-F238E27FC236}">
                <a16:creationId xmlns:a16="http://schemas.microsoft.com/office/drawing/2014/main" id="{C877C2BF-840B-B22F-256E-96FD74C37EAC}"/>
              </a:ext>
            </a:extLst>
          </p:cNvPr>
          <p:cNvSpPr/>
          <p:nvPr/>
        </p:nvSpPr>
        <p:spPr>
          <a:xfrm>
            <a:off x="628647" y="2024117"/>
            <a:ext cx="8081720" cy="1789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Arial" panose="020B0604020202020204" pitchFamily="34" charset="0"/>
                <a:cs typeface="Arial" panose="020B0604020202020204" pitchFamily="34" charset="0"/>
              </a:rPr>
              <a:t>Major breakthrough</a:t>
            </a:r>
            <a:r>
              <a:rPr lang="en-US" sz="3000" dirty="0">
                <a:solidFill>
                  <a:schemeClr val="tx1"/>
                </a:solidFill>
                <a:latin typeface="Arial" panose="020B0604020202020204" pitchFamily="34" charset="0"/>
                <a:cs typeface="Arial" panose="020B0604020202020204" pitchFamily="34" charset="0"/>
              </a:rPr>
              <a:t>: quad-core Bahurupi is more energy efficient that 8-way OoO baseline core and gives more performance </a:t>
            </a:r>
            <a:endParaRPr lang="en-US" sz="3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00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MorphCore [3]</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38075" y="1104636"/>
            <a:ext cx="5253709" cy="4610364"/>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It is a microarchitecture that combines O3 and highly-threaded InO SMT execution in a single core</a:t>
            </a:r>
          </a:p>
          <a:p>
            <a:pPr marL="0" indent="0">
              <a:buNone/>
            </a:pPr>
            <a:endParaRPr lang="en-US" sz="12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Built on 2 key insights:</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A highly threaded [HT] (6-8 way SMT) InO core can achieve &gt;= performance as an O3</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A HT InO SMT core can be built using a subset of HW reqd. to build an aggressive O3 core</a:t>
            </a:r>
          </a:p>
        </p:txBody>
      </p:sp>
      <p:sp>
        <p:nvSpPr>
          <p:cNvPr id="8" name="Slide Number Placeholder 7">
            <a:extLst>
              <a:ext uri="{FF2B5EF4-FFF2-40B4-BE49-F238E27FC236}">
                <a16:creationId xmlns:a16="http://schemas.microsoft.com/office/drawing/2014/main" id="{3AA9DF73-83E1-E553-4DB5-E69B14DC59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4B4EA40D-6BBC-3464-B735-E05D984D8EEB}"/>
              </a:ext>
            </a:extLst>
          </p:cNvPr>
          <p:cNvPicPr>
            <a:picLocks noChangeAspect="1"/>
          </p:cNvPicPr>
          <p:nvPr/>
        </p:nvPicPr>
        <p:blipFill>
          <a:blip r:embed="rId3"/>
          <a:stretch>
            <a:fillRect/>
          </a:stretch>
        </p:blipFill>
        <p:spPr>
          <a:xfrm>
            <a:off x="5644932" y="1439000"/>
            <a:ext cx="3499068" cy="3523594"/>
          </a:xfrm>
          <a:prstGeom prst="rect">
            <a:avLst/>
          </a:prstGeom>
        </p:spPr>
      </p:pic>
    </p:spTree>
    <p:extLst>
      <p:ext uri="{BB962C8B-B14F-4D97-AF65-F5344CB8AC3E}">
        <p14:creationId xmlns:p14="http://schemas.microsoft.com/office/powerpoint/2010/main" val="157628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C239-7D13-E317-3886-042B68BD23E8}"/>
              </a:ext>
            </a:extLst>
          </p:cNvPr>
          <p:cNvSpPr>
            <a:spLocks noGrp="1"/>
          </p:cNvSpPr>
          <p:nvPr>
            <p:ph type="title"/>
          </p:nvPr>
        </p:nvSpPr>
        <p:spPr>
          <a:xfrm>
            <a:off x="628650" y="2305182"/>
            <a:ext cx="7886700" cy="1104636"/>
          </a:xfrm>
        </p:spPr>
        <p:txBody>
          <a:bodyPr/>
          <a:lstStyle/>
          <a:p>
            <a:pPr algn="ctr"/>
            <a:r>
              <a:rPr lang="en-IN" sz="3600" dirty="0">
                <a:solidFill>
                  <a:schemeClr val="accent1"/>
                </a:solidFill>
                <a:latin typeface="Arial" panose="020B0604020202020204" pitchFamily="34" charset="0"/>
                <a:cs typeface="Arial" panose="020B0604020202020204" pitchFamily="34" charset="0"/>
              </a:rPr>
              <a:t>Heterogeneity in ISA</a:t>
            </a:r>
            <a:endParaRPr lang="en-IN" dirty="0"/>
          </a:p>
        </p:txBody>
      </p:sp>
      <p:sp>
        <p:nvSpPr>
          <p:cNvPr id="3" name="Slide Number Placeholder 2">
            <a:extLst>
              <a:ext uri="{FF2B5EF4-FFF2-40B4-BE49-F238E27FC236}">
                <a16:creationId xmlns:a16="http://schemas.microsoft.com/office/drawing/2014/main" id="{438DFDD2-C7D8-FAF9-6906-CF8BFD262E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91061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ISA Affinity  </a:t>
            </a:r>
          </a:p>
        </p:txBody>
      </p:sp>
      <p:sp>
        <p:nvSpPr>
          <p:cNvPr id="8" name="Content Placeholder 2">
            <a:extLst>
              <a:ext uri="{FF2B5EF4-FFF2-40B4-BE49-F238E27FC236}">
                <a16:creationId xmlns:a16="http://schemas.microsoft.com/office/drawing/2014/main" id="{AD6CCFEE-545C-EFD5-1A8D-D4BF613E8544}"/>
              </a:ext>
            </a:extLst>
          </p:cNvPr>
          <p:cNvSpPr>
            <a:spLocks noGrp="1"/>
          </p:cNvSpPr>
          <p:nvPr>
            <p:ph idx="1"/>
          </p:nvPr>
        </p:nvSpPr>
        <p:spPr>
          <a:xfrm>
            <a:off x="628650" y="1027522"/>
            <a:ext cx="3943350" cy="2573517"/>
          </a:xfrm>
        </p:spPr>
        <p:txBody>
          <a:bodyPr>
            <a:noAutofit/>
          </a:bodyPr>
          <a:lstStyle/>
          <a:p>
            <a:r>
              <a:rPr lang="en-US" sz="2400" dirty="0">
                <a:solidFill>
                  <a:srgbClr val="000000"/>
                </a:solidFill>
                <a:latin typeface="Arial" panose="020B0604020202020204" pitchFamily="34" charset="0"/>
                <a:cs typeface="Arial" panose="020B0604020202020204" pitchFamily="34" charset="0"/>
              </a:rPr>
              <a:t>An application can be divided into multiple phases </a:t>
            </a:r>
          </a:p>
          <a:p>
            <a:r>
              <a:rPr lang="en-US" sz="2400" dirty="0">
                <a:solidFill>
                  <a:srgbClr val="000000"/>
                </a:solidFill>
                <a:latin typeface="Arial" panose="020B0604020202020204" pitchFamily="34" charset="0"/>
                <a:cs typeface="Arial" panose="020B0604020202020204" pitchFamily="34" charset="0"/>
              </a:rPr>
              <a:t>Each phase may have different characteristics </a:t>
            </a:r>
          </a:p>
          <a:p>
            <a:r>
              <a:rPr lang="en-US" sz="2400" dirty="0">
                <a:solidFill>
                  <a:srgbClr val="000000"/>
                </a:solidFill>
                <a:latin typeface="Arial" panose="020B0604020202020204" pitchFamily="34" charset="0"/>
                <a:cs typeface="Arial" panose="020B0604020202020204" pitchFamily="34" charset="0"/>
              </a:rPr>
              <a:t>Phases may have affinity towards different types of ISA </a:t>
            </a:r>
          </a:p>
        </p:txBody>
      </p:sp>
      <p:sp>
        <p:nvSpPr>
          <p:cNvPr id="3" name="Slide Number Placeholder 2">
            <a:extLst>
              <a:ext uri="{FF2B5EF4-FFF2-40B4-BE49-F238E27FC236}">
                <a16:creationId xmlns:a16="http://schemas.microsoft.com/office/drawing/2014/main" id="{81BBFA5E-E566-4CC3-B5C0-F5BA3EC42F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7" name="Picture 6">
            <a:extLst>
              <a:ext uri="{FF2B5EF4-FFF2-40B4-BE49-F238E27FC236}">
                <a16:creationId xmlns:a16="http://schemas.microsoft.com/office/drawing/2014/main" id="{484A8CB0-AE8B-ED46-4692-806D81AF0027}"/>
              </a:ext>
            </a:extLst>
          </p:cNvPr>
          <p:cNvPicPr>
            <a:picLocks noChangeAspect="1"/>
          </p:cNvPicPr>
          <p:nvPr/>
        </p:nvPicPr>
        <p:blipFill>
          <a:blip r:embed="rId3"/>
          <a:stretch>
            <a:fillRect/>
          </a:stretch>
        </p:blipFill>
        <p:spPr>
          <a:xfrm>
            <a:off x="4506012" y="0"/>
            <a:ext cx="4637988" cy="3977985"/>
          </a:xfrm>
          <a:prstGeom prst="rect">
            <a:avLst/>
          </a:prstGeom>
        </p:spPr>
      </p:pic>
      <p:sp>
        <p:nvSpPr>
          <p:cNvPr id="9" name="TextBox 8">
            <a:extLst>
              <a:ext uri="{FF2B5EF4-FFF2-40B4-BE49-F238E27FC236}">
                <a16:creationId xmlns:a16="http://schemas.microsoft.com/office/drawing/2014/main" id="{70064276-0F5D-6C6F-05DC-70F1B03D685F}"/>
              </a:ext>
            </a:extLst>
          </p:cNvPr>
          <p:cNvSpPr txBox="1"/>
          <p:nvPr/>
        </p:nvSpPr>
        <p:spPr>
          <a:xfrm>
            <a:off x="5052767" y="4392891"/>
            <a:ext cx="3968685" cy="646331"/>
          </a:xfrm>
          <a:prstGeom prst="rect">
            <a:avLst/>
          </a:prstGeom>
          <a:noFill/>
        </p:spPr>
        <p:txBody>
          <a:bodyPr wrap="square" rtlCol="0">
            <a:spAutoFit/>
          </a:bodyPr>
          <a:lstStyle/>
          <a:p>
            <a:r>
              <a:rPr lang="en-IN" dirty="0"/>
              <a:t>[11] Performance for different phases of </a:t>
            </a:r>
            <a:r>
              <a:rPr lang="en-IN" dirty="0" err="1"/>
              <a:t>sjeng</a:t>
            </a:r>
            <a:r>
              <a:rPr lang="en-IN" dirty="0"/>
              <a:t> benchmark from SPEC CPU 2006</a:t>
            </a:r>
          </a:p>
        </p:txBody>
      </p:sp>
    </p:spTree>
    <p:extLst>
      <p:ext uri="{BB962C8B-B14F-4D97-AF65-F5344CB8AC3E}">
        <p14:creationId xmlns:p14="http://schemas.microsoft.com/office/powerpoint/2010/main" val="231952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600"/>
              <a:buFont typeface="Arial"/>
              <a:buNone/>
            </a:pPr>
            <a:r>
              <a:rPr lang="en" sz="4000" dirty="0">
                <a:solidFill>
                  <a:schemeClr val="accent1"/>
                </a:solidFill>
              </a:rPr>
              <a:t>Outline</a:t>
            </a:r>
            <a:endParaRPr sz="4000" dirty="0">
              <a:solidFill>
                <a:schemeClr val="accent1"/>
              </a:solidFill>
              <a:latin typeface="Nunito"/>
              <a:ea typeface="Nunito"/>
              <a:cs typeface="Nunito"/>
              <a:sym typeface="Nunito"/>
            </a:endParaRPr>
          </a:p>
        </p:txBody>
      </p:sp>
      <p:sp>
        <p:nvSpPr>
          <p:cNvPr id="46" name="Google Shape;46;p8"/>
          <p:cNvSpPr txBox="1"/>
          <p:nvPr/>
        </p:nvSpPr>
        <p:spPr>
          <a:xfrm>
            <a:off x="311700" y="1121991"/>
            <a:ext cx="8115000" cy="4428292"/>
          </a:xfrm>
          <a:prstGeom prst="rect">
            <a:avLst/>
          </a:prstGeom>
          <a:noFill/>
          <a:ln>
            <a:noFill/>
          </a:ln>
        </p:spPr>
        <p:txBody>
          <a:bodyPr spcFirstLastPara="1" wrap="square" lIns="91425" tIns="91425" rIns="91425" bIns="91425" anchor="t" anchorCtr="0">
            <a:normAutofit/>
          </a:bodyPr>
          <a:lstStyle/>
          <a:p>
            <a:pPr marL="457200" marR="0" lvl="0" indent="-419100" algn="l" rtl="0">
              <a:lnSpc>
                <a:spcPct val="150000"/>
              </a:lnSpc>
              <a:spcBef>
                <a:spcPts val="0"/>
              </a:spcBef>
              <a:spcAft>
                <a:spcPts val="0"/>
              </a:spcAft>
              <a:buClr>
                <a:srgbClr val="424242"/>
              </a:buClr>
              <a:buSzPts val="3000"/>
              <a:buFont typeface="Arial"/>
              <a:buAutoNum type="arabicPeriod"/>
            </a:pPr>
            <a:r>
              <a:rPr lang="en" sz="2800" b="0" i="0" u="none" strike="noStrike" cap="none" dirty="0">
                <a:solidFill>
                  <a:schemeClr val="dk1"/>
                </a:solidFill>
                <a:latin typeface="Arial"/>
                <a:ea typeface="Arial"/>
                <a:cs typeface="Arial"/>
                <a:sym typeface="Arial"/>
              </a:rPr>
              <a:t>Introduction </a:t>
            </a:r>
          </a:p>
          <a:p>
            <a:pPr marL="457200" marR="0" lvl="0" indent="-419100" algn="l" rtl="0">
              <a:lnSpc>
                <a:spcPct val="150000"/>
              </a:lnSpc>
              <a:spcBef>
                <a:spcPts val="0"/>
              </a:spcBef>
              <a:spcAft>
                <a:spcPts val="0"/>
              </a:spcAft>
              <a:buClr>
                <a:srgbClr val="424242"/>
              </a:buClr>
              <a:buSzPts val="3000"/>
              <a:buFont typeface="Arial"/>
              <a:buAutoNum type="arabicPeriod"/>
            </a:pPr>
            <a:r>
              <a:rPr lang="en" sz="2800" dirty="0">
                <a:solidFill>
                  <a:schemeClr val="dk1"/>
                </a:solidFill>
                <a:latin typeface="Arial"/>
                <a:ea typeface="Arial"/>
                <a:cs typeface="Arial"/>
                <a:sym typeface="Arial"/>
              </a:rPr>
              <a:t>Previous Work</a:t>
            </a:r>
            <a:endParaRPr lang="en-US" sz="2800" dirty="0">
              <a:solidFill>
                <a:schemeClr val="dk1"/>
              </a:solidFill>
              <a:latin typeface="Arial"/>
              <a:ea typeface="Arial"/>
              <a:cs typeface="Arial"/>
              <a:sym typeface="Arial"/>
            </a:endParaRPr>
          </a:p>
          <a:p>
            <a:pPr marL="457200" marR="0" lvl="0" indent="-419100" algn="l" rtl="0">
              <a:lnSpc>
                <a:spcPct val="150000"/>
              </a:lnSpc>
              <a:spcBef>
                <a:spcPts val="0"/>
              </a:spcBef>
              <a:spcAft>
                <a:spcPts val="0"/>
              </a:spcAft>
              <a:buClr>
                <a:srgbClr val="424242"/>
              </a:buClr>
              <a:buSzPts val="3000"/>
              <a:buFont typeface="Arial"/>
              <a:buAutoNum type="arabicPeriod"/>
            </a:pPr>
            <a:r>
              <a:rPr lang="en" sz="2800" b="0" i="0" u="none" strike="noStrike" cap="none" dirty="0">
                <a:solidFill>
                  <a:schemeClr val="dk1"/>
                </a:solidFill>
                <a:latin typeface="Arial"/>
                <a:ea typeface="Arial"/>
                <a:cs typeface="Arial"/>
                <a:sym typeface="Arial"/>
              </a:rPr>
              <a:t>Proposed Architecture</a:t>
            </a:r>
          </a:p>
          <a:p>
            <a:pPr marL="457200" marR="0" lvl="0" indent="-419100" algn="l" rtl="0">
              <a:lnSpc>
                <a:spcPct val="150000"/>
              </a:lnSpc>
              <a:spcBef>
                <a:spcPts val="0"/>
              </a:spcBef>
              <a:spcAft>
                <a:spcPts val="0"/>
              </a:spcAft>
              <a:buClr>
                <a:srgbClr val="424242"/>
              </a:buClr>
              <a:buSzPts val="3000"/>
              <a:buFont typeface="Arial"/>
              <a:buAutoNum type="arabicPeriod"/>
            </a:pPr>
            <a:r>
              <a:rPr lang="en" sz="2800" b="0" i="0" u="none" strike="noStrike" cap="none" dirty="0">
                <a:solidFill>
                  <a:schemeClr val="dk1"/>
                </a:solidFill>
                <a:latin typeface="Arial"/>
                <a:ea typeface="Arial"/>
                <a:cs typeface="Arial"/>
                <a:sym typeface="Arial"/>
              </a:rPr>
              <a:t>Work Done</a:t>
            </a:r>
          </a:p>
          <a:p>
            <a:pPr marL="457200" marR="0" lvl="0" indent="-419100" algn="l" rtl="0">
              <a:lnSpc>
                <a:spcPct val="150000"/>
              </a:lnSpc>
              <a:spcBef>
                <a:spcPts val="0"/>
              </a:spcBef>
              <a:spcAft>
                <a:spcPts val="0"/>
              </a:spcAft>
              <a:buClr>
                <a:srgbClr val="424242"/>
              </a:buClr>
              <a:buSzPts val="3000"/>
              <a:buFont typeface="Arial"/>
              <a:buAutoNum type="arabicPeriod"/>
            </a:pPr>
            <a:r>
              <a:rPr lang="en-IN" sz="2800" dirty="0">
                <a:solidFill>
                  <a:schemeClr val="dk1"/>
                </a:solidFill>
                <a:latin typeface="Arial"/>
                <a:ea typeface="Arial"/>
                <a:cs typeface="Arial"/>
                <a:sym typeface="Arial"/>
              </a:rPr>
              <a:t>Conclusion &amp; Future Work</a:t>
            </a:r>
            <a:endParaRPr lang="en" sz="2800" b="0" i="0" u="none" strike="noStrike" cap="none" dirty="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368D13AB-C75B-F0E4-B9D9-AD750935EA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ISA Diversity </a:t>
            </a:r>
          </a:p>
        </p:txBody>
      </p:sp>
      <p:sp>
        <p:nvSpPr>
          <p:cNvPr id="8" name="Content Placeholder 2">
            <a:extLst>
              <a:ext uri="{FF2B5EF4-FFF2-40B4-BE49-F238E27FC236}">
                <a16:creationId xmlns:a16="http://schemas.microsoft.com/office/drawing/2014/main" id="{AD6CCFEE-545C-EFD5-1A8D-D4BF613E8544}"/>
              </a:ext>
            </a:extLst>
          </p:cNvPr>
          <p:cNvSpPr>
            <a:spLocks noGrp="1"/>
          </p:cNvSpPr>
          <p:nvPr>
            <p:ph idx="1"/>
          </p:nvPr>
        </p:nvSpPr>
        <p:spPr>
          <a:xfrm>
            <a:off x="628650" y="1119849"/>
            <a:ext cx="7886700" cy="4177110"/>
          </a:xfrm>
        </p:spPr>
        <p:txBody>
          <a:bodyPr>
            <a:noAutofit/>
          </a:bodyPr>
          <a:lstStyle/>
          <a:p>
            <a:r>
              <a:rPr lang="en-US" sz="2400" dirty="0">
                <a:solidFill>
                  <a:srgbClr val="000000"/>
                </a:solidFill>
                <a:latin typeface="Arial" panose="020B0604020202020204" pitchFamily="34" charset="0"/>
                <a:cs typeface="Arial" panose="020B0604020202020204" pitchFamily="34" charset="0"/>
              </a:rPr>
              <a:t>Different ISA may have different set of features, like:</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Architectural register file size</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Types of memory operand support</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Format of instructions</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Types of operation support</a:t>
            </a:r>
          </a:p>
          <a:p>
            <a:pPr marL="342900" lvl="1" indent="0">
              <a:buNone/>
            </a:pPr>
            <a:r>
              <a:rPr lang="en-US" sz="2400" dirty="0">
                <a:solidFill>
                  <a:srgbClr val="000000"/>
                </a:solidFill>
                <a:latin typeface="Arial" panose="020B0604020202020204" pitchFamily="34" charset="0"/>
                <a:cs typeface="Arial" panose="020B0604020202020204" pitchFamily="34" charset="0"/>
              </a:rPr>
              <a:t> </a:t>
            </a:r>
          </a:p>
          <a:p>
            <a:r>
              <a:rPr lang="en-US" sz="2400" dirty="0">
                <a:solidFill>
                  <a:srgbClr val="000000"/>
                </a:solidFill>
                <a:latin typeface="Arial" panose="020B0604020202020204" pitchFamily="34" charset="0"/>
                <a:cs typeface="Arial" panose="020B0604020202020204" pitchFamily="34" charset="0"/>
              </a:rPr>
              <a:t>These affect various performance parameters: </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Register pressure </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Code Density</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Dynamic Instruction Count </a:t>
            </a:r>
          </a:p>
        </p:txBody>
      </p:sp>
      <p:sp>
        <p:nvSpPr>
          <p:cNvPr id="3" name="Slide Number Placeholder 2">
            <a:extLst>
              <a:ext uri="{FF2B5EF4-FFF2-40B4-BE49-F238E27FC236}">
                <a16:creationId xmlns:a16="http://schemas.microsoft.com/office/drawing/2014/main" id="{81BBFA5E-E566-4CC3-B5C0-F5BA3EC42F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265544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Harnessing ISA Diversity [8]  </a:t>
            </a:r>
          </a:p>
        </p:txBody>
      </p:sp>
      <p:sp>
        <p:nvSpPr>
          <p:cNvPr id="8" name="Content Placeholder 2">
            <a:extLst>
              <a:ext uri="{FF2B5EF4-FFF2-40B4-BE49-F238E27FC236}">
                <a16:creationId xmlns:a16="http://schemas.microsoft.com/office/drawing/2014/main" id="{AD6CCFEE-545C-EFD5-1A8D-D4BF613E8544}"/>
              </a:ext>
            </a:extLst>
          </p:cNvPr>
          <p:cNvSpPr>
            <a:spLocks noGrp="1"/>
          </p:cNvSpPr>
          <p:nvPr>
            <p:ph idx="1"/>
          </p:nvPr>
        </p:nvSpPr>
        <p:spPr>
          <a:xfrm>
            <a:off x="628650" y="1119849"/>
            <a:ext cx="3190996" cy="4481381"/>
          </a:xfrm>
        </p:spPr>
        <p:txBody>
          <a:bodyPr>
            <a:noAutofit/>
          </a:bodyPr>
          <a:lstStyle/>
          <a:p>
            <a:r>
              <a:rPr lang="en-US" sz="2400" dirty="0">
                <a:solidFill>
                  <a:srgbClr val="000000"/>
                </a:solidFill>
                <a:latin typeface="Arial" panose="020B0604020202020204" pitchFamily="34" charset="0"/>
                <a:cs typeface="Arial" panose="020B0604020202020204" pitchFamily="34" charset="0"/>
              </a:rPr>
              <a:t>CMP consisting of different ISA cores</a:t>
            </a:r>
          </a:p>
          <a:p>
            <a:r>
              <a:rPr lang="en-US" sz="2400" dirty="0">
                <a:solidFill>
                  <a:srgbClr val="000000"/>
                </a:solidFill>
                <a:latin typeface="Arial" panose="020B0604020202020204" pitchFamily="34" charset="0"/>
                <a:cs typeface="Arial" panose="020B0604020202020204" pitchFamily="34" charset="0"/>
              </a:rPr>
              <a:t>Only one core is active at a time</a:t>
            </a:r>
          </a:p>
          <a:p>
            <a:r>
              <a:rPr lang="en-US" sz="2400" dirty="0">
                <a:solidFill>
                  <a:srgbClr val="000000"/>
                </a:solidFill>
                <a:latin typeface="Arial" panose="020B0604020202020204" pitchFamily="34" charset="0"/>
                <a:cs typeface="Arial" panose="020B0604020202020204" pitchFamily="34" charset="0"/>
              </a:rPr>
              <a:t>Process migrates between cores as per its affinity</a:t>
            </a:r>
          </a:p>
          <a:p>
            <a:r>
              <a:rPr lang="en-US" sz="2400" dirty="0">
                <a:solidFill>
                  <a:srgbClr val="000000"/>
                </a:solidFill>
                <a:latin typeface="Arial" panose="020B0604020202020204" pitchFamily="34" charset="0"/>
                <a:cs typeface="Arial" panose="020B0604020202020204" pitchFamily="34" charset="0"/>
              </a:rPr>
              <a:t>Achieved about 21% speedup and 23% energy savings</a:t>
            </a:r>
          </a:p>
        </p:txBody>
      </p:sp>
      <p:sp>
        <p:nvSpPr>
          <p:cNvPr id="3" name="Slide Number Placeholder 2">
            <a:extLst>
              <a:ext uri="{FF2B5EF4-FFF2-40B4-BE49-F238E27FC236}">
                <a16:creationId xmlns:a16="http://schemas.microsoft.com/office/drawing/2014/main" id="{81BBFA5E-E566-4CC3-B5C0-F5BA3EC42F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E3923C05-AEF1-2675-A924-860FD5D634FD}"/>
              </a:ext>
            </a:extLst>
          </p:cNvPr>
          <p:cNvPicPr>
            <a:picLocks noChangeAspect="1"/>
          </p:cNvPicPr>
          <p:nvPr/>
        </p:nvPicPr>
        <p:blipFill>
          <a:blip r:embed="rId3"/>
          <a:stretch>
            <a:fillRect/>
          </a:stretch>
        </p:blipFill>
        <p:spPr>
          <a:xfrm>
            <a:off x="3819646" y="1119848"/>
            <a:ext cx="5324354" cy="2994561"/>
          </a:xfrm>
          <a:prstGeom prst="rect">
            <a:avLst/>
          </a:prstGeom>
        </p:spPr>
      </p:pic>
    </p:spTree>
    <p:extLst>
      <p:ext uri="{BB962C8B-B14F-4D97-AF65-F5344CB8AC3E}">
        <p14:creationId xmlns:p14="http://schemas.microsoft.com/office/powerpoint/2010/main" val="3997539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How &amp; when to migrate? </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8" y="1104636"/>
            <a:ext cx="7886700" cy="4496594"/>
          </a:xfrm>
        </p:spPr>
        <p:txBody>
          <a:bodyPr>
            <a:normAutofit/>
          </a:bodyPr>
          <a:lstStyle/>
          <a:p>
            <a:pPr marL="0" indent="0">
              <a:buNone/>
            </a:pPr>
            <a:r>
              <a:rPr lang="en-US" sz="2400" b="0" i="0" u="none" strike="noStrike" dirty="0">
                <a:solidFill>
                  <a:srgbClr val="000000"/>
                </a:solidFill>
                <a:latin typeface="Arial" panose="020B0604020202020204" pitchFamily="34" charset="0"/>
                <a:cs typeface="Arial" panose="020B0604020202020204" pitchFamily="34" charset="0"/>
              </a:rPr>
              <a:t>DeVuyst et. </a:t>
            </a:r>
            <a:r>
              <a:rPr lang="en-US" sz="2400" dirty="0">
                <a:solidFill>
                  <a:srgbClr val="000000"/>
                </a:solidFill>
                <a:latin typeface="Arial" panose="020B0604020202020204" pitchFamily="34" charset="0"/>
                <a:cs typeface="Arial" panose="020B0604020202020204" pitchFamily="34" charset="0"/>
              </a:rPr>
              <a:t>al [7] described a low-overhead method for migration between het-ISA cores; through compiler modifications &amp; migrations sw addition</a:t>
            </a:r>
          </a:p>
          <a:p>
            <a:pPr marL="0" indent="0">
              <a:buNone/>
            </a:pPr>
            <a:endParaRPr lang="en-US" sz="12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For low overheads, migrate at equivalence points: </a:t>
            </a:r>
          </a:p>
          <a:p>
            <a:r>
              <a:rPr lang="en-US" sz="2400" dirty="0">
                <a:solidFill>
                  <a:srgbClr val="000000"/>
                </a:solidFill>
                <a:latin typeface="Arial" panose="020B0604020202020204" pitchFamily="34" charset="0"/>
                <a:cs typeface="Arial" panose="020B0604020202020204" pitchFamily="34" charset="0"/>
              </a:rPr>
              <a:t>Memory image is ~consistent (stack, heap, registers)</a:t>
            </a:r>
          </a:p>
          <a:p>
            <a:r>
              <a:rPr lang="en-US" sz="2400" dirty="0">
                <a:solidFill>
                  <a:srgbClr val="000000"/>
                </a:solidFill>
                <a:latin typeface="Arial" panose="020B0604020202020204" pitchFamily="34" charset="0"/>
                <a:cs typeface="Arial" panose="020B0604020202020204" pitchFamily="34" charset="0"/>
              </a:rPr>
              <a:t>Function calls are possible choices</a:t>
            </a:r>
          </a:p>
          <a:p>
            <a:r>
              <a:rPr lang="en-US" sz="2400" dirty="0">
                <a:solidFill>
                  <a:srgbClr val="000000"/>
                </a:solidFill>
                <a:latin typeface="Arial" panose="020B0604020202020204" pitchFamily="34" charset="0"/>
                <a:cs typeface="Arial" panose="020B0604020202020204" pitchFamily="34" charset="0"/>
              </a:rPr>
              <a:t>Compiler backend modified to keep memory image consistency </a:t>
            </a:r>
          </a:p>
          <a:p>
            <a:r>
              <a:rPr lang="en-US" sz="2400" dirty="0">
                <a:solidFill>
                  <a:srgbClr val="000000"/>
                </a:solidFill>
                <a:latin typeface="Arial" panose="020B0604020202020204" pitchFamily="34" charset="0"/>
                <a:cs typeface="Arial" panose="020B0604020202020204" pitchFamily="34" charset="0"/>
              </a:rPr>
              <a:t>Stack transformation needed for modifying program state for target-ISA core</a:t>
            </a:r>
          </a:p>
          <a:p>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b="0" i="0" u="none" strike="noStrike"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5DDECA5-48A9-C957-DA3E-37E3A7425A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44316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How to switch based on affinity? </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8" y="1267122"/>
            <a:ext cx="7886700" cy="4029837"/>
          </a:xfrm>
        </p:spPr>
        <p:txBody>
          <a:bodyPr>
            <a:normAutofit/>
          </a:bodyPr>
          <a:lstStyle/>
          <a:p>
            <a:pPr fontAlgn="base">
              <a:spcBef>
                <a:spcPts val="1000"/>
              </a:spcBef>
            </a:pPr>
            <a:r>
              <a:rPr lang="en-US" sz="2400" dirty="0">
                <a:solidFill>
                  <a:srgbClr val="000000"/>
                </a:solidFill>
                <a:latin typeface="Arial" panose="020B0604020202020204" pitchFamily="34" charset="0"/>
                <a:cs typeface="Arial" panose="020B0604020202020204" pitchFamily="34" charset="0"/>
              </a:rPr>
              <a:t>Boran et. al [10]</a:t>
            </a:r>
            <a:r>
              <a:rPr lang="en-US" sz="2400" b="0" i="0" u="none" strike="noStrike" dirty="0">
                <a:solidFill>
                  <a:srgbClr val="000000"/>
                </a:solidFill>
                <a:effectLst/>
                <a:latin typeface="Arial" panose="020B0604020202020204" pitchFamily="34" charset="0"/>
                <a:cs typeface="Arial" panose="020B0604020202020204" pitchFamily="34" charset="0"/>
              </a:rPr>
              <a:t> proposed coarse-grain scheduling with scheduling intervals (~100M instructions)</a:t>
            </a:r>
          </a:p>
          <a:p>
            <a:pPr marL="0" indent="0" rtl="0" fontAlgn="base">
              <a:spcBef>
                <a:spcPts val="1000"/>
              </a:spcBef>
              <a:spcAft>
                <a:spcPts val="0"/>
              </a:spcAft>
              <a:buNone/>
            </a:pPr>
            <a:endParaRPr lang="en-US" sz="1200" dirty="0">
              <a:solidFill>
                <a:srgbClr val="000000"/>
              </a:solidFill>
              <a:latin typeface="Arial" panose="020B0604020202020204" pitchFamily="34" charset="0"/>
              <a:cs typeface="Arial" panose="020B0604020202020204" pitchFamily="34" charset="0"/>
            </a:endParaRPr>
          </a:p>
          <a:p>
            <a:pPr fontAlgn="base">
              <a:spcBef>
                <a:spcPts val="1000"/>
              </a:spcBef>
            </a:pPr>
            <a:r>
              <a:rPr lang="en-US" sz="2400" dirty="0">
                <a:solidFill>
                  <a:srgbClr val="000000"/>
                </a:solidFill>
                <a:latin typeface="Arial" panose="020B0604020202020204" pitchFamily="34" charset="0"/>
                <a:cs typeface="Arial" panose="020B0604020202020204" pitchFamily="34" charset="0"/>
              </a:rPr>
              <a:t>Idea was to estimate performance of the inactive-ISA core for the current phase using regression models with active-ISA micro-arch params such as branch mispredictions, cache misses, SQ Full events, etc. </a:t>
            </a:r>
          </a:p>
          <a:p>
            <a:pPr marL="0" indent="0" rtl="0" fontAlgn="base">
              <a:spcBef>
                <a:spcPts val="1000"/>
              </a:spcBef>
              <a:spcAft>
                <a:spcPts val="0"/>
              </a:spcAft>
              <a:buNone/>
            </a:pPr>
            <a:endParaRPr lang="en-US" sz="1200" dirty="0">
              <a:solidFill>
                <a:srgbClr val="000000"/>
              </a:solidFill>
              <a:latin typeface="Arial" panose="020B0604020202020204" pitchFamily="34" charset="0"/>
              <a:cs typeface="Arial" panose="020B0604020202020204" pitchFamily="34" charset="0"/>
            </a:endParaRPr>
          </a:p>
          <a:p>
            <a:pPr fontAlgn="base">
              <a:spcBef>
                <a:spcPts val="1000"/>
              </a:spcBef>
            </a:pPr>
            <a:r>
              <a:rPr lang="en-US" sz="2400" dirty="0">
                <a:solidFill>
                  <a:srgbClr val="000000"/>
                </a:solidFill>
                <a:latin typeface="Arial" panose="020B0604020202020204" pitchFamily="34" charset="0"/>
                <a:cs typeface="Arial" panose="020B0604020202020204" pitchFamily="34" charset="0"/>
              </a:rPr>
              <a:t>This was then utilized in heuristics to schedule to the affine-ISA core and achieve near oracle schedule</a:t>
            </a:r>
          </a:p>
        </p:txBody>
      </p:sp>
      <p:sp>
        <p:nvSpPr>
          <p:cNvPr id="4" name="Slide Number Placeholder 3">
            <a:extLst>
              <a:ext uri="{FF2B5EF4-FFF2-40B4-BE49-F238E27FC236}">
                <a16:creationId xmlns:a16="http://schemas.microsoft.com/office/drawing/2014/main" id="{46BD4858-D97D-84F2-177B-4A1201EC07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81961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8" y="1267122"/>
            <a:ext cx="7886700" cy="3626115"/>
          </a:xfrm>
        </p:spPr>
        <p:txBody>
          <a:bodyPr>
            <a:normAutofit/>
          </a:bodyPr>
          <a:lstStyle/>
          <a:p>
            <a:pPr marL="0" indent="0">
              <a:buNone/>
            </a:pPr>
            <a:r>
              <a:rPr lang="en-US" sz="2200" dirty="0">
                <a:solidFill>
                  <a:srgbClr val="000000"/>
                </a:solidFill>
                <a:latin typeface="Arial" panose="020B0604020202020204" pitchFamily="34" charset="0"/>
                <a:cs typeface="Arial" panose="020B0604020202020204" pitchFamily="34" charset="0"/>
              </a:rPr>
              <a:t> </a:t>
            </a:r>
          </a:p>
          <a:p>
            <a:pPr>
              <a:buFont typeface="Wingdings" panose="05000000000000000000" pitchFamily="2" charset="2"/>
              <a:buChar char="§"/>
            </a:pPr>
            <a:endParaRPr lang="en-US" sz="2200" b="0" i="0" u="none" strike="noStrike"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FE4D11A-E20E-ED64-22A7-A6E53EF364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17" name="Picture 16">
            <a:extLst>
              <a:ext uri="{FF2B5EF4-FFF2-40B4-BE49-F238E27FC236}">
                <a16:creationId xmlns:a16="http://schemas.microsoft.com/office/drawing/2014/main" id="{443AD916-1BA0-FF8C-3F6F-81FB882A28AA}"/>
              </a:ext>
            </a:extLst>
          </p:cNvPr>
          <p:cNvPicPr>
            <a:picLocks noChangeAspect="1"/>
          </p:cNvPicPr>
          <p:nvPr/>
        </p:nvPicPr>
        <p:blipFill>
          <a:blip r:embed="rId3"/>
          <a:stretch>
            <a:fillRect/>
          </a:stretch>
        </p:blipFill>
        <p:spPr>
          <a:xfrm>
            <a:off x="774401" y="3048951"/>
            <a:ext cx="3333493" cy="2046147"/>
          </a:xfrm>
          <a:prstGeom prst="rect">
            <a:avLst/>
          </a:prstGeom>
        </p:spPr>
      </p:pic>
      <p:pic>
        <p:nvPicPr>
          <p:cNvPr id="2052" name="Picture 4" descr="The 2020 Browser Battle: Surfing With Speed">
            <a:extLst>
              <a:ext uri="{FF2B5EF4-FFF2-40B4-BE49-F238E27FC236}">
                <a16:creationId xmlns:a16="http://schemas.microsoft.com/office/drawing/2014/main" id="{BA4D8822-A64C-B4C0-1B72-05458D641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42" y="474015"/>
            <a:ext cx="3698820" cy="2422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s from Cyberpunk 2077">
            <a:extLst>
              <a:ext uri="{FF2B5EF4-FFF2-40B4-BE49-F238E27FC236}">
                <a16:creationId xmlns:a16="http://schemas.microsoft.com/office/drawing/2014/main" id="{BFA60255-CF37-5452-3F9A-7A2732E69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206" y="133253"/>
            <a:ext cx="5011794" cy="28165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Basic Guide To Stock Trading - Entrepreneurs Box">
            <a:extLst>
              <a:ext uri="{FF2B5EF4-FFF2-40B4-BE49-F238E27FC236}">
                <a16:creationId xmlns:a16="http://schemas.microsoft.com/office/drawing/2014/main" id="{D6A70C46-130A-0A05-35BD-AFEBF821A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361" y="3151659"/>
            <a:ext cx="2916238" cy="194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56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8" y="1267122"/>
            <a:ext cx="7886700" cy="3626115"/>
          </a:xfrm>
        </p:spPr>
        <p:txBody>
          <a:bodyPr>
            <a:normAutofit/>
          </a:bodyPr>
          <a:lstStyle/>
          <a:p>
            <a:pPr marL="0" indent="0">
              <a:buNone/>
            </a:pPr>
            <a:r>
              <a:rPr lang="en-US" sz="2200" dirty="0">
                <a:solidFill>
                  <a:srgbClr val="000000"/>
                </a:solidFill>
                <a:latin typeface="Arial" panose="020B0604020202020204" pitchFamily="34" charset="0"/>
                <a:cs typeface="Arial" panose="020B0604020202020204" pitchFamily="34" charset="0"/>
              </a:rPr>
              <a:t> </a:t>
            </a:r>
          </a:p>
          <a:p>
            <a:pPr>
              <a:buFont typeface="Wingdings" panose="05000000000000000000" pitchFamily="2" charset="2"/>
              <a:buChar char="§"/>
            </a:pPr>
            <a:endParaRPr lang="en-US" sz="2200" b="0" i="0" u="none" strike="noStrike"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FE4D11A-E20E-ED64-22A7-A6E53EF364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17" name="Picture 16">
            <a:extLst>
              <a:ext uri="{FF2B5EF4-FFF2-40B4-BE49-F238E27FC236}">
                <a16:creationId xmlns:a16="http://schemas.microsoft.com/office/drawing/2014/main" id="{443AD916-1BA0-FF8C-3F6F-81FB882A28AA}"/>
              </a:ext>
            </a:extLst>
          </p:cNvPr>
          <p:cNvPicPr>
            <a:picLocks noChangeAspect="1"/>
          </p:cNvPicPr>
          <p:nvPr/>
        </p:nvPicPr>
        <p:blipFill>
          <a:blip r:embed="rId3"/>
          <a:stretch>
            <a:fillRect/>
          </a:stretch>
        </p:blipFill>
        <p:spPr>
          <a:xfrm>
            <a:off x="774401" y="3048951"/>
            <a:ext cx="3333493" cy="2046147"/>
          </a:xfrm>
          <a:prstGeom prst="rect">
            <a:avLst/>
          </a:prstGeom>
        </p:spPr>
      </p:pic>
      <p:pic>
        <p:nvPicPr>
          <p:cNvPr id="2052" name="Picture 4" descr="The 2020 Browser Battle: Surfing With Speed">
            <a:extLst>
              <a:ext uri="{FF2B5EF4-FFF2-40B4-BE49-F238E27FC236}">
                <a16:creationId xmlns:a16="http://schemas.microsoft.com/office/drawing/2014/main" id="{BA4D8822-A64C-B4C0-1B72-05458D641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42" y="474015"/>
            <a:ext cx="3698820" cy="2422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s from Cyberpunk 2077">
            <a:extLst>
              <a:ext uri="{FF2B5EF4-FFF2-40B4-BE49-F238E27FC236}">
                <a16:creationId xmlns:a16="http://schemas.microsoft.com/office/drawing/2014/main" id="{BFA60255-CF37-5452-3F9A-7A2732E69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206" y="133253"/>
            <a:ext cx="5011794" cy="28165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Basic Guide To Stock Trading - Entrepreneurs Box">
            <a:extLst>
              <a:ext uri="{FF2B5EF4-FFF2-40B4-BE49-F238E27FC236}">
                <a16:creationId xmlns:a16="http://schemas.microsoft.com/office/drawing/2014/main" id="{D6A70C46-130A-0A05-35BD-AFEBF821A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361" y="3151659"/>
            <a:ext cx="2916238" cy="1943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3B2A894-803E-4CA7-4573-24E34038F443}"/>
              </a:ext>
            </a:extLst>
          </p:cNvPr>
          <p:cNvSpPr/>
          <p:nvPr/>
        </p:nvSpPr>
        <p:spPr>
          <a:xfrm>
            <a:off x="2271860" y="1555423"/>
            <a:ext cx="5128181" cy="2328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latin typeface="Arial" panose="020B0604020202020204" pitchFamily="34" charset="0"/>
                <a:cs typeface="Arial" panose="020B0604020202020204" pitchFamily="34" charset="0"/>
              </a:rPr>
              <a:t>Multithreading is inevitable today</a:t>
            </a:r>
            <a:endParaRPr lang="en-IN" sz="4000" dirty="0">
              <a:solidFill>
                <a:schemeClr val="tx1"/>
              </a:solidFill>
            </a:endParaRPr>
          </a:p>
        </p:txBody>
      </p:sp>
    </p:spTree>
    <p:extLst>
      <p:ext uri="{BB962C8B-B14F-4D97-AF65-F5344CB8AC3E}">
        <p14:creationId xmlns:p14="http://schemas.microsoft.com/office/powerpoint/2010/main" val="371102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a:ea typeface="Arial"/>
                <a:cs typeface="Arial"/>
                <a:sym typeface="Arial"/>
              </a:rPr>
              <a:t>Het-ISA Polymorphic Architecture </a:t>
            </a:r>
            <a:endParaRPr lang="en-IN" sz="4000"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104636"/>
            <a:ext cx="7886700" cy="4496594"/>
          </a:xfrm>
        </p:spPr>
        <p:txBody>
          <a:bodyPr>
            <a:normAutofit/>
          </a:bodyPr>
          <a:lstStyle/>
          <a:p>
            <a:r>
              <a:rPr lang="en-US" sz="2400" dirty="0">
                <a:solidFill>
                  <a:srgbClr val="000000"/>
                </a:solidFill>
                <a:latin typeface="Arial" panose="020B0604020202020204" pitchFamily="34" charset="0"/>
                <a:cs typeface="Arial" panose="020B0604020202020204" pitchFamily="34" charset="0"/>
              </a:rPr>
              <a:t>To date, heterogeneous ISA multicore architectures remain unexplored; but have significant promise as: </a:t>
            </a:r>
          </a:p>
          <a:p>
            <a:pPr lvl="1"/>
            <a:r>
              <a:rPr lang="en-US" sz="2000" dirty="0">
                <a:solidFill>
                  <a:srgbClr val="000000"/>
                </a:solidFill>
                <a:latin typeface="Arial" panose="020B0604020202020204" pitchFamily="34" charset="0"/>
                <a:cs typeface="Arial" panose="020B0604020202020204" pitchFamily="34" charset="0"/>
              </a:rPr>
              <a:t>Single-threaded: Dynamic CMP + ISA Affinity gains</a:t>
            </a:r>
          </a:p>
          <a:p>
            <a:pPr lvl="1"/>
            <a:r>
              <a:rPr lang="en-US" sz="2000" dirty="0">
                <a:solidFill>
                  <a:srgbClr val="000000"/>
                </a:solidFill>
                <a:latin typeface="Arial" panose="020B0604020202020204" pitchFamily="34" charset="0"/>
                <a:cs typeface="Arial" panose="020B0604020202020204" pitchFamily="34" charset="0"/>
              </a:rPr>
              <a:t>Multi-threaded: Dynamic CMP + ISA Affinity + InO SMT gains </a:t>
            </a:r>
          </a:p>
          <a:p>
            <a:r>
              <a:rPr lang="en-US" sz="2400" dirty="0">
                <a:solidFill>
                  <a:srgbClr val="000000"/>
                </a:solidFill>
                <a:latin typeface="Arial" panose="020B0604020202020204" pitchFamily="34" charset="0"/>
                <a:cs typeface="Arial" panose="020B0604020202020204" pitchFamily="34" charset="0"/>
              </a:rPr>
              <a:t>Heterogeneous-ISA Polymorphic Architecture is proposed for meeting ILP-TLP &amp; ISA affinity demands from various phases of modern workloads  </a:t>
            </a:r>
          </a:p>
          <a:p>
            <a:r>
              <a:rPr lang="en-US" sz="2400" dirty="0">
                <a:solidFill>
                  <a:srgbClr val="000000"/>
                </a:solidFill>
                <a:latin typeface="Arial" panose="020B0604020202020204" pitchFamily="34" charset="0"/>
                <a:cs typeface="Arial" panose="020B0604020202020204" pitchFamily="34" charset="0"/>
              </a:rPr>
              <a:t>ARM and X86 ISAs are considered due to popularity</a:t>
            </a:r>
          </a:p>
          <a:p>
            <a:r>
              <a:rPr lang="en-US" sz="2400" dirty="0">
                <a:solidFill>
                  <a:srgbClr val="000000"/>
                </a:solidFill>
                <a:latin typeface="Arial" panose="020B0604020202020204" pitchFamily="34" charset="0"/>
                <a:cs typeface="Arial" panose="020B0604020202020204" pitchFamily="34" charset="0"/>
              </a:rPr>
              <a:t>Capability from extreme exploitation of ILP (needed for sequential workloads) to coarse TLP exploitation (16 threads)</a:t>
            </a:r>
            <a:endParaRPr lang="en-US" sz="22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7C9E83A-20AD-1D5D-57F5-FAF61CC85C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297936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#Live Threads at Runtime (n)</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044443"/>
            <a:ext cx="7886700" cy="642468"/>
          </a:xfrm>
        </p:spPr>
        <p:txBody>
          <a:bodyPr>
            <a:normAutofit lnSpcReduction="10000"/>
          </a:bodyPr>
          <a:lstStyle/>
          <a:p>
            <a:pPr marL="0" indent="0">
              <a:buNone/>
            </a:pPr>
            <a:r>
              <a:rPr lang="en-US" dirty="0">
                <a:solidFill>
                  <a:srgbClr val="000000"/>
                </a:solidFill>
                <a:latin typeface="Arial" panose="020B0604020202020204" pitchFamily="34" charset="0"/>
                <a:cs typeface="Arial" panose="020B0604020202020204" pitchFamily="34" charset="0"/>
              </a:rPr>
              <a:t>It’s important to obtain “n” for optimal switching between configurations, as follows: </a:t>
            </a:r>
          </a:p>
          <a:p>
            <a:pPr marL="0" indent="0">
              <a:buNone/>
            </a:pPr>
            <a:endParaRPr lang="en-US" sz="21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FAF5D24-C9F1-6DD5-F260-9DF44892CC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7" name="Picture 6">
            <a:extLst>
              <a:ext uri="{FF2B5EF4-FFF2-40B4-BE49-F238E27FC236}">
                <a16:creationId xmlns:a16="http://schemas.microsoft.com/office/drawing/2014/main" id="{3FAA5721-D713-B9E2-1617-296B8B9E8379}"/>
              </a:ext>
            </a:extLst>
          </p:cNvPr>
          <p:cNvPicPr>
            <a:picLocks noChangeAspect="1"/>
          </p:cNvPicPr>
          <p:nvPr/>
        </p:nvPicPr>
        <p:blipFill rotWithShape="1">
          <a:blip r:embed="rId2"/>
          <a:srcRect t="1972"/>
          <a:stretch/>
        </p:blipFill>
        <p:spPr>
          <a:xfrm>
            <a:off x="1661956" y="1773621"/>
            <a:ext cx="5820087" cy="3186955"/>
          </a:xfrm>
          <a:prstGeom prst="rect">
            <a:avLst/>
          </a:prstGeom>
        </p:spPr>
      </p:pic>
    </p:spTree>
    <p:extLst>
      <p:ext uri="{BB962C8B-B14F-4D97-AF65-F5344CB8AC3E}">
        <p14:creationId xmlns:p14="http://schemas.microsoft.com/office/powerpoint/2010/main" val="419341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How to find “n”?</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044443"/>
            <a:ext cx="7886700" cy="4252516"/>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In multithreaded programs, thread handling is done via libraries such as pthreads and OpenMP. </a:t>
            </a:r>
          </a:p>
          <a:p>
            <a:pPr marL="0" indent="0">
              <a:buNone/>
            </a:pPr>
            <a:r>
              <a:rPr lang="en-US" sz="2400" dirty="0">
                <a:solidFill>
                  <a:srgbClr val="000000"/>
                </a:solidFill>
                <a:latin typeface="Arial" panose="020B0604020202020204" pitchFamily="34" charset="0"/>
                <a:cs typeface="Arial" panose="020B0604020202020204" pitchFamily="34" charset="0"/>
              </a:rPr>
              <a:t>Steps followed: </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Declare “n” as a global variable i.e. visible to all threads</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Initialize it with #threads to use in a run of workload</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Decrement “n” with every thread termination. This section is required to be </a:t>
            </a:r>
            <a:r>
              <a:rPr lang="en-US" sz="2400" b="1" dirty="0">
                <a:solidFill>
                  <a:srgbClr val="000000"/>
                </a:solidFill>
                <a:latin typeface="Arial" panose="020B0604020202020204" pitchFamily="34" charset="0"/>
                <a:cs typeface="Arial" panose="020B0604020202020204" pitchFamily="34" charset="0"/>
              </a:rPr>
              <a:t>atomic </a:t>
            </a:r>
            <a:r>
              <a:rPr lang="en-US" sz="2400" dirty="0">
                <a:solidFill>
                  <a:srgbClr val="000000"/>
                </a:solidFill>
                <a:latin typeface="Arial" panose="020B0604020202020204" pitchFamily="34" charset="0"/>
                <a:cs typeface="Arial" panose="020B0604020202020204" pitchFamily="34" charset="0"/>
              </a:rPr>
              <a:t>(done using mutex) </a:t>
            </a:r>
          </a:p>
        </p:txBody>
      </p:sp>
      <p:sp>
        <p:nvSpPr>
          <p:cNvPr id="4" name="Slide Number Placeholder 3">
            <a:extLst>
              <a:ext uri="{FF2B5EF4-FFF2-40B4-BE49-F238E27FC236}">
                <a16:creationId xmlns:a16="http://schemas.microsoft.com/office/drawing/2014/main" id="{6FAF5D24-C9F1-6DD5-F260-9DF44892CC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8177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Experiments &amp; Simulations</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044442"/>
            <a:ext cx="7886700" cy="3626115"/>
          </a:xfrm>
        </p:spPr>
        <p:txBody>
          <a:bodyPr>
            <a:normAutofit/>
          </a:bodyPr>
          <a:lstStyle/>
          <a:p>
            <a:r>
              <a:rPr lang="en-US" sz="2400" dirty="0">
                <a:solidFill>
                  <a:srgbClr val="000000"/>
                </a:solidFill>
                <a:latin typeface="Arial" panose="020B0604020202020204" pitchFamily="34" charset="0"/>
                <a:cs typeface="Arial" panose="020B0604020202020204" pitchFamily="34" charset="0"/>
              </a:rPr>
              <a:t>For this work, the simulations have been carried out on the open-source gem5 [12] simulator</a:t>
            </a:r>
          </a:p>
          <a:p>
            <a:r>
              <a:rPr lang="en-US" sz="2400" dirty="0">
                <a:solidFill>
                  <a:srgbClr val="000000"/>
                </a:solidFill>
                <a:latin typeface="Arial" panose="020B0604020202020204" pitchFamily="34" charset="0"/>
                <a:cs typeface="Arial" panose="020B0604020202020204" pitchFamily="34" charset="0"/>
              </a:rPr>
              <a:t>We use gem5 full system (FS) mode simulations to model the accurate behavior of systems</a:t>
            </a:r>
          </a:p>
          <a:p>
            <a:pPr marL="0" indent="0">
              <a:buNone/>
            </a:pPr>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PARSEC [13] suite is used for multithreaded benchmarks. </a:t>
            </a:r>
          </a:p>
          <a:p>
            <a:r>
              <a:rPr lang="en-US" sz="2400" dirty="0">
                <a:solidFill>
                  <a:srgbClr val="000000"/>
                </a:solidFill>
                <a:latin typeface="Arial" panose="020B0604020202020204" pitchFamily="34" charset="0"/>
                <a:cs typeface="Arial" panose="020B0604020202020204" pitchFamily="34" charset="0"/>
              </a:rPr>
              <a:t>SPEC CPU2006 [14] is used for single-threaded benchmarks.</a:t>
            </a:r>
          </a:p>
          <a:p>
            <a:endParaRPr lang="en-US" sz="24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FAF5D24-C9F1-6DD5-F260-9DF44892CC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0745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p:txBody>
          <a:bodyPr>
            <a:normAutofit/>
          </a:bodyPr>
          <a:lstStyle/>
          <a:p>
            <a:r>
              <a:rPr lang="en-IN" sz="4000" dirty="0">
                <a:solidFill>
                  <a:schemeClr val="accent1"/>
                </a:solidFill>
                <a:latin typeface="Arial" panose="020B0604020202020204" pitchFamily="34" charset="0"/>
                <a:cs typeface="Arial" panose="020B0604020202020204" pitchFamily="34" charset="0"/>
              </a:rPr>
              <a:t>Introduction: Multicore’s Inception</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p:txBody>
          <a:bodyPr>
            <a:noAutofit/>
          </a:bodyPr>
          <a:lstStyle/>
          <a:p>
            <a:r>
              <a:rPr lang="en-US" sz="2400" b="0" i="0" u="none" strike="noStrike" dirty="0">
                <a:solidFill>
                  <a:srgbClr val="000000"/>
                </a:solidFill>
                <a:latin typeface="Arial" panose="020B0604020202020204" pitchFamily="34" charset="0"/>
                <a:cs typeface="Arial" panose="020B0604020202020204" pitchFamily="34" charset="0"/>
              </a:rPr>
              <a:t>In last century, focus of microprocessor technology was to develop faster cores </a:t>
            </a:r>
            <a:r>
              <a:rPr lang="en-US" sz="2400" b="0" i="0" u="none" strike="noStrike"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sz="2400" b="1" u="none" strike="noStrike" dirty="0">
                <a:solidFill>
                  <a:srgbClr val="000000"/>
                </a:solidFill>
                <a:latin typeface="Arial" panose="020B0604020202020204" pitchFamily="34" charset="0"/>
                <a:cs typeface="Arial" panose="020B0604020202020204" pitchFamily="34" charset="0"/>
                <a:sym typeface="Wingdings" panose="05000000000000000000" pitchFamily="2" charset="2"/>
              </a:rPr>
              <a:t>The Faster The Better</a:t>
            </a:r>
            <a:r>
              <a:rPr lang="en-US" sz="2400" b="0" i="0" u="none" strike="noStrike" dirty="0">
                <a:solidFill>
                  <a:srgbClr val="000000"/>
                </a:solidFill>
                <a:latin typeface="Arial" panose="020B0604020202020204" pitchFamily="34" charset="0"/>
                <a:cs typeface="Arial" panose="020B0604020202020204" pitchFamily="34" charset="0"/>
                <a:sym typeface="Wingdings" panose="05000000000000000000" pitchFamily="2" charset="2"/>
              </a:rPr>
              <a:t>”</a:t>
            </a:r>
            <a:endParaRPr lang="en-US" sz="24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After various improvements in performance, system frequency reached its limit “</a:t>
            </a:r>
            <a:r>
              <a:rPr lang="en-US" sz="2400" b="1" dirty="0">
                <a:solidFill>
                  <a:srgbClr val="000000"/>
                </a:solidFill>
                <a:latin typeface="Arial" panose="020B0604020202020204" pitchFamily="34" charset="0"/>
                <a:cs typeface="Arial" panose="020B0604020202020204" pitchFamily="34" charset="0"/>
              </a:rPr>
              <a:t>Power Wall</a:t>
            </a:r>
            <a:r>
              <a:rPr lang="en-US" sz="2400" dirty="0">
                <a:solidFill>
                  <a:srgbClr val="000000"/>
                </a:solidFill>
                <a:latin typeface="Arial" panose="020B0604020202020204" pitchFamily="34" charset="0"/>
                <a:cs typeface="Arial" panose="020B0604020202020204" pitchFamily="34" charset="0"/>
              </a:rPr>
              <a:t>” </a:t>
            </a:r>
          </a:p>
          <a:p>
            <a:endParaRPr lang="en-US" sz="1200" dirty="0">
              <a:solidFill>
                <a:srgbClr val="000000"/>
              </a:solidFill>
              <a:latin typeface="Arial" panose="020B0604020202020204" pitchFamily="34" charset="0"/>
              <a:cs typeface="Arial" panose="020B0604020202020204" pitchFamily="34" charset="0"/>
            </a:endParaRPr>
          </a:p>
          <a:p>
            <a:r>
              <a:rPr lang="en-US" sz="2400" b="0" i="0" u="none" strike="noStrike" dirty="0">
                <a:solidFill>
                  <a:srgbClr val="000000"/>
                </a:solidFill>
                <a:latin typeface="Arial" panose="020B0604020202020204" pitchFamily="34" charset="0"/>
                <a:cs typeface="Arial" panose="020B0604020202020204" pitchFamily="34" charset="0"/>
              </a:rPr>
              <a:t>For advancing microproc</a:t>
            </a:r>
            <a:r>
              <a:rPr lang="en-US" sz="2400" dirty="0">
                <a:solidFill>
                  <a:srgbClr val="000000"/>
                </a:solidFill>
                <a:latin typeface="Arial" panose="020B0604020202020204" pitchFamily="34" charset="0"/>
                <a:cs typeface="Arial" panose="020B0604020202020204" pitchFamily="34" charset="0"/>
              </a:rPr>
              <a:t>essor technology </a:t>
            </a:r>
            <a:r>
              <a:rPr lang="en-US" sz="2400" b="0" i="0" u="none" strike="noStrike" dirty="0">
                <a:solidFill>
                  <a:srgbClr val="000000"/>
                </a:solidFill>
                <a:latin typeface="Arial" panose="020B0604020202020204" pitchFamily="34" charset="0"/>
                <a:cs typeface="Arial" panose="020B0604020202020204" pitchFamily="34" charset="0"/>
              </a:rPr>
              <a:t>further, multi-core was invented to meet performance demands</a:t>
            </a:r>
          </a:p>
          <a:p>
            <a:r>
              <a:rPr lang="en-US" sz="2400" dirty="0">
                <a:solidFill>
                  <a:srgbClr val="000000"/>
                </a:solidFill>
                <a:latin typeface="Arial" panose="020B0604020202020204" pitchFamily="34" charset="0"/>
                <a:cs typeface="Arial" panose="020B0604020202020204" pitchFamily="34" charset="0"/>
              </a:rPr>
              <a:t>Multicore achieved performance gains by exploiting parallelism present in modern apps </a:t>
            </a:r>
            <a:r>
              <a:rPr lang="en-US" sz="2400" dirty="0">
                <a:solidFill>
                  <a:srgbClr val="000000"/>
                </a:solidFill>
                <a:latin typeface="Arial" panose="020B0604020202020204" pitchFamily="34" charset="0"/>
                <a:cs typeface="Arial" panose="020B0604020202020204" pitchFamily="34" charset="0"/>
                <a:sym typeface="Wingdings" panose="05000000000000000000" pitchFamily="2" charset="2"/>
              </a:rPr>
              <a:t> increasing throughput</a:t>
            </a:r>
          </a:p>
          <a:p>
            <a:pPr marL="0" indent="0">
              <a:buNone/>
            </a:pPr>
            <a:r>
              <a:rPr lang="en-US" sz="2400" dirty="0">
                <a:solidFill>
                  <a:srgbClr val="000000"/>
                </a:solidFill>
                <a:latin typeface="Arial" panose="020B0604020202020204" pitchFamily="34" charset="0"/>
                <a:cs typeface="Arial" panose="020B0604020202020204" pitchFamily="34" charset="0"/>
              </a:rPr>
              <a:t> </a:t>
            </a:r>
            <a:endParaRPr lang="en-US" sz="2400" b="0" i="0" u="none" strike="noStrike"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CA48AD6-CD8A-04C3-884C-52A50D3938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07575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Experiment: ILP-TLP trade-off</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119849"/>
            <a:ext cx="7886700" cy="4177110"/>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Running 4-threaded BM on G1, 2-threaded on G2, single-threaded on G3 configuration</a:t>
            </a:r>
          </a:p>
          <a:p>
            <a:r>
              <a:rPr lang="en-US" sz="2400" dirty="0">
                <a:solidFill>
                  <a:srgbClr val="000000"/>
                </a:solidFill>
                <a:latin typeface="Arial" panose="020B0604020202020204" pitchFamily="34" charset="0"/>
                <a:cs typeface="Arial" panose="020B0604020202020204" pitchFamily="34" charset="0"/>
              </a:rPr>
              <a:t>G1 - Independent Quad-core configuration (4XC1)</a:t>
            </a:r>
          </a:p>
          <a:p>
            <a:r>
              <a:rPr lang="en-US" sz="2400" dirty="0">
                <a:solidFill>
                  <a:srgbClr val="000000"/>
                </a:solidFill>
                <a:latin typeface="Arial" panose="020B0604020202020204" pitchFamily="34" charset="0"/>
                <a:cs typeface="Arial" panose="020B0604020202020204" pitchFamily="34" charset="0"/>
              </a:rPr>
              <a:t>G2 - Intermediate two-core configuration (2XC2)</a:t>
            </a:r>
          </a:p>
          <a:p>
            <a:r>
              <a:rPr lang="en-US" sz="2400" dirty="0">
                <a:solidFill>
                  <a:srgbClr val="000000"/>
                </a:solidFill>
                <a:latin typeface="Arial" panose="020B0604020202020204" pitchFamily="34" charset="0"/>
                <a:cs typeface="Arial" panose="020B0604020202020204" pitchFamily="34" charset="0"/>
              </a:rPr>
              <a:t>G3 - Fused single-core configuration (1XC4)</a:t>
            </a:r>
          </a:p>
          <a:p>
            <a:endParaRPr lang="en-US" sz="2400" dirty="0">
              <a:solidFill>
                <a:srgbClr val="000000"/>
              </a:solidFill>
              <a:latin typeface="Arial" panose="020B0604020202020204" pitchFamily="34" charset="0"/>
              <a:cs typeface="Arial" panose="020B0604020202020204" pitchFamily="34" charset="0"/>
            </a:endParaRPr>
          </a:p>
          <a:p>
            <a:endParaRPr lang="en-US" sz="24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All results shown are for ARM-based systems</a:t>
            </a:r>
          </a:p>
        </p:txBody>
      </p:sp>
      <p:sp>
        <p:nvSpPr>
          <p:cNvPr id="4" name="Slide Number Placeholder 3">
            <a:extLst>
              <a:ext uri="{FF2B5EF4-FFF2-40B4-BE49-F238E27FC236}">
                <a16:creationId xmlns:a16="http://schemas.microsoft.com/office/drawing/2014/main" id="{016A7D72-6BE3-6E89-1343-DFAECF80FF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97215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C1,C2,C4 Parameters</a:t>
            </a:r>
          </a:p>
        </p:txBody>
      </p:sp>
      <p:sp>
        <p:nvSpPr>
          <p:cNvPr id="3" name="Slide Number Placeholder 2">
            <a:extLst>
              <a:ext uri="{FF2B5EF4-FFF2-40B4-BE49-F238E27FC236}">
                <a16:creationId xmlns:a16="http://schemas.microsoft.com/office/drawing/2014/main" id="{D910CC8D-631F-33A5-812D-51EF9E1C0D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aphicFrame>
        <p:nvGraphicFramePr>
          <p:cNvPr id="5" name="Table 4">
            <a:extLst>
              <a:ext uri="{FF2B5EF4-FFF2-40B4-BE49-F238E27FC236}">
                <a16:creationId xmlns:a16="http://schemas.microsoft.com/office/drawing/2014/main" id="{EB8955FB-D3FD-8238-EA55-4ECEFEC9F22B}"/>
              </a:ext>
            </a:extLst>
          </p:cNvPr>
          <p:cNvGraphicFramePr>
            <a:graphicFrameLocks noGrp="1"/>
          </p:cNvGraphicFramePr>
          <p:nvPr>
            <p:extLst>
              <p:ext uri="{D42A27DB-BD31-4B8C-83A1-F6EECF244321}">
                <p14:modId xmlns:p14="http://schemas.microsoft.com/office/powerpoint/2010/main" val="1824862825"/>
              </p:ext>
            </p:extLst>
          </p:nvPr>
        </p:nvGraphicFramePr>
        <p:xfrm>
          <a:off x="2098785" y="890282"/>
          <a:ext cx="4946429" cy="4809505"/>
        </p:xfrm>
        <a:graphic>
          <a:graphicData uri="http://schemas.openxmlformats.org/drawingml/2006/table">
            <a:tbl>
              <a:tblPr/>
              <a:tblGrid>
                <a:gridCol w="2680755">
                  <a:extLst>
                    <a:ext uri="{9D8B030D-6E8A-4147-A177-3AD203B41FA5}">
                      <a16:colId xmlns:a16="http://schemas.microsoft.com/office/drawing/2014/main" val="2714333308"/>
                    </a:ext>
                  </a:extLst>
                </a:gridCol>
                <a:gridCol w="847464">
                  <a:extLst>
                    <a:ext uri="{9D8B030D-6E8A-4147-A177-3AD203B41FA5}">
                      <a16:colId xmlns:a16="http://schemas.microsoft.com/office/drawing/2014/main" val="3313181267"/>
                    </a:ext>
                  </a:extLst>
                </a:gridCol>
                <a:gridCol w="709105">
                  <a:extLst>
                    <a:ext uri="{9D8B030D-6E8A-4147-A177-3AD203B41FA5}">
                      <a16:colId xmlns:a16="http://schemas.microsoft.com/office/drawing/2014/main" val="590050231"/>
                    </a:ext>
                  </a:extLst>
                </a:gridCol>
                <a:gridCol w="709105">
                  <a:extLst>
                    <a:ext uri="{9D8B030D-6E8A-4147-A177-3AD203B41FA5}">
                      <a16:colId xmlns:a16="http://schemas.microsoft.com/office/drawing/2014/main" val="2852525406"/>
                    </a:ext>
                  </a:extLst>
                </a:gridCol>
              </a:tblGrid>
              <a:tr h="307141">
                <a:tc>
                  <a:txBody>
                    <a:bodyPr/>
                    <a:lstStyle/>
                    <a:p>
                      <a:pPr rtl="0" fontAlgn="b"/>
                      <a:r>
                        <a:rPr lang="en-IN" sz="1800" dirty="0">
                          <a:effectLst/>
                          <a:latin typeface="Arial" panose="020B0604020202020204" pitchFamily="34" charset="0"/>
                          <a:cs typeface="Arial" panose="020B0604020202020204" pitchFamily="34" charset="0"/>
                        </a:rPr>
                        <a:t>Core</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C1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C2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C4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60405195"/>
                  </a:ext>
                </a:extLst>
              </a:tr>
              <a:tr h="307141">
                <a:tc>
                  <a:txBody>
                    <a:bodyPr/>
                    <a:lstStyle/>
                    <a:p>
                      <a:pPr rtl="0" fontAlgn="b"/>
                      <a:r>
                        <a:rPr lang="pl-PL" sz="1800" dirty="0">
                          <a:effectLst/>
                          <a:latin typeface="Arial" panose="020B0604020202020204" pitchFamily="34" charset="0"/>
                          <a:cs typeface="Arial" panose="020B0604020202020204" pitchFamily="34" charset="0"/>
                        </a:rPr>
                        <a:t>F/D/I/E/W</a:t>
                      </a:r>
                      <a:r>
                        <a:rPr lang="en-IN" sz="1800" dirty="0">
                          <a:effectLst/>
                          <a:latin typeface="Arial" panose="020B0604020202020204" pitchFamily="34" charset="0"/>
                          <a:cs typeface="Arial" panose="020B0604020202020204" pitchFamily="34" charset="0"/>
                        </a:rPr>
                        <a:t>/C/S</a:t>
                      </a:r>
                      <a:r>
                        <a:rPr lang="pl-PL" sz="1800" dirty="0">
                          <a:effectLst/>
                          <a:latin typeface="Arial" panose="020B0604020202020204" pitchFamily="34" charset="0"/>
                          <a:cs typeface="Arial" panose="020B0604020202020204" pitchFamily="34" charset="0"/>
                        </a:rPr>
                        <a:t> Width</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40564061"/>
                  </a:ext>
                </a:extLst>
              </a:tr>
              <a:tr h="164161">
                <a:tc>
                  <a:txBody>
                    <a:bodyPr/>
                    <a:lstStyle/>
                    <a:p>
                      <a:pPr rtl="0" fontAlgn="b"/>
                      <a:r>
                        <a:rPr lang="en-IN" sz="1800">
                          <a:effectLst/>
                          <a:latin typeface="Arial" panose="020B0604020202020204" pitchFamily="34" charset="0"/>
                          <a:cs typeface="Arial" panose="020B0604020202020204" pitchFamily="34" charset="0"/>
                        </a:rPr>
                        <a:t>LQ Entries</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62100916"/>
                  </a:ext>
                </a:extLst>
              </a:tr>
              <a:tr h="164161">
                <a:tc>
                  <a:txBody>
                    <a:bodyPr/>
                    <a:lstStyle/>
                    <a:p>
                      <a:pPr rtl="0" fontAlgn="b"/>
                      <a:r>
                        <a:rPr lang="en-IN" sz="1800" dirty="0">
                          <a:effectLst/>
                          <a:latin typeface="Arial" panose="020B0604020202020204" pitchFamily="34" charset="0"/>
                          <a:cs typeface="Arial" panose="020B0604020202020204" pitchFamily="34" charset="0"/>
                        </a:rPr>
                        <a:t>SQ Entries </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58205259"/>
                  </a:ext>
                </a:extLst>
              </a:tr>
              <a:tr h="307141">
                <a:tc>
                  <a:txBody>
                    <a:bodyPr/>
                    <a:lstStyle/>
                    <a:p>
                      <a:pPr rtl="0" fontAlgn="b"/>
                      <a:r>
                        <a:rPr lang="en-IN" sz="1800" dirty="0">
                          <a:effectLst/>
                          <a:latin typeface="Arial" panose="020B0604020202020204" pitchFamily="34" charset="0"/>
                          <a:cs typeface="Arial" panose="020B0604020202020204" pitchFamily="34" charset="0"/>
                        </a:rPr>
                        <a:t>Instr Queue Entries</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64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6184220"/>
                  </a:ext>
                </a:extLst>
              </a:tr>
              <a:tr h="164161">
                <a:tc>
                  <a:txBody>
                    <a:bodyPr/>
                    <a:lstStyle/>
                    <a:p>
                      <a:pPr rtl="0" fontAlgn="b"/>
                      <a:r>
                        <a:rPr lang="en-IN" sz="1800">
                          <a:effectLst/>
                          <a:latin typeface="Arial" panose="020B0604020202020204" pitchFamily="34" charset="0"/>
                          <a:cs typeface="Arial" panose="020B0604020202020204" pitchFamily="34" charset="0"/>
                        </a:rPr>
                        <a:t>ROB Size</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96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192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427359"/>
                  </a:ext>
                </a:extLst>
              </a:tr>
              <a:tr h="307141">
                <a:tc>
                  <a:txBody>
                    <a:bodyPr/>
                    <a:lstStyle/>
                    <a:p>
                      <a:pPr rtl="0" fontAlgn="b"/>
                      <a:r>
                        <a:rPr lang="en-IN" sz="1800" dirty="0" err="1">
                          <a:effectLst/>
                          <a:latin typeface="Arial" panose="020B0604020202020204" pitchFamily="34" charset="0"/>
                          <a:cs typeface="Arial" panose="020B0604020202020204" pitchFamily="34" charset="0"/>
                        </a:rPr>
                        <a:t>Phy</a:t>
                      </a:r>
                      <a:r>
                        <a:rPr lang="en-IN" sz="1800" dirty="0">
                          <a:effectLst/>
                          <a:latin typeface="Arial" panose="020B0604020202020204" pitchFamily="34" charset="0"/>
                          <a:cs typeface="Arial" panose="020B0604020202020204" pitchFamily="34" charset="0"/>
                        </a:rPr>
                        <a:t> Int &amp; FP registers</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64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128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256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63146711"/>
                  </a:ext>
                </a:extLst>
              </a:tr>
              <a:tr h="164161">
                <a:tc>
                  <a:txBody>
                    <a:bodyPr/>
                    <a:lstStyle/>
                    <a:p>
                      <a:pPr rtl="0" fontAlgn="b"/>
                      <a:r>
                        <a:rPr lang="en-IN" sz="1800">
                          <a:effectLst/>
                          <a:latin typeface="Arial" panose="020B0604020202020204" pitchFamily="34" charset="0"/>
                          <a:cs typeface="Arial" panose="020B0604020202020204" pitchFamily="34" charset="0"/>
                        </a:rPr>
                        <a:t>Int ALU</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56328737"/>
                  </a:ext>
                </a:extLst>
              </a:tr>
              <a:tr h="164161">
                <a:tc>
                  <a:txBody>
                    <a:bodyPr/>
                    <a:lstStyle/>
                    <a:p>
                      <a:pPr rtl="0" fontAlgn="b"/>
                      <a:r>
                        <a:rPr lang="en-IN" sz="1800">
                          <a:effectLst/>
                          <a:latin typeface="Arial" panose="020B0604020202020204" pitchFamily="34" charset="0"/>
                          <a:cs typeface="Arial" panose="020B0604020202020204" pitchFamily="34" charset="0"/>
                        </a:rPr>
                        <a:t>Int MULT/Div</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41319541"/>
                  </a:ext>
                </a:extLst>
              </a:tr>
              <a:tr h="164161">
                <a:tc>
                  <a:txBody>
                    <a:bodyPr/>
                    <a:lstStyle/>
                    <a:p>
                      <a:pPr rtl="0" fontAlgn="b"/>
                      <a:r>
                        <a:rPr lang="en-IN" sz="1800">
                          <a:effectLst/>
                          <a:latin typeface="Arial" panose="020B0604020202020204" pitchFamily="34" charset="0"/>
                          <a:cs typeface="Arial" panose="020B0604020202020204" pitchFamily="34" charset="0"/>
                        </a:rPr>
                        <a:t>FP ALU</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20982922"/>
                  </a:ext>
                </a:extLst>
              </a:tr>
              <a:tr h="164161">
                <a:tc>
                  <a:txBody>
                    <a:bodyPr/>
                    <a:lstStyle/>
                    <a:p>
                      <a:pPr rtl="0" fontAlgn="b"/>
                      <a:r>
                        <a:rPr lang="en-IN" sz="1800">
                          <a:effectLst/>
                          <a:latin typeface="Arial" panose="020B0604020202020204" pitchFamily="34" charset="0"/>
                          <a:cs typeface="Arial" panose="020B0604020202020204" pitchFamily="34" charset="0"/>
                        </a:rPr>
                        <a:t>FP MULT/Div</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20139954"/>
                  </a:ext>
                </a:extLst>
              </a:tr>
              <a:tr h="307141">
                <a:tc>
                  <a:txBody>
                    <a:bodyPr/>
                    <a:lstStyle/>
                    <a:p>
                      <a:pPr rtl="0" fontAlgn="b"/>
                      <a:r>
                        <a:rPr lang="en-IN" sz="1800">
                          <a:effectLst/>
                          <a:latin typeface="Arial" panose="020B0604020202020204" pitchFamily="34" charset="0"/>
                          <a:cs typeface="Arial" panose="020B0604020202020204" pitchFamily="34" charset="0"/>
                        </a:rPr>
                        <a:t>RdWr Ports to Mem </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74675092"/>
                  </a:ext>
                </a:extLst>
              </a:tr>
              <a:tr h="164161">
                <a:tc>
                  <a:txBody>
                    <a:bodyPr/>
                    <a:lstStyle/>
                    <a:p>
                      <a:pPr rtl="0" fontAlgn="b"/>
                      <a:r>
                        <a:rPr lang="en-IN" sz="1800">
                          <a:effectLst/>
                          <a:latin typeface="Arial" panose="020B0604020202020204" pitchFamily="34" charset="0"/>
                          <a:cs typeface="Arial" panose="020B0604020202020204" pitchFamily="34" charset="0"/>
                        </a:rPr>
                        <a:t>L1-D $ (in kB)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64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00353602"/>
                  </a:ext>
                </a:extLst>
              </a:tr>
              <a:tr h="164161">
                <a:tc>
                  <a:txBody>
                    <a:bodyPr/>
                    <a:lstStyle/>
                    <a:p>
                      <a:pPr rtl="0" fontAlgn="b"/>
                      <a:r>
                        <a:rPr lang="en-IN" sz="1800">
                          <a:effectLst/>
                          <a:latin typeface="Arial" panose="020B0604020202020204" pitchFamily="34" charset="0"/>
                          <a:cs typeface="Arial" panose="020B0604020202020204" pitchFamily="34" charset="0"/>
                        </a:rPr>
                        <a:t>L1-I $ (in kB)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04884602"/>
                  </a:ext>
                </a:extLst>
              </a:tr>
              <a:tr h="307141">
                <a:tc>
                  <a:txBody>
                    <a:bodyPr/>
                    <a:lstStyle/>
                    <a:p>
                      <a:pPr rtl="0" fontAlgn="b"/>
                      <a:r>
                        <a:rPr lang="en-IN" sz="1800">
                          <a:effectLst/>
                          <a:latin typeface="Arial" panose="020B0604020202020204" pitchFamily="34" charset="0"/>
                          <a:cs typeface="Arial" panose="020B0604020202020204" pitchFamily="34" charset="0"/>
                        </a:rPr>
                        <a:t>L2 $ </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512 kB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1MB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2MB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53353648"/>
                  </a:ext>
                </a:extLst>
              </a:tr>
              <a:tr h="307141">
                <a:tc>
                  <a:txBody>
                    <a:bodyPr/>
                    <a:lstStyle/>
                    <a:p>
                      <a:pPr rtl="0" fontAlgn="b"/>
                      <a:r>
                        <a:rPr lang="en-IN" sz="1800">
                          <a:effectLst/>
                          <a:latin typeface="Arial" panose="020B0604020202020204" pitchFamily="34" charset="0"/>
                          <a:cs typeface="Arial" panose="020B0604020202020204" pitchFamily="34" charset="0"/>
                        </a:rPr>
                        <a:t>L3 (shared) $ (in MB)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62562526"/>
                  </a:ext>
                </a:extLst>
              </a:tr>
            </a:tbl>
          </a:graphicData>
        </a:graphic>
      </p:graphicFrame>
    </p:spTree>
    <p:extLst>
      <p:ext uri="{BB962C8B-B14F-4D97-AF65-F5344CB8AC3E}">
        <p14:creationId xmlns:p14="http://schemas.microsoft.com/office/powerpoint/2010/main" val="126029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Simulation Results</a:t>
            </a:r>
          </a:p>
        </p:txBody>
      </p:sp>
      <p:sp>
        <p:nvSpPr>
          <p:cNvPr id="3" name="Slide Number Placeholder 2">
            <a:extLst>
              <a:ext uri="{FF2B5EF4-FFF2-40B4-BE49-F238E27FC236}">
                <a16:creationId xmlns:a16="http://schemas.microsoft.com/office/drawing/2014/main" id="{03611684-C1ED-795E-0B9B-38C2111959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697673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Conclusion &amp; Future Work</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119849"/>
            <a:ext cx="7886700" cy="4177110"/>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Conclusion</a:t>
            </a:r>
          </a:p>
          <a:p>
            <a:r>
              <a:rPr lang="en-US" sz="2400" dirty="0">
                <a:solidFill>
                  <a:srgbClr val="000000"/>
                </a:solidFill>
                <a:latin typeface="Arial" panose="020B0604020202020204" pitchFamily="34" charset="0"/>
                <a:cs typeface="Arial" panose="020B0604020202020204" pitchFamily="34" charset="0"/>
              </a:rPr>
              <a:t>…</a:t>
            </a:r>
          </a:p>
          <a:p>
            <a:r>
              <a:rPr lang="en-US" sz="2400" dirty="0">
                <a:solidFill>
                  <a:srgbClr val="000000"/>
                </a:solidFill>
                <a:latin typeface="Arial" panose="020B0604020202020204" pitchFamily="34" charset="0"/>
                <a:cs typeface="Arial" panose="020B0604020202020204" pitchFamily="34" charset="0"/>
              </a:rPr>
              <a:t>….</a:t>
            </a:r>
          </a:p>
          <a:p>
            <a:r>
              <a:rPr lang="en-US" sz="2400" dirty="0">
                <a:solidFill>
                  <a:srgbClr val="000000"/>
                </a:solidFill>
                <a:latin typeface="Arial" panose="020B0604020202020204" pitchFamily="34" charset="0"/>
                <a:cs typeface="Arial" panose="020B0604020202020204" pitchFamily="34" charset="0"/>
              </a:rPr>
              <a:t>…</a:t>
            </a:r>
          </a:p>
          <a:p>
            <a:pPr marL="0" indent="0">
              <a:buNone/>
            </a:pPr>
            <a:endParaRPr lang="en-US" sz="24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Future Work:</a:t>
            </a:r>
          </a:p>
          <a:p>
            <a:r>
              <a:rPr lang="en-US" sz="2400" dirty="0">
                <a:solidFill>
                  <a:srgbClr val="000000"/>
                </a:solidFill>
                <a:latin typeface="Arial" panose="020B0604020202020204" pitchFamily="34" charset="0"/>
                <a:cs typeface="Arial" panose="020B0604020202020204" pitchFamily="34" charset="0"/>
              </a:rPr>
              <a:t>Analysis and simulation of Core Fusion on heterogeneous-ISA multicore</a:t>
            </a:r>
          </a:p>
          <a:p>
            <a:r>
              <a:rPr lang="en-US" sz="2400" dirty="0">
                <a:solidFill>
                  <a:srgbClr val="000000"/>
                </a:solidFill>
                <a:latin typeface="Arial" panose="020B0604020202020204" pitchFamily="34" charset="0"/>
                <a:cs typeface="Arial" panose="020B0604020202020204" pitchFamily="34" charset="0"/>
              </a:rPr>
              <a:t>Incorporating highly-threaded SMT InO capability in 2-way O3 core; and related simulations</a:t>
            </a:r>
          </a:p>
        </p:txBody>
      </p:sp>
      <p:sp>
        <p:nvSpPr>
          <p:cNvPr id="4" name="Slide Number Placeholder 3">
            <a:extLst>
              <a:ext uri="{FF2B5EF4-FFF2-40B4-BE49-F238E27FC236}">
                <a16:creationId xmlns:a16="http://schemas.microsoft.com/office/drawing/2014/main" id="{A9F283E1-9247-CCD3-9F07-5954D4BFF7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83237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CEC40F-0841-7593-C8FF-519EF923A1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TextBox 2">
            <a:extLst>
              <a:ext uri="{FF2B5EF4-FFF2-40B4-BE49-F238E27FC236}">
                <a16:creationId xmlns:a16="http://schemas.microsoft.com/office/drawing/2014/main" id="{C7802FAC-9DE1-7126-856D-F4DF7D4A9286}"/>
              </a:ext>
            </a:extLst>
          </p:cNvPr>
          <p:cNvSpPr txBox="1"/>
          <p:nvPr/>
        </p:nvSpPr>
        <p:spPr>
          <a:xfrm>
            <a:off x="1582615" y="2426613"/>
            <a:ext cx="5978769" cy="861774"/>
          </a:xfrm>
          <a:prstGeom prst="rect">
            <a:avLst/>
          </a:prstGeom>
          <a:noFill/>
        </p:spPr>
        <p:txBody>
          <a:bodyPr wrap="square" rtlCol="0">
            <a:spAutoFit/>
          </a:bodyPr>
          <a:lstStyle/>
          <a:p>
            <a:pPr algn="ctr"/>
            <a:r>
              <a:rPr lang="en-IN" sz="5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4078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800101"/>
            <a:ext cx="7886700" cy="4500562"/>
          </a:xfrm>
        </p:spPr>
        <p:txBody>
          <a:bodyPr>
            <a:normAutofit/>
          </a:bodyPr>
          <a:lstStyle/>
          <a:p>
            <a:pPr marL="0" indent="0">
              <a:buNone/>
            </a:pPr>
            <a:r>
              <a:rPr lang="en-IN" sz="1800" b="0" i="0" u="none" strike="noStrike" dirty="0">
                <a:solidFill>
                  <a:srgbClr val="000000"/>
                </a:solidFill>
                <a:effectLst/>
                <a:latin typeface="Arial" panose="020B0604020202020204" pitchFamily="34" charset="0"/>
                <a:cs typeface="Arial" panose="020B0604020202020204" pitchFamily="34" charset="0"/>
              </a:rPr>
              <a:t>[1] </a:t>
            </a:r>
            <a:r>
              <a:rPr lang="en-US" sz="1800" b="0" i="0" u="none" strike="noStrike" dirty="0">
                <a:solidFill>
                  <a:srgbClr val="000000"/>
                </a:solidFill>
                <a:effectLst/>
                <a:latin typeface="Arial" panose="020B0604020202020204" pitchFamily="34" charset="0"/>
              </a:rPr>
              <a:t>G. M. Amdahl, “Validity of the single processor approach to achieving large scale computing capabilities,” in Proceedings of the April 18-20, 1967, Spring Joint Computer Conference, AFIPS ’67 (Spring), (New York, NY, USA), p. 483–485, Association for Computing Machinery, 1967</a:t>
            </a:r>
            <a:endParaRPr lang="en-IN" sz="1800" dirty="0">
              <a:solidFill>
                <a:srgbClr val="000000"/>
              </a:solidFill>
              <a:latin typeface="Arial" panose="020B0604020202020204" pitchFamily="34" charset="0"/>
              <a:cs typeface="Arial" panose="020B0604020202020204" pitchFamily="34" charset="0"/>
            </a:endParaRPr>
          </a:p>
          <a:p>
            <a:pPr marL="0" indent="0">
              <a:buNone/>
            </a:pPr>
            <a:r>
              <a:rPr lang="en-IN" sz="1800" b="0" i="0" u="none" strike="noStrike" dirty="0">
                <a:solidFill>
                  <a:srgbClr val="000000"/>
                </a:solidFill>
                <a:effectLst/>
                <a:latin typeface="Arial" panose="020B0604020202020204" pitchFamily="34" charset="0"/>
                <a:cs typeface="Arial" panose="020B0604020202020204" pitchFamily="34" charset="0"/>
              </a:rPr>
              <a:t>[2] </a:t>
            </a:r>
            <a:r>
              <a:rPr lang="en-IN" sz="1800" b="0" i="0" u="none" strike="noStrike" dirty="0">
                <a:solidFill>
                  <a:srgbClr val="000000"/>
                </a:solidFill>
                <a:effectLst/>
                <a:latin typeface="Arial" panose="020B0604020202020204" pitchFamily="34" charset="0"/>
              </a:rPr>
              <a:t>A. </a:t>
            </a:r>
            <a:r>
              <a:rPr lang="en-IN" sz="1800" b="0" i="0" u="none" strike="noStrike" dirty="0" err="1">
                <a:solidFill>
                  <a:srgbClr val="000000"/>
                </a:solidFill>
                <a:effectLst/>
                <a:latin typeface="Arial" panose="020B0604020202020204" pitchFamily="34" charset="0"/>
              </a:rPr>
              <a:t>Lukefahr</a:t>
            </a:r>
            <a:r>
              <a:rPr lang="en-IN" sz="1800" b="0" i="0" u="none" strike="noStrike" dirty="0">
                <a:solidFill>
                  <a:srgbClr val="000000"/>
                </a:solidFill>
                <a:effectLst/>
                <a:latin typeface="Arial" panose="020B0604020202020204" pitchFamily="34" charset="0"/>
              </a:rPr>
              <a:t>, S. </a:t>
            </a:r>
            <a:r>
              <a:rPr lang="en-IN" sz="1800" b="0" i="0" u="none" strike="noStrike" dirty="0" err="1">
                <a:solidFill>
                  <a:srgbClr val="000000"/>
                </a:solidFill>
                <a:effectLst/>
                <a:latin typeface="Arial" panose="020B0604020202020204" pitchFamily="34" charset="0"/>
              </a:rPr>
              <a:t>Padmanabha</a:t>
            </a:r>
            <a:r>
              <a:rPr lang="en-IN" sz="1800" b="0" i="0" u="none" strike="noStrike" dirty="0">
                <a:solidFill>
                  <a:srgbClr val="000000"/>
                </a:solidFill>
                <a:effectLst/>
                <a:latin typeface="Arial" panose="020B0604020202020204" pitchFamily="34" charset="0"/>
              </a:rPr>
              <a:t>, R. Das, F. M. Sleiman, R. </a:t>
            </a:r>
            <a:r>
              <a:rPr lang="en-IN" sz="1800" b="0" i="0" u="none" strike="noStrike" dirty="0" err="1">
                <a:solidFill>
                  <a:srgbClr val="000000"/>
                </a:solidFill>
                <a:effectLst/>
                <a:latin typeface="Arial" panose="020B0604020202020204" pitchFamily="34" charset="0"/>
              </a:rPr>
              <a:t>Dreslinski</a:t>
            </a:r>
            <a:r>
              <a:rPr lang="en-IN" sz="1800" b="0" i="0" u="none" strike="noStrike" dirty="0">
                <a:solidFill>
                  <a:srgbClr val="000000"/>
                </a:solidFill>
                <a:effectLst/>
                <a:latin typeface="Arial" panose="020B0604020202020204" pitchFamily="34" charset="0"/>
              </a:rPr>
              <a:t>, T. F. </a:t>
            </a:r>
            <a:r>
              <a:rPr lang="en-IN" sz="1800" b="0" i="0" u="none" strike="noStrike" dirty="0" err="1">
                <a:solidFill>
                  <a:srgbClr val="000000"/>
                </a:solidFill>
                <a:effectLst/>
                <a:latin typeface="Arial" panose="020B0604020202020204" pitchFamily="34" charset="0"/>
              </a:rPr>
              <a:t>Wenisch</a:t>
            </a:r>
            <a:r>
              <a:rPr lang="en-IN" sz="1800" b="0" i="0" u="none" strike="noStrike" dirty="0">
                <a:solidFill>
                  <a:srgbClr val="000000"/>
                </a:solidFill>
                <a:effectLst/>
                <a:latin typeface="Arial" panose="020B0604020202020204" pitchFamily="34" charset="0"/>
              </a:rPr>
              <a:t>, and S. </a:t>
            </a:r>
            <a:r>
              <a:rPr lang="en-IN" sz="1800" b="0" i="0" u="none" strike="noStrike" dirty="0" err="1">
                <a:solidFill>
                  <a:srgbClr val="000000"/>
                </a:solidFill>
                <a:effectLst/>
                <a:latin typeface="Arial" panose="020B0604020202020204" pitchFamily="34" charset="0"/>
              </a:rPr>
              <a:t>Mahlke</a:t>
            </a:r>
            <a:r>
              <a:rPr lang="en-IN" sz="1800" b="0" i="0" u="none" strike="noStrike" dirty="0">
                <a:solidFill>
                  <a:srgbClr val="000000"/>
                </a:solidFill>
                <a:effectLst/>
                <a:latin typeface="Arial" panose="020B0604020202020204" pitchFamily="34" charset="0"/>
              </a:rPr>
              <a:t>, “Composite cores: Pushing heterogeneity into a core,” in 2012 45th Annual IEEE/ACM International Symposium on Microarchitecture, pp. 317–328, 2012</a:t>
            </a:r>
            <a:endParaRPr lang="en-IN" sz="1800" b="0" i="0" u="none" strike="noStrike" dirty="0">
              <a:solidFill>
                <a:srgbClr val="000000"/>
              </a:solidFill>
              <a:effectLst/>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[3] </a:t>
            </a:r>
            <a:r>
              <a:rPr lang="en-IN" sz="1800" b="0" i="0" u="none" strike="noStrike" dirty="0" err="1">
                <a:solidFill>
                  <a:srgbClr val="000000"/>
                </a:solidFill>
                <a:effectLst/>
                <a:latin typeface="Arial" panose="020B0604020202020204" pitchFamily="34" charset="0"/>
              </a:rPr>
              <a:t>Khubaib</a:t>
            </a:r>
            <a:r>
              <a:rPr lang="en-IN" sz="1800" b="0" i="0" u="none" strike="noStrike" dirty="0">
                <a:solidFill>
                  <a:srgbClr val="000000"/>
                </a:solidFill>
                <a:effectLst/>
                <a:latin typeface="Arial" panose="020B0604020202020204" pitchFamily="34" charset="0"/>
              </a:rPr>
              <a:t>, M. A. Suleman, M. Hashemi, C. Wilkerson, and Y. N. </a:t>
            </a:r>
            <a:r>
              <a:rPr lang="en-IN" sz="1800" b="0" i="0" u="none" strike="noStrike" dirty="0" err="1">
                <a:solidFill>
                  <a:srgbClr val="000000"/>
                </a:solidFill>
                <a:effectLst/>
                <a:latin typeface="Arial" panose="020B0604020202020204" pitchFamily="34" charset="0"/>
              </a:rPr>
              <a:t>Patt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Morphcore</a:t>
            </a:r>
            <a:r>
              <a:rPr lang="en-IN" sz="1800" b="0" i="0" u="none" strike="noStrike" dirty="0">
                <a:solidFill>
                  <a:srgbClr val="000000"/>
                </a:solidFill>
                <a:effectLst/>
                <a:latin typeface="Arial" panose="020B0604020202020204" pitchFamily="34" charset="0"/>
              </a:rPr>
              <a:t>: An energy-efficient microarchitecture for high performance </a:t>
            </a:r>
            <a:r>
              <a:rPr lang="en-IN" sz="1800" b="0" i="0" u="none" strike="noStrike" dirty="0" err="1">
                <a:solidFill>
                  <a:srgbClr val="000000"/>
                </a:solidFill>
                <a:effectLst/>
                <a:latin typeface="Arial" panose="020B0604020202020204" pitchFamily="34" charset="0"/>
              </a:rPr>
              <a:t>ilp</a:t>
            </a:r>
            <a:r>
              <a:rPr lang="en-IN" sz="1800" b="0" i="0" u="none" strike="noStrike" dirty="0">
                <a:solidFill>
                  <a:srgbClr val="000000"/>
                </a:solidFill>
                <a:effectLst/>
                <a:latin typeface="Arial" panose="020B0604020202020204" pitchFamily="34" charset="0"/>
              </a:rPr>
              <a:t> and high throughput </a:t>
            </a:r>
            <a:r>
              <a:rPr lang="en-IN" sz="1800" b="0" i="0" u="none" strike="noStrike" dirty="0" err="1">
                <a:solidFill>
                  <a:srgbClr val="000000"/>
                </a:solidFill>
                <a:effectLst/>
                <a:latin typeface="Arial" panose="020B0604020202020204" pitchFamily="34" charset="0"/>
              </a:rPr>
              <a:t>tlp</a:t>
            </a:r>
            <a:r>
              <a:rPr lang="en-IN" sz="1800" b="0" i="0" u="none" strike="noStrike" dirty="0">
                <a:solidFill>
                  <a:srgbClr val="000000"/>
                </a:solidFill>
                <a:effectLst/>
                <a:latin typeface="Arial" panose="020B0604020202020204" pitchFamily="34" charset="0"/>
              </a:rPr>
              <a:t>,” in 2012 45th Annual IEEE/ACM International Symposium on Microarchitecture, pp. 305–316, 2012</a:t>
            </a:r>
          </a:p>
          <a:p>
            <a:pPr marL="0" indent="0">
              <a:buNone/>
            </a:pPr>
            <a:r>
              <a:rPr lang="en-IN" sz="1800" dirty="0">
                <a:latin typeface="Arial" panose="020B0604020202020204" pitchFamily="34" charset="0"/>
                <a:cs typeface="Arial" panose="020B0604020202020204" pitchFamily="34" charset="0"/>
              </a:rPr>
              <a:t>[4] E. </a:t>
            </a:r>
            <a:r>
              <a:rPr lang="en-IN" sz="1800" dirty="0" err="1">
                <a:latin typeface="Arial" panose="020B0604020202020204" pitchFamily="34" charset="0"/>
                <a:cs typeface="Arial" panose="020B0604020202020204" pitchFamily="34" charset="0"/>
              </a:rPr>
              <a:t>Ipek</a:t>
            </a:r>
            <a:r>
              <a:rPr lang="en-IN" sz="1800" dirty="0">
                <a:latin typeface="Arial" panose="020B0604020202020204" pitchFamily="34" charset="0"/>
                <a:cs typeface="Arial" panose="020B0604020202020204" pitchFamily="34" charset="0"/>
              </a:rPr>
              <a:t>, M. Kirman, N. Kirman, and J. F. Martinez, “Core fusion: Accommodating software diversity in chip multiprocessors,” ISCA ’07, (New York, NY, USA), p. 186–197, Association for Computing Machinery, 2007.</a:t>
            </a:r>
          </a:p>
        </p:txBody>
      </p:sp>
      <p:sp>
        <p:nvSpPr>
          <p:cNvPr id="4" name="Slide Number Placeholder 3">
            <a:extLst>
              <a:ext uri="{FF2B5EF4-FFF2-40B4-BE49-F238E27FC236}">
                <a16:creationId xmlns:a16="http://schemas.microsoft.com/office/drawing/2014/main" id="{41F662D1-B375-E7C7-5AFB-AB102AA258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2747091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50E8-57D7-5612-891E-356441B9F566}"/>
              </a:ext>
            </a:extLst>
          </p:cNvPr>
          <p:cNvSpPr>
            <a:spLocks noGrp="1"/>
          </p:cNvSpPr>
          <p:nvPr>
            <p:ph idx="1"/>
          </p:nvPr>
        </p:nvSpPr>
        <p:spPr>
          <a:xfrm>
            <a:off x="628650" y="800101"/>
            <a:ext cx="7886700" cy="4486274"/>
          </a:xfrm>
        </p:spPr>
        <p:txBody>
          <a:bodyPr>
            <a:normAutofit/>
          </a:bodyPr>
          <a:lstStyle/>
          <a:p>
            <a:pPr marL="0" indent="0">
              <a:buNone/>
            </a:pPr>
            <a:r>
              <a:rPr lang="en-IN" sz="1800" dirty="0">
                <a:latin typeface="Arial" panose="020B0604020202020204" pitchFamily="34" charset="0"/>
                <a:cs typeface="Arial" panose="020B0604020202020204" pitchFamily="34" charset="0"/>
              </a:rPr>
              <a:t>[5] M. </a:t>
            </a:r>
            <a:r>
              <a:rPr lang="en-IN" sz="1800" dirty="0" err="1">
                <a:latin typeface="Arial" panose="020B0604020202020204" pitchFamily="34" charset="0"/>
                <a:cs typeface="Arial" panose="020B0604020202020204" pitchFamily="34" charset="0"/>
              </a:rPr>
              <a:t>Pricopi</a:t>
            </a:r>
            <a:r>
              <a:rPr lang="en-IN" sz="1800" dirty="0">
                <a:latin typeface="Arial" panose="020B0604020202020204" pitchFamily="34" charset="0"/>
                <a:cs typeface="Arial" panose="020B0604020202020204" pitchFamily="34" charset="0"/>
              </a:rPr>
              <a:t> and T. Mitra, “Bahurupi: A polymorphic heterogeneous multi-core architecture,” ACM Transactions on Architecture and Code Optimization (TACO), vol. 8, Jan 2012.</a:t>
            </a:r>
          </a:p>
          <a:p>
            <a:pPr marL="0" indent="0">
              <a:buNone/>
            </a:pPr>
            <a:r>
              <a:rPr lang="en-IN" sz="1800" dirty="0">
                <a:latin typeface="Arial" panose="020B0604020202020204" pitchFamily="34" charset="0"/>
                <a:cs typeface="Arial" panose="020B0604020202020204" pitchFamily="34" charset="0"/>
              </a:rPr>
              <a:t>[6] </a:t>
            </a:r>
            <a:r>
              <a:rPr lang="en-US" sz="1800" dirty="0">
                <a:latin typeface="Arial" panose="020B0604020202020204" pitchFamily="34" charset="0"/>
                <a:cs typeface="Arial" panose="020B0604020202020204" pitchFamily="34" charset="0"/>
              </a:rPr>
              <a:t>E. </a:t>
            </a:r>
            <a:r>
              <a:rPr lang="en-US" sz="1800" dirty="0" err="1">
                <a:latin typeface="Arial" panose="020B0604020202020204" pitchFamily="34" charset="0"/>
                <a:cs typeface="Arial" panose="020B0604020202020204" pitchFamily="34" charset="0"/>
              </a:rPr>
              <a:t>Blem</a:t>
            </a:r>
            <a:r>
              <a:rPr lang="en-US" sz="1800" dirty="0">
                <a:latin typeface="Arial" panose="020B0604020202020204" pitchFamily="34" charset="0"/>
                <a:cs typeface="Arial" panose="020B0604020202020204" pitchFamily="34" charset="0"/>
              </a:rPr>
              <a:t>, J. Menon, and K. </a:t>
            </a:r>
            <a:r>
              <a:rPr lang="en-US" sz="1800" dirty="0" err="1">
                <a:latin typeface="Arial" panose="020B0604020202020204" pitchFamily="34" charset="0"/>
                <a:cs typeface="Arial" panose="020B0604020202020204" pitchFamily="34" charset="0"/>
              </a:rPr>
              <a:t>Sankaralingam</a:t>
            </a:r>
            <a:r>
              <a:rPr lang="en-US" sz="1800" dirty="0">
                <a:latin typeface="Arial" panose="020B0604020202020204" pitchFamily="34" charset="0"/>
                <a:cs typeface="Arial" panose="020B0604020202020204" pitchFamily="34" charset="0"/>
              </a:rPr>
              <a:t>, “Power struggles: Revisiting the </a:t>
            </a:r>
            <a:r>
              <a:rPr lang="en-US" sz="1800" dirty="0" err="1">
                <a:latin typeface="Arial" panose="020B0604020202020204" pitchFamily="34" charset="0"/>
                <a:cs typeface="Arial" panose="020B0604020202020204" pitchFamily="34" charset="0"/>
              </a:rPr>
              <a:t>risc</a:t>
            </a:r>
            <a:r>
              <a:rPr lang="en-US" sz="1800" dirty="0">
                <a:latin typeface="Arial" panose="020B0604020202020204" pitchFamily="34" charset="0"/>
                <a:cs typeface="Arial" panose="020B0604020202020204" pitchFamily="34" charset="0"/>
              </a:rPr>
              <a:t> vs. </a:t>
            </a:r>
            <a:r>
              <a:rPr lang="en-US" sz="1800" dirty="0" err="1">
                <a:latin typeface="Arial" panose="020B0604020202020204" pitchFamily="34" charset="0"/>
                <a:cs typeface="Arial" panose="020B0604020202020204" pitchFamily="34" charset="0"/>
              </a:rPr>
              <a:t>cisc</a:t>
            </a:r>
            <a:r>
              <a:rPr lang="en-US" sz="1800" dirty="0">
                <a:latin typeface="Arial" panose="020B0604020202020204" pitchFamily="34" charset="0"/>
                <a:cs typeface="Arial" panose="020B0604020202020204" pitchFamily="34" charset="0"/>
              </a:rPr>
              <a:t> debate on contemporary arm and x86 architectures,” in 2013 IEEE 19th International Symposium on High Performance Computer Architecture (HPCA), pp. 1–12, 2013.</a:t>
            </a: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[7] </a:t>
            </a:r>
            <a:r>
              <a:rPr lang="en-IN" sz="1800" b="0" i="0" u="none" strike="noStrike" dirty="0">
                <a:solidFill>
                  <a:srgbClr val="000000"/>
                </a:solidFill>
                <a:effectLst/>
                <a:latin typeface="Arial" panose="020B0604020202020204" pitchFamily="34" charset="0"/>
              </a:rPr>
              <a:t>M. </a:t>
            </a:r>
            <a:r>
              <a:rPr lang="en-IN" sz="1800" b="0" i="0" u="none" strike="noStrike" dirty="0" err="1">
                <a:solidFill>
                  <a:srgbClr val="000000"/>
                </a:solidFill>
                <a:effectLst/>
                <a:latin typeface="Arial" panose="020B0604020202020204" pitchFamily="34" charset="0"/>
              </a:rPr>
              <a:t>DeVuyst</a:t>
            </a:r>
            <a:r>
              <a:rPr lang="en-IN" sz="1800" b="0" i="0" u="none" strike="noStrike" dirty="0">
                <a:solidFill>
                  <a:srgbClr val="000000"/>
                </a:solidFill>
                <a:effectLst/>
                <a:latin typeface="Arial" panose="020B0604020202020204" pitchFamily="34" charset="0"/>
              </a:rPr>
              <a:t>, A. Venkat, and D. M. Tullsen, “Execution migration in a heterogeneous isa chip multiprocessor,” in Proceedings of the Seventeenth International Conference on Architectural Support for Programming Languages and Operating Systems, ASPLOS XVII, (New York, NY, USA), p. 261–272, Association for Computing Machinery, 2012.</a:t>
            </a:r>
          </a:p>
          <a:p>
            <a:pPr marL="0" indent="0">
              <a:buNone/>
            </a:pPr>
            <a:r>
              <a:rPr lang="en-IN" sz="1800" b="0" i="0" u="none" strike="noStrike" dirty="0">
                <a:solidFill>
                  <a:srgbClr val="000000"/>
                </a:solidFill>
                <a:effectLst/>
                <a:latin typeface="Arial" panose="020B0604020202020204" pitchFamily="34" charset="0"/>
                <a:cs typeface="Arial" panose="020B0604020202020204" pitchFamily="34" charset="0"/>
              </a:rPr>
              <a:t>[</a:t>
            </a:r>
            <a:r>
              <a:rPr lang="en-IN" sz="1800" dirty="0">
                <a:solidFill>
                  <a:srgbClr val="000000"/>
                </a:solidFill>
                <a:latin typeface="Arial" panose="020B0604020202020204" pitchFamily="34" charset="0"/>
                <a:cs typeface="Arial" panose="020B0604020202020204" pitchFamily="34" charset="0"/>
              </a:rPr>
              <a:t>8] </a:t>
            </a:r>
            <a:r>
              <a:rPr lang="en-IN" sz="1800" b="0" i="0" u="none" strike="noStrike" dirty="0">
                <a:solidFill>
                  <a:srgbClr val="000000"/>
                </a:solidFill>
                <a:effectLst/>
                <a:latin typeface="Arial" panose="020B0604020202020204" pitchFamily="34" charset="0"/>
              </a:rPr>
              <a:t>A. Venkat and D. M. Tullsen, “Harnessing isa diversity: Design of a heterogeneous-isa chip multiprocessor,” in 2014 ACM/IEEE 41st International Symposium on Computer Architecture (ISCA), pp. 121–132, 2014 </a:t>
            </a:r>
            <a:endParaRPr lang="en-IN" sz="1800" dirty="0">
              <a:solidFill>
                <a:srgbClr val="000000"/>
              </a:solidFill>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endParaRPr lang="en-IN" dirty="0"/>
          </a:p>
        </p:txBody>
      </p:sp>
      <p:sp>
        <p:nvSpPr>
          <p:cNvPr id="5" name="Title 1">
            <a:extLst>
              <a:ext uri="{FF2B5EF4-FFF2-40B4-BE49-F238E27FC236}">
                <a16:creationId xmlns:a16="http://schemas.microsoft.com/office/drawing/2014/main" id="{0C8DC16A-98FA-C7F6-D70C-5B7BF7E3DB74}"/>
              </a:ext>
            </a:extLst>
          </p:cNvPr>
          <p:cNvSpPr>
            <a:spLocks noGrp="1"/>
          </p:cNvSpPr>
          <p:nvPr>
            <p:ph type="title"/>
          </p:nvPr>
        </p:nvSpPr>
        <p:spPr>
          <a:xfrm>
            <a:off x="628650" y="0"/>
            <a:ext cx="7886700" cy="1104900"/>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References</a:t>
            </a:r>
          </a:p>
        </p:txBody>
      </p:sp>
      <p:sp>
        <p:nvSpPr>
          <p:cNvPr id="2" name="Slide Number Placeholder 1">
            <a:extLst>
              <a:ext uri="{FF2B5EF4-FFF2-40B4-BE49-F238E27FC236}">
                <a16:creationId xmlns:a16="http://schemas.microsoft.com/office/drawing/2014/main" id="{BE0A35D6-8140-DB99-9CEC-1CBCA7058D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3875252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50E8-57D7-5612-891E-356441B9F566}"/>
              </a:ext>
            </a:extLst>
          </p:cNvPr>
          <p:cNvSpPr>
            <a:spLocks noGrp="1"/>
          </p:cNvSpPr>
          <p:nvPr>
            <p:ph idx="1"/>
          </p:nvPr>
        </p:nvSpPr>
        <p:spPr>
          <a:xfrm>
            <a:off x="628650" y="838199"/>
            <a:ext cx="7886700" cy="5086349"/>
          </a:xfrm>
        </p:spPr>
        <p:txBody>
          <a:bodyPr>
            <a:normAutofit lnSpcReduction="10000"/>
          </a:bodyPr>
          <a:lstStyle/>
          <a:p>
            <a:pPr marL="0" indent="0">
              <a:buNone/>
            </a:pPr>
            <a:r>
              <a:rPr lang="en-IN" sz="1800" dirty="0">
                <a:solidFill>
                  <a:srgbClr val="000000"/>
                </a:solidFill>
                <a:latin typeface="Arial" panose="020B0604020202020204" pitchFamily="34" charset="0"/>
                <a:cs typeface="Arial" panose="020B0604020202020204" pitchFamily="34" charset="0"/>
              </a:rPr>
              <a:t>[9] N. K. Boran, R. P. </a:t>
            </a:r>
            <a:r>
              <a:rPr lang="en-IN" sz="1800" dirty="0" err="1">
                <a:solidFill>
                  <a:srgbClr val="000000"/>
                </a:solidFill>
                <a:latin typeface="Arial" panose="020B0604020202020204" pitchFamily="34" charset="0"/>
                <a:cs typeface="Arial" panose="020B0604020202020204" pitchFamily="34" charset="0"/>
              </a:rPr>
              <a:t>Meghwal</a:t>
            </a:r>
            <a:r>
              <a:rPr lang="en-IN" sz="1800" dirty="0">
                <a:solidFill>
                  <a:srgbClr val="000000"/>
                </a:solidFill>
                <a:latin typeface="Arial" panose="020B0604020202020204" pitchFamily="34" charset="0"/>
                <a:cs typeface="Arial" panose="020B0604020202020204" pitchFamily="34" charset="0"/>
              </a:rPr>
              <a:t>, K. Sharma, B. Kumar, and V. Singh, “Performance modelling of heterogeneous isa multicore architectures,” in 2016 IEEE East-West Design Test Symposium (EWDTS), pp. 1–4, 2016.</a:t>
            </a:r>
          </a:p>
          <a:p>
            <a:pPr marL="0" indent="0">
              <a:buNone/>
            </a:pPr>
            <a:r>
              <a:rPr lang="en-IN" sz="1800" dirty="0">
                <a:solidFill>
                  <a:srgbClr val="000000"/>
                </a:solidFill>
                <a:latin typeface="Arial" panose="020B0604020202020204" pitchFamily="34" charset="0"/>
                <a:cs typeface="Arial" panose="020B0604020202020204" pitchFamily="34" charset="0"/>
              </a:rPr>
              <a:t>[10] </a:t>
            </a:r>
            <a:r>
              <a:rPr lang="en-US" sz="1800" dirty="0">
                <a:latin typeface="Arial" panose="020B0604020202020204" pitchFamily="34" charset="0"/>
                <a:cs typeface="Arial" panose="020B0604020202020204" pitchFamily="34" charset="0"/>
              </a:rPr>
              <a:t>N. K. Boran, D. K. Yadav, and R. </a:t>
            </a:r>
            <a:r>
              <a:rPr lang="en-US" sz="1800" dirty="0" err="1">
                <a:latin typeface="Arial" panose="020B0604020202020204" pitchFamily="34" charset="0"/>
                <a:cs typeface="Arial" panose="020B0604020202020204" pitchFamily="34" charset="0"/>
              </a:rPr>
              <a:t>Iyer</a:t>
            </a:r>
            <a:r>
              <a:rPr lang="en-US" sz="1800" dirty="0">
                <a:latin typeface="Arial" panose="020B0604020202020204" pitchFamily="34" charset="0"/>
                <a:cs typeface="Arial" panose="020B0604020202020204" pitchFamily="34" charset="0"/>
              </a:rPr>
              <a:t>, “Classification based scheduling in heterogeneous isa architectures,” in 2020 24th International Symposium on VLSI Design and Test (VDAT), pp. 1–6, 2020. </a:t>
            </a:r>
            <a:endParaRPr lang="en-IN" sz="1800" dirty="0">
              <a:solidFill>
                <a:srgbClr val="000000"/>
              </a:solidFill>
              <a:latin typeface="Arial" panose="020B0604020202020204" pitchFamily="34" charset="0"/>
              <a:cs typeface="Arial" panose="020B0604020202020204" pitchFamily="34" charset="0"/>
            </a:endParaRPr>
          </a:p>
          <a:p>
            <a:pPr marL="0" indent="0">
              <a:buNone/>
            </a:pPr>
            <a:r>
              <a:rPr lang="en-IN" sz="1800" dirty="0">
                <a:solidFill>
                  <a:srgbClr val="000000"/>
                </a:solidFill>
                <a:latin typeface="Arial" panose="020B0604020202020204" pitchFamily="34" charset="0"/>
                <a:cs typeface="Arial" panose="020B0604020202020204" pitchFamily="34" charset="0"/>
              </a:rPr>
              <a:t>[11] </a:t>
            </a:r>
            <a:r>
              <a:rPr lang="en-US" sz="1800" dirty="0">
                <a:solidFill>
                  <a:srgbClr val="000000"/>
                </a:solidFill>
                <a:latin typeface="Arial" panose="020B0604020202020204" pitchFamily="34" charset="0"/>
                <a:cs typeface="Arial" panose="020B0604020202020204" pitchFamily="34" charset="0"/>
              </a:rPr>
              <a:t>N. K. Boran, S. Rathore, M. </a:t>
            </a:r>
            <a:r>
              <a:rPr lang="en-US" sz="1800" dirty="0" err="1">
                <a:solidFill>
                  <a:srgbClr val="000000"/>
                </a:solidFill>
                <a:latin typeface="Arial" panose="020B0604020202020204" pitchFamily="34" charset="0"/>
                <a:cs typeface="Arial" panose="020B0604020202020204" pitchFamily="34" charset="0"/>
              </a:rPr>
              <a:t>Udeshi</a:t>
            </a:r>
            <a:r>
              <a:rPr lang="en-US" sz="1800" dirty="0">
                <a:solidFill>
                  <a:srgbClr val="000000"/>
                </a:solidFill>
                <a:latin typeface="Arial" panose="020B0604020202020204" pitchFamily="34" charset="0"/>
                <a:cs typeface="Arial" panose="020B0604020202020204" pitchFamily="34" charset="0"/>
              </a:rPr>
              <a:t>, and V. Singh, “Fine-grained scheduling in heterogeneous-isa architectures,” IEEE Computer Architecture Letters, vol. 20, no. 1, pp. 9–12, 2021.</a:t>
            </a:r>
          </a:p>
          <a:p>
            <a:pPr marL="0" indent="0">
              <a:buNone/>
            </a:pPr>
            <a:r>
              <a:rPr lang="en-IN" sz="1800" dirty="0">
                <a:solidFill>
                  <a:srgbClr val="000000"/>
                </a:solidFill>
                <a:latin typeface="Arial" panose="020B0604020202020204" pitchFamily="34" charset="0"/>
                <a:cs typeface="Arial" panose="020B0604020202020204" pitchFamily="34" charset="0"/>
              </a:rPr>
              <a:t>[12] </a:t>
            </a:r>
            <a:r>
              <a:rPr lang="en-IN" sz="1800" dirty="0">
                <a:latin typeface="Arial" panose="020B0604020202020204" pitchFamily="34" charset="0"/>
                <a:cs typeface="Arial" panose="020B0604020202020204" pitchFamily="34" charset="0"/>
              </a:rPr>
              <a:t>N. </a:t>
            </a:r>
            <a:r>
              <a:rPr lang="en-IN" sz="1800" dirty="0" err="1">
                <a:latin typeface="Arial" panose="020B0604020202020204" pitchFamily="34" charset="0"/>
                <a:cs typeface="Arial" panose="020B0604020202020204" pitchFamily="34" charset="0"/>
              </a:rPr>
              <a:t>Binkert</a:t>
            </a:r>
            <a:r>
              <a:rPr lang="en-IN" sz="1800" dirty="0">
                <a:latin typeface="Arial" panose="020B0604020202020204" pitchFamily="34" charset="0"/>
                <a:cs typeface="Arial" panose="020B0604020202020204" pitchFamily="34" charset="0"/>
              </a:rPr>
              <a:t>, B. Beckmann, G. Black, S. K. Reinhardt, A. </a:t>
            </a:r>
            <a:r>
              <a:rPr lang="en-IN" sz="1800" dirty="0" err="1">
                <a:latin typeface="Arial" panose="020B0604020202020204" pitchFamily="34" charset="0"/>
                <a:cs typeface="Arial" panose="020B0604020202020204" pitchFamily="34" charset="0"/>
              </a:rPr>
              <a:t>Saidi</a:t>
            </a:r>
            <a:r>
              <a:rPr lang="en-IN" sz="1800" dirty="0">
                <a:latin typeface="Arial" panose="020B0604020202020204" pitchFamily="34" charset="0"/>
                <a:cs typeface="Arial" panose="020B0604020202020204" pitchFamily="34" charset="0"/>
              </a:rPr>
              <a:t>, A. </a:t>
            </a:r>
            <a:r>
              <a:rPr lang="en-IN" sz="1800" dirty="0" err="1">
                <a:latin typeface="Arial" panose="020B0604020202020204" pitchFamily="34" charset="0"/>
                <a:cs typeface="Arial" panose="020B0604020202020204" pitchFamily="34" charset="0"/>
              </a:rPr>
              <a:t>Basu</a:t>
            </a:r>
            <a:r>
              <a:rPr lang="en-IN" sz="1800" dirty="0">
                <a:latin typeface="Arial" panose="020B0604020202020204" pitchFamily="34" charset="0"/>
                <a:cs typeface="Arial" panose="020B0604020202020204" pitchFamily="34" charset="0"/>
              </a:rPr>
              <a:t>, J. </a:t>
            </a:r>
            <a:r>
              <a:rPr lang="en-IN" sz="1800" dirty="0" err="1">
                <a:latin typeface="Arial" panose="020B0604020202020204" pitchFamily="34" charset="0"/>
                <a:cs typeface="Arial" panose="020B0604020202020204" pitchFamily="34" charset="0"/>
              </a:rPr>
              <a:t>Hestness</a:t>
            </a:r>
            <a:r>
              <a:rPr lang="en-IN" sz="1800" dirty="0">
                <a:latin typeface="Arial" panose="020B0604020202020204" pitchFamily="34" charset="0"/>
                <a:cs typeface="Arial" panose="020B0604020202020204" pitchFamily="34" charset="0"/>
              </a:rPr>
              <a:t>, D. R. </a:t>
            </a:r>
            <a:r>
              <a:rPr lang="en-IN" sz="1800" dirty="0" err="1">
                <a:latin typeface="Arial" panose="020B0604020202020204" pitchFamily="34" charset="0"/>
                <a:cs typeface="Arial" panose="020B0604020202020204" pitchFamily="34" charset="0"/>
              </a:rPr>
              <a:t>Hower</a:t>
            </a:r>
            <a:r>
              <a:rPr lang="en-IN" sz="1800" dirty="0">
                <a:latin typeface="Arial" panose="020B0604020202020204" pitchFamily="34" charset="0"/>
                <a:cs typeface="Arial" panose="020B0604020202020204" pitchFamily="34" charset="0"/>
              </a:rPr>
              <a:t>, T. Krishna, S. </a:t>
            </a:r>
            <a:r>
              <a:rPr lang="en-IN" sz="1800" dirty="0" err="1">
                <a:latin typeface="Arial" panose="020B0604020202020204" pitchFamily="34" charset="0"/>
                <a:cs typeface="Arial" panose="020B0604020202020204" pitchFamily="34" charset="0"/>
              </a:rPr>
              <a:t>Sardashti</a:t>
            </a:r>
            <a:r>
              <a:rPr lang="en-IN" sz="1800" dirty="0">
                <a:latin typeface="Arial" panose="020B0604020202020204" pitchFamily="34" charset="0"/>
                <a:cs typeface="Arial" panose="020B0604020202020204" pitchFamily="34" charset="0"/>
              </a:rPr>
              <a:t>, R. Sen, K. Sewell, M. Shoaib, N. </a:t>
            </a:r>
            <a:r>
              <a:rPr lang="en-IN" sz="1800" dirty="0" err="1">
                <a:latin typeface="Arial" panose="020B0604020202020204" pitchFamily="34" charset="0"/>
                <a:cs typeface="Arial" panose="020B0604020202020204" pitchFamily="34" charset="0"/>
              </a:rPr>
              <a:t>Vaish</a:t>
            </a:r>
            <a:r>
              <a:rPr lang="en-IN" sz="1800" dirty="0">
                <a:latin typeface="Arial" panose="020B0604020202020204" pitchFamily="34" charset="0"/>
                <a:cs typeface="Arial" panose="020B0604020202020204" pitchFamily="34" charset="0"/>
              </a:rPr>
              <a:t>, M. D. Hill, and D. A. Wood, “The gem5 simulator,” SIGARCH </a:t>
            </a:r>
            <a:r>
              <a:rPr lang="en-IN" sz="1800" dirty="0" err="1">
                <a:latin typeface="Arial" panose="020B0604020202020204" pitchFamily="34" charset="0"/>
                <a:cs typeface="Arial" panose="020B0604020202020204" pitchFamily="34" charset="0"/>
              </a:rPr>
              <a:t>Comput</a:t>
            </a:r>
            <a:r>
              <a:rPr lang="en-IN" sz="1800" dirty="0">
                <a:latin typeface="Arial" panose="020B0604020202020204" pitchFamily="34" charset="0"/>
                <a:cs typeface="Arial" panose="020B0604020202020204" pitchFamily="34" charset="0"/>
              </a:rPr>
              <a:t>. Archit. News, vol. 39, p. 1–7, </a:t>
            </a:r>
            <a:r>
              <a:rPr lang="en-IN" sz="1800" dirty="0" err="1">
                <a:latin typeface="Arial" panose="020B0604020202020204" pitchFamily="34" charset="0"/>
                <a:cs typeface="Arial" panose="020B0604020202020204" pitchFamily="34" charset="0"/>
              </a:rPr>
              <a:t>aug</a:t>
            </a:r>
            <a:r>
              <a:rPr lang="en-IN" sz="1800" dirty="0">
                <a:latin typeface="Arial" panose="020B0604020202020204" pitchFamily="34" charset="0"/>
                <a:cs typeface="Arial" panose="020B0604020202020204" pitchFamily="34" charset="0"/>
              </a:rPr>
              <a:t> 2011.</a:t>
            </a:r>
          </a:p>
          <a:p>
            <a:pPr marL="0" indent="0">
              <a:buNone/>
            </a:pPr>
            <a:r>
              <a:rPr lang="en-IN" sz="1900" dirty="0">
                <a:solidFill>
                  <a:srgbClr val="000000"/>
                </a:solidFill>
                <a:latin typeface="Arial" panose="020B0604020202020204" pitchFamily="34" charset="0"/>
                <a:cs typeface="Arial" panose="020B0604020202020204" pitchFamily="34" charset="0"/>
              </a:rPr>
              <a:t>[13] </a:t>
            </a:r>
            <a:r>
              <a:rPr lang="en-US" sz="1800" dirty="0">
                <a:latin typeface="Arial" panose="020B0604020202020204" pitchFamily="34" charset="0"/>
                <a:cs typeface="Arial" panose="020B0604020202020204" pitchFamily="34" charset="0"/>
              </a:rPr>
              <a:t>C. </a:t>
            </a:r>
            <a:r>
              <a:rPr lang="en-US" sz="1800" dirty="0" err="1">
                <a:latin typeface="Arial" panose="020B0604020202020204" pitchFamily="34" charset="0"/>
                <a:cs typeface="Arial" panose="020B0604020202020204" pitchFamily="34" charset="0"/>
              </a:rPr>
              <a:t>Bienia</a:t>
            </a:r>
            <a:r>
              <a:rPr lang="en-US" sz="1800" dirty="0">
                <a:latin typeface="Arial" panose="020B0604020202020204" pitchFamily="34" charset="0"/>
                <a:cs typeface="Arial" panose="020B0604020202020204" pitchFamily="34" charset="0"/>
              </a:rPr>
              <a:t>, S. Kumar, J. P. Singh, and K. Li, “The parsec benchmark suite: Characterization and architectural implications,” in 2008 International Conference on Parallel Architectures and Compilation Techniques (PACT), pp. 72–81, 2008. </a:t>
            </a:r>
            <a:endParaRPr lang="en-IN" sz="1800" dirty="0">
              <a:solidFill>
                <a:srgbClr val="000000"/>
              </a:solidFill>
              <a:latin typeface="Arial" panose="020B0604020202020204" pitchFamily="34" charset="0"/>
              <a:cs typeface="Arial" panose="020B0604020202020204" pitchFamily="34" charset="0"/>
            </a:endParaRPr>
          </a:p>
          <a:p>
            <a:pPr marL="0" indent="0">
              <a:buNone/>
            </a:pPr>
            <a:r>
              <a:rPr lang="en-IN" sz="1900" dirty="0">
                <a:solidFill>
                  <a:srgbClr val="000000"/>
                </a:solidFill>
                <a:latin typeface="Arial" panose="020B0604020202020204" pitchFamily="34" charset="0"/>
                <a:cs typeface="Arial" panose="020B0604020202020204" pitchFamily="34" charset="0"/>
              </a:rPr>
              <a:t>[14</a:t>
            </a:r>
            <a:r>
              <a:rPr lang="en-IN" sz="1800" dirty="0">
                <a:solidFill>
                  <a:srgbClr val="00000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J. L. Henning, “Spec cpu2006 benchmark descriptions,” SIGARCH </a:t>
            </a:r>
            <a:r>
              <a:rPr lang="en-US" sz="1800" dirty="0" err="1">
                <a:latin typeface="Arial" panose="020B0604020202020204" pitchFamily="34" charset="0"/>
                <a:cs typeface="Arial" panose="020B0604020202020204" pitchFamily="34" charset="0"/>
              </a:rPr>
              <a:t>Comput</a:t>
            </a:r>
            <a:r>
              <a:rPr lang="en-US" sz="1800" dirty="0">
                <a:latin typeface="Arial" panose="020B0604020202020204" pitchFamily="34" charset="0"/>
                <a:cs typeface="Arial" panose="020B0604020202020204" pitchFamily="34" charset="0"/>
              </a:rPr>
              <a:t>. Archit. News, vol. 34, p. 1–17, </a:t>
            </a:r>
            <a:r>
              <a:rPr lang="en-US" sz="1800" dirty="0" err="1">
                <a:latin typeface="Arial" panose="020B0604020202020204" pitchFamily="34" charset="0"/>
                <a:cs typeface="Arial" panose="020B0604020202020204" pitchFamily="34" charset="0"/>
              </a:rPr>
              <a:t>sep</a:t>
            </a:r>
            <a:r>
              <a:rPr lang="en-US" sz="1800" dirty="0">
                <a:latin typeface="Arial" panose="020B0604020202020204" pitchFamily="34" charset="0"/>
                <a:cs typeface="Arial" panose="020B0604020202020204" pitchFamily="34" charset="0"/>
              </a:rPr>
              <a:t> 2006. </a:t>
            </a:r>
            <a:endParaRPr lang="en-IN" sz="1800" dirty="0">
              <a:solidFill>
                <a:srgbClr val="00000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C8DC16A-98FA-C7F6-D70C-5B7BF7E3DB74}"/>
              </a:ext>
            </a:extLst>
          </p:cNvPr>
          <p:cNvSpPr>
            <a:spLocks noGrp="1"/>
          </p:cNvSpPr>
          <p:nvPr>
            <p:ph type="title"/>
          </p:nvPr>
        </p:nvSpPr>
        <p:spPr>
          <a:xfrm>
            <a:off x="628650" y="0"/>
            <a:ext cx="7886700" cy="1104900"/>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References</a:t>
            </a:r>
          </a:p>
        </p:txBody>
      </p:sp>
      <p:sp>
        <p:nvSpPr>
          <p:cNvPr id="2" name="Slide Number Placeholder 1">
            <a:extLst>
              <a:ext uri="{FF2B5EF4-FFF2-40B4-BE49-F238E27FC236}">
                <a16:creationId xmlns:a16="http://schemas.microsoft.com/office/drawing/2014/main" id="{6CA20427-2321-45FB-E68A-545B9E67CB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582625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50E8-57D7-5612-891E-356441B9F566}"/>
              </a:ext>
            </a:extLst>
          </p:cNvPr>
          <p:cNvSpPr>
            <a:spLocks noGrp="1"/>
          </p:cNvSpPr>
          <p:nvPr>
            <p:ph idx="1"/>
          </p:nvPr>
        </p:nvSpPr>
        <p:spPr>
          <a:xfrm>
            <a:off x="628650" y="1032641"/>
            <a:ext cx="7886700" cy="4493173"/>
          </a:xfrm>
        </p:spPr>
        <p:txBody>
          <a:bodyPr>
            <a:normAutofit/>
          </a:bodyPr>
          <a:lstStyle/>
          <a:p>
            <a:pPr marL="0" indent="0">
              <a:buNone/>
            </a:pPr>
            <a:r>
              <a:rPr lang="en-IN" sz="1800" dirty="0">
                <a:solidFill>
                  <a:srgbClr val="000000"/>
                </a:solidFill>
                <a:latin typeface="Arial" panose="020B0604020202020204" pitchFamily="34" charset="0"/>
                <a:cs typeface="Arial" panose="020B0604020202020204" pitchFamily="34" charset="0"/>
              </a:rPr>
              <a:t>[15] </a:t>
            </a:r>
            <a:r>
              <a:rPr lang="en-US" sz="1800" b="0" i="0" dirty="0">
                <a:effectLst/>
                <a:latin typeface="Arial" panose="020B0604020202020204" pitchFamily="34" charset="0"/>
                <a:cs typeface="Arial" panose="020B0604020202020204" pitchFamily="34" charset="0"/>
              </a:rPr>
              <a:t>J. L. Hennessy and D. A. Patterson, Computer Architecture, Fifth Edition: A Quantitative Approach. San Francisco, CA, USA: Morgan Kaufmann Publishers Inc., 5th ed., 2011.</a:t>
            </a:r>
            <a:endParaRPr lang="en-IN" sz="1800" dirty="0">
              <a:solidFill>
                <a:srgbClr val="00000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C8DC16A-98FA-C7F6-D70C-5B7BF7E3DB74}"/>
              </a:ext>
            </a:extLst>
          </p:cNvPr>
          <p:cNvSpPr>
            <a:spLocks noGrp="1"/>
          </p:cNvSpPr>
          <p:nvPr>
            <p:ph type="title"/>
          </p:nvPr>
        </p:nvSpPr>
        <p:spPr>
          <a:xfrm>
            <a:off x="628650" y="0"/>
            <a:ext cx="7886700" cy="1104900"/>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References</a:t>
            </a:r>
          </a:p>
        </p:txBody>
      </p:sp>
      <p:sp>
        <p:nvSpPr>
          <p:cNvPr id="2" name="Slide Number Placeholder 1">
            <a:extLst>
              <a:ext uri="{FF2B5EF4-FFF2-40B4-BE49-F238E27FC236}">
                <a16:creationId xmlns:a16="http://schemas.microsoft.com/office/drawing/2014/main" id="{6CA20427-2321-45FB-E68A-545B9E67CB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222725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0F6791-A0DD-A449-19CE-695C760F84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039EE4FE-CF36-3640-FC78-AA46A0669859}"/>
              </a:ext>
            </a:extLst>
          </p:cNvPr>
          <p:cNvPicPr>
            <a:picLocks noChangeAspect="1"/>
          </p:cNvPicPr>
          <p:nvPr/>
        </p:nvPicPr>
        <p:blipFill>
          <a:blip r:embed="rId2"/>
          <a:stretch>
            <a:fillRect/>
          </a:stretch>
        </p:blipFill>
        <p:spPr>
          <a:xfrm>
            <a:off x="0" y="0"/>
            <a:ext cx="9144000" cy="5245506"/>
          </a:xfrm>
          <a:prstGeom prst="rect">
            <a:avLst/>
          </a:prstGeom>
        </p:spPr>
      </p:pic>
      <p:sp>
        <p:nvSpPr>
          <p:cNvPr id="3" name="TextBox 2">
            <a:extLst>
              <a:ext uri="{FF2B5EF4-FFF2-40B4-BE49-F238E27FC236}">
                <a16:creationId xmlns:a16="http://schemas.microsoft.com/office/drawing/2014/main" id="{E33C7E5B-4B4B-EE2B-2BFA-B576470527FF}"/>
              </a:ext>
            </a:extLst>
          </p:cNvPr>
          <p:cNvSpPr txBox="1"/>
          <p:nvPr/>
        </p:nvSpPr>
        <p:spPr>
          <a:xfrm>
            <a:off x="324001" y="5345668"/>
            <a:ext cx="7983416" cy="369332"/>
          </a:xfrm>
          <a:prstGeom prst="rect">
            <a:avLst/>
          </a:prstGeom>
          <a:noFill/>
        </p:spPr>
        <p:txBody>
          <a:bodyPr wrap="square" rtlCol="0">
            <a:spAutoFit/>
          </a:bodyPr>
          <a:lstStyle/>
          <a:p>
            <a:pPr algn="ctr"/>
            <a:r>
              <a:rPr lang="en-IN" dirty="0"/>
              <a:t>Performance Trends [15] </a:t>
            </a:r>
          </a:p>
        </p:txBody>
      </p:sp>
    </p:spTree>
    <p:extLst>
      <p:ext uri="{BB962C8B-B14F-4D97-AF65-F5344CB8AC3E}">
        <p14:creationId xmlns:p14="http://schemas.microsoft.com/office/powerpoint/2010/main" val="112772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p:txBody>
          <a:bodyPr>
            <a:normAutofit/>
          </a:bodyPr>
          <a:lstStyle/>
          <a:p>
            <a:r>
              <a:rPr lang="en-IN" sz="4000" dirty="0">
                <a:solidFill>
                  <a:schemeClr val="accent1"/>
                </a:solidFill>
                <a:latin typeface="Arial" panose="020B0604020202020204" pitchFamily="34" charset="0"/>
                <a:cs typeface="Arial" panose="020B0604020202020204" pitchFamily="34" charset="0"/>
              </a:rPr>
              <a:t>Introduction: Multicore Issues</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p:txBody>
          <a:bodyPr>
            <a:noAutofit/>
          </a:bodyPr>
          <a:lstStyle/>
          <a:p>
            <a:r>
              <a:rPr lang="en-US" sz="2400" dirty="0">
                <a:solidFill>
                  <a:srgbClr val="000000"/>
                </a:solidFill>
                <a:latin typeface="Arial" panose="020B0604020202020204" pitchFamily="34" charset="0"/>
                <a:cs typeface="Arial" panose="020B0604020202020204" pitchFamily="34" charset="0"/>
              </a:rPr>
              <a:t>Single-threaded (ST) performance became a bottleneck as per Amdahl’s Law [1], and since significant part of program (on avg) remains ST, which is a major issue</a:t>
            </a:r>
          </a:p>
          <a:p>
            <a:endParaRPr lang="en-US" sz="1200" dirty="0">
              <a:solidFill>
                <a:srgbClr val="000000"/>
              </a:solidFill>
              <a:latin typeface="Arial" panose="020B0604020202020204" pitchFamily="34" charset="0"/>
              <a:cs typeface="Arial" panose="020B0604020202020204" pitchFamily="34" charset="0"/>
            </a:endParaRPr>
          </a:p>
          <a:p>
            <a:r>
              <a:rPr lang="en-US" sz="2400" b="0" i="0" u="none" strike="noStrike" dirty="0">
                <a:solidFill>
                  <a:srgbClr val="000000"/>
                </a:solidFill>
                <a:latin typeface="Arial" panose="020B0604020202020204" pitchFamily="34" charset="0"/>
                <a:cs typeface="Arial" panose="020B0604020202020204" pitchFamily="34" charset="0"/>
              </a:rPr>
              <a:t>Mult</a:t>
            </a:r>
            <a:r>
              <a:rPr lang="en-US" sz="2400" dirty="0">
                <a:solidFill>
                  <a:srgbClr val="000000"/>
                </a:solidFill>
                <a:latin typeface="Arial" panose="020B0604020202020204" pitchFamily="34" charset="0"/>
                <a:cs typeface="Arial" panose="020B0604020202020204" pitchFamily="34" charset="0"/>
              </a:rPr>
              <a:t>iple cores lead to low utilization for the ST phases and even coarse multi-threaded (MT) phases. Also leading to increased power consumption</a:t>
            </a:r>
          </a:p>
          <a:p>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Due to sharing of structures among the cores, multicore is vulnerable to information leakage as well</a:t>
            </a:r>
            <a:endParaRPr lang="en-US" sz="2400" b="0" i="0" u="none" strike="noStrike"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76E8FD6-AE0F-16C0-416B-D185EFD002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51921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p:txBody>
          <a:bodyPr>
            <a:normAutofit/>
          </a:bodyPr>
          <a:lstStyle/>
          <a:p>
            <a:r>
              <a:rPr lang="en-IN" sz="4000" dirty="0">
                <a:solidFill>
                  <a:schemeClr val="accent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521354"/>
            <a:ext cx="7886700" cy="3889375"/>
          </a:xfrm>
        </p:spPr>
        <p:txBody>
          <a:bodyPr>
            <a:normAutofit/>
          </a:bodyPr>
          <a:lstStyle/>
          <a:p>
            <a:r>
              <a:rPr lang="en-US" sz="2400" b="0" i="0" u="none" strike="noStrike" dirty="0">
                <a:solidFill>
                  <a:srgbClr val="000000"/>
                </a:solidFill>
                <a:latin typeface="Arial" panose="020B0604020202020204" pitchFamily="34" charset="0"/>
                <a:cs typeface="Arial" panose="020B0604020202020204" pitchFamily="34" charset="0"/>
              </a:rPr>
              <a:t>Improving single-threaded performance</a:t>
            </a:r>
            <a:r>
              <a:rPr lang="en-US" sz="2400" dirty="0">
                <a:solidFill>
                  <a:srgbClr val="000000"/>
                </a:solidFill>
                <a:latin typeface="Arial" panose="020B0604020202020204" pitchFamily="34" charset="0"/>
                <a:cs typeface="Arial" panose="020B0604020202020204" pitchFamily="34" charset="0"/>
              </a:rPr>
              <a:t> </a:t>
            </a:r>
            <a:r>
              <a:rPr lang="en-US" sz="2400" b="0" i="0" u="none" strike="noStrike" dirty="0">
                <a:solidFill>
                  <a:srgbClr val="000000"/>
                </a:solidFill>
                <a:latin typeface="Arial" panose="020B0604020202020204" pitchFamily="34" charset="0"/>
                <a:cs typeface="Arial" panose="020B0604020202020204" pitchFamily="34" charset="0"/>
              </a:rPr>
              <a:t>in multicore would </a:t>
            </a:r>
            <a:r>
              <a:rPr lang="en-US" sz="2400" dirty="0">
                <a:solidFill>
                  <a:srgbClr val="000000"/>
                </a:solidFill>
                <a:latin typeface="Arial" panose="020B0604020202020204" pitchFamily="34" charset="0"/>
                <a:cs typeface="Arial" panose="020B0604020202020204" pitchFamily="34" charset="0"/>
              </a:rPr>
              <a:t>lead to improved overall performance</a:t>
            </a:r>
          </a:p>
          <a:p>
            <a:r>
              <a:rPr lang="en-US" sz="2400" dirty="0">
                <a:solidFill>
                  <a:srgbClr val="000000"/>
                </a:solidFill>
                <a:latin typeface="Arial" panose="020B0604020202020204" pitchFamily="34" charset="0"/>
                <a:cs typeface="Arial" panose="020B0604020202020204" pitchFamily="34" charset="0"/>
              </a:rPr>
              <a:t>E</a:t>
            </a:r>
            <a:r>
              <a:rPr lang="en-US" sz="2400" b="0" i="0" u="none" strike="noStrike" dirty="0">
                <a:solidFill>
                  <a:srgbClr val="000000"/>
                </a:solidFill>
                <a:latin typeface="Arial" panose="020B0604020202020204" pitchFamily="34" charset="0"/>
                <a:cs typeface="Arial" panose="020B0604020202020204" pitchFamily="34" charset="0"/>
              </a:rPr>
              <a:t>ffective utilization &amp; energy efficiency of</a:t>
            </a:r>
            <a:r>
              <a:rPr lang="en-US" sz="2400" dirty="0">
                <a:solidFill>
                  <a:srgbClr val="000000"/>
                </a:solidFill>
                <a:latin typeface="Arial" panose="020B0604020202020204" pitchFamily="34" charset="0"/>
                <a:cs typeface="Arial" panose="020B0604020202020204" pitchFamily="34" charset="0"/>
              </a:rPr>
              <a:t> </a:t>
            </a:r>
            <a:r>
              <a:rPr lang="en-US" sz="2400" b="0" i="0" u="none" strike="noStrike" dirty="0">
                <a:solidFill>
                  <a:srgbClr val="000000"/>
                </a:solidFill>
                <a:latin typeface="Arial" panose="020B0604020202020204" pitchFamily="34" charset="0"/>
                <a:cs typeface="Arial" panose="020B0604020202020204" pitchFamily="34" charset="0"/>
              </a:rPr>
              <a:t>multicore systems also remain a concern</a:t>
            </a:r>
          </a:p>
          <a:p>
            <a:r>
              <a:rPr lang="en-US" sz="2400" b="0" i="0" u="none" strike="noStrike" dirty="0">
                <a:solidFill>
                  <a:srgbClr val="000000"/>
                </a:solidFill>
                <a:latin typeface="Arial" panose="020B0604020202020204" pitchFamily="34" charset="0"/>
                <a:cs typeface="Arial" panose="020B0604020202020204" pitchFamily="34" charset="0"/>
              </a:rPr>
              <a:t>Modern-day applications are very diverse </a:t>
            </a:r>
            <a:r>
              <a:rPr lang="en-US" sz="2400" dirty="0">
                <a:solidFill>
                  <a:srgbClr val="000000"/>
                </a:solidFill>
                <a:latin typeface="Arial" panose="020B0604020202020204" pitchFamily="34" charset="0"/>
                <a:cs typeface="Arial" panose="020B0604020202020204" pitchFamily="34" charset="0"/>
              </a:rPr>
              <a:t>across phases of the same run (from sequential to highly parallel) exerting different demands on hardware</a:t>
            </a:r>
          </a:p>
          <a:p>
            <a:r>
              <a:rPr lang="en-US" sz="2400" dirty="0">
                <a:solidFill>
                  <a:srgbClr val="000000"/>
                </a:solidFill>
                <a:latin typeface="Arial" panose="020B0604020202020204" pitchFamily="34" charset="0"/>
                <a:cs typeface="Arial" panose="020B0604020202020204" pitchFamily="34" charset="0"/>
              </a:rPr>
              <a:t>Enforcing the need of a dynamic architecture capable of exploiting various phases of program to improve overall performance &amp; energy efficiency </a:t>
            </a:r>
          </a:p>
          <a:p>
            <a:endParaRPr lang="en-US" sz="2200"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pPr marL="0" indent="0">
              <a:buNone/>
            </a:pPr>
            <a:endParaRPr lang="en-US" sz="2200" b="0" i="0" u="none" strike="noStrike"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3728B8E-5FBD-3151-7EDA-6E71A37F04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20003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p:txBody>
          <a:bodyPr>
            <a:normAutofit/>
          </a:bodyPr>
          <a:lstStyle/>
          <a:p>
            <a:r>
              <a:rPr lang="en-IN" sz="4000" dirty="0">
                <a:solidFill>
                  <a:schemeClr val="accent1"/>
                </a:solidFill>
                <a:latin typeface="Arial" panose="020B0604020202020204" pitchFamily="34" charset="0"/>
                <a:cs typeface="Arial" panose="020B0604020202020204" pitchFamily="34" charset="0"/>
              </a:rPr>
              <a:t>Previous Work</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p:txBody>
          <a:bodyPr>
            <a:noAutofit/>
          </a:bodyPr>
          <a:lstStyle/>
          <a:p>
            <a:r>
              <a:rPr lang="en-US" sz="2400" dirty="0">
                <a:solidFill>
                  <a:srgbClr val="000000"/>
                </a:solidFill>
                <a:latin typeface="Arial" panose="020B0604020202020204" pitchFamily="34" charset="0"/>
                <a:cs typeface="Arial" panose="020B0604020202020204" pitchFamily="34" charset="0"/>
              </a:rPr>
              <a:t> To date, innovations in many areas like branch prediction, cache replacement policies, value predictions etc. have been performed to improve performance</a:t>
            </a:r>
          </a:p>
          <a:p>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One direction has been heterogeneous chip multiprocessors which exploit heterogeneity in 2 dimensions: </a:t>
            </a:r>
          </a:p>
          <a:p>
            <a:pPr marL="0" indent="0">
              <a:buNone/>
            </a:pPr>
            <a:r>
              <a:rPr lang="en-US" sz="2400" dirty="0">
                <a:solidFill>
                  <a:srgbClr val="000000"/>
                </a:solidFill>
                <a:latin typeface="Arial" panose="020B0604020202020204" pitchFamily="34" charset="0"/>
                <a:cs typeface="Arial" panose="020B0604020202020204" pitchFamily="34" charset="0"/>
              </a:rPr>
              <a:t>	1. Microarchitectural (</a:t>
            </a:r>
            <a:r>
              <a:rPr lang="el-GR" sz="2400" dirty="0">
                <a:solidFill>
                  <a:srgbClr val="000000"/>
                </a:solidFill>
                <a:latin typeface="Arial" panose="020B0604020202020204" pitchFamily="34" charset="0"/>
                <a:cs typeface="Arial" panose="020B0604020202020204" pitchFamily="34" charset="0"/>
              </a:rPr>
              <a:t>μ</a:t>
            </a:r>
            <a:r>
              <a:rPr lang="en-IN" sz="2400" dirty="0">
                <a:solidFill>
                  <a:srgbClr val="000000"/>
                </a:solidFill>
                <a:latin typeface="Arial" panose="020B0604020202020204" pitchFamily="34" charset="0"/>
                <a:cs typeface="Arial" panose="020B0604020202020204" pitchFamily="34" charset="0"/>
              </a:rPr>
              <a:t>arch</a:t>
            </a:r>
            <a:r>
              <a:rPr lang="en-US" sz="2400" dirty="0">
                <a:solidFill>
                  <a:srgbClr val="000000"/>
                </a:solidFill>
                <a:latin typeface="Arial" panose="020B0604020202020204" pitchFamily="34" charset="0"/>
                <a:cs typeface="Arial" panose="020B0604020202020204" pitchFamily="34" charset="0"/>
              </a:rPr>
              <a:t>) Heterogeneity</a:t>
            </a:r>
          </a:p>
          <a:p>
            <a:pPr marL="0" indent="0">
              <a:buNone/>
            </a:pPr>
            <a:r>
              <a:rPr lang="en-US" sz="2400" dirty="0">
                <a:solidFill>
                  <a:srgbClr val="000000"/>
                </a:solidFill>
                <a:latin typeface="Arial" panose="020B0604020202020204" pitchFamily="34" charset="0"/>
                <a:cs typeface="Arial" panose="020B0604020202020204" pitchFamily="34" charset="0"/>
              </a:rPr>
              <a:t>	2. ISA Heterogeneity  </a:t>
            </a:r>
          </a:p>
        </p:txBody>
      </p:sp>
      <p:sp>
        <p:nvSpPr>
          <p:cNvPr id="4" name="Slide Number Placeholder 3">
            <a:extLst>
              <a:ext uri="{FF2B5EF4-FFF2-40B4-BE49-F238E27FC236}">
                <a16:creationId xmlns:a16="http://schemas.microsoft.com/office/drawing/2014/main" id="{5402A5F7-486B-1110-DA1E-1B6D31AFD0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4072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C239-7D13-E317-3886-042B68BD23E8}"/>
              </a:ext>
            </a:extLst>
          </p:cNvPr>
          <p:cNvSpPr>
            <a:spLocks noGrp="1"/>
          </p:cNvSpPr>
          <p:nvPr>
            <p:ph type="title"/>
          </p:nvPr>
        </p:nvSpPr>
        <p:spPr>
          <a:xfrm>
            <a:off x="628650" y="2305182"/>
            <a:ext cx="7886700" cy="1104636"/>
          </a:xfrm>
        </p:spPr>
        <p:txBody>
          <a:bodyPr/>
          <a:lstStyle/>
          <a:p>
            <a:pPr algn="ctr"/>
            <a:r>
              <a:rPr lang="en-IN" sz="3600" dirty="0">
                <a:solidFill>
                  <a:schemeClr val="accent1"/>
                </a:solidFill>
                <a:latin typeface="Arial" panose="020B0604020202020204" pitchFamily="34" charset="0"/>
                <a:cs typeface="Arial" panose="020B0604020202020204" pitchFamily="34" charset="0"/>
              </a:rPr>
              <a:t>Heterogeneity in Microarchitecture</a:t>
            </a:r>
            <a:endParaRPr lang="en-IN" dirty="0"/>
          </a:p>
        </p:txBody>
      </p:sp>
      <p:sp>
        <p:nvSpPr>
          <p:cNvPr id="3" name="Slide Number Placeholder 2">
            <a:extLst>
              <a:ext uri="{FF2B5EF4-FFF2-40B4-BE49-F238E27FC236}">
                <a16:creationId xmlns:a16="http://schemas.microsoft.com/office/drawing/2014/main" id="{129F88FB-AAF6-06A0-02F0-AC7C46A5B9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73138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Core Fusion[4] - Idea</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6089420" cy="3788601"/>
          </a:xfrm>
        </p:spPr>
        <p:txBody>
          <a:bodyPr>
            <a:noAutofit/>
          </a:bodyPr>
          <a:lstStyle/>
          <a:p>
            <a:pPr marL="0" indent="0">
              <a:buNone/>
            </a:pPr>
            <a:r>
              <a:rPr lang="en-US" sz="2400" dirty="0">
                <a:solidFill>
                  <a:srgbClr val="000000"/>
                </a:solidFill>
                <a:latin typeface="Arial" panose="020B0604020202020204" pitchFamily="34" charset="0"/>
                <a:cs typeface="Arial" panose="020B0604020202020204" pitchFamily="34" charset="0"/>
              </a:rPr>
              <a:t>Combine multiple simple independent cores dynamically to form a larger, more powerful core</a:t>
            </a:r>
          </a:p>
          <a:p>
            <a:pPr marL="0" indent="0">
              <a:buNone/>
            </a:pPr>
            <a:r>
              <a:rPr lang="en-US" sz="2400" dirty="0">
                <a:solidFill>
                  <a:srgbClr val="FF0000"/>
                </a:solidFill>
                <a:latin typeface="Arial" panose="020B0604020202020204" pitchFamily="34" charset="0"/>
                <a:cs typeface="Arial" panose="020B0604020202020204" pitchFamily="34" charset="0"/>
              </a:rPr>
              <a:t>How this helps?</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Fuse cores into a few powerful cores for sequential phases (ILP extraction)</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Independent execution for fine-grain parallel phases (TLP extraction)</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Intermediate fused configuration for low parallelism phases</a:t>
            </a:r>
          </a:p>
        </p:txBody>
      </p:sp>
      <p:sp>
        <p:nvSpPr>
          <p:cNvPr id="35" name="AutoShape 17">
            <a:extLst>
              <a:ext uri="{FF2B5EF4-FFF2-40B4-BE49-F238E27FC236}">
                <a16:creationId xmlns:a16="http://schemas.microsoft.com/office/drawing/2014/main" id="{C0984CCD-2CE1-3DD6-432E-874013CAE106}"/>
              </a:ext>
            </a:extLst>
          </p:cNvPr>
          <p:cNvSpPr>
            <a:spLocks/>
          </p:cNvSpPr>
          <p:nvPr/>
        </p:nvSpPr>
        <p:spPr bwMode="auto">
          <a:xfrm>
            <a:off x="6880577" y="276379"/>
            <a:ext cx="2007061" cy="2033842"/>
          </a:xfrm>
          <a:prstGeom prst="roundRect">
            <a:avLst>
              <a:gd name="adj" fmla="val 7653"/>
            </a:avLst>
          </a:prstGeom>
          <a:solidFill>
            <a:srgbClr val="B3B3B3"/>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sz="1167">
              <a:latin typeface="Helvetica Neue Light" charset="0"/>
              <a:ea typeface="ヒラギノ角ゴ Pro W3" charset="-128"/>
              <a:cs typeface="ヒラギノ角ゴ Pro W3" charset="-128"/>
              <a:sym typeface="Helvetica Neue Light" charset="0"/>
            </a:endParaRPr>
          </a:p>
        </p:txBody>
      </p:sp>
      <p:sp>
        <p:nvSpPr>
          <p:cNvPr id="36" name="Rectangle 18">
            <a:extLst>
              <a:ext uri="{FF2B5EF4-FFF2-40B4-BE49-F238E27FC236}">
                <a16:creationId xmlns:a16="http://schemas.microsoft.com/office/drawing/2014/main" id="{0195DCA9-C7D2-49FD-5DCE-327BD06ED19A}"/>
              </a:ext>
            </a:extLst>
          </p:cNvPr>
          <p:cNvSpPr>
            <a:spLocks/>
          </p:cNvSpPr>
          <p:nvPr/>
        </p:nvSpPr>
        <p:spPr bwMode="auto">
          <a:xfrm>
            <a:off x="7016275" y="425467"/>
            <a:ext cx="1693333" cy="1693333"/>
          </a:xfrm>
          <a:prstGeom prst="rect">
            <a:avLst/>
          </a:prstGeom>
          <a:solidFill>
            <a:srgbClr val="FFFFFF"/>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167">
              <a:latin typeface="Helvetica Neue Light" charset="0"/>
              <a:ea typeface="ヒラギノ角ゴ Pro W3" charset="-128"/>
              <a:cs typeface="ヒラギノ角ゴ Pro W3" charset="-128"/>
              <a:sym typeface="Helvetica Neue Light" charset="0"/>
            </a:endParaRPr>
          </a:p>
        </p:txBody>
      </p:sp>
      <p:sp>
        <p:nvSpPr>
          <p:cNvPr id="37" name="Rectangle 19">
            <a:extLst>
              <a:ext uri="{FF2B5EF4-FFF2-40B4-BE49-F238E27FC236}">
                <a16:creationId xmlns:a16="http://schemas.microsoft.com/office/drawing/2014/main" id="{08ACF7BF-877A-A1DC-BFDF-32478BC2C4FC}"/>
              </a:ext>
            </a:extLst>
          </p:cNvPr>
          <p:cNvSpPr>
            <a:spLocks/>
          </p:cNvSpPr>
          <p:nvPr/>
        </p:nvSpPr>
        <p:spPr bwMode="auto">
          <a:xfrm>
            <a:off x="703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38" name="Rectangle 20">
            <a:extLst>
              <a:ext uri="{FF2B5EF4-FFF2-40B4-BE49-F238E27FC236}">
                <a16:creationId xmlns:a16="http://schemas.microsoft.com/office/drawing/2014/main" id="{F459AFEB-5970-F873-D739-5CDAC52FE651}"/>
              </a:ext>
            </a:extLst>
          </p:cNvPr>
          <p:cNvSpPr>
            <a:spLocks/>
          </p:cNvSpPr>
          <p:nvPr/>
        </p:nvSpPr>
        <p:spPr bwMode="auto">
          <a:xfrm>
            <a:off x="7460774"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39" name="Rectangle 21">
            <a:extLst>
              <a:ext uri="{FF2B5EF4-FFF2-40B4-BE49-F238E27FC236}">
                <a16:creationId xmlns:a16="http://schemas.microsoft.com/office/drawing/2014/main" id="{ED094BE4-CEBE-BB86-B806-B95FFD58AA93}"/>
              </a:ext>
            </a:extLst>
          </p:cNvPr>
          <p:cNvSpPr>
            <a:spLocks/>
          </p:cNvSpPr>
          <p:nvPr/>
        </p:nvSpPr>
        <p:spPr bwMode="auto">
          <a:xfrm>
            <a:off x="703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0" name="Rectangle 22">
            <a:extLst>
              <a:ext uri="{FF2B5EF4-FFF2-40B4-BE49-F238E27FC236}">
                <a16:creationId xmlns:a16="http://schemas.microsoft.com/office/drawing/2014/main" id="{AF1FEF76-5517-757B-420F-6BEA1BA7AE58}"/>
              </a:ext>
            </a:extLst>
          </p:cNvPr>
          <p:cNvSpPr>
            <a:spLocks/>
          </p:cNvSpPr>
          <p:nvPr/>
        </p:nvSpPr>
        <p:spPr bwMode="auto">
          <a:xfrm>
            <a:off x="7460774"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1" name="Rectangle 23">
            <a:extLst>
              <a:ext uri="{FF2B5EF4-FFF2-40B4-BE49-F238E27FC236}">
                <a16:creationId xmlns:a16="http://schemas.microsoft.com/office/drawing/2014/main" id="{9212AD90-D1DC-D7D5-2C68-3A9A7C4794FE}"/>
              </a:ext>
            </a:extLst>
          </p:cNvPr>
          <p:cNvSpPr>
            <a:spLocks/>
          </p:cNvSpPr>
          <p:nvPr/>
        </p:nvSpPr>
        <p:spPr bwMode="auto">
          <a:xfrm>
            <a:off x="7884108"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2" name="Rectangle 24">
            <a:extLst>
              <a:ext uri="{FF2B5EF4-FFF2-40B4-BE49-F238E27FC236}">
                <a16:creationId xmlns:a16="http://schemas.microsoft.com/office/drawing/2014/main" id="{54B8D3FE-A79D-1192-FEB6-87EA0922D210}"/>
              </a:ext>
            </a:extLst>
          </p:cNvPr>
          <p:cNvSpPr>
            <a:spLocks/>
          </p:cNvSpPr>
          <p:nvPr/>
        </p:nvSpPr>
        <p:spPr bwMode="auto">
          <a:xfrm>
            <a:off x="830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3" name="Rectangle 25">
            <a:extLst>
              <a:ext uri="{FF2B5EF4-FFF2-40B4-BE49-F238E27FC236}">
                <a16:creationId xmlns:a16="http://schemas.microsoft.com/office/drawing/2014/main" id="{40014AF4-0518-0E24-8FE7-74B395C7388B}"/>
              </a:ext>
            </a:extLst>
          </p:cNvPr>
          <p:cNvSpPr>
            <a:spLocks/>
          </p:cNvSpPr>
          <p:nvPr/>
        </p:nvSpPr>
        <p:spPr bwMode="auto">
          <a:xfrm>
            <a:off x="7884108"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4" name="Rectangle 26">
            <a:extLst>
              <a:ext uri="{FF2B5EF4-FFF2-40B4-BE49-F238E27FC236}">
                <a16:creationId xmlns:a16="http://schemas.microsoft.com/office/drawing/2014/main" id="{A9497871-9AE1-D3E5-ADA7-E3CB6E352B87}"/>
              </a:ext>
            </a:extLst>
          </p:cNvPr>
          <p:cNvSpPr>
            <a:spLocks/>
          </p:cNvSpPr>
          <p:nvPr/>
        </p:nvSpPr>
        <p:spPr bwMode="auto">
          <a:xfrm>
            <a:off x="830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5" name="Rectangle 27">
            <a:extLst>
              <a:ext uri="{FF2B5EF4-FFF2-40B4-BE49-F238E27FC236}">
                <a16:creationId xmlns:a16="http://schemas.microsoft.com/office/drawing/2014/main" id="{9B3DCEC3-A602-E8DB-2987-EC3A88B4E1F8}"/>
              </a:ext>
            </a:extLst>
          </p:cNvPr>
          <p:cNvSpPr>
            <a:spLocks/>
          </p:cNvSpPr>
          <p:nvPr/>
        </p:nvSpPr>
        <p:spPr bwMode="auto">
          <a:xfrm>
            <a:off x="7037441" y="1293300"/>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6" name="Rectangle 28">
            <a:extLst>
              <a:ext uri="{FF2B5EF4-FFF2-40B4-BE49-F238E27FC236}">
                <a16:creationId xmlns:a16="http://schemas.microsoft.com/office/drawing/2014/main" id="{5BA2BB75-F024-C0B4-983C-DED9E6A31D12}"/>
              </a:ext>
            </a:extLst>
          </p:cNvPr>
          <p:cNvSpPr>
            <a:spLocks/>
          </p:cNvSpPr>
          <p:nvPr/>
        </p:nvSpPr>
        <p:spPr bwMode="auto">
          <a:xfrm>
            <a:off x="7037441" y="446633"/>
            <a:ext cx="1640417" cy="793750"/>
          </a:xfrm>
          <a:prstGeom prst="rect">
            <a:avLst/>
          </a:prstGeom>
          <a:solidFill>
            <a:srgbClr val="B1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7" name="Rectangle 29">
            <a:extLst>
              <a:ext uri="{FF2B5EF4-FFF2-40B4-BE49-F238E27FC236}">
                <a16:creationId xmlns:a16="http://schemas.microsoft.com/office/drawing/2014/main" id="{C29F584E-593B-9305-3361-3E8C1A16B463}"/>
              </a:ext>
            </a:extLst>
          </p:cNvPr>
          <p:cNvSpPr>
            <a:spLocks/>
          </p:cNvSpPr>
          <p:nvPr/>
        </p:nvSpPr>
        <p:spPr bwMode="auto">
          <a:xfrm>
            <a:off x="7037441" y="1293300"/>
            <a:ext cx="1640417" cy="793750"/>
          </a:xfrm>
          <a:prstGeom prst="rect">
            <a:avLst/>
          </a:prstGeom>
          <a:solidFill>
            <a:srgbClr val="B1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8" name="Rectangle 30">
            <a:extLst>
              <a:ext uri="{FF2B5EF4-FFF2-40B4-BE49-F238E27FC236}">
                <a16:creationId xmlns:a16="http://schemas.microsoft.com/office/drawing/2014/main" id="{F03B3F16-8B24-C936-0458-1D0BF5BE41F4}"/>
              </a:ext>
            </a:extLst>
          </p:cNvPr>
          <p:cNvSpPr>
            <a:spLocks/>
          </p:cNvSpPr>
          <p:nvPr/>
        </p:nvSpPr>
        <p:spPr bwMode="auto">
          <a:xfrm>
            <a:off x="703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9" name="Rectangle 31">
            <a:extLst>
              <a:ext uri="{FF2B5EF4-FFF2-40B4-BE49-F238E27FC236}">
                <a16:creationId xmlns:a16="http://schemas.microsoft.com/office/drawing/2014/main" id="{E4BC00B4-D4C6-3BD9-5056-A344A57FF464}"/>
              </a:ext>
            </a:extLst>
          </p:cNvPr>
          <p:cNvSpPr>
            <a:spLocks/>
          </p:cNvSpPr>
          <p:nvPr/>
        </p:nvSpPr>
        <p:spPr bwMode="auto">
          <a:xfrm>
            <a:off x="703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0" name="Rectangle 32">
            <a:extLst>
              <a:ext uri="{FF2B5EF4-FFF2-40B4-BE49-F238E27FC236}">
                <a16:creationId xmlns:a16="http://schemas.microsoft.com/office/drawing/2014/main" id="{22BB9F46-1741-2EFD-CC47-0E4B3751380F}"/>
              </a:ext>
            </a:extLst>
          </p:cNvPr>
          <p:cNvSpPr>
            <a:spLocks/>
          </p:cNvSpPr>
          <p:nvPr/>
        </p:nvSpPr>
        <p:spPr bwMode="auto">
          <a:xfrm>
            <a:off x="7460774"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1" name="Rectangle 33">
            <a:extLst>
              <a:ext uri="{FF2B5EF4-FFF2-40B4-BE49-F238E27FC236}">
                <a16:creationId xmlns:a16="http://schemas.microsoft.com/office/drawing/2014/main" id="{7D9E43DE-F98C-B0CA-813D-2460D2631FB0}"/>
              </a:ext>
            </a:extLst>
          </p:cNvPr>
          <p:cNvSpPr>
            <a:spLocks/>
          </p:cNvSpPr>
          <p:nvPr/>
        </p:nvSpPr>
        <p:spPr bwMode="auto">
          <a:xfrm>
            <a:off x="7460774"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2" name="Rectangle 34">
            <a:extLst>
              <a:ext uri="{FF2B5EF4-FFF2-40B4-BE49-F238E27FC236}">
                <a16:creationId xmlns:a16="http://schemas.microsoft.com/office/drawing/2014/main" id="{A87BF7B0-C667-BAB3-FBEF-010596F3AF11}"/>
              </a:ext>
            </a:extLst>
          </p:cNvPr>
          <p:cNvSpPr>
            <a:spLocks/>
          </p:cNvSpPr>
          <p:nvPr/>
        </p:nvSpPr>
        <p:spPr bwMode="auto">
          <a:xfrm>
            <a:off x="7894691" y="1293300"/>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3" name="Rectangle 35">
            <a:extLst>
              <a:ext uri="{FF2B5EF4-FFF2-40B4-BE49-F238E27FC236}">
                <a16:creationId xmlns:a16="http://schemas.microsoft.com/office/drawing/2014/main" id="{FAB7B442-261C-A80F-EED1-D2E9BE38F476}"/>
              </a:ext>
            </a:extLst>
          </p:cNvPr>
          <p:cNvSpPr>
            <a:spLocks/>
          </p:cNvSpPr>
          <p:nvPr/>
        </p:nvSpPr>
        <p:spPr bwMode="auto">
          <a:xfrm>
            <a:off x="7894691" y="446633"/>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4" name="Rectangle 36">
            <a:extLst>
              <a:ext uri="{FF2B5EF4-FFF2-40B4-BE49-F238E27FC236}">
                <a16:creationId xmlns:a16="http://schemas.microsoft.com/office/drawing/2014/main" id="{E38906A1-A869-2F86-117C-2C44B20E9822}"/>
              </a:ext>
            </a:extLst>
          </p:cNvPr>
          <p:cNvSpPr>
            <a:spLocks/>
          </p:cNvSpPr>
          <p:nvPr/>
        </p:nvSpPr>
        <p:spPr bwMode="auto">
          <a:xfrm>
            <a:off x="7037441" y="1293300"/>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5" name="Rectangle 37">
            <a:extLst>
              <a:ext uri="{FF2B5EF4-FFF2-40B4-BE49-F238E27FC236}">
                <a16:creationId xmlns:a16="http://schemas.microsoft.com/office/drawing/2014/main" id="{1CFB9EDB-5691-2E88-3D6A-0FEB94185915}"/>
              </a:ext>
            </a:extLst>
          </p:cNvPr>
          <p:cNvSpPr>
            <a:spLocks/>
          </p:cNvSpPr>
          <p:nvPr/>
        </p:nvSpPr>
        <p:spPr bwMode="auto">
          <a:xfrm>
            <a:off x="7037441" y="446633"/>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6" name="Rectangle 38">
            <a:extLst>
              <a:ext uri="{FF2B5EF4-FFF2-40B4-BE49-F238E27FC236}">
                <a16:creationId xmlns:a16="http://schemas.microsoft.com/office/drawing/2014/main" id="{F5C54AA3-52AE-6B3B-0406-2E88E9773EFE}"/>
              </a:ext>
            </a:extLst>
          </p:cNvPr>
          <p:cNvSpPr>
            <a:spLocks/>
          </p:cNvSpPr>
          <p:nvPr/>
        </p:nvSpPr>
        <p:spPr bwMode="auto">
          <a:xfrm>
            <a:off x="703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7" name="Rectangle 39">
            <a:extLst>
              <a:ext uri="{FF2B5EF4-FFF2-40B4-BE49-F238E27FC236}">
                <a16:creationId xmlns:a16="http://schemas.microsoft.com/office/drawing/2014/main" id="{645D4F6D-9EF8-A54F-90E5-DF9E4FD6CCFF}"/>
              </a:ext>
            </a:extLst>
          </p:cNvPr>
          <p:cNvSpPr>
            <a:spLocks/>
          </p:cNvSpPr>
          <p:nvPr/>
        </p:nvSpPr>
        <p:spPr bwMode="auto">
          <a:xfrm>
            <a:off x="7460774"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8" name="Rectangle 40">
            <a:extLst>
              <a:ext uri="{FF2B5EF4-FFF2-40B4-BE49-F238E27FC236}">
                <a16:creationId xmlns:a16="http://schemas.microsoft.com/office/drawing/2014/main" id="{03F43C48-B8AE-782F-4838-489B1049F9B3}"/>
              </a:ext>
            </a:extLst>
          </p:cNvPr>
          <p:cNvSpPr>
            <a:spLocks/>
          </p:cNvSpPr>
          <p:nvPr/>
        </p:nvSpPr>
        <p:spPr bwMode="auto">
          <a:xfrm>
            <a:off x="7884108"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9" name="Rectangle 41">
            <a:extLst>
              <a:ext uri="{FF2B5EF4-FFF2-40B4-BE49-F238E27FC236}">
                <a16:creationId xmlns:a16="http://schemas.microsoft.com/office/drawing/2014/main" id="{3C0DC61C-D6EB-9C3A-46AB-609B2C8B7E2F}"/>
              </a:ext>
            </a:extLst>
          </p:cNvPr>
          <p:cNvSpPr>
            <a:spLocks/>
          </p:cNvSpPr>
          <p:nvPr/>
        </p:nvSpPr>
        <p:spPr bwMode="auto">
          <a:xfrm>
            <a:off x="830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60" name="Rectangle 42">
            <a:extLst>
              <a:ext uri="{FF2B5EF4-FFF2-40B4-BE49-F238E27FC236}">
                <a16:creationId xmlns:a16="http://schemas.microsoft.com/office/drawing/2014/main" id="{386CCA89-F8C8-D3B6-45AC-05004AECD84C}"/>
              </a:ext>
            </a:extLst>
          </p:cNvPr>
          <p:cNvSpPr>
            <a:spLocks/>
          </p:cNvSpPr>
          <p:nvPr/>
        </p:nvSpPr>
        <p:spPr bwMode="auto">
          <a:xfrm>
            <a:off x="703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61" name="Rectangle 43">
            <a:extLst>
              <a:ext uri="{FF2B5EF4-FFF2-40B4-BE49-F238E27FC236}">
                <a16:creationId xmlns:a16="http://schemas.microsoft.com/office/drawing/2014/main" id="{A73BD617-D6CF-5841-C9BE-73DD68C64567}"/>
              </a:ext>
            </a:extLst>
          </p:cNvPr>
          <p:cNvSpPr>
            <a:spLocks/>
          </p:cNvSpPr>
          <p:nvPr/>
        </p:nvSpPr>
        <p:spPr bwMode="auto">
          <a:xfrm>
            <a:off x="7460774"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62" name="Rectangle 44">
            <a:extLst>
              <a:ext uri="{FF2B5EF4-FFF2-40B4-BE49-F238E27FC236}">
                <a16:creationId xmlns:a16="http://schemas.microsoft.com/office/drawing/2014/main" id="{0225878C-45BE-E6D1-8032-010EBF484329}"/>
              </a:ext>
            </a:extLst>
          </p:cNvPr>
          <p:cNvSpPr>
            <a:spLocks/>
          </p:cNvSpPr>
          <p:nvPr/>
        </p:nvSpPr>
        <p:spPr bwMode="auto">
          <a:xfrm>
            <a:off x="7037441" y="1293300"/>
            <a:ext cx="1640417" cy="793750"/>
          </a:xfrm>
          <a:prstGeom prst="rect">
            <a:avLst/>
          </a:prstGeom>
          <a:solidFill>
            <a:srgbClr val="B1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 name="Slide Number Placeholder 3">
            <a:extLst>
              <a:ext uri="{FF2B5EF4-FFF2-40B4-BE49-F238E27FC236}">
                <a16:creationId xmlns:a16="http://schemas.microsoft.com/office/drawing/2014/main" id="{6EA91808-857A-A62F-D5E9-440FDF452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61430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100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par>
                          <p:cTn id="8" fill="hold">
                            <p:stCondLst>
                              <p:cond delay="1500"/>
                            </p:stCondLst>
                            <p:childTnLst>
                              <p:par>
                                <p:cTn id="9" presetID="10" presetClass="exit" presetSubtype="0" fill="hold" grpId="0" nodeType="afterEffect">
                                  <p:stCondLst>
                                    <p:cond delay="0"/>
                                  </p:stCondLst>
                                  <p:childTnLst>
                                    <p:animEffect transition="out" filter="fade">
                                      <p:cBhvr>
                                        <p:cTn id="10" dur="500"/>
                                        <p:tgtEl>
                                          <p:spTgt spid="38"/>
                                        </p:tgtEl>
                                      </p:cBhvr>
                                    </p:animEffect>
                                    <p:set>
                                      <p:cBhvr>
                                        <p:cTn id="11" dur="1" fill="hold">
                                          <p:stCondLst>
                                            <p:cond delay="499"/>
                                          </p:stCondLst>
                                        </p:cTn>
                                        <p:tgtEl>
                                          <p:spTgt spid="38"/>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2500"/>
                            </p:stCondLst>
                            <p:childTnLst>
                              <p:par>
                                <p:cTn id="17" presetID="10" presetClass="exit" presetSubtype="0" fill="hold" grpId="0" nodeType="afterEffect">
                                  <p:stCondLst>
                                    <p:cond delay="100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4000"/>
                            </p:stCondLst>
                            <p:childTnLst>
                              <p:par>
                                <p:cTn id="21" presetID="10" presetClass="exit" presetSubtype="0" fill="hold" grpId="0" nodeType="afterEffect">
                                  <p:stCondLst>
                                    <p:cond delay="0"/>
                                  </p:stCondLst>
                                  <p:childTnLst>
                                    <p:animEffect transition="out" filter="fade">
                                      <p:cBhvr>
                                        <p:cTn id="22" dur="500"/>
                                        <p:tgtEl>
                                          <p:spTgt spid="40"/>
                                        </p:tgtEl>
                                      </p:cBhvr>
                                    </p:animEffect>
                                    <p:set>
                                      <p:cBhvr>
                                        <p:cTn id="23" dur="1" fill="hold">
                                          <p:stCondLst>
                                            <p:cond delay="499"/>
                                          </p:stCondLst>
                                        </p:cTn>
                                        <p:tgtEl>
                                          <p:spTgt spid="40"/>
                                        </p:tgtEl>
                                        <p:attrNameLst>
                                          <p:attrName>style.visibility</p:attrName>
                                        </p:attrNameLst>
                                      </p:cBhvr>
                                      <p:to>
                                        <p:strVal val="hidden"/>
                                      </p:to>
                                    </p:set>
                                  </p:childTnLst>
                                </p:cTn>
                              </p:par>
                            </p:childTnLst>
                          </p:cTn>
                        </p:par>
                        <p:par>
                          <p:cTn id="24" fill="hold">
                            <p:stCondLst>
                              <p:cond delay="4500"/>
                            </p:stCondLst>
                            <p:childTnLst>
                              <p:par>
                                <p:cTn id="25" presetID="10" presetClass="exit" presetSubtype="0" fill="hold" grpId="0" nodeType="afterEffect">
                                  <p:stCondLst>
                                    <p:cond delay="0"/>
                                  </p:stCondLst>
                                  <p:childTnLst>
                                    <p:animEffect transition="out" filter="fade">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childTnLst>
                          </p:cTn>
                        </p:par>
                        <p:par>
                          <p:cTn id="28" fill="hold">
                            <p:stCondLst>
                              <p:cond delay="5000"/>
                            </p:stCondLst>
                            <p:childTnLst>
                              <p:par>
                                <p:cTn id="29" presetID="10" presetClass="exit" presetSubtype="0" fill="hold" grpId="0" nodeType="afterEffect">
                                  <p:stCondLst>
                                    <p:cond delay="0"/>
                                  </p:stCondLst>
                                  <p:childTnLst>
                                    <p:animEffect transition="out" filter="fade">
                                      <p:cBhvr>
                                        <p:cTn id="30" dur="500"/>
                                        <p:tgtEl>
                                          <p:spTgt spid="42"/>
                                        </p:tgtEl>
                                      </p:cBhvr>
                                    </p:animEffect>
                                    <p:set>
                                      <p:cBhvr>
                                        <p:cTn id="31" dur="1" fill="hold">
                                          <p:stCondLst>
                                            <p:cond delay="499"/>
                                          </p:stCondLst>
                                        </p:cTn>
                                        <p:tgtEl>
                                          <p:spTgt spid="42"/>
                                        </p:tgtEl>
                                        <p:attrNameLst>
                                          <p:attrName>style.visibility</p:attrName>
                                        </p:attrNameLst>
                                      </p:cBhvr>
                                      <p:to>
                                        <p:strVal val="hidden"/>
                                      </p:to>
                                    </p:se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6000"/>
                            </p:stCondLst>
                            <p:childTnLst>
                              <p:par>
                                <p:cTn id="37" presetID="10" presetClass="exit" presetSubtype="0" fill="hold" grpId="1" nodeType="afterEffect">
                                  <p:stCondLst>
                                    <p:cond delay="1000"/>
                                  </p:stCondLst>
                                  <p:childTnLst>
                                    <p:animEffect transition="out" filter="fade">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childTnLst>
                          </p:cTn>
                        </p:par>
                        <p:par>
                          <p:cTn id="40" fill="hold">
                            <p:stCondLst>
                              <p:cond delay="7500"/>
                            </p:stCondLst>
                            <p:childTnLst>
                              <p:par>
                                <p:cTn id="41" presetID="10" presetClass="exit" presetSubtype="0" fill="hold" grpId="0" nodeType="afterEffect">
                                  <p:stCondLst>
                                    <p:cond delay="0"/>
                                  </p:stCondLst>
                                  <p:childTnLst>
                                    <p:animEffect transition="out" filter="fade">
                                      <p:cBhvr>
                                        <p:cTn id="42" dur="500"/>
                                        <p:tgtEl>
                                          <p:spTgt spid="43"/>
                                        </p:tgtEl>
                                      </p:cBhvr>
                                    </p:animEffect>
                                    <p:set>
                                      <p:cBhvr>
                                        <p:cTn id="43" dur="1" fill="hold">
                                          <p:stCondLst>
                                            <p:cond delay="499"/>
                                          </p:stCondLst>
                                        </p:cTn>
                                        <p:tgtEl>
                                          <p:spTgt spid="43"/>
                                        </p:tgtEl>
                                        <p:attrNameLst>
                                          <p:attrName>style.visibility</p:attrName>
                                        </p:attrNameLst>
                                      </p:cBhvr>
                                      <p:to>
                                        <p:strVal val="hidden"/>
                                      </p:to>
                                    </p:set>
                                  </p:childTnLst>
                                </p:cTn>
                              </p:par>
                            </p:childTnLst>
                          </p:cTn>
                        </p:par>
                        <p:par>
                          <p:cTn id="44" fill="hold">
                            <p:stCondLst>
                              <p:cond delay="8000"/>
                            </p:stCondLst>
                            <p:childTnLst>
                              <p:par>
                                <p:cTn id="45" presetID="10" presetClass="exit" presetSubtype="0" fill="hold" grpId="0" nodeType="afterEffect">
                                  <p:stCondLst>
                                    <p:cond delay="0"/>
                                  </p:stCondLst>
                                  <p:childTnLst>
                                    <p:animEffect transition="out" filter="fade">
                                      <p:cBhvr>
                                        <p:cTn id="46" dur="500"/>
                                        <p:tgtEl>
                                          <p:spTgt spid="44"/>
                                        </p:tgtEl>
                                      </p:cBhvr>
                                    </p:animEffect>
                                    <p:set>
                                      <p:cBhvr>
                                        <p:cTn id="47" dur="1" fill="hold">
                                          <p:stCondLst>
                                            <p:cond delay="499"/>
                                          </p:stCondLst>
                                        </p:cTn>
                                        <p:tgtEl>
                                          <p:spTgt spid="44"/>
                                        </p:tgtEl>
                                        <p:attrNameLst>
                                          <p:attrName>style.visibility</p:attrName>
                                        </p:attrNameLst>
                                      </p:cBhvr>
                                      <p:to>
                                        <p:strVal val="hidden"/>
                                      </p:to>
                                    </p:set>
                                  </p:childTnLst>
                                </p:cTn>
                              </p:par>
                            </p:childTnLst>
                          </p:cTn>
                        </p:par>
                        <p:par>
                          <p:cTn id="48" fill="hold">
                            <p:stCondLst>
                              <p:cond delay="8500"/>
                            </p:stCondLst>
                            <p:childTnLst>
                              <p:par>
                                <p:cTn id="49" presetID="10" presetClass="entr" presetSubtype="0"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par>
                          <p:cTn id="52" fill="hold">
                            <p:stCondLst>
                              <p:cond delay="9000"/>
                            </p:stCondLst>
                            <p:childTnLst>
                              <p:par>
                                <p:cTn id="53" presetID="10" presetClass="exit" presetSubtype="0" fill="hold" grpId="1" nodeType="afterEffect">
                                  <p:stCondLst>
                                    <p:cond delay="100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childTnLst>
                          </p:cTn>
                        </p:par>
                        <p:par>
                          <p:cTn id="56" fill="hold">
                            <p:stCondLst>
                              <p:cond delay="10500"/>
                            </p:stCondLst>
                            <p:childTnLst>
                              <p:par>
                                <p:cTn id="57" presetID="10" presetClass="exit" presetSubtype="0" fill="hold" grpId="1" nodeType="afterEffect">
                                  <p:stCondLst>
                                    <p:cond delay="0"/>
                                  </p:stCondLst>
                                  <p:childTnLst>
                                    <p:animEffect transition="out" filter="fade">
                                      <p:cBhvr>
                                        <p:cTn id="58" dur="500"/>
                                        <p:tgtEl>
                                          <p:spTgt spid="47"/>
                                        </p:tgtEl>
                                      </p:cBhvr>
                                    </p:animEffect>
                                    <p:set>
                                      <p:cBhvr>
                                        <p:cTn id="59" dur="1" fill="hold">
                                          <p:stCondLst>
                                            <p:cond delay="499"/>
                                          </p:stCondLst>
                                        </p:cTn>
                                        <p:tgtEl>
                                          <p:spTgt spid="47"/>
                                        </p:tgtEl>
                                        <p:attrNameLst>
                                          <p:attrName>style.visibility</p:attrName>
                                        </p:attrNameLst>
                                      </p:cBhvr>
                                      <p:to>
                                        <p:strVal val="hidden"/>
                                      </p:to>
                                    </p:set>
                                  </p:childTnLst>
                                </p:cTn>
                              </p:par>
                            </p:childTnLst>
                          </p:cTn>
                        </p:par>
                        <p:par>
                          <p:cTn id="60" fill="hold">
                            <p:stCondLst>
                              <p:cond delay="11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11500"/>
                            </p:stCondLst>
                            <p:childTnLst>
                              <p:par>
                                <p:cTn id="65" presetID="10" presetClass="entr" presetSubtype="0"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par>
                          <p:cTn id="68" fill="hold">
                            <p:stCondLst>
                              <p:cond delay="12000"/>
                            </p:stCondLst>
                            <p:childTnLst>
                              <p:par>
                                <p:cTn id="69" presetID="10" presetClass="entr" presetSubtype="0"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1250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1300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13500"/>
                            </p:stCondLst>
                            <p:childTnLst>
                              <p:par>
                                <p:cTn id="81" presetID="10" presetClass="entr" presetSubtype="0" fill="hold" grpId="0" nodeType="after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childTnLst>
                          </p:cTn>
                        </p:par>
                        <p:par>
                          <p:cTn id="84" fill="hold">
                            <p:stCondLst>
                              <p:cond delay="14000"/>
                            </p:stCondLst>
                            <p:childTnLst>
                              <p:par>
                                <p:cTn id="85" presetID="10" presetClass="exit" presetSubtype="0" fill="hold" grpId="1" nodeType="afterEffect">
                                  <p:stCondLst>
                                    <p:cond delay="1000"/>
                                  </p:stCondLst>
                                  <p:childTnLst>
                                    <p:animEffect transition="out" filter="fade">
                                      <p:cBhvr>
                                        <p:cTn id="86" dur="500"/>
                                        <p:tgtEl>
                                          <p:spTgt spid="48"/>
                                        </p:tgtEl>
                                      </p:cBhvr>
                                    </p:animEffect>
                                    <p:set>
                                      <p:cBhvr>
                                        <p:cTn id="87" dur="1" fill="hold">
                                          <p:stCondLst>
                                            <p:cond delay="499"/>
                                          </p:stCondLst>
                                        </p:cTn>
                                        <p:tgtEl>
                                          <p:spTgt spid="48"/>
                                        </p:tgtEl>
                                        <p:attrNameLst>
                                          <p:attrName>style.visibility</p:attrName>
                                        </p:attrNameLst>
                                      </p:cBhvr>
                                      <p:to>
                                        <p:strVal val="hidden"/>
                                      </p:to>
                                    </p:set>
                                  </p:childTnLst>
                                </p:cTn>
                              </p:par>
                            </p:childTnLst>
                          </p:cTn>
                        </p:par>
                        <p:par>
                          <p:cTn id="88" fill="hold">
                            <p:stCondLst>
                              <p:cond delay="15500"/>
                            </p:stCondLst>
                            <p:childTnLst>
                              <p:par>
                                <p:cTn id="89" presetID="10" presetClass="exit" presetSubtype="0" fill="hold" grpId="1" nodeType="afterEffect">
                                  <p:stCondLst>
                                    <p:cond delay="0"/>
                                  </p:stCondLst>
                                  <p:childTnLst>
                                    <p:animEffect transition="out" filter="fade">
                                      <p:cBhvr>
                                        <p:cTn id="90" dur="500"/>
                                        <p:tgtEl>
                                          <p:spTgt spid="49"/>
                                        </p:tgtEl>
                                      </p:cBhvr>
                                    </p:animEffect>
                                    <p:set>
                                      <p:cBhvr>
                                        <p:cTn id="91" dur="1" fill="hold">
                                          <p:stCondLst>
                                            <p:cond delay="499"/>
                                          </p:stCondLst>
                                        </p:cTn>
                                        <p:tgtEl>
                                          <p:spTgt spid="49"/>
                                        </p:tgtEl>
                                        <p:attrNameLst>
                                          <p:attrName>style.visibility</p:attrName>
                                        </p:attrNameLst>
                                      </p:cBhvr>
                                      <p:to>
                                        <p:strVal val="hidden"/>
                                      </p:to>
                                    </p:set>
                                  </p:childTnLst>
                                </p:cTn>
                              </p:par>
                            </p:childTnLst>
                          </p:cTn>
                        </p:par>
                        <p:par>
                          <p:cTn id="92" fill="hold">
                            <p:stCondLst>
                              <p:cond delay="16000"/>
                            </p:stCondLst>
                            <p:childTnLst>
                              <p:par>
                                <p:cTn id="93" presetID="10" presetClass="exit" presetSubtype="0" fill="hold" grpId="1" nodeType="afterEffect">
                                  <p:stCondLst>
                                    <p:cond delay="0"/>
                                  </p:stCondLst>
                                  <p:childTnLst>
                                    <p:animEffect transition="out" filter="fade">
                                      <p:cBhvr>
                                        <p:cTn id="94" dur="500"/>
                                        <p:tgtEl>
                                          <p:spTgt spid="50"/>
                                        </p:tgtEl>
                                      </p:cBhvr>
                                    </p:animEffect>
                                    <p:set>
                                      <p:cBhvr>
                                        <p:cTn id="95" dur="1" fill="hold">
                                          <p:stCondLst>
                                            <p:cond delay="499"/>
                                          </p:stCondLst>
                                        </p:cTn>
                                        <p:tgtEl>
                                          <p:spTgt spid="50"/>
                                        </p:tgtEl>
                                        <p:attrNameLst>
                                          <p:attrName>style.visibility</p:attrName>
                                        </p:attrNameLst>
                                      </p:cBhvr>
                                      <p:to>
                                        <p:strVal val="hidden"/>
                                      </p:to>
                                    </p:set>
                                  </p:childTnLst>
                                </p:cTn>
                              </p:par>
                            </p:childTnLst>
                          </p:cTn>
                        </p:par>
                        <p:par>
                          <p:cTn id="96" fill="hold">
                            <p:stCondLst>
                              <p:cond delay="16500"/>
                            </p:stCondLst>
                            <p:childTnLst>
                              <p:par>
                                <p:cTn id="97" presetID="10" presetClass="exit" presetSubtype="0" fill="hold" grpId="1" nodeType="afterEffect">
                                  <p:stCondLst>
                                    <p:cond delay="0"/>
                                  </p:stCondLst>
                                  <p:childTnLst>
                                    <p:animEffect transition="out" filter="fade">
                                      <p:cBhvr>
                                        <p:cTn id="98" dur="500"/>
                                        <p:tgtEl>
                                          <p:spTgt spid="51"/>
                                        </p:tgtEl>
                                      </p:cBhvr>
                                    </p:animEffect>
                                    <p:set>
                                      <p:cBhvr>
                                        <p:cTn id="99" dur="1" fill="hold">
                                          <p:stCondLst>
                                            <p:cond delay="499"/>
                                          </p:stCondLst>
                                        </p:cTn>
                                        <p:tgtEl>
                                          <p:spTgt spid="51"/>
                                        </p:tgtEl>
                                        <p:attrNameLst>
                                          <p:attrName>style.visibility</p:attrName>
                                        </p:attrNameLst>
                                      </p:cBhvr>
                                      <p:to>
                                        <p:strVal val="hidden"/>
                                      </p:to>
                                    </p:set>
                                  </p:childTnLst>
                                </p:cTn>
                              </p:par>
                            </p:childTnLst>
                          </p:cTn>
                        </p:par>
                        <p:par>
                          <p:cTn id="100" fill="hold">
                            <p:stCondLst>
                              <p:cond delay="17000"/>
                            </p:stCondLst>
                            <p:childTnLst>
                              <p:par>
                                <p:cTn id="101" presetID="10" presetClass="entr" presetSubtype="0" fill="hold" grpId="0" nodeType="after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fade">
                                      <p:cBhvr>
                                        <p:cTn id="103" dur="500"/>
                                        <p:tgtEl>
                                          <p:spTgt spid="54"/>
                                        </p:tgtEl>
                                      </p:cBhvr>
                                    </p:animEffect>
                                  </p:childTnLst>
                                </p:cTn>
                              </p:par>
                            </p:childTnLst>
                          </p:cTn>
                        </p:par>
                        <p:par>
                          <p:cTn id="104" fill="hold">
                            <p:stCondLst>
                              <p:cond delay="17500"/>
                            </p:stCondLst>
                            <p:childTnLst>
                              <p:par>
                                <p:cTn id="105" presetID="10" presetClass="entr" presetSubtype="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Effect transition="in" filter="fade">
                                      <p:cBhvr>
                                        <p:cTn id="107" dur="500"/>
                                        <p:tgtEl>
                                          <p:spTgt spid="55"/>
                                        </p:tgtEl>
                                      </p:cBhvr>
                                    </p:animEffect>
                                  </p:childTnLst>
                                </p:cTn>
                              </p:par>
                            </p:childTnLst>
                          </p:cTn>
                        </p:par>
                        <p:par>
                          <p:cTn id="108" fill="hold">
                            <p:stCondLst>
                              <p:cond delay="18000"/>
                            </p:stCondLst>
                            <p:childTnLst>
                              <p:par>
                                <p:cTn id="109" presetID="10" presetClass="exit" presetSubtype="0" fill="hold" grpId="1" nodeType="afterEffect">
                                  <p:stCondLst>
                                    <p:cond delay="1000"/>
                                  </p:stCondLst>
                                  <p:childTnLst>
                                    <p:animEffect transition="out" filter="fade">
                                      <p:cBhvr>
                                        <p:cTn id="110" dur="500"/>
                                        <p:tgtEl>
                                          <p:spTgt spid="52"/>
                                        </p:tgtEl>
                                      </p:cBhvr>
                                    </p:animEffect>
                                    <p:set>
                                      <p:cBhvr>
                                        <p:cTn id="111" dur="1" fill="hold">
                                          <p:stCondLst>
                                            <p:cond delay="499"/>
                                          </p:stCondLst>
                                        </p:cTn>
                                        <p:tgtEl>
                                          <p:spTgt spid="52"/>
                                        </p:tgtEl>
                                        <p:attrNameLst>
                                          <p:attrName>style.visibility</p:attrName>
                                        </p:attrNameLst>
                                      </p:cBhvr>
                                      <p:to>
                                        <p:strVal val="hidden"/>
                                      </p:to>
                                    </p:set>
                                  </p:childTnLst>
                                </p:cTn>
                              </p:par>
                            </p:childTnLst>
                          </p:cTn>
                        </p:par>
                        <p:par>
                          <p:cTn id="112" fill="hold">
                            <p:stCondLst>
                              <p:cond delay="19500"/>
                            </p:stCondLst>
                            <p:childTnLst>
                              <p:par>
                                <p:cTn id="113" presetID="10" presetClass="exit" presetSubtype="0" fill="hold" grpId="1" nodeType="afterEffect">
                                  <p:stCondLst>
                                    <p:cond delay="0"/>
                                  </p:stCondLst>
                                  <p:childTnLst>
                                    <p:animEffect transition="out" filter="fade">
                                      <p:cBhvr>
                                        <p:cTn id="114" dur="500"/>
                                        <p:tgtEl>
                                          <p:spTgt spid="54"/>
                                        </p:tgtEl>
                                      </p:cBhvr>
                                    </p:animEffect>
                                    <p:set>
                                      <p:cBhvr>
                                        <p:cTn id="115" dur="1" fill="hold">
                                          <p:stCondLst>
                                            <p:cond delay="499"/>
                                          </p:stCondLst>
                                        </p:cTn>
                                        <p:tgtEl>
                                          <p:spTgt spid="54"/>
                                        </p:tgtEl>
                                        <p:attrNameLst>
                                          <p:attrName>style.visibility</p:attrName>
                                        </p:attrNameLst>
                                      </p:cBhvr>
                                      <p:to>
                                        <p:strVal val="hidden"/>
                                      </p:to>
                                    </p:set>
                                  </p:childTnLst>
                                </p:cTn>
                              </p:par>
                            </p:childTnLst>
                          </p:cTn>
                        </p:par>
                        <p:par>
                          <p:cTn id="116" fill="hold">
                            <p:stCondLst>
                              <p:cond delay="20000"/>
                            </p:stCondLst>
                            <p:childTnLst>
                              <p:par>
                                <p:cTn id="117" presetID="10" presetClass="entr" presetSubtype="0" fill="hold" grpId="0" nodeType="after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par>
                          <p:cTn id="120" fill="hold">
                            <p:stCondLst>
                              <p:cond delay="20500"/>
                            </p:stCondLst>
                            <p:childTnLst>
                              <p:par>
                                <p:cTn id="121" presetID="10" presetClass="entr" presetSubtype="0" fill="hold" grpId="0" nodeType="after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fade">
                                      <p:cBhvr>
                                        <p:cTn id="123" dur="500"/>
                                        <p:tgtEl>
                                          <p:spTgt spid="57"/>
                                        </p:tgtEl>
                                      </p:cBhvr>
                                    </p:animEffect>
                                  </p:childTnLst>
                                </p:cTn>
                              </p:par>
                            </p:childTnLst>
                          </p:cTn>
                        </p:par>
                        <p:par>
                          <p:cTn id="124" fill="hold">
                            <p:stCondLst>
                              <p:cond delay="21000"/>
                            </p:stCondLst>
                            <p:childTnLst>
                              <p:par>
                                <p:cTn id="125" presetID="10" presetClass="entr" presetSubtype="0" fill="hold" grpId="0" nodeType="after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fade">
                                      <p:cBhvr>
                                        <p:cTn id="127" dur="500"/>
                                        <p:tgtEl>
                                          <p:spTgt spid="58"/>
                                        </p:tgtEl>
                                      </p:cBhvr>
                                    </p:animEffect>
                                  </p:childTnLst>
                                </p:cTn>
                              </p:par>
                            </p:childTnLst>
                          </p:cTn>
                        </p:par>
                        <p:par>
                          <p:cTn id="128" fill="hold">
                            <p:stCondLst>
                              <p:cond delay="21500"/>
                            </p:stCondLst>
                            <p:childTnLst>
                              <p:par>
                                <p:cTn id="129" presetID="10" presetClass="entr" presetSubtype="0" fill="hold" grpId="0" nodeType="after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fade">
                                      <p:cBhvr>
                                        <p:cTn id="131" dur="500"/>
                                        <p:tgtEl>
                                          <p:spTgt spid="59"/>
                                        </p:tgtEl>
                                      </p:cBhvr>
                                    </p:animEffect>
                                  </p:childTnLst>
                                </p:cTn>
                              </p:par>
                            </p:childTnLst>
                          </p:cTn>
                        </p:par>
                        <p:par>
                          <p:cTn id="132" fill="hold">
                            <p:stCondLst>
                              <p:cond delay="22000"/>
                            </p:stCondLst>
                            <p:childTnLst>
                              <p:par>
                                <p:cTn id="133" presetID="10" presetClass="exit" presetSubtype="0" fill="hold" grpId="1" nodeType="afterEffect">
                                  <p:stCondLst>
                                    <p:cond delay="1000"/>
                                  </p:stCondLst>
                                  <p:childTnLst>
                                    <p:animEffect transition="out" filter="fade">
                                      <p:cBhvr>
                                        <p:cTn id="134" dur="500"/>
                                        <p:tgtEl>
                                          <p:spTgt spid="55"/>
                                        </p:tgtEl>
                                      </p:cBhvr>
                                    </p:animEffect>
                                    <p:set>
                                      <p:cBhvr>
                                        <p:cTn id="135" dur="1" fill="hold">
                                          <p:stCondLst>
                                            <p:cond delay="499"/>
                                          </p:stCondLst>
                                        </p:cTn>
                                        <p:tgtEl>
                                          <p:spTgt spid="55"/>
                                        </p:tgtEl>
                                        <p:attrNameLst>
                                          <p:attrName>style.visibility</p:attrName>
                                        </p:attrNameLst>
                                      </p:cBhvr>
                                      <p:to>
                                        <p:strVal val="hidden"/>
                                      </p:to>
                                    </p:set>
                                  </p:childTnLst>
                                </p:cTn>
                              </p:par>
                            </p:childTnLst>
                          </p:cTn>
                        </p:par>
                        <p:par>
                          <p:cTn id="136" fill="hold">
                            <p:stCondLst>
                              <p:cond delay="23500"/>
                            </p:stCondLst>
                            <p:childTnLst>
                              <p:par>
                                <p:cTn id="137" presetID="10" presetClass="entr" presetSubtype="0" fill="hold" grpId="0" nodeType="afterEffect">
                                  <p:stCondLst>
                                    <p:cond delay="0"/>
                                  </p:stCondLst>
                                  <p:childTnLst>
                                    <p:set>
                                      <p:cBhvr>
                                        <p:cTn id="138" dur="1" fill="hold">
                                          <p:stCondLst>
                                            <p:cond delay="0"/>
                                          </p:stCondLst>
                                        </p:cTn>
                                        <p:tgtEl>
                                          <p:spTgt spid="60"/>
                                        </p:tgtEl>
                                        <p:attrNameLst>
                                          <p:attrName>style.visibility</p:attrName>
                                        </p:attrNameLst>
                                      </p:cBhvr>
                                      <p:to>
                                        <p:strVal val="visible"/>
                                      </p:to>
                                    </p:set>
                                    <p:animEffect transition="in" filter="fade">
                                      <p:cBhvr>
                                        <p:cTn id="139" dur="500"/>
                                        <p:tgtEl>
                                          <p:spTgt spid="60"/>
                                        </p:tgtEl>
                                      </p:cBhvr>
                                    </p:animEffect>
                                  </p:childTnLst>
                                </p:cTn>
                              </p:par>
                            </p:childTnLst>
                          </p:cTn>
                        </p:par>
                        <p:par>
                          <p:cTn id="140" fill="hold">
                            <p:stCondLst>
                              <p:cond delay="24000"/>
                            </p:stCondLst>
                            <p:childTnLst>
                              <p:par>
                                <p:cTn id="141" presetID="10" presetClass="entr" presetSubtype="0" fill="hold" grpId="0"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childTnLst>
                          </p:cTn>
                        </p:par>
                        <p:par>
                          <p:cTn id="144" fill="hold">
                            <p:stCondLst>
                              <p:cond delay="24500"/>
                            </p:stCondLst>
                            <p:childTnLst>
                              <p:par>
                                <p:cTn id="145" presetID="10" presetClass="exit" presetSubtype="0" fill="hold" grpId="1" nodeType="afterEffect">
                                  <p:stCondLst>
                                    <p:cond delay="1000"/>
                                  </p:stCondLst>
                                  <p:childTnLst>
                                    <p:animEffect transition="out" filter="fade">
                                      <p:cBhvr>
                                        <p:cTn id="146" dur="500"/>
                                        <p:tgtEl>
                                          <p:spTgt spid="56"/>
                                        </p:tgtEl>
                                      </p:cBhvr>
                                    </p:animEffect>
                                    <p:set>
                                      <p:cBhvr>
                                        <p:cTn id="147" dur="1" fill="hold">
                                          <p:stCondLst>
                                            <p:cond delay="499"/>
                                          </p:stCondLst>
                                        </p:cTn>
                                        <p:tgtEl>
                                          <p:spTgt spid="56"/>
                                        </p:tgtEl>
                                        <p:attrNameLst>
                                          <p:attrName>style.visibility</p:attrName>
                                        </p:attrNameLst>
                                      </p:cBhvr>
                                      <p:to>
                                        <p:strVal val="hidden"/>
                                      </p:to>
                                    </p:set>
                                  </p:childTnLst>
                                </p:cTn>
                              </p:par>
                            </p:childTnLst>
                          </p:cTn>
                        </p:par>
                        <p:par>
                          <p:cTn id="148" fill="hold">
                            <p:stCondLst>
                              <p:cond delay="26000"/>
                            </p:stCondLst>
                            <p:childTnLst>
                              <p:par>
                                <p:cTn id="149" presetID="10" presetClass="exit" presetSubtype="0" fill="hold" grpId="1" nodeType="afterEffect">
                                  <p:stCondLst>
                                    <p:cond delay="0"/>
                                  </p:stCondLst>
                                  <p:childTnLst>
                                    <p:animEffect transition="out" filter="fade">
                                      <p:cBhvr>
                                        <p:cTn id="150" dur="500"/>
                                        <p:tgtEl>
                                          <p:spTgt spid="57"/>
                                        </p:tgtEl>
                                      </p:cBhvr>
                                    </p:animEffect>
                                    <p:set>
                                      <p:cBhvr>
                                        <p:cTn id="151" dur="1" fill="hold">
                                          <p:stCondLst>
                                            <p:cond delay="499"/>
                                          </p:stCondLst>
                                        </p:cTn>
                                        <p:tgtEl>
                                          <p:spTgt spid="57"/>
                                        </p:tgtEl>
                                        <p:attrNameLst>
                                          <p:attrName>style.visibility</p:attrName>
                                        </p:attrNameLst>
                                      </p:cBhvr>
                                      <p:to>
                                        <p:strVal val="hidden"/>
                                      </p:to>
                                    </p:set>
                                  </p:childTnLst>
                                </p:cTn>
                              </p:par>
                            </p:childTnLst>
                          </p:cTn>
                        </p:par>
                        <p:par>
                          <p:cTn id="152" fill="hold">
                            <p:stCondLst>
                              <p:cond delay="26500"/>
                            </p:stCondLst>
                            <p:childTnLst>
                              <p:par>
                                <p:cTn id="153" presetID="10" presetClass="exit" presetSubtype="0" fill="hold" grpId="1" nodeType="afterEffect">
                                  <p:stCondLst>
                                    <p:cond delay="0"/>
                                  </p:stCondLst>
                                  <p:childTnLst>
                                    <p:animEffect transition="out" filter="fade">
                                      <p:cBhvr>
                                        <p:cTn id="154" dur="500"/>
                                        <p:tgtEl>
                                          <p:spTgt spid="58"/>
                                        </p:tgtEl>
                                      </p:cBhvr>
                                    </p:animEffect>
                                    <p:set>
                                      <p:cBhvr>
                                        <p:cTn id="155" dur="1" fill="hold">
                                          <p:stCondLst>
                                            <p:cond delay="499"/>
                                          </p:stCondLst>
                                        </p:cTn>
                                        <p:tgtEl>
                                          <p:spTgt spid="58"/>
                                        </p:tgtEl>
                                        <p:attrNameLst>
                                          <p:attrName>style.visibility</p:attrName>
                                        </p:attrNameLst>
                                      </p:cBhvr>
                                      <p:to>
                                        <p:strVal val="hidden"/>
                                      </p:to>
                                    </p:set>
                                  </p:childTnLst>
                                </p:cTn>
                              </p:par>
                            </p:childTnLst>
                          </p:cTn>
                        </p:par>
                        <p:par>
                          <p:cTn id="156" fill="hold">
                            <p:stCondLst>
                              <p:cond delay="27000"/>
                            </p:stCondLst>
                            <p:childTnLst>
                              <p:par>
                                <p:cTn id="157" presetID="10" presetClass="exit" presetSubtype="0" fill="hold" grpId="1" nodeType="afterEffect">
                                  <p:stCondLst>
                                    <p:cond delay="0"/>
                                  </p:stCondLst>
                                  <p:childTnLst>
                                    <p:animEffect transition="out" filter="fade">
                                      <p:cBhvr>
                                        <p:cTn id="158" dur="500"/>
                                        <p:tgtEl>
                                          <p:spTgt spid="59"/>
                                        </p:tgtEl>
                                      </p:cBhvr>
                                    </p:animEffect>
                                    <p:set>
                                      <p:cBhvr>
                                        <p:cTn id="159" dur="1" fill="hold">
                                          <p:stCondLst>
                                            <p:cond delay="499"/>
                                          </p:stCondLst>
                                        </p:cTn>
                                        <p:tgtEl>
                                          <p:spTgt spid="59"/>
                                        </p:tgtEl>
                                        <p:attrNameLst>
                                          <p:attrName>style.visibility</p:attrName>
                                        </p:attrNameLst>
                                      </p:cBhvr>
                                      <p:to>
                                        <p:strVal val="hidden"/>
                                      </p:to>
                                    </p:set>
                                  </p:childTnLst>
                                </p:cTn>
                              </p:par>
                            </p:childTnLst>
                          </p:cTn>
                        </p:par>
                        <p:par>
                          <p:cTn id="160" fill="hold">
                            <p:stCondLst>
                              <p:cond delay="27500"/>
                            </p:stCondLst>
                            <p:childTnLst>
                              <p:par>
                                <p:cTn id="161" presetID="10" presetClass="entr" presetSubtype="0" fill="hold" grpId="0" nodeType="afterEffect">
                                  <p:stCondLst>
                                    <p:cond delay="0"/>
                                  </p:stCondLst>
                                  <p:childTnLst>
                                    <p:set>
                                      <p:cBhvr>
                                        <p:cTn id="162" dur="1" fill="hold">
                                          <p:stCondLst>
                                            <p:cond delay="0"/>
                                          </p:stCondLst>
                                        </p:cTn>
                                        <p:tgtEl>
                                          <p:spTgt spid="62"/>
                                        </p:tgtEl>
                                        <p:attrNameLst>
                                          <p:attrName>style.visibility</p:attrName>
                                        </p:attrNameLst>
                                      </p:cBhvr>
                                      <p:to>
                                        <p:strVal val="visible"/>
                                      </p:to>
                                    </p:set>
                                    <p:animEffect transition="in" filter="fade">
                                      <p:cBhvr>
                                        <p:cTn id="16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2510</TotalTime>
  <Words>3734</Words>
  <Application>Microsoft Office PowerPoint</Application>
  <PresentationFormat>On-screen Show (16:10)</PresentationFormat>
  <Paragraphs>415</Paragraphs>
  <Slides>38</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OpenSansRegular</vt:lpstr>
      <vt:lpstr>Calibri</vt:lpstr>
      <vt:lpstr>Nunito</vt:lpstr>
      <vt:lpstr>Calibri Light</vt:lpstr>
      <vt:lpstr>Wingdings</vt:lpstr>
      <vt:lpstr>Arial</vt:lpstr>
      <vt:lpstr>Helvetica Neue Light</vt:lpstr>
      <vt:lpstr>Courier Prime</vt:lpstr>
      <vt:lpstr>Cambria</vt:lpstr>
      <vt:lpstr>Office Theme</vt:lpstr>
      <vt:lpstr>Dual Degree Project Stage-I  Heterogeneous-ISA Polymorphic Architecture: Exploiting ILP-TLP tradeoffs above ISA affinity  Prakhar Diwan  180100083@iitb.ac.in  Guide: Prof. Virendra Singh</vt:lpstr>
      <vt:lpstr>Outline</vt:lpstr>
      <vt:lpstr>Introduction: Multicore’s Inception</vt:lpstr>
      <vt:lpstr>PowerPoint Presentation</vt:lpstr>
      <vt:lpstr>Introduction: Multicore Issues</vt:lpstr>
      <vt:lpstr>Introduction</vt:lpstr>
      <vt:lpstr>Previous Work</vt:lpstr>
      <vt:lpstr>Heterogeneity in Microarchitecture</vt:lpstr>
      <vt:lpstr>Core Fusion[4] - Idea</vt:lpstr>
      <vt:lpstr>PowerPoint Presentation</vt:lpstr>
      <vt:lpstr>Core Fusion Operation</vt:lpstr>
      <vt:lpstr>Dynamic Reconfiguration</vt:lpstr>
      <vt:lpstr>Evaluated Architectures</vt:lpstr>
      <vt:lpstr>Core Fusion - Results</vt:lpstr>
      <vt:lpstr>Bahurupi [5]</vt:lpstr>
      <vt:lpstr>Bahurupi [5]</vt:lpstr>
      <vt:lpstr>MorphCore [3]</vt:lpstr>
      <vt:lpstr>Heterogeneity in ISA</vt:lpstr>
      <vt:lpstr>ISA Affinity  </vt:lpstr>
      <vt:lpstr>ISA Diversity </vt:lpstr>
      <vt:lpstr>Harnessing ISA Diversity [8]  </vt:lpstr>
      <vt:lpstr>How &amp; when to migrate? </vt:lpstr>
      <vt:lpstr>How to switch based on affinity? </vt:lpstr>
      <vt:lpstr>PowerPoint Presentation</vt:lpstr>
      <vt:lpstr>PowerPoint Presentation</vt:lpstr>
      <vt:lpstr>Het-ISA Polymorphic Architecture </vt:lpstr>
      <vt:lpstr>#Live Threads at Runtime (n)</vt:lpstr>
      <vt:lpstr>How to find “n”?</vt:lpstr>
      <vt:lpstr>Experiments &amp; Simulations</vt:lpstr>
      <vt:lpstr>Experiment: ILP-TLP trade-off</vt:lpstr>
      <vt:lpstr>C1,C2,C4 Parameters</vt:lpstr>
      <vt:lpstr>Simulation Results</vt:lpstr>
      <vt:lpstr>Conclusion &amp; Future Work</vt:lpstr>
      <vt:lpstr>PowerPoint Presentation</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CS-773 Paper Presentation  Hardware-Software Co-Design for Brain-Computer Interfaces  Prakhar Diwan  Misfits (#2) 180100083@iitb.ac.in</dc:title>
  <cp:lastModifiedBy>Prakhar Diwan</cp:lastModifiedBy>
  <cp:revision>631</cp:revision>
  <dcterms:modified xsi:type="dcterms:W3CDTF">2022-10-14T15:21:27Z</dcterms:modified>
</cp:coreProperties>
</file>