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314" r:id="rId20"/>
    <p:sldId id="275" r:id="rId21"/>
    <p:sldId id="276" r:id="rId22"/>
    <p:sldId id="277" r:id="rId23"/>
    <p:sldId id="278" r:id="rId24"/>
    <p:sldId id="279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280" r:id="rId33"/>
    <p:sldId id="281" r:id="rId34"/>
    <p:sldId id="282" r:id="rId35"/>
    <p:sldId id="618" r:id="rId36"/>
    <p:sldId id="619" r:id="rId37"/>
    <p:sldId id="283" r:id="rId38"/>
    <p:sldId id="284" r:id="rId39"/>
    <p:sldId id="286" r:id="rId40"/>
    <p:sldId id="287" r:id="rId41"/>
    <p:sldId id="305" r:id="rId42"/>
  </p:sldIdLst>
  <p:sldSz cx="9144000" cy="5715000" type="screen16x10"/>
  <p:notesSz cx="6858000" cy="9144000"/>
  <p:embeddedFontLst>
    <p:embeddedFont>
      <p:font typeface="Cambria" panose="02040503050406030204" pitchFamily="18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Courier Prime" panose="020B0604020202020204" charset="0"/>
      <p:regular r:id="rId49"/>
      <p:bold r:id="rId50"/>
      <p:italic r:id="rId51"/>
      <p:boldItalic r:id="rId52"/>
    </p:embeddedFont>
    <p:embeddedFont>
      <p:font typeface="Nunito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gfhAS1GEJoXXGNdvB9eME+sqo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ED786-028A-4A73-BF30-8F1DBE9990F0}">
  <a:tblStyle styleId="{90EED786-028A-4A73-BF30-8F1DBE9990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>
        <p:guide orient="horz" pos="1800"/>
        <p:guide pos="2880"/>
        <p:guide orient="horz" pos="3324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to implement such a different ISA system and migration between the cores..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– Load balancing – spread workload evenly across available servers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– Consolidation – group workload on minimal number of machines, idle or power down others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Single-threaded execution in HISACMP/HISADC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Single-threaded execution in HISACMP/HISADC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Single-threaded execution in HISACMP/HISADC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7A1CF3B-A709-7700-8F70-5F1E6958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>
            <a:extLst>
              <a:ext uri="{FF2B5EF4-FFF2-40B4-BE49-F238E27FC236}">
                <a16:creationId xmlns:a16="http://schemas.microsoft.com/office/drawing/2014/main" id="{4DDF7360-94AA-AA4E-9C63-C2707A787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9:notes">
            <a:extLst>
              <a:ext uri="{FF2B5EF4-FFF2-40B4-BE49-F238E27FC236}">
                <a16:creationId xmlns:a16="http://schemas.microsoft.com/office/drawing/2014/main" id="{47B1B0B8-4F2A-6ABB-A271-19A26EB7B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095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Instruction blocks are demultiplexed to the appropriate decoder based on the CIB signal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append the register bits according to ARM as 5, as it contains 32 architectural registers.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SB - store buffer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6F3D2B1C-2BA5-12AB-935A-996B7776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D9598BE4-ACF3-DEC9-A61D-7E75AF9C4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4E8C6874-9D95-7BBE-7C10-5495BC040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768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E36FABA4-9408-5F77-2795-0D3EB0D0F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4D3AA2DA-EB2C-4112-564C-B21F2848F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86EF6C95-BA7D-D386-B097-595A1C1F9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239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9FE72919-5FB1-E17C-E498-CCDF2941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79D37A13-002E-C1AF-739A-EB2A6F48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58F9FC8E-46D3-20F1-1A4B-6C80C7F23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246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40C957F6-A0AA-82EC-8A3E-24CEF1D6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14170B4E-07F8-EA2D-E3A6-AB03CD673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EB244B60-8B0E-E3EA-D459-B9EBD60A70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966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4CC03306-DA99-DA87-9D95-EF9C3FE5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CF7C00EF-9BE1-C75D-F8BE-9FB02C0EB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4620746A-CD50-BA92-04D0-246B63B9D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389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749D12A9-76A3-9402-0069-447178E27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60BC15E4-FB24-79A3-8455-A2E069DEB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CD04A8E0-FEBD-58FD-D7FB-F8EB5459A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82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31312B17-7BD0-DD83-90EE-E3B0BCE4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>
            <a:extLst>
              <a:ext uri="{FF2B5EF4-FFF2-40B4-BE49-F238E27FC236}">
                <a16:creationId xmlns:a16="http://schemas.microsoft.com/office/drawing/2014/main" id="{4D37EF4C-FA86-5D6E-B922-EB447469CD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>
            <a:extLst>
              <a:ext uri="{FF2B5EF4-FFF2-40B4-BE49-F238E27FC236}">
                <a16:creationId xmlns:a16="http://schemas.microsoft.com/office/drawing/2014/main" id="{C0D658F9-FAF8-9C50-22F7-88E5539ED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Simultaneous transformation is done at L2 level so it’s fast as most recent stack frames are present..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620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HISACMP is a dual core system with ARM and x86 core each with private LLCs.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Private LLCs are used by HISACMP.. And explain that it’s used as baseline.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a few cases like: milc uses SIMD functionality available in x86 used byt HIDC and soplex uses  FP too.. In ARMv7 it performs that by software emulations.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Mcf is a memory intensive benchmark and effectively utilizes the ARM’s lower register pressure to it’s advantage..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>
          <a:extLst>
            <a:ext uri="{FF2B5EF4-FFF2-40B4-BE49-F238E27FC236}">
              <a16:creationId xmlns:a16="http://schemas.microsoft.com/office/drawing/2014/main" id="{CE0082F9-51C0-D0A0-584F-584009B6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>
            <a:extLst>
              <a:ext uri="{FF2B5EF4-FFF2-40B4-BE49-F238E27FC236}">
                <a16:creationId xmlns:a16="http://schemas.microsoft.com/office/drawing/2014/main" id="{D2DA2C00-3478-7B40-C295-F3CD00D75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7:notes">
            <a:extLst>
              <a:ext uri="{FF2B5EF4-FFF2-40B4-BE49-F238E27FC236}">
                <a16:creationId xmlns:a16="http://schemas.microsoft.com/office/drawing/2014/main" id="{ECA7DEE5-B9B2-2B31-2171-F41103ECF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Reduction due to </a:t>
            </a:r>
            <a:r>
              <a:rPr lang="en-IN" dirty="0" err="1"/>
              <a:t>simultanoues</a:t>
            </a:r>
            <a:r>
              <a:rPr lang="en-IN" dirty="0"/>
              <a:t> transformation strategy and shared cache across different ISA program execution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02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>
          <a:extLst>
            <a:ext uri="{FF2B5EF4-FFF2-40B4-BE49-F238E27FC236}">
              <a16:creationId xmlns:a16="http://schemas.microsoft.com/office/drawing/2014/main" id="{7ABDF5C8-EDDD-0DE4-FB99-49813BDE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>
            <a:extLst>
              <a:ext uri="{FF2B5EF4-FFF2-40B4-BE49-F238E27FC236}">
                <a16:creationId xmlns:a16="http://schemas.microsoft.com/office/drawing/2014/main" id="{03D7E426-9E85-DEFE-318A-B2BC6749A5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7:notes">
            <a:extLst>
              <a:ext uri="{FF2B5EF4-FFF2-40B4-BE49-F238E27FC236}">
                <a16:creationId xmlns:a16="http://schemas.microsoft.com/office/drawing/2014/main" id="{80BD67B6-AC09-611A-FF7E-8AE392F3A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Reduction due to </a:t>
            </a:r>
            <a:r>
              <a:rPr lang="en-IN" dirty="0" err="1"/>
              <a:t>simultanoues</a:t>
            </a:r>
            <a:r>
              <a:rPr lang="en-IN" dirty="0"/>
              <a:t> transformation strategy and shared cache across different ISA program execution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137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the baseline configuration in each dual and quad core config.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Executed 330 quad combinations and 55 pairs from SPEC benchmarks were used.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each metric and gains..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However it was all restricted to a single ISA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 have plotted the execution time of consecutive phases of 100M instructions from bzip2 benchmark.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Dynamic execution of phases on affine ISA led to 24% improvement over best single-ISA execution.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 have plotted the execution time of consecutive phases of 100M instructions from bzip2 benchmark.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Dynamic execution of phases on affine ISA led to 24% improvement over best single-ISA execution.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 have plotted the execution time of consecutive phases of 100M instructions from bzip2 benchmark.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Dynamic execution of phases on affine ISA led to 24% improvement over best single-ISA execution.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ctrTitle" idx="2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60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subTitle" idx="1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body" idx="1"/>
          </p:nvPr>
        </p:nvSpPr>
        <p:spPr>
          <a:xfrm>
            <a:off x="311700" y="985540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 rot="10800000" flipH="1">
            <a:off x="390561" y="881528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61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7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67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8"/>
          <p:cNvSpPr txBox="1">
            <a:spLocks noGrp="1"/>
          </p:cNvSpPr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8"/>
          <p:cNvSpPr txBox="1">
            <a:spLocks noGrp="1"/>
          </p:cNvSpPr>
          <p:nvPr>
            <p:ph type="body" idx="1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8"/>
          <p:cNvSpPr txBox="1">
            <a:spLocks noGrp="1"/>
          </p:cNvSpPr>
          <p:nvPr>
            <p:ph type="sldNum" idx="12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>
            <a:spLocks noGrp="1"/>
          </p:cNvSpPr>
          <p:nvPr>
            <p:ph type="title"/>
          </p:nvPr>
        </p:nvSpPr>
        <p:spPr>
          <a:xfrm>
            <a:off x="311700" y="1357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body" idx="1"/>
          </p:nvPr>
        </p:nvSpPr>
        <p:spPr>
          <a:xfrm>
            <a:off x="311700" y="921740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3"/>
          <p:cNvCxnSpPr/>
          <p:nvPr/>
        </p:nvCxnSpPr>
        <p:spPr>
          <a:xfrm rot="10800000" flipH="1">
            <a:off x="390561" y="835728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6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ctrTitle" idx="2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69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subTitle" idx="1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sldNum" idx="12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70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>
            <a:spLocks noGrp="1"/>
          </p:cNvSpPr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1"/>
          <p:cNvSpPr txBox="1">
            <a:spLocks noGrp="1"/>
          </p:cNvSpPr>
          <p:nvPr>
            <p:ph type="body" idx="1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1"/>
          <p:cNvSpPr txBox="1">
            <a:spLocks noGrp="1"/>
          </p:cNvSpPr>
          <p:nvPr>
            <p:ph type="sldNum" idx="12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 strike="noStrike" cap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59"/>
          <p:cNvSpPr txBox="1">
            <a:spLocks noGrp="1"/>
          </p:cNvSpPr>
          <p:nvPr>
            <p:ph type="sldNum" idx="12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>
            <a:spLocks noGrp="1"/>
          </p:cNvSpPr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sldNum" idx="12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center/tip/How-much-energy-do-data-centers-consu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c-techgroup.com/data-center-energy-consumption/#:~:text=Data%20centers%20usually%20use%20a,and%20cool%20down%20their%20component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 idx="2"/>
          </p:nvPr>
        </p:nvSpPr>
        <p:spPr>
          <a:xfrm>
            <a:off x="311700" y="101475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 b="1" dirty="0">
                <a:solidFill>
                  <a:schemeClr val="dk1"/>
                </a:solidFill>
                <a:highlight>
                  <a:schemeClr val="lt1"/>
                </a:highlight>
              </a:rPr>
              <a:t>HPCC 24: Paper 1571072796</a:t>
            </a:r>
            <a:endParaRPr sz="22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highlight>
                  <a:schemeClr val="lt1"/>
                </a:highlight>
              </a:rPr>
              <a:t>HIDC: Heterogeneous-ISA </a:t>
            </a:r>
            <a:endParaRPr sz="3600" b="1" dirty="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rgbClr val="8B00E7"/>
                </a:solidFill>
                <a:highlight>
                  <a:schemeClr val="lt1"/>
                </a:highlight>
              </a:rPr>
              <a:t>Dynamic Core</a:t>
            </a:r>
            <a:endParaRPr sz="3600" b="1" dirty="0">
              <a:solidFill>
                <a:srgbClr val="8B00E7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ourier Prime"/>
                <a:ea typeface="Courier Prime"/>
                <a:cs typeface="Courier Prime"/>
                <a:sym typeface="Courier Prime"/>
              </a:rPr>
              <a:t>Nirmal Kumar Boran, </a:t>
            </a:r>
            <a:r>
              <a:rPr lang="en" sz="2000" b="1" dirty="0">
                <a:solidFill>
                  <a:schemeClr val="dk1"/>
                </a:solidFill>
                <a:highlight>
                  <a:schemeClr val="lt1"/>
                </a:highlight>
                <a:latin typeface="Courier Prime"/>
                <a:ea typeface="Courier Prime"/>
                <a:cs typeface="Courier Prime"/>
                <a:sym typeface="Courier Prime"/>
              </a:rPr>
              <a:t>Prakhar Diwan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ourier Prime"/>
                <a:ea typeface="Courier Prime"/>
                <a:cs typeface="Courier Prime"/>
                <a:sym typeface="Courier Prime"/>
              </a:rPr>
              <a:t>, Meet Udeshi, Shubhakit Rathore and Virendra Singh</a:t>
            </a:r>
            <a:br>
              <a:rPr lang="en" sz="2000" b="1" dirty="0">
                <a:solidFill>
                  <a:schemeClr val="dk1"/>
                </a:solidFill>
                <a:highlight>
                  <a:schemeClr val="lt1"/>
                </a:highlight>
                <a:latin typeface="Courier Prime"/>
                <a:ea typeface="Courier Prime"/>
                <a:cs typeface="Courier Prime"/>
                <a:sym typeface="Courier Prime"/>
              </a:rPr>
            </a:b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255" y="3864864"/>
            <a:ext cx="1740295" cy="174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566E9-84E3-6889-2210-59EC468A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4000274"/>
            <a:ext cx="1355130" cy="1613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311700" y="1357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ISA Diversity</a:t>
            </a:r>
            <a:endParaRPr sz="3200"/>
          </a:p>
        </p:txBody>
      </p:sp>
      <p:sp>
        <p:nvSpPr>
          <p:cNvPr id="167" name="Google Shape;167;p10"/>
          <p:cNvSpPr txBox="1"/>
          <p:nvPr/>
        </p:nvSpPr>
        <p:spPr>
          <a:xfrm>
            <a:off x="311700" y="971481"/>
            <a:ext cx="8520600" cy="443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ISAs may have different sets of features: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Architectural register file size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Types of memory operand support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Types of operand support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affect various performance parameters: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Register pressure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Code density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Dynamic instruction count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311700" y="5406670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311700" y="1357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Heterogeneous ISA CMP (HISACMP)</a:t>
            </a:r>
            <a:endParaRPr sz="3200"/>
          </a:p>
        </p:txBody>
      </p:sp>
      <p:sp>
        <p:nvSpPr>
          <p:cNvPr id="183" name="Google Shape;183;p12"/>
          <p:cNvSpPr txBox="1"/>
          <p:nvPr/>
        </p:nvSpPr>
        <p:spPr>
          <a:xfrm>
            <a:off x="311700" y="948325"/>
            <a:ext cx="8673600" cy="157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CMP consisting of different ISA cores with private LLCs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migrates between the cores dynamically as per affinity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32% reduction in EDP compared to best single-ISA architecture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11150" y="5406670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404500" y="2911225"/>
            <a:ext cx="2543100" cy="1015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4947611" y="2911225"/>
            <a:ext cx="1791600" cy="101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2404500" y="3926599"/>
            <a:ext cx="4335000" cy="11919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4018117" y="3308629"/>
            <a:ext cx="929700" cy="220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5967260" y="3308533"/>
            <a:ext cx="772200" cy="220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5385454" y="4470112"/>
            <a:ext cx="1353900" cy="220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3471074" y="3543931"/>
            <a:ext cx="1476900" cy="382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5262404" y="3543931"/>
            <a:ext cx="1476900" cy="38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4641579" y="4690677"/>
            <a:ext cx="2097600" cy="427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311700" y="1357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Cross-ISA migration techniques</a:t>
            </a:r>
            <a:endParaRPr sz="3200"/>
          </a:p>
        </p:txBody>
      </p:sp>
      <p:sp>
        <p:nvSpPr>
          <p:cNvPr id="208" name="Google Shape;208;p14"/>
          <p:cNvSpPr txBox="1"/>
          <p:nvPr/>
        </p:nvSpPr>
        <p:spPr>
          <a:xfrm>
            <a:off x="311700" y="948375"/>
            <a:ext cx="8673600" cy="429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Coarse-grained strategies</a:t>
            </a:r>
            <a:r>
              <a:rPr lang="en" sz="21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[3][4][5]</a:t>
            </a: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switch at anytime between ISAs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migration overhead (~100 μs)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Finer-grained strategies</a:t>
            </a:r>
            <a:r>
              <a:rPr lang="en" sz="21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at function call &amp; return sites 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migration overhead (~100 ns)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311700" y="4842000"/>
            <a:ext cx="85206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 M. Devuyst  et. al, “Execution migration in a heterogeneous ISA chip multiprocessor”, ASPLOS 2012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A. Barbalace et. al, “Breaking the Boundaries in Heterogeneous-ISA Datacenter”. ASPLOS, 2017.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N. Boran et. al, “Fine-Grained Scheduling in Heterogeneous-ISA Architectures”, CAL 2021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Motivation: Heterogeneous-ISA Execution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5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10625" y="1472900"/>
            <a:ext cx="2543100" cy="10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953736" y="1472900"/>
            <a:ext cx="1791600" cy="101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023867" y="1870304"/>
            <a:ext cx="929700" cy="2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480724" y="2105706"/>
            <a:ext cx="1476900" cy="382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3973135" y="1870308"/>
            <a:ext cx="772200" cy="220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3268279" y="2105706"/>
            <a:ext cx="1476900" cy="38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410625" y="2873425"/>
            <a:ext cx="4334400" cy="546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1196475" y="986650"/>
            <a:ext cx="8274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365925" y="986650"/>
            <a:ext cx="827400" cy="400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2271325" y="1006842"/>
            <a:ext cx="996950" cy="220725"/>
          </a:xfrm>
          <a:custGeom>
            <a:avLst/>
            <a:gdLst/>
            <a:ahLst/>
            <a:cxnLst/>
            <a:rect l="l" t="t" r="r" b="b"/>
            <a:pathLst>
              <a:path w="39878" h="8829" extrusionOk="0">
                <a:moveTo>
                  <a:pt x="39878" y="8829"/>
                </a:moveTo>
                <a:cubicBezTo>
                  <a:pt x="36632" y="7361"/>
                  <a:pt x="27049" y="96"/>
                  <a:pt x="20403" y="19"/>
                </a:cubicBezTo>
                <a:cubicBezTo>
                  <a:pt x="13757" y="-58"/>
                  <a:pt x="3401" y="6974"/>
                  <a:pt x="0" y="836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15"/>
          <p:cNvCxnSpPr>
            <a:stCxn id="220" idx="2"/>
          </p:cNvCxnSpPr>
          <p:nvPr/>
        </p:nvCxnSpPr>
        <p:spPr>
          <a:xfrm>
            <a:off x="2219174" y="2488506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15"/>
          <p:cNvCxnSpPr/>
          <p:nvPr/>
        </p:nvCxnSpPr>
        <p:spPr>
          <a:xfrm>
            <a:off x="3961724" y="2488506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Motivation: Heterogeneous-ISA Execution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399050" y="1578100"/>
            <a:ext cx="2543100" cy="101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2942161" y="1578100"/>
            <a:ext cx="1791600" cy="10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2012292" y="1975504"/>
            <a:ext cx="929700" cy="220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465249" y="2210806"/>
            <a:ext cx="1476900" cy="38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961560" y="1975508"/>
            <a:ext cx="772200" cy="2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3256704" y="2210906"/>
            <a:ext cx="1476900" cy="382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399050" y="2978625"/>
            <a:ext cx="4334400" cy="546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1256900" y="969700"/>
            <a:ext cx="827400" cy="400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3424250" y="969700"/>
            <a:ext cx="8274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2271325" y="1006842"/>
            <a:ext cx="996950" cy="220725"/>
          </a:xfrm>
          <a:custGeom>
            <a:avLst/>
            <a:gdLst/>
            <a:ahLst/>
            <a:cxnLst/>
            <a:rect l="l" t="t" r="r" b="b"/>
            <a:pathLst>
              <a:path w="39878" h="8829" extrusionOk="0">
                <a:moveTo>
                  <a:pt x="39878" y="8829"/>
                </a:moveTo>
                <a:cubicBezTo>
                  <a:pt x="36632" y="7361"/>
                  <a:pt x="27049" y="96"/>
                  <a:pt x="20403" y="19"/>
                </a:cubicBezTo>
                <a:cubicBezTo>
                  <a:pt x="13757" y="-58"/>
                  <a:pt x="3401" y="6974"/>
                  <a:pt x="0" y="836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" name="Google Shape;245;p16"/>
          <p:cNvCxnSpPr/>
          <p:nvPr/>
        </p:nvCxnSpPr>
        <p:spPr>
          <a:xfrm>
            <a:off x="2197999" y="2593706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4040674" y="2595919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Motivation: Heterogeneous-ISA Execution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17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10625" y="1472900"/>
            <a:ext cx="2543100" cy="10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2953736" y="1472900"/>
            <a:ext cx="1791600" cy="101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2023867" y="1870304"/>
            <a:ext cx="929700" cy="2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476824" y="2105606"/>
            <a:ext cx="1476900" cy="382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3973135" y="1870308"/>
            <a:ext cx="772200" cy="220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3268279" y="2105706"/>
            <a:ext cx="1476900" cy="38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410625" y="2873425"/>
            <a:ext cx="4334400" cy="546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1196475" y="986650"/>
            <a:ext cx="8274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3365925" y="986650"/>
            <a:ext cx="827400" cy="400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2271325" y="1006842"/>
            <a:ext cx="996950" cy="220725"/>
          </a:xfrm>
          <a:custGeom>
            <a:avLst/>
            <a:gdLst/>
            <a:ahLst/>
            <a:cxnLst/>
            <a:rect l="l" t="t" r="r" b="b"/>
            <a:pathLst>
              <a:path w="39878" h="8829" extrusionOk="0">
                <a:moveTo>
                  <a:pt x="39878" y="8829"/>
                </a:moveTo>
                <a:cubicBezTo>
                  <a:pt x="36632" y="7361"/>
                  <a:pt x="27049" y="96"/>
                  <a:pt x="20403" y="19"/>
                </a:cubicBezTo>
                <a:cubicBezTo>
                  <a:pt x="13757" y="-58"/>
                  <a:pt x="3401" y="6974"/>
                  <a:pt x="0" y="836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410625" y="3653650"/>
            <a:ext cx="8520600" cy="1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Heterogeneous ISA CMP execution involves switching between cores, which leads to: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power dissipation by idle cores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resources are underutilized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migration overhead (~100μs) is large due to separate LLCs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7"/>
          <p:cNvCxnSpPr/>
          <p:nvPr/>
        </p:nvCxnSpPr>
        <p:spPr>
          <a:xfrm>
            <a:off x="2219174" y="2488506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5" name="Google Shape;265;p17"/>
          <p:cNvCxnSpPr/>
          <p:nvPr/>
        </p:nvCxnSpPr>
        <p:spPr>
          <a:xfrm>
            <a:off x="4001024" y="2503406"/>
            <a:ext cx="114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6" name="Google Shape;266;p17"/>
          <p:cNvSpPr txBox="1"/>
          <p:nvPr/>
        </p:nvSpPr>
        <p:spPr>
          <a:xfrm>
            <a:off x="0" y="2488400"/>
            <a:ext cx="9144000" cy="9789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we make heterogeneous ISA execution (single-threaded) more energy-efficient?</a:t>
            </a:r>
            <a:endParaRPr sz="24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200"/>
              <a:t>Heterogeneous ISA Dynamic Core (HIDC)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200"/>
          </a:p>
        </p:txBody>
      </p:sp>
      <p:sp>
        <p:nvSpPr>
          <p:cNvPr id="272" name="Google Shape;272;p1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311700" y="971473"/>
            <a:ext cx="8520600" cy="426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HIDC consists of: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dynamic out-of-order core supporting multiple ISAs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migration engine to facilitate cross-ISA migration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consists a superset of resources required by the ISAs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overcomes static power and resource utilization issues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cross-ISA switching decisions, HIDC uses a perceptron-based scheduler</a:t>
            </a:r>
            <a:r>
              <a:rPr lang="en" sz="21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two popular ISAs ARM &amp; x86 for the proposal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311700" y="5322670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N. Boran et. al, “Classification based scheduling in Heterogeneous ISA Architectures”. VDAT, 2020.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2325" y="2126025"/>
            <a:ext cx="9144000" cy="14142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execute multiple ISAs within a core?</a:t>
            </a:r>
            <a:endParaRPr sz="24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HIDC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EAF17-FC81-087C-694C-967C32EC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27" y="1037969"/>
            <a:ext cx="7097146" cy="42006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>
          <a:extLst>
            <a:ext uri="{FF2B5EF4-FFF2-40B4-BE49-F238E27FC236}">
              <a16:creationId xmlns:a16="http://schemas.microsoft.com/office/drawing/2014/main" id="{67A55FC4-EBFA-FDA1-9A5A-C2440A06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>
            <a:extLst>
              <a:ext uri="{FF2B5EF4-FFF2-40B4-BE49-F238E27FC236}">
                <a16:creationId xmlns:a16="http://schemas.microsoft.com/office/drawing/2014/main" id="{24A1002F-6425-6003-C9AF-CAA7258F8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9">
            <a:extLst>
              <a:ext uri="{FF2B5EF4-FFF2-40B4-BE49-F238E27FC236}">
                <a16:creationId xmlns:a16="http://schemas.microsoft.com/office/drawing/2014/main" id="{77C7B7C1-4134-B9B0-72BB-81FC4A6E3C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82" name="Google Shape;282;p19">
            <a:extLst>
              <a:ext uri="{FF2B5EF4-FFF2-40B4-BE49-F238E27FC236}">
                <a16:creationId xmlns:a16="http://schemas.microsoft.com/office/drawing/2014/main" id="{D686A9FB-98B5-147C-AA2C-ADE8BD828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>
            <a:extLst>
              <a:ext uri="{FF2B5EF4-FFF2-40B4-BE49-F238E27FC236}">
                <a16:creationId xmlns:a16="http://schemas.microsoft.com/office/drawing/2014/main" id="{FD37AB3E-17C6-E122-1EE9-57FEFC46C98C}"/>
              </a:ext>
            </a:extLst>
          </p:cNvPr>
          <p:cNvSpPr/>
          <p:nvPr/>
        </p:nvSpPr>
        <p:spPr>
          <a:xfrm>
            <a:off x="4418975" y="3378000"/>
            <a:ext cx="451200" cy="510000"/>
          </a:xfrm>
          <a:prstGeom prst="ellipse">
            <a:avLst/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>
            <a:extLst>
              <a:ext uri="{FF2B5EF4-FFF2-40B4-BE49-F238E27FC236}">
                <a16:creationId xmlns:a16="http://schemas.microsoft.com/office/drawing/2014/main" id="{BA8473D9-6AF3-B7DC-E13F-D07EB27DDD75}"/>
              </a:ext>
            </a:extLst>
          </p:cNvPr>
          <p:cNvSpPr txBox="1"/>
          <p:nvPr/>
        </p:nvSpPr>
        <p:spPr>
          <a:xfrm>
            <a:off x="5288325" y="3425250"/>
            <a:ext cx="2956200" cy="415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CIB: Indicates the executing ISA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>
            <a:extLst>
              <a:ext uri="{FF2B5EF4-FFF2-40B4-BE49-F238E27FC236}">
                <a16:creationId xmlns:a16="http://schemas.microsoft.com/office/drawing/2014/main" id="{CE25242B-AC1F-0D2E-0285-3FB72EEBC55A}"/>
              </a:ext>
            </a:extLst>
          </p:cNvPr>
          <p:cNvSpPr/>
          <p:nvPr/>
        </p:nvSpPr>
        <p:spPr>
          <a:xfrm>
            <a:off x="2170075" y="966800"/>
            <a:ext cx="2063400" cy="567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>
            <a:extLst>
              <a:ext uri="{FF2B5EF4-FFF2-40B4-BE49-F238E27FC236}">
                <a16:creationId xmlns:a16="http://schemas.microsoft.com/office/drawing/2014/main" id="{85752B76-20EF-3425-4F34-08BAB7347B89}"/>
              </a:ext>
            </a:extLst>
          </p:cNvPr>
          <p:cNvSpPr txBox="1"/>
          <p:nvPr/>
        </p:nvSpPr>
        <p:spPr>
          <a:xfrm>
            <a:off x="5102925" y="927500"/>
            <a:ext cx="2817000" cy="646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Remains unaltered across ARM/x86 execution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9">
            <a:extLst>
              <a:ext uri="{FF2B5EF4-FFF2-40B4-BE49-F238E27FC236}">
                <a16:creationId xmlns:a16="http://schemas.microsoft.com/office/drawing/2014/main" id="{BA8BFE18-ADE0-FBAC-B49F-FE7017224060}"/>
              </a:ext>
            </a:extLst>
          </p:cNvPr>
          <p:cNvCxnSpPr>
            <a:stCxn id="285" idx="3"/>
            <a:endCxn id="286" idx="1"/>
          </p:cNvCxnSpPr>
          <p:nvPr/>
        </p:nvCxnSpPr>
        <p:spPr>
          <a:xfrm>
            <a:off x="4233475" y="1250750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8" name="Google Shape;288;p19">
            <a:extLst>
              <a:ext uri="{FF2B5EF4-FFF2-40B4-BE49-F238E27FC236}">
                <a16:creationId xmlns:a16="http://schemas.microsoft.com/office/drawing/2014/main" id="{EB561613-DFB8-4933-9799-6D81BDE27049}"/>
              </a:ext>
            </a:extLst>
          </p:cNvPr>
          <p:cNvCxnSpPr>
            <a:stCxn id="283" idx="6"/>
            <a:endCxn id="284" idx="1"/>
          </p:cNvCxnSpPr>
          <p:nvPr/>
        </p:nvCxnSpPr>
        <p:spPr>
          <a:xfrm>
            <a:off x="4870175" y="3633000"/>
            <a:ext cx="4182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926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/>
          <p:nvPr/>
        </p:nvSpPr>
        <p:spPr>
          <a:xfrm>
            <a:off x="2170075" y="1697100"/>
            <a:ext cx="2063400" cy="1008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5102875" y="1878150"/>
            <a:ext cx="2341800" cy="646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ISA-specific decoders are used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0"/>
          <p:cNvCxnSpPr>
            <a:endCxn id="297" idx="1"/>
          </p:cNvCxnSpPr>
          <p:nvPr/>
        </p:nvCxnSpPr>
        <p:spPr>
          <a:xfrm>
            <a:off x="4233475" y="2201400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Outline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415100" y="1078950"/>
            <a:ext cx="8115000" cy="4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Results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2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/>
          <p:nvPr/>
        </p:nvSpPr>
        <p:spPr>
          <a:xfrm>
            <a:off x="2170075" y="2857500"/>
            <a:ext cx="2063400" cy="1030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5102875" y="2704125"/>
            <a:ext cx="3164700" cy="646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register files &amp; renaming logic are used by both ISAs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1"/>
          <p:cNvCxnSpPr>
            <a:endCxn id="307" idx="1"/>
          </p:cNvCxnSpPr>
          <p:nvPr/>
        </p:nvCxnSpPr>
        <p:spPr>
          <a:xfrm>
            <a:off x="4233475" y="3027375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22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/>
          <p:nvPr/>
        </p:nvSpPr>
        <p:spPr>
          <a:xfrm>
            <a:off x="2170075" y="2857500"/>
            <a:ext cx="2063400" cy="1030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5102875" y="2704125"/>
            <a:ext cx="3729300" cy="646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RS, ROB, SB entries are modified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incorporate exclusive ISA information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2"/>
          <p:cNvCxnSpPr>
            <a:endCxn id="317" idx="1"/>
          </p:cNvCxnSpPr>
          <p:nvPr/>
        </p:nvCxnSpPr>
        <p:spPr>
          <a:xfrm>
            <a:off x="4233475" y="3027375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/>
          <p:nvPr/>
        </p:nvSpPr>
        <p:spPr>
          <a:xfrm>
            <a:off x="2170075" y="4063100"/>
            <a:ext cx="2063400" cy="93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5102875" y="4208750"/>
            <a:ext cx="2434500" cy="646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x86 uses SIMD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FP Functional Units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3"/>
          <p:cNvCxnSpPr>
            <a:endCxn id="327" idx="1"/>
          </p:cNvCxnSpPr>
          <p:nvPr/>
        </p:nvCxnSpPr>
        <p:spPr>
          <a:xfrm>
            <a:off x="4233475" y="4532000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HIDC Pipeline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50" y="971866"/>
            <a:ext cx="4477400" cy="464870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/>
          <p:nvPr/>
        </p:nvSpPr>
        <p:spPr>
          <a:xfrm>
            <a:off x="2158475" y="5183175"/>
            <a:ext cx="2063400" cy="43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5091275" y="5078625"/>
            <a:ext cx="2805300" cy="415500"/>
          </a:xfrm>
          <a:prstGeom prst="rect">
            <a:avLst/>
          </a:prstGeom>
          <a:noFill/>
          <a:ln w="952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ROB &amp; SB is used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4"/>
          <p:cNvCxnSpPr>
            <a:endCxn id="337" idx="1"/>
          </p:cNvCxnSpPr>
          <p:nvPr/>
        </p:nvCxnSpPr>
        <p:spPr>
          <a:xfrm>
            <a:off x="4221875" y="5286375"/>
            <a:ext cx="869400" cy="0"/>
          </a:xfrm>
          <a:prstGeom prst="straightConnector1">
            <a:avLst/>
          </a:prstGeom>
          <a:noFill/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41F198BD-F580-A2EA-B6CB-F43FEB81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B97B8BB0-19E2-52A8-31B1-81F7C3731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5A5CD11F-6931-F8E8-F82F-A1895B9D06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2F8388-BDA8-C978-42C4-43D4D53EB661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F429E5-5D94-0A4A-FEA1-16796845269A}"/>
              </a:ext>
            </a:extLst>
          </p:cNvPr>
          <p:cNvSpPr txBox="1"/>
          <p:nvPr/>
        </p:nvSpPr>
        <p:spPr>
          <a:xfrm>
            <a:off x="818984" y="3942753"/>
            <a:ext cx="850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49248-239D-A980-CD8C-A902BEAC001E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ADE98-36F7-BA3B-9B0A-71D1DC953B73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FCA3-167F-5B1C-D619-3882BB4FF028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12554A-56D8-1145-7B8A-2D8C2B568DDB}"/>
              </a:ext>
            </a:extLst>
          </p:cNvPr>
          <p:cNvGrpSpPr/>
          <p:nvPr/>
        </p:nvGrpSpPr>
        <p:grpSpPr>
          <a:xfrm>
            <a:off x="2063904" y="1265971"/>
            <a:ext cx="5257800" cy="3506867"/>
            <a:chOff x="1686560" y="1457647"/>
            <a:chExt cx="7010400" cy="467582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47CAF4-5CA0-8CE0-0F6B-0E29F3FC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85B1F4-1905-6551-FEA5-96225920E9B0}"/>
                </a:ext>
              </a:extLst>
            </p:cNvPr>
            <p:cNvGrpSpPr/>
            <p:nvPr/>
          </p:nvGrpSpPr>
          <p:grpSpPr>
            <a:xfrm>
              <a:off x="1686560" y="1457647"/>
              <a:ext cx="7010400" cy="4675823"/>
              <a:chOff x="1686560" y="1457647"/>
              <a:chExt cx="7010400" cy="46758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6850223-8DFF-BFDD-2729-709234DC933E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FC827EB-54DF-C28C-0D13-253F8572E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D60F8F-F030-71C0-CD27-5D8F14661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2C9923-3D0F-3A05-599A-0412057ECFEC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C186FA-3B22-9216-30FC-F39E6FB685C1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2E7039-5A11-5FC3-C8DD-11D883656F19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5AD33-F3D2-6A1A-9802-56F52F36CBC6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24742B-EC27-4A66-BF50-6186A53AF4D2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451181-E7F9-96EA-331A-CC56F386CCEF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EEEE5-2137-FEBC-37F3-1D6FBED677E7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D0587-26A6-8144-5EA3-68FA6978A5A0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9E02D-51D4-6394-CC38-C1030C559857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49CFB-96DA-028B-63E6-DB7CCEDA979F}"/>
              </a:ext>
            </a:extLst>
          </p:cNvPr>
          <p:cNvSpPr txBox="1"/>
          <p:nvPr/>
        </p:nvSpPr>
        <p:spPr>
          <a:xfrm>
            <a:off x="7267932" y="3662309"/>
            <a:ext cx="1057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B6A8C3-6D8F-38A7-3D3F-78D28E28EF78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C45F7-E837-C1E9-E0F8-7D6E997BF692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60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4F56BA97-D4BD-BE0F-882A-74B6F0B4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107F3642-D183-AB7C-4E2B-CF94A6CBD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3FE3D9FF-9360-191B-18C4-9114E3EEEE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EE985-CEED-FF03-33A3-6B1EE33210EC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3D1CB2-8C3E-8695-A9C4-51342737C6A1}"/>
              </a:ext>
            </a:extLst>
          </p:cNvPr>
          <p:cNvSpPr txBox="1"/>
          <p:nvPr/>
        </p:nvSpPr>
        <p:spPr>
          <a:xfrm>
            <a:off x="877492" y="3942753"/>
            <a:ext cx="791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6B225-7524-2227-6D9D-A6448EAB6A83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26D4DC-134E-3A62-0C70-BFABA7D66FC6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81686F-DA89-1828-9037-E11F6B43481C}"/>
              </a:ext>
            </a:extLst>
          </p:cNvPr>
          <p:cNvGrpSpPr/>
          <p:nvPr/>
        </p:nvGrpSpPr>
        <p:grpSpPr>
          <a:xfrm>
            <a:off x="2063904" y="1265971"/>
            <a:ext cx="5257800" cy="3506867"/>
            <a:chOff x="1686560" y="1457647"/>
            <a:chExt cx="7010400" cy="467582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EB64DF-2462-66A0-BE34-D280692D0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B05319-2200-8461-ADE2-E75A42409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12C0C7-7C4D-BEC9-4EA8-96D207A580AA}"/>
                </a:ext>
              </a:extLst>
            </p:cNvPr>
            <p:cNvGrpSpPr/>
            <p:nvPr/>
          </p:nvGrpSpPr>
          <p:grpSpPr>
            <a:xfrm>
              <a:off x="1686560" y="1457647"/>
              <a:ext cx="7010400" cy="4675823"/>
              <a:chOff x="1686560" y="1457647"/>
              <a:chExt cx="7010400" cy="467582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11E2349-13CE-F498-1F07-E43281E4E718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6EC1CB-EDDB-64EB-DB17-73CC4F7C1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E5857F-06C6-76AE-D392-3A03E9CF9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FD4943-2F6A-5C67-7A0C-6101F5EF8C71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1FF49C-3B4D-77E9-5D20-278F3FBD0AFB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64688ED-90D3-F316-D63E-F15B31856BC6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E1101A-102B-2C0D-199B-799F0332B3C1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992142-DE2C-C3A3-8FC3-0E7D8FEF86AF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A1FC8D-C271-932B-7B24-39466738B88B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981063-2BA9-51B6-CE24-A5A5E1F4F7AA}"/>
                  </a:ext>
                </a:extLst>
              </p:cNvPr>
              <p:cNvSpPr txBox="1"/>
              <p:nvPr/>
            </p:nvSpPr>
            <p:spPr>
              <a:xfrm>
                <a:off x="2542163" y="2112707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DFCFA5-222C-1068-1B3C-BB00E09C3FCF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F17E01A-DA27-BAD3-77C8-991992FE16B9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49C1AD-9F66-3F66-2F1B-DE553297B4F9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70D833-DE66-A113-4845-9CFA88B9E877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C2584E-D0B4-A568-3FDA-A545D5A9BC35}"/>
              </a:ext>
            </a:extLst>
          </p:cNvPr>
          <p:cNvSpPr txBox="1"/>
          <p:nvPr/>
        </p:nvSpPr>
        <p:spPr>
          <a:xfrm>
            <a:off x="7267931" y="3662309"/>
            <a:ext cx="11201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1CA58-0749-4581-6270-D0772AC90559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6D7E49-B454-5547-601A-398A979B7961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2D68DE-1492-F02B-D504-7DBAA26FB651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8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CCD49B8D-8BAA-CFC2-F394-A8FE046A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ACBA68C8-B948-B770-1007-06D9AFDE9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3FC4EBB2-6539-0136-7D6B-8C0704BEA0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508F02A-F3DA-CA56-1A51-4066F0771FA9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9CA068B-51A8-0962-37A2-0724F67072AE}"/>
              </a:ext>
            </a:extLst>
          </p:cNvPr>
          <p:cNvSpPr txBox="1"/>
          <p:nvPr/>
        </p:nvSpPr>
        <p:spPr>
          <a:xfrm>
            <a:off x="818984" y="3942753"/>
            <a:ext cx="850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 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1FE3699-3343-F291-ADB5-78E3890279DE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4A1D8F9-C91B-8B30-82D1-277127115E30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E5265311-0AD8-1C74-8B0C-769364A3C181}"/>
              </a:ext>
            </a:extLst>
          </p:cNvPr>
          <p:cNvGrpSpPr/>
          <p:nvPr/>
        </p:nvGrpSpPr>
        <p:grpSpPr>
          <a:xfrm>
            <a:off x="2063904" y="1265971"/>
            <a:ext cx="5257800" cy="3506867"/>
            <a:chOff x="1686560" y="1457647"/>
            <a:chExt cx="7010400" cy="4675823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0CD7B32-B349-63A3-C1AC-7453C316E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34B224E-A275-5F30-2AD2-D2F3CB1D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8B3EB5A-FBE1-3416-8F53-3270253387C9}"/>
                </a:ext>
              </a:extLst>
            </p:cNvPr>
            <p:cNvGrpSpPr/>
            <p:nvPr/>
          </p:nvGrpSpPr>
          <p:grpSpPr>
            <a:xfrm>
              <a:off x="1686560" y="1457647"/>
              <a:ext cx="7010400" cy="4675823"/>
              <a:chOff x="1686560" y="1457647"/>
              <a:chExt cx="7010400" cy="4675823"/>
            </a:xfrm>
          </p:grpSpPr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39FFF865-569A-6DE8-0D2B-949CFAA4DF5D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3F29C4C-E179-C6AD-A2E7-D44BAFEC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01789377-B3E9-2A0D-265D-0EDC82CC7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9CD0809-D0B6-60BF-0938-8D64EB0D0FC4}"/>
                  </a:ext>
                </a:extLst>
              </p:cNvPr>
              <p:cNvSpPr/>
              <p:nvPr/>
            </p:nvSpPr>
            <p:spPr>
              <a:xfrm>
                <a:off x="2969548" y="3838668"/>
                <a:ext cx="1819735" cy="4616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defTabSz="685800">
                  <a:buClrTx/>
                </a:pPr>
                <a:r>
                  <a:rPr lang="en-US" sz="1200" kern="1200" dirty="0">
                    <a:solidFill>
                      <a:prstClr val="black"/>
                    </a:solidFill>
                    <a:latin typeface="Calibri" panose="020F0502020204030204"/>
                  </a:rPr>
                  <a:t>Transform(A,B)</a:t>
                </a:r>
                <a:endParaRPr lang="en-IN" sz="120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8EE2177C-C572-5C9A-4D79-DB86BA2005CA}"/>
                  </a:ext>
                </a:extLst>
              </p:cNvPr>
              <p:cNvCxnSpPr/>
              <p:nvPr/>
            </p:nvCxnSpPr>
            <p:spPr>
              <a:xfrm>
                <a:off x="4780229" y="3429000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1BF866A-3A05-00FB-822C-BEF79E53FA4B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C0DEEDCF-B58A-8A9A-DAB2-70E837767D28}"/>
                  </a:ext>
                </a:extLst>
              </p:cNvPr>
              <p:cNvCxnSpPr/>
              <p:nvPr/>
            </p:nvCxnSpPr>
            <p:spPr>
              <a:xfrm flipH="1">
                <a:off x="4780229" y="3818285"/>
                <a:ext cx="0" cy="468000"/>
              </a:xfrm>
              <a:prstGeom prst="line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298B2C16-CDD5-17E3-8214-237B435DED15}"/>
                  </a:ext>
                </a:extLst>
              </p:cNvPr>
              <p:cNvSpPr/>
              <p:nvPr/>
            </p:nvSpPr>
            <p:spPr>
              <a:xfrm>
                <a:off x="3470996" y="479189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F0175F9-0A19-FCA6-C82E-A6B2B26AB855}"/>
                  </a:ext>
                </a:extLst>
              </p:cNvPr>
              <p:cNvSpPr/>
              <p:nvPr/>
            </p:nvSpPr>
            <p:spPr>
              <a:xfrm>
                <a:off x="3470869" y="5232156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1788C540-781B-D59E-FCA0-252E6C0A4438}"/>
                  </a:ext>
                </a:extLst>
              </p:cNvPr>
              <p:cNvSpPr/>
              <p:nvPr/>
            </p:nvSpPr>
            <p:spPr>
              <a:xfrm>
                <a:off x="3470869" y="5682534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3CF6950-1808-1487-2F23-585E58ED35A2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34D939F2-4DD5-9138-A4A4-723606C18B56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091D537C-2F8D-F73B-7E74-588B892C66C6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FC78890-7848-3C7A-04A7-D7ED6C4E152A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8A3C4F8-A730-843B-C73B-DE9255BACFA6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2241D3F1-7740-B620-345B-B16218EB5E4D}"/>
                  </a:ext>
                </a:extLst>
              </p:cNvPr>
              <p:cNvSpPr txBox="1"/>
              <p:nvPr/>
            </p:nvSpPr>
            <p:spPr>
              <a:xfrm>
                <a:off x="2542163" y="2112707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ADB9D3C1-CC19-865A-DAA9-39A9F143DC4B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2EE8C20C-8116-0BD5-DD99-47D54FFB0AAC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E5C0E17-7FCF-2483-2976-197B82A27A5D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F8C0FE4-A2D7-0160-5E16-C2C135BF7FD4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3C1C3A0E-AEA7-D665-CD1F-F10BEAA62F9F}"/>
              </a:ext>
            </a:extLst>
          </p:cNvPr>
          <p:cNvSpPr txBox="1"/>
          <p:nvPr/>
        </p:nvSpPr>
        <p:spPr>
          <a:xfrm>
            <a:off x="7267932" y="3662309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E48140B-54C1-1BF8-7DF8-B3AB9F0EE151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1384C8B-8D9E-B45B-5343-92A1526AEC39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F844AE1-FEB6-7DAF-B8CE-DECDB28031F5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33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89D1C546-A31C-12DB-52D0-964AE93B2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2DB0D3A2-5F42-353E-BA6A-690D82633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981419CF-9FCB-6DF3-95F9-B23BC15B10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9D1C84-C9FD-C1AB-476E-3F029DA3A35E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1F53-76A0-7F1B-9660-B9807302011E}"/>
              </a:ext>
            </a:extLst>
          </p:cNvPr>
          <p:cNvSpPr txBox="1"/>
          <p:nvPr/>
        </p:nvSpPr>
        <p:spPr>
          <a:xfrm>
            <a:off x="779228" y="3942753"/>
            <a:ext cx="889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75BC7-E97A-F4B5-645F-80BD961C18BD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77E68B-A232-1005-9514-C5F24DFCACC2}"/>
              </a:ext>
            </a:extLst>
          </p:cNvPr>
          <p:cNvGrpSpPr/>
          <p:nvPr/>
        </p:nvGrpSpPr>
        <p:grpSpPr>
          <a:xfrm>
            <a:off x="2063904" y="1265971"/>
            <a:ext cx="5257800" cy="3506867"/>
            <a:chOff x="1686560" y="1457647"/>
            <a:chExt cx="7010400" cy="46758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6CAA1B-7A3B-FF94-D8F3-5B5863690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10051D-5F86-3D7A-4D21-DE47FCE71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5A3924-0D70-AC0D-097C-72E2CCA41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028" y="2756567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33B61A-78E9-CCD0-35A7-02C59BF64211}"/>
                </a:ext>
              </a:extLst>
            </p:cNvPr>
            <p:cNvGrpSpPr/>
            <p:nvPr/>
          </p:nvGrpSpPr>
          <p:grpSpPr>
            <a:xfrm>
              <a:off x="1686560" y="1457647"/>
              <a:ext cx="7010400" cy="4675823"/>
              <a:chOff x="1686560" y="1457647"/>
              <a:chExt cx="7010400" cy="46758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8A4FC9-3B1B-A768-819D-82C77BCA8900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EAAD66F-4D52-3B89-DED5-99C8C380E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6C77ECE-0C0D-4227-C67C-F99145FF3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02D084-9AC6-9907-0C77-7671099297B6}"/>
                  </a:ext>
                </a:extLst>
              </p:cNvPr>
              <p:cNvSpPr/>
              <p:nvPr/>
            </p:nvSpPr>
            <p:spPr>
              <a:xfrm>
                <a:off x="4789283" y="2962055"/>
                <a:ext cx="1267485" cy="4616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Idle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057D89-A761-58A2-0A45-A636BB668098}"/>
                  </a:ext>
                </a:extLst>
              </p:cNvPr>
              <p:cNvSpPr/>
              <p:nvPr/>
            </p:nvSpPr>
            <p:spPr>
              <a:xfrm>
                <a:off x="2969548" y="3838668"/>
                <a:ext cx="1819735" cy="4616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defTabSz="685800">
                  <a:buClrTx/>
                </a:pPr>
                <a:r>
                  <a:rPr lang="en-US" sz="1200" kern="1200" dirty="0">
                    <a:solidFill>
                      <a:prstClr val="black"/>
                    </a:solidFill>
                    <a:latin typeface="Calibri" panose="020F0502020204030204"/>
                  </a:rPr>
                  <a:t>Transform(A,B)</a:t>
                </a:r>
                <a:endParaRPr lang="en-IN" sz="120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703EE00-8F25-73CA-4FC4-6A31A90B9D67}"/>
                  </a:ext>
                </a:extLst>
              </p:cNvPr>
              <p:cNvCxnSpPr/>
              <p:nvPr/>
            </p:nvCxnSpPr>
            <p:spPr>
              <a:xfrm>
                <a:off x="4780229" y="3429000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CBEF591-2C3E-11CA-C7C3-09E445FF4E49}"/>
                  </a:ext>
                </a:extLst>
              </p:cNvPr>
              <p:cNvCxnSpPr/>
              <p:nvPr/>
            </p:nvCxnSpPr>
            <p:spPr>
              <a:xfrm>
                <a:off x="6055257" y="3419946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95236F-9B7B-4A32-E6FA-C37A784FECC0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DDAA3D-7874-58A8-1CA0-ED5D7B28AA06}"/>
                  </a:ext>
                </a:extLst>
              </p:cNvPr>
              <p:cNvCxnSpPr/>
              <p:nvPr/>
            </p:nvCxnSpPr>
            <p:spPr>
              <a:xfrm flipH="1">
                <a:off x="4780229" y="3818285"/>
                <a:ext cx="0" cy="468000"/>
              </a:xfrm>
              <a:prstGeom prst="line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FCBB93-0D65-0468-8C05-CF013D5123AE}"/>
                  </a:ext>
                </a:extLst>
              </p:cNvPr>
              <p:cNvSpPr/>
              <p:nvPr/>
            </p:nvSpPr>
            <p:spPr>
              <a:xfrm>
                <a:off x="3470996" y="479189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A6139F-E219-2B53-52C0-72D452F17BE8}"/>
                  </a:ext>
                </a:extLst>
              </p:cNvPr>
              <p:cNvSpPr/>
              <p:nvPr/>
            </p:nvSpPr>
            <p:spPr>
              <a:xfrm>
                <a:off x="3470869" y="5232156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359D7-7606-31A2-113B-432E33854089}"/>
                  </a:ext>
                </a:extLst>
              </p:cNvPr>
              <p:cNvSpPr/>
              <p:nvPr/>
            </p:nvSpPr>
            <p:spPr>
              <a:xfrm>
                <a:off x="3470869" y="5682534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E2CE54-8F0E-A01D-BBF2-8B0F284174D6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CC4527-1B08-6DCE-0FE6-DDA8EE973B1E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D7C5BC-29FD-5CF5-74C5-6E97385FE6C3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C48B3B-E759-A183-1E9A-11F25492F637}"/>
                  </a:ext>
                </a:extLst>
              </p:cNvPr>
              <p:cNvSpPr/>
              <p:nvPr/>
            </p:nvSpPr>
            <p:spPr>
              <a:xfrm>
                <a:off x="5042773" y="4787693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79C361B-551F-0D29-DE1B-CF1DF60559B9}"/>
                  </a:ext>
                </a:extLst>
              </p:cNvPr>
              <p:cNvSpPr/>
              <p:nvPr/>
            </p:nvSpPr>
            <p:spPr>
              <a:xfrm>
                <a:off x="5042646" y="523700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6C8B1D-FE69-C9D1-59F4-8F466DFB2668}"/>
                  </a:ext>
                </a:extLst>
              </p:cNvPr>
              <p:cNvSpPr/>
              <p:nvPr/>
            </p:nvSpPr>
            <p:spPr>
              <a:xfrm>
                <a:off x="5042646" y="568738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8C871B-0C0F-7D85-5013-960BBDEF3C0B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32BD92-DA25-FA33-E659-9D28FA4DC77B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7D32A7-759A-9E34-4B31-2DC48479B614}"/>
                  </a:ext>
                </a:extLst>
              </p:cNvPr>
              <p:cNvSpPr txBox="1"/>
              <p:nvPr/>
            </p:nvSpPr>
            <p:spPr>
              <a:xfrm>
                <a:off x="2542163" y="2112707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CF2542-3794-FDD7-F690-25C05FBBF5A4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DA6CD4-A43A-5A58-B700-12F02FD3A5B4}"/>
                  </a:ext>
                </a:extLst>
              </p:cNvPr>
              <p:cNvSpPr txBox="1"/>
              <p:nvPr/>
            </p:nvSpPr>
            <p:spPr>
              <a:xfrm>
                <a:off x="5645045" y="2116947"/>
                <a:ext cx="109380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 to ARM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F27398-BE89-514B-73A0-7158C5C1E17A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950E3-8BD6-F95B-2163-85C7FCEF74BC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9EDEBF-ADEC-8EC7-6CBE-5506DABB2D4C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8DE6B8-60F2-ED3E-425A-E8BDF0306F70}"/>
              </a:ext>
            </a:extLst>
          </p:cNvPr>
          <p:cNvSpPr txBox="1"/>
          <p:nvPr/>
        </p:nvSpPr>
        <p:spPr>
          <a:xfrm>
            <a:off x="7267932" y="3662309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BEC8D-4ECA-C897-0A25-6065E7DD58CA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F0B489-26C3-F28C-4EF8-B0478E075060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558D8B-A08F-1029-F989-4B8FD0269063}"/>
              </a:ext>
            </a:extLst>
          </p:cNvPr>
          <p:cNvSpPr/>
          <p:nvPr/>
        </p:nvSpPr>
        <p:spPr>
          <a:xfrm>
            <a:off x="4383472" y="3051736"/>
            <a:ext cx="958088" cy="34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685800">
              <a:buClrTx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</a:rPr>
              <a:t>Transform</a:t>
            </a:r>
          </a:p>
          <a:p>
            <a:pPr defTabSz="685800">
              <a:buClrTx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</a:rPr>
              <a:t>(C)</a:t>
            </a:r>
            <a:endParaRPr lang="en-IN" sz="12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B4044-4BF9-A8C8-B44B-517A7652DF10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D8006-CF2E-1291-CA3B-D0984743D07A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9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B71285E8-9D41-96EC-C8F3-B6FE99A5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A5D03303-ABEB-3E9E-A5D0-975484249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C6452D70-50F6-C3D0-3708-2AFE6C7077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844836A-A9F7-3157-0B07-B5A0F03A1393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4DE70A-1482-7A79-EA30-BF9C6CACB6EF}"/>
              </a:ext>
            </a:extLst>
          </p:cNvPr>
          <p:cNvSpPr txBox="1"/>
          <p:nvPr/>
        </p:nvSpPr>
        <p:spPr>
          <a:xfrm>
            <a:off x="728527" y="3942753"/>
            <a:ext cx="940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 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DB48-6284-D384-F472-45956C7AF306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D0BC7-EF5A-85CB-2F05-118139FC0AED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FD32B2-8083-703A-E7C6-AF33853D428E}"/>
              </a:ext>
            </a:extLst>
          </p:cNvPr>
          <p:cNvGrpSpPr/>
          <p:nvPr/>
        </p:nvGrpSpPr>
        <p:grpSpPr>
          <a:xfrm>
            <a:off x="2063904" y="1265971"/>
            <a:ext cx="5257800" cy="3506867"/>
            <a:chOff x="1686560" y="1457647"/>
            <a:chExt cx="7010400" cy="46758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47F0E4-63DF-D4EB-98AF-25E6FF8BD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997FC-B269-ADC4-AFD9-CF9B24FA9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8AFB77-47B2-E9BE-8387-389DAD76C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028" y="2756567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957A33-A34C-91A3-E78D-441780D4D12B}"/>
                </a:ext>
              </a:extLst>
            </p:cNvPr>
            <p:cNvGrpSpPr/>
            <p:nvPr/>
          </p:nvGrpSpPr>
          <p:grpSpPr>
            <a:xfrm>
              <a:off x="1686560" y="1457647"/>
              <a:ext cx="7010400" cy="4675823"/>
              <a:chOff x="1686560" y="1457647"/>
              <a:chExt cx="7010400" cy="467582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E82ADF8-E2A6-8457-C5CD-8C1EBDFADE7B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45C853-5304-2FC5-B266-A68502E77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294CBFE-0556-ACD2-D6D4-F48709DB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EF3A13-4ADD-5762-DBA1-AAB3BDF29A27}"/>
                  </a:ext>
                </a:extLst>
              </p:cNvPr>
              <p:cNvSpPr/>
              <p:nvPr/>
            </p:nvSpPr>
            <p:spPr>
              <a:xfrm>
                <a:off x="4789283" y="2962055"/>
                <a:ext cx="1267485" cy="4616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Idle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A1FA7A-4604-4278-401E-441050BD13CA}"/>
                  </a:ext>
                </a:extLst>
              </p:cNvPr>
              <p:cNvSpPr/>
              <p:nvPr/>
            </p:nvSpPr>
            <p:spPr>
              <a:xfrm>
                <a:off x="2969548" y="3838668"/>
                <a:ext cx="1819735" cy="4616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defTabSz="685800">
                  <a:buClrTx/>
                </a:pPr>
                <a:r>
                  <a:rPr lang="en-US" sz="1200" kern="1200" dirty="0">
                    <a:solidFill>
                      <a:prstClr val="black"/>
                    </a:solidFill>
                    <a:latin typeface="Calibri" panose="020F0502020204030204"/>
                  </a:rPr>
                  <a:t>Transform(A,B)</a:t>
                </a:r>
                <a:endParaRPr lang="en-IN" sz="120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D57CA9F-A424-F272-6568-6D309D197419}"/>
                  </a:ext>
                </a:extLst>
              </p:cNvPr>
              <p:cNvCxnSpPr/>
              <p:nvPr/>
            </p:nvCxnSpPr>
            <p:spPr>
              <a:xfrm>
                <a:off x="4780229" y="3429000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C067B9-4851-2B1C-E93E-948ABEE2CD9B}"/>
                  </a:ext>
                </a:extLst>
              </p:cNvPr>
              <p:cNvCxnSpPr/>
              <p:nvPr/>
            </p:nvCxnSpPr>
            <p:spPr>
              <a:xfrm>
                <a:off x="6055257" y="3419946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3C247F-1122-0558-B5C4-741A582E4737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804D11F-D7F5-AED4-660D-388516050402}"/>
                  </a:ext>
                </a:extLst>
              </p:cNvPr>
              <p:cNvCxnSpPr/>
              <p:nvPr/>
            </p:nvCxnSpPr>
            <p:spPr>
              <a:xfrm flipH="1">
                <a:off x="4780229" y="3818285"/>
                <a:ext cx="0" cy="468000"/>
              </a:xfrm>
              <a:prstGeom prst="line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B2F78B-857B-02F9-9AB6-FC82ED5A28C9}"/>
                  </a:ext>
                </a:extLst>
              </p:cNvPr>
              <p:cNvSpPr/>
              <p:nvPr/>
            </p:nvSpPr>
            <p:spPr>
              <a:xfrm>
                <a:off x="3470996" y="479189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845C0C-EAB1-169D-DCA6-398CCE3409F4}"/>
                  </a:ext>
                </a:extLst>
              </p:cNvPr>
              <p:cNvSpPr/>
              <p:nvPr/>
            </p:nvSpPr>
            <p:spPr>
              <a:xfrm>
                <a:off x="3470869" y="5232156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5F3D417-E2D1-64FC-930A-6AEF650318F0}"/>
                  </a:ext>
                </a:extLst>
              </p:cNvPr>
              <p:cNvSpPr/>
              <p:nvPr/>
            </p:nvSpPr>
            <p:spPr>
              <a:xfrm>
                <a:off x="3470869" y="5682534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0F207F-7817-11DB-201A-99AFF98698FC}"/>
                  </a:ext>
                </a:extLst>
              </p:cNvPr>
              <p:cNvSpPr/>
              <p:nvPr/>
            </p:nvSpPr>
            <p:spPr>
              <a:xfrm>
                <a:off x="6370515" y="4782031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6432E62-A69D-44FE-08D3-BD212C3FA13C}"/>
                  </a:ext>
                </a:extLst>
              </p:cNvPr>
              <p:cNvSpPr/>
              <p:nvPr/>
            </p:nvSpPr>
            <p:spPr>
              <a:xfrm>
                <a:off x="6370388" y="5222292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719D7E-67C4-C6A0-CC7A-02E0BE0CE0B7}"/>
                  </a:ext>
                </a:extLst>
              </p:cNvPr>
              <p:cNvSpPr/>
              <p:nvPr/>
            </p:nvSpPr>
            <p:spPr>
              <a:xfrm>
                <a:off x="6370388" y="566361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0DEB13-FB6E-E8DB-2E7F-5396ECB615D4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F87318-1A4C-4162-9068-0CEE3572FA18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6CC1E1-E226-1EEF-334D-3C91CF3CA891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AE16C5-405D-F16E-CE5D-E918D8FA3692}"/>
                  </a:ext>
                </a:extLst>
              </p:cNvPr>
              <p:cNvSpPr/>
              <p:nvPr/>
            </p:nvSpPr>
            <p:spPr>
              <a:xfrm>
                <a:off x="5042773" y="4787693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F904D3-C78F-DF90-76E6-76AE664A2B56}"/>
                  </a:ext>
                </a:extLst>
              </p:cNvPr>
              <p:cNvSpPr/>
              <p:nvPr/>
            </p:nvSpPr>
            <p:spPr>
              <a:xfrm>
                <a:off x="5042646" y="523700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B3CC68-631C-B573-6CE4-A963A11E0355}"/>
                  </a:ext>
                </a:extLst>
              </p:cNvPr>
              <p:cNvSpPr/>
              <p:nvPr/>
            </p:nvSpPr>
            <p:spPr>
              <a:xfrm>
                <a:off x="5042646" y="568738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36CBF-CB9F-53EE-C041-426B4D226F36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4C6C3F-BBA9-9AC4-4D20-A612DD4E3607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E7E076-F318-79B5-246D-E5C4F7C96658}"/>
                  </a:ext>
                </a:extLst>
              </p:cNvPr>
              <p:cNvSpPr txBox="1"/>
              <p:nvPr/>
            </p:nvSpPr>
            <p:spPr>
              <a:xfrm>
                <a:off x="2542163" y="2112707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2050A1-82A0-8495-1EB8-B6605FFD06B4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F03B17-94B5-ECEE-9BEF-B47741B2A26F}"/>
                  </a:ext>
                </a:extLst>
              </p:cNvPr>
              <p:cNvSpPr txBox="1"/>
              <p:nvPr/>
            </p:nvSpPr>
            <p:spPr>
              <a:xfrm>
                <a:off x="5645045" y="2116947"/>
                <a:ext cx="109380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 to ARM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3C22584-088C-4557-6E57-CE0284FF3F8C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6D3B2F-738D-1821-7844-59B68B25B82E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E9CDEF-BD24-BD00-D224-3F2E2062D3B1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A7BB0B-D9CA-01CC-13A4-3A9BE41FECBB}"/>
              </a:ext>
            </a:extLst>
          </p:cNvPr>
          <p:cNvSpPr txBox="1"/>
          <p:nvPr/>
        </p:nvSpPr>
        <p:spPr>
          <a:xfrm>
            <a:off x="7267931" y="3662309"/>
            <a:ext cx="10332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8270D-ECAF-DB1C-4E63-F6A28EFA27AF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B227EA-9745-770B-5A1D-C9A20778ACA7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21ABC7-F45A-09E6-BC3E-3AB8838F216E}"/>
              </a:ext>
            </a:extLst>
          </p:cNvPr>
          <p:cNvSpPr/>
          <p:nvPr/>
        </p:nvSpPr>
        <p:spPr>
          <a:xfrm>
            <a:off x="4383472" y="3051736"/>
            <a:ext cx="957640" cy="34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685800">
              <a:buClrTx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</a:rPr>
              <a:t>Transform (C)</a:t>
            </a:r>
            <a:endParaRPr lang="en-IN" sz="12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9825E-8092-13AB-E8E1-FF96AC804155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0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BCDC23F3-B098-68D8-3045-3E18C2A4A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4A0E4C29-5C3C-56C9-B68B-686B8AACE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1D371DAB-45D5-E668-0FDF-F9F4DE19C9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31F5AB-84ED-B679-0AAA-27ED338AEB5B}"/>
              </a:ext>
            </a:extLst>
          </p:cNvPr>
          <p:cNvCxnSpPr>
            <a:cxnSpLocks/>
          </p:cNvCxnSpPr>
          <p:nvPr/>
        </p:nvCxnSpPr>
        <p:spPr>
          <a:xfrm>
            <a:off x="1709273" y="371111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C48AE2-E1D0-7953-52E9-F6FEC2EA7A9A}"/>
              </a:ext>
            </a:extLst>
          </p:cNvPr>
          <p:cNvSpPr txBox="1"/>
          <p:nvPr/>
        </p:nvSpPr>
        <p:spPr>
          <a:xfrm>
            <a:off x="877492" y="3942753"/>
            <a:ext cx="791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80A56-C798-C2B3-A9AA-66F441C8CF48}"/>
              </a:ext>
            </a:extLst>
          </p:cNvPr>
          <p:cNvSpPr txBox="1"/>
          <p:nvPr/>
        </p:nvSpPr>
        <p:spPr>
          <a:xfrm>
            <a:off x="1339709" y="478966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2A638-5870-CD03-D66C-41D344870A46}"/>
              </a:ext>
            </a:extLst>
          </p:cNvPr>
          <p:cNvSpPr txBox="1"/>
          <p:nvPr/>
        </p:nvSpPr>
        <p:spPr>
          <a:xfrm>
            <a:off x="877492" y="305267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6216B1-32C5-FCF2-0B5E-072264092D0B}"/>
              </a:ext>
            </a:extLst>
          </p:cNvPr>
          <p:cNvGrpSpPr/>
          <p:nvPr/>
        </p:nvGrpSpPr>
        <p:grpSpPr>
          <a:xfrm>
            <a:off x="2063904" y="1265971"/>
            <a:ext cx="5464656" cy="3506867"/>
            <a:chOff x="1686560" y="1457647"/>
            <a:chExt cx="7286208" cy="46758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619E73-6701-21C8-CC53-24793495A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F8CC9-3E68-E749-8F49-5276F5EBD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55F5E-A117-10A0-2092-43DCD87DA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028" y="2756567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21DB8E-7BDA-4939-5294-F84CC2B5F329}"/>
                </a:ext>
              </a:extLst>
            </p:cNvPr>
            <p:cNvGrpSpPr/>
            <p:nvPr/>
          </p:nvGrpSpPr>
          <p:grpSpPr>
            <a:xfrm>
              <a:off x="1686560" y="1457647"/>
              <a:ext cx="7286208" cy="4675823"/>
              <a:chOff x="1686560" y="1457647"/>
              <a:chExt cx="7286208" cy="467582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C1AB4E-96DC-B917-70E0-977F09F7C9F0}"/>
                  </a:ext>
                </a:extLst>
              </p:cNvPr>
              <p:cNvCxnSpPr/>
              <p:nvPr/>
            </p:nvCxnSpPr>
            <p:spPr>
              <a:xfrm>
                <a:off x="1686560" y="1899322"/>
                <a:ext cx="70104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46106A8-CE82-B11B-608A-3BF015DFA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58C94BB-7D7F-940D-0AC5-278F57BDE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B1D6F7-4CB7-DBB9-E808-618B60A6F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767" y="2956774"/>
                <a:ext cx="2916000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B856C7-531E-4FB7-5CB3-8617E890C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6768" y="3406240"/>
                <a:ext cx="2916000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0E4667-A29B-66A8-6A3B-ECEF8DCA8034}"/>
                  </a:ext>
                </a:extLst>
              </p:cNvPr>
              <p:cNvSpPr/>
              <p:nvPr/>
            </p:nvSpPr>
            <p:spPr>
              <a:xfrm>
                <a:off x="4789283" y="2962055"/>
                <a:ext cx="1267485" cy="4616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Idle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5C3BC4-9A16-5A5A-603D-AC95BA9BB209}"/>
                  </a:ext>
                </a:extLst>
              </p:cNvPr>
              <p:cNvSpPr/>
              <p:nvPr/>
            </p:nvSpPr>
            <p:spPr>
              <a:xfrm>
                <a:off x="2969548" y="3838668"/>
                <a:ext cx="1819735" cy="4616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defTabSz="685800">
                  <a:buClrTx/>
                </a:pPr>
                <a:r>
                  <a:rPr lang="en-US" sz="1200" kern="1200" dirty="0">
                    <a:solidFill>
                      <a:prstClr val="black"/>
                    </a:solidFill>
                    <a:latin typeface="Calibri" panose="020F0502020204030204"/>
                  </a:rPr>
                  <a:t>Transform(A,B)</a:t>
                </a:r>
                <a:endParaRPr lang="en-IN" sz="120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BC9266-9BDF-D41D-30DF-9A594911560D}"/>
                  </a:ext>
                </a:extLst>
              </p:cNvPr>
              <p:cNvCxnSpPr/>
              <p:nvPr/>
            </p:nvCxnSpPr>
            <p:spPr>
              <a:xfrm>
                <a:off x="4780229" y="3429000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0AFD451-C5F0-202A-5A5E-9F552D8A9D17}"/>
                  </a:ext>
                </a:extLst>
              </p:cNvPr>
              <p:cNvCxnSpPr/>
              <p:nvPr/>
            </p:nvCxnSpPr>
            <p:spPr>
              <a:xfrm>
                <a:off x="6055257" y="3419946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39CCFBF-7536-B087-932A-5B69E155E0F4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7694B0-3897-6CAF-9FF4-FE619C214771}"/>
                  </a:ext>
                </a:extLst>
              </p:cNvPr>
              <p:cNvCxnSpPr/>
              <p:nvPr/>
            </p:nvCxnSpPr>
            <p:spPr>
              <a:xfrm flipH="1">
                <a:off x="4780229" y="3818285"/>
                <a:ext cx="0" cy="468000"/>
              </a:xfrm>
              <a:prstGeom prst="line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DEEDF3-31B5-F7B0-53BD-FAA46C98ABEA}"/>
                  </a:ext>
                </a:extLst>
              </p:cNvPr>
              <p:cNvSpPr/>
              <p:nvPr/>
            </p:nvSpPr>
            <p:spPr>
              <a:xfrm>
                <a:off x="3470996" y="479189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BE1F3A-600E-8A22-94F7-1D49BDA82B2D}"/>
                  </a:ext>
                </a:extLst>
              </p:cNvPr>
              <p:cNvSpPr/>
              <p:nvPr/>
            </p:nvSpPr>
            <p:spPr>
              <a:xfrm>
                <a:off x="3470869" y="5232156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3ABDFD6-29A1-9DD2-9516-C64148F65782}"/>
                  </a:ext>
                </a:extLst>
              </p:cNvPr>
              <p:cNvSpPr/>
              <p:nvPr/>
            </p:nvSpPr>
            <p:spPr>
              <a:xfrm>
                <a:off x="3470869" y="5682534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E8391C-FA66-BF61-1C88-088FED19CF7C}"/>
                  </a:ext>
                </a:extLst>
              </p:cNvPr>
              <p:cNvSpPr/>
              <p:nvPr/>
            </p:nvSpPr>
            <p:spPr>
              <a:xfrm>
                <a:off x="6370515" y="4782031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2989A-5917-B552-1DD4-38FD4F0D8CD1}"/>
                  </a:ext>
                </a:extLst>
              </p:cNvPr>
              <p:cNvSpPr/>
              <p:nvPr/>
            </p:nvSpPr>
            <p:spPr>
              <a:xfrm>
                <a:off x="6370388" y="5222292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ACD4EA-118A-0BCB-7A9A-F04CC8BE571C}"/>
                  </a:ext>
                </a:extLst>
              </p:cNvPr>
              <p:cNvSpPr/>
              <p:nvPr/>
            </p:nvSpPr>
            <p:spPr>
              <a:xfrm>
                <a:off x="6370388" y="566361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F973FA-A7DD-530A-5A4B-27C14B7A585D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AE9A3A-4388-17CA-60A9-6BE220F60D09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5A64DB-91D6-A01E-6DE9-F1160E841650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2C31C2-F4CB-47D2-47CF-C4187A3920D0}"/>
                  </a:ext>
                </a:extLst>
              </p:cNvPr>
              <p:cNvSpPr/>
              <p:nvPr/>
            </p:nvSpPr>
            <p:spPr>
              <a:xfrm>
                <a:off x="5042773" y="4787693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70ABFC-8E19-32D5-9E15-57B65BAC34A8}"/>
                  </a:ext>
                </a:extLst>
              </p:cNvPr>
              <p:cNvSpPr/>
              <p:nvPr/>
            </p:nvSpPr>
            <p:spPr>
              <a:xfrm>
                <a:off x="5042646" y="523700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C74784-BCD6-A6B6-C875-41219037A774}"/>
                  </a:ext>
                </a:extLst>
              </p:cNvPr>
              <p:cNvSpPr/>
              <p:nvPr/>
            </p:nvSpPr>
            <p:spPr>
              <a:xfrm>
                <a:off x="5042646" y="568738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9F8EE5-7164-82F2-9221-37B04F51B7A7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97DF4B-BD66-8B7C-0E7E-30827B9957E5}"/>
                  </a:ext>
                </a:extLst>
              </p:cNvPr>
              <p:cNvSpPr txBox="1"/>
              <p:nvPr/>
            </p:nvSpPr>
            <p:spPr>
              <a:xfrm>
                <a:off x="6073363" y="2972639"/>
                <a:ext cx="2623597" cy="4462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ARM execution: D()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9756FF-78BE-E228-7218-1E4AFBF4B21B}"/>
                  </a:ext>
                </a:extLst>
              </p:cNvPr>
              <p:cNvSpPr txBox="1"/>
              <p:nvPr/>
            </p:nvSpPr>
            <p:spPr>
              <a:xfrm>
                <a:off x="7731767" y="1457647"/>
                <a:ext cx="87883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Time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109F28-0FCB-158F-F7DE-DCB27A469EFA}"/>
                  </a:ext>
                </a:extLst>
              </p:cNvPr>
              <p:cNvSpPr txBox="1"/>
              <p:nvPr/>
            </p:nvSpPr>
            <p:spPr>
              <a:xfrm>
                <a:off x="2542163" y="2112707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B63EB4-2628-575C-0851-759D138FB211}"/>
                  </a:ext>
                </a:extLst>
              </p:cNvPr>
              <p:cNvSpPr txBox="1"/>
              <p:nvPr/>
            </p:nvSpPr>
            <p:spPr>
              <a:xfrm>
                <a:off x="4033623" y="2104883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A6380F-BB5B-52C9-2173-A220EDB8515F}"/>
                  </a:ext>
                </a:extLst>
              </p:cNvPr>
              <p:cNvSpPr txBox="1"/>
              <p:nvPr/>
            </p:nvSpPr>
            <p:spPr>
              <a:xfrm>
                <a:off x="5645045" y="2116947"/>
                <a:ext cx="109380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 to ARM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2305461-355E-9CBD-FAD4-E0DD96888177}"/>
              </a:ext>
            </a:extLst>
          </p:cNvPr>
          <p:cNvSpPr/>
          <p:nvPr/>
        </p:nvSpPr>
        <p:spPr>
          <a:xfrm>
            <a:off x="6909612" y="3680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B60E6-3897-687A-BB31-3B1C09CB8534}"/>
              </a:ext>
            </a:extLst>
          </p:cNvPr>
          <p:cNvSpPr/>
          <p:nvPr/>
        </p:nvSpPr>
        <p:spPr>
          <a:xfrm>
            <a:off x="6909612" y="4065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70B68B-DD57-C557-8E51-1FBBFC09B3F3}"/>
              </a:ext>
            </a:extLst>
          </p:cNvPr>
          <p:cNvSpPr/>
          <p:nvPr/>
        </p:nvSpPr>
        <p:spPr>
          <a:xfrm>
            <a:off x="6909611" y="4468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1FF4BF-04A0-2614-7D92-A6059756AFC4}"/>
              </a:ext>
            </a:extLst>
          </p:cNvPr>
          <p:cNvSpPr txBox="1"/>
          <p:nvPr/>
        </p:nvSpPr>
        <p:spPr>
          <a:xfrm>
            <a:off x="7267932" y="3662309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1695B7-9311-77AE-C840-EDFE0ED51551}"/>
              </a:ext>
            </a:extLst>
          </p:cNvPr>
          <p:cNvSpPr txBox="1"/>
          <p:nvPr/>
        </p:nvSpPr>
        <p:spPr>
          <a:xfrm>
            <a:off x="7321704" y="4032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D91514-286A-A646-2CBD-6B684E957358}"/>
              </a:ext>
            </a:extLst>
          </p:cNvPr>
          <p:cNvSpPr txBox="1"/>
          <p:nvPr/>
        </p:nvSpPr>
        <p:spPr>
          <a:xfrm>
            <a:off x="7321704" y="4389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206155-1C16-6375-AC4A-AA121916CE7D}"/>
              </a:ext>
            </a:extLst>
          </p:cNvPr>
          <p:cNvSpPr/>
          <p:nvPr/>
        </p:nvSpPr>
        <p:spPr>
          <a:xfrm>
            <a:off x="4383472" y="3051736"/>
            <a:ext cx="957640" cy="34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685800">
              <a:buClrTx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</a:rPr>
              <a:t>Transform (C)</a:t>
            </a:r>
            <a:endParaRPr lang="en-IN" sz="12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3F4FD-76E9-666E-6680-2F35D3104FDB}"/>
              </a:ext>
            </a:extLst>
          </p:cNvPr>
          <p:cNvSpPr txBox="1"/>
          <p:nvPr/>
        </p:nvSpPr>
        <p:spPr>
          <a:xfrm>
            <a:off x="929850" y="2255726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89" name="Google Shape;89;p3"/>
          <p:cNvSpPr txBox="1"/>
          <p:nvPr/>
        </p:nvSpPr>
        <p:spPr>
          <a:xfrm>
            <a:off x="311700" y="1131256"/>
            <a:ext cx="8520600" cy="395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is heavily diverging towards: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space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space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space involves multitude of processors integrated in multiple servers, which cater to large compute demands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space comprises of devices such as tablets, smartphones etc., which cater to lower-compute applications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>
          <a:extLst>
            <a:ext uri="{FF2B5EF4-FFF2-40B4-BE49-F238E27FC236}">
              <a16:creationId xmlns:a16="http://schemas.microsoft.com/office/drawing/2014/main" id="{2B9F04B0-C50C-6D0E-1FD2-A7AECAFC9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>
            <a:extLst>
              <a:ext uri="{FF2B5EF4-FFF2-40B4-BE49-F238E27FC236}">
                <a16:creationId xmlns:a16="http://schemas.microsoft.com/office/drawing/2014/main" id="{2577D370-61EB-8162-862D-FD97B53911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Simultaneous Transformation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4">
            <a:extLst>
              <a:ext uri="{FF2B5EF4-FFF2-40B4-BE49-F238E27FC236}">
                <a16:creationId xmlns:a16="http://schemas.microsoft.com/office/drawing/2014/main" id="{181CE9D4-4501-CEE3-35EB-0507D5D37E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003183-4968-5DA2-6D4C-F1CB10387EC6}"/>
              </a:ext>
            </a:extLst>
          </p:cNvPr>
          <p:cNvCxnSpPr>
            <a:cxnSpLocks/>
          </p:cNvCxnSpPr>
          <p:nvPr/>
        </p:nvCxnSpPr>
        <p:spPr>
          <a:xfrm>
            <a:off x="1709273" y="4046394"/>
            <a:ext cx="0" cy="104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668ED-589B-8080-0081-51C4C8966258}"/>
              </a:ext>
            </a:extLst>
          </p:cNvPr>
          <p:cNvSpPr txBox="1"/>
          <p:nvPr/>
        </p:nvSpPr>
        <p:spPr>
          <a:xfrm>
            <a:off x="755930" y="4278033"/>
            <a:ext cx="9130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Memory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3F1C-F23E-87EE-33E0-FAC25B5DADE8}"/>
              </a:ext>
            </a:extLst>
          </p:cNvPr>
          <p:cNvSpPr txBox="1"/>
          <p:nvPr/>
        </p:nvSpPr>
        <p:spPr>
          <a:xfrm>
            <a:off x="1339709" y="5124949"/>
            <a:ext cx="739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CFF70-222D-9CEE-5D9A-6BBD59D4C754}"/>
              </a:ext>
            </a:extLst>
          </p:cNvPr>
          <p:cNvSpPr txBox="1"/>
          <p:nvPr/>
        </p:nvSpPr>
        <p:spPr>
          <a:xfrm>
            <a:off x="877492" y="3387950"/>
            <a:ext cx="115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 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Engine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80369-977C-E23B-B978-C61EF4984160}"/>
              </a:ext>
            </a:extLst>
          </p:cNvPr>
          <p:cNvGrpSpPr/>
          <p:nvPr/>
        </p:nvGrpSpPr>
        <p:grpSpPr>
          <a:xfrm>
            <a:off x="2349592" y="2177936"/>
            <a:ext cx="5195014" cy="2965538"/>
            <a:chOff x="2046083" y="2179419"/>
            <a:chExt cx="6926685" cy="395405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512750-678F-681F-2119-06FD124BA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548" y="2794000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BA5DAB-9FA7-AC2C-4C66-417124DD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542" y="2753635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E5EDD0-348D-541B-7278-4EFB6739B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028" y="2756567"/>
              <a:ext cx="0" cy="1627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0E0343-1A4F-12B7-C38F-5AE756828275}"/>
                </a:ext>
              </a:extLst>
            </p:cNvPr>
            <p:cNvGrpSpPr/>
            <p:nvPr/>
          </p:nvGrpSpPr>
          <p:grpSpPr>
            <a:xfrm>
              <a:off x="2046083" y="2179419"/>
              <a:ext cx="6926685" cy="3954051"/>
              <a:chOff x="2046083" y="2179419"/>
              <a:chExt cx="6926685" cy="395405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8FEFCB0-648E-51E8-E726-7FB695907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457" y="2956774"/>
                <a:ext cx="2679826" cy="5281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505AC68-2B88-ADF3-3A0C-96B118C16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083" y="3419946"/>
                <a:ext cx="2734146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18DE56D-78AA-BB86-FC0E-F040430A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767" y="2956774"/>
                <a:ext cx="2916000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C7C9B9-43D7-7C19-DE19-FCB4911F3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6768" y="3406240"/>
                <a:ext cx="2916000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D80CA1-1706-C987-B907-D1C9CBE232D4}"/>
                  </a:ext>
                </a:extLst>
              </p:cNvPr>
              <p:cNvSpPr/>
              <p:nvPr/>
            </p:nvSpPr>
            <p:spPr>
              <a:xfrm>
                <a:off x="4789283" y="2962055"/>
                <a:ext cx="1267485" cy="4616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Idle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30D72EC-9E26-630D-C9E5-DA60DFD207AE}"/>
                  </a:ext>
                </a:extLst>
              </p:cNvPr>
              <p:cNvSpPr/>
              <p:nvPr/>
            </p:nvSpPr>
            <p:spPr>
              <a:xfrm>
                <a:off x="2969548" y="3838668"/>
                <a:ext cx="1819735" cy="4616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defTabSz="685800">
                  <a:buClrTx/>
                </a:pPr>
                <a:r>
                  <a:rPr lang="en-US" sz="1200" kern="1200" dirty="0">
                    <a:solidFill>
                      <a:prstClr val="black"/>
                    </a:solidFill>
                    <a:latin typeface="Calibri" panose="020F0502020204030204"/>
                  </a:rPr>
                  <a:t>Transform(A,B)</a:t>
                </a:r>
                <a:endParaRPr lang="en-IN" sz="120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41463A-1B8A-B9A8-4CFE-05D1C09E45A1}"/>
                  </a:ext>
                </a:extLst>
              </p:cNvPr>
              <p:cNvCxnSpPr/>
              <p:nvPr/>
            </p:nvCxnSpPr>
            <p:spPr>
              <a:xfrm>
                <a:off x="4780229" y="3429000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8437FB-E24C-E939-017E-32C3D51E995A}"/>
                  </a:ext>
                </a:extLst>
              </p:cNvPr>
              <p:cNvCxnSpPr/>
              <p:nvPr/>
            </p:nvCxnSpPr>
            <p:spPr>
              <a:xfrm>
                <a:off x="6055257" y="3419946"/>
                <a:ext cx="0" cy="1152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719974-3E9E-DEDA-499D-2F5EA7914493}"/>
                  </a:ext>
                </a:extLst>
              </p:cNvPr>
              <p:cNvCxnSpPr/>
              <p:nvPr/>
            </p:nvCxnSpPr>
            <p:spPr>
              <a:xfrm>
                <a:off x="2969548" y="3419946"/>
                <a:ext cx="0" cy="1368000"/>
              </a:xfrm>
              <a:prstGeom prst="line">
                <a:avLst/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B01EDE0-5613-65E3-FE91-8FDFE006FA03}"/>
                  </a:ext>
                </a:extLst>
              </p:cNvPr>
              <p:cNvCxnSpPr/>
              <p:nvPr/>
            </p:nvCxnSpPr>
            <p:spPr>
              <a:xfrm flipH="1">
                <a:off x="4780229" y="3818285"/>
                <a:ext cx="0" cy="468000"/>
              </a:xfrm>
              <a:prstGeom prst="line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4FF8FB-6AEC-46FF-5353-BCDCB3D5BA59}"/>
                  </a:ext>
                </a:extLst>
              </p:cNvPr>
              <p:cNvSpPr/>
              <p:nvPr/>
            </p:nvSpPr>
            <p:spPr>
              <a:xfrm>
                <a:off x="3470996" y="479189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1BB5BB-FCA1-6A06-63E0-F086F8088810}"/>
                  </a:ext>
                </a:extLst>
              </p:cNvPr>
              <p:cNvSpPr/>
              <p:nvPr/>
            </p:nvSpPr>
            <p:spPr>
              <a:xfrm>
                <a:off x="3470869" y="5232156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1CD504-292A-4C96-BF50-4B3D669DF97A}"/>
                  </a:ext>
                </a:extLst>
              </p:cNvPr>
              <p:cNvSpPr/>
              <p:nvPr/>
            </p:nvSpPr>
            <p:spPr>
              <a:xfrm>
                <a:off x="3470869" y="5682534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8B82D4-8307-715C-B8AD-A82616ACCD20}"/>
                  </a:ext>
                </a:extLst>
              </p:cNvPr>
              <p:cNvSpPr/>
              <p:nvPr/>
            </p:nvSpPr>
            <p:spPr>
              <a:xfrm>
                <a:off x="6370515" y="4782031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37E678-3072-C33F-8851-0633379E16A6}"/>
                  </a:ext>
                </a:extLst>
              </p:cNvPr>
              <p:cNvSpPr/>
              <p:nvPr/>
            </p:nvSpPr>
            <p:spPr>
              <a:xfrm>
                <a:off x="6370388" y="5222292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CF87F8-554C-75D9-6F43-E5AA889738C6}"/>
                  </a:ext>
                </a:extLst>
              </p:cNvPr>
              <p:cNvSpPr/>
              <p:nvPr/>
            </p:nvSpPr>
            <p:spPr>
              <a:xfrm>
                <a:off x="6370388" y="566361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17CF878-EE79-6624-D208-AFE344543ABF}"/>
                  </a:ext>
                </a:extLst>
              </p:cNvPr>
              <p:cNvSpPr/>
              <p:nvPr/>
            </p:nvSpPr>
            <p:spPr>
              <a:xfrm>
                <a:off x="2109457" y="4787855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AA601A-78F8-0136-23C5-CB0C8CD7C064}"/>
                  </a:ext>
                </a:extLst>
              </p:cNvPr>
              <p:cNvSpPr/>
              <p:nvPr/>
            </p:nvSpPr>
            <p:spPr>
              <a:xfrm>
                <a:off x="2109330" y="5237169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0DF315-07F4-9B52-5810-10F5CE560C7E}"/>
                  </a:ext>
                </a:extLst>
              </p:cNvPr>
              <p:cNvSpPr/>
              <p:nvPr/>
            </p:nvSpPr>
            <p:spPr>
              <a:xfrm>
                <a:off x="2109330" y="5687547"/>
                <a:ext cx="469455" cy="4459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99B280E-B470-D8FB-726D-2DDC28986176}"/>
                  </a:ext>
                </a:extLst>
              </p:cNvPr>
              <p:cNvSpPr/>
              <p:nvPr/>
            </p:nvSpPr>
            <p:spPr>
              <a:xfrm>
                <a:off x="5042773" y="4787693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A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6F85C-CC11-46E7-6016-601D3F1B9042}"/>
                  </a:ext>
                </a:extLst>
              </p:cNvPr>
              <p:cNvSpPr/>
              <p:nvPr/>
            </p:nvSpPr>
            <p:spPr>
              <a:xfrm>
                <a:off x="5042646" y="5237007"/>
                <a:ext cx="469455" cy="4459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B8423C-AB88-71F9-F0FB-DBB483FF48EE}"/>
                  </a:ext>
                </a:extLst>
              </p:cNvPr>
              <p:cNvSpPr/>
              <p:nvPr/>
            </p:nvSpPr>
            <p:spPr>
              <a:xfrm>
                <a:off x="5042646" y="5687385"/>
                <a:ext cx="469455" cy="4459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</a:rPr>
                  <a:t>C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32D0CF-3DD4-C8FE-09C5-3DB9AAD573D1}"/>
                  </a:ext>
                </a:extLst>
              </p:cNvPr>
              <p:cNvSpPr txBox="1"/>
              <p:nvPr/>
            </p:nvSpPr>
            <p:spPr>
              <a:xfrm>
                <a:off x="2444436" y="2981331"/>
                <a:ext cx="2335793" cy="446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x86 execution: C()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3AD272-EF75-E095-EFFF-45DE7C0CE925}"/>
                  </a:ext>
                </a:extLst>
              </p:cNvPr>
              <p:cNvSpPr txBox="1"/>
              <p:nvPr/>
            </p:nvSpPr>
            <p:spPr>
              <a:xfrm>
                <a:off x="6073363" y="2972639"/>
                <a:ext cx="2602200" cy="4462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5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ARM execution: D()</a:t>
                </a:r>
                <a:endParaRPr lang="en-IN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29A4A4-F705-2706-BAAB-6D1921C8758D}"/>
                  </a:ext>
                </a:extLst>
              </p:cNvPr>
              <p:cNvSpPr txBox="1"/>
              <p:nvPr/>
            </p:nvSpPr>
            <p:spPr>
              <a:xfrm>
                <a:off x="2553670" y="2185218"/>
                <a:ext cx="11519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Decide to </a:t>
                </a:r>
              </a:p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EFB47-2B2C-4DED-61E1-B510C699CF59}"/>
                  </a:ext>
                </a:extLst>
              </p:cNvPr>
              <p:cNvSpPr txBox="1"/>
              <p:nvPr/>
            </p:nvSpPr>
            <p:spPr>
              <a:xfrm>
                <a:off x="4108579" y="2194606"/>
                <a:ext cx="153383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Equivalence point: call D()  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C33DEF-E9AF-1A75-2F53-E192A017B3E8}"/>
                  </a:ext>
                </a:extLst>
              </p:cNvPr>
              <p:cNvSpPr txBox="1"/>
              <p:nvPr/>
            </p:nvSpPr>
            <p:spPr>
              <a:xfrm>
                <a:off x="5686820" y="2179419"/>
                <a:ext cx="109380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en-US" sz="13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Migrate to ARM</a:t>
                </a:r>
                <a:endParaRPr lang="en-IN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3B732-C4ED-7A45-0762-B45D0056F6FA}"/>
              </a:ext>
            </a:extLst>
          </p:cNvPr>
          <p:cNvSpPr/>
          <p:nvPr/>
        </p:nvSpPr>
        <p:spPr>
          <a:xfrm>
            <a:off x="6909612" y="4061894"/>
            <a:ext cx="325971" cy="268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11ADE8-F69F-FEF1-E499-C8BFDB53AE75}"/>
              </a:ext>
            </a:extLst>
          </p:cNvPr>
          <p:cNvSpPr/>
          <p:nvPr/>
        </p:nvSpPr>
        <p:spPr>
          <a:xfrm>
            <a:off x="6909612" y="4446080"/>
            <a:ext cx="325971" cy="287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4D83F3-AA55-51C0-355F-75FB08B488E6}"/>
              </a:ext>
            </a:extLst>
          </p:cNvPr>
          <p:cNvSpPr/>
          <p:nvPr/>
        </p:nvSpPr>
        <p:spPr>
          <a:xfrm>
            <a:off x="6909611" y="4849390"/>
            <a:ext cx="325971" cy="287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D2387-E55F-02F4-8CC2-684A2342F46F}"/>
              </a:ext>
            </a:extLst>
          </p:cNvPr>
          <p:cNvSpPr txBox="1"/>
          <p:nvPr/>
        </p:nvSpPr>
        <p:spPr>
          <a:xfrm>
            <a:off x="7267931" y="4043309"/>
            <a:ext cx="11201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X86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A28391-C542-A05C-F37E-F2B8509C8D0F}"/>
              </a:ext>
            </a:extLst>
          </p:cNvPr>
          <p:cNvSpPr txBox="1"/>
          <p:nvPr/>
        </p:nvSpPr>
        <p:spPr>
          <a:xfrm>
            <a:off x="7321704" y="4413213"/>
            <a:ext cx="11201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ARM Format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688FF0-5972-F426-B09A-2C1A6510B8CD}"/>
              </a:ext>
            </a:extLst>
          </p:cNvPr>
          <p:cNvSpPr txBox="1"/>
          <p:nvPr/>
        </p:nvSpPr>
        <p:spPr>
          <a:xfrm>
            <a:off x="7321704" y="4770454"/>
            <a:ext cx="1120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Being transformed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4D1091-4B33-FAB4-FB5F-44959A2B55AF}"/>
              </a:ext>
            </a:extLst>
          </p:cNvPr>
          <p:cNvSpPr/>
          <p:nvPr/>
        </p:nvSpPr>
        <p:spPr>
          <a:xfrm>
            <a:off x="4398833" y="3425012"/>
            <a:ext cx="957640" cy="34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685800">
              <a:buClrTx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/>
              </a:rPr>
              <a:t>Transform (C)</a:t>
            </a:r>
            <a:endParaRPr lang="en-IN" sz="12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EB943A-BCD5-441F-2C32-B6F0103A4096}"/>
              </a:ext>
            </a:extLst>
          </p:cNvPr>
          <p:cNvGrpSpPr/>
          <p:nvPr/>
        </p:nvGrpSpPr>
        <p:grpSpPr>
          <a:xfrm>
            <a:off x="365764" y="1566130"/>
            <a:ext cx="8580116" cy="600164"/>
            <a:chOff x="376314" y="1337678"/>
            <a:chExt cx="10484495" cy="69538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EE1E52-FA1B-17BF-2729-3A6D9A599F05}"/>
                </a:ext>
              </a:extLst>
            </p:cNvPr>
            <p:cNvCxnSpPr/>
            <p:nvPr/>
          </p:nvCxnSpPr>
          <p:spPr>
            <a:xfrm>
              <a:off x="5312664" y="1563624"/>
              <a:ext cx="0" cy="329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F4C475-492C-10AF-EA82-B70E09A7D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472" y="1555329"/>
              <a:ext cx="6278805" cy="248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78466D-0FDB-6579-5033-9F35FECBF2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472" y="1892808"/>
              <a:ext cx="629679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8DC7B0-8CBB-72FB-D94C-1B0B12F43419}"/>
                </a:ext>
              </a:extLst>
            </p:cNvPr>
            <p:cNvCxnSpPr>
              <a:cxnSpLocks/>
            </p:cNvCxnSpPr>
            <p:nvPr/>
          </p:nvCxnSpPr>
          <p:spPr>
            <a:xfrm>
              <a:off x="8601456" y="1563624"/>
              <a:ext cx="0" cy="329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7A727C-6D90-2582-663F-907F5F24964A}"/>
                </a:ext>
              </a:extLst>
            </p:cNvPr>
            <p:cNvSpPr txBox="1"/>
            <p:nvPr/>
          </p:nvSpPr>
          <p:spPr>
            <a:xfrm>
              <a:off x="3326901" y="1525954"/>
              <a:ext cx="1702300" cy="34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en-US" sz="13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x86 execution</a:t>
              </a:r>
              <a:endParaRPr lang="en-IN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A49272-B8B5-2248-1A7C-BF3A58A9C873}"/>
                </a:ext>
              </a:extLst>
            </p:cNvPr>
            <p:cNvSpPr txBox="1"/>
            <p:nvPr/>
          </p:nvSpPr>
          <p:spPr>
            <a:xfrm>
              <a:off x="5316604" y="1570218"/>
              <a:ext cx="3276630" cy="34769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Transform(A,B)</a:t>
              </a:r>
              <a:r>
                <a:rPr lang="en-IN" sz="13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+ </a:t>
              </a:r>
              <a:r>
                <a:rPr lang="en-US" sz="13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Transform(C)</a:t>
              </a:r>
              <a:endParaRPr lang="en-IN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A5EF2-9B56-57BB-CDF2-BE5AB8545A72}"/>
                </a:ext>
              </a:extLst>
            </p:cNvPr>
            <p:cNvSpPr txBox="1"/>
            <p:nvPr/>
          </p:nvSpPr>
          <p:spPr>
            <a:xfrm>
              <a:off x="8744363" y="1543550"/>
              <a:ext cx="2116446" cy="34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en-US" sz="13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ARM execution</a:t>
              </a:r>
              <a:endParaRPr lang="en-IN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42FF32-1A6D-918D-3971-57F7C3E079BE}"/>
                </a:ext>
              </a:extLst>
            </p:cNvPr>
            <p:cNvSpPr txBox="1"/>
            <p:nvPr/>
          </p:nvSpPr>
          <p:spPr>
            <a:xfrm>
              <a:off x="376314" y="1337678"/>
              <a:ext cx="1492703" cy="695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en-US" sz="1650" kern="1200" dirty="0">
                  <a:solidFill>
                    <a:srgbClr val="FF0000"/>
                  </a:solidFill>
                  <a:latin typeface="Calibri" panose="020F0502020204030204"/>
                  <a:ea typeface="+mn-ea"/>
                  <a:cs typeface="+mn-cs"/>
                </a:rPr>
                <a:t>Previous Proposal[2]</a:t>
              </a:r>
              <a:endParaRPr lang="en-IN" sz="1650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37CBEF2-E4AC-456D-FF07-E10E034E1E21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869017" y="1685373"/>
              <a:ext cx="673015" cy="370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45B59E-0A38-338D-CBAF-F4BCC08ABA9F}"/>
              </a:ext>
            </a:extLst>
          </p:cNvPr>
          <p:cNvSpPr txBox="1"/>
          <p:nvPr/>
        </p:nvSpPr>
        <p:spPr>
          <a:xfrm>
            <a:off x="2397073" y="5207503"/>
            <a:ext cx="5688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IN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[2]: A. Venkat et.al, Design of a heterogeneous-ISA chip multiprocessor. ISCA 2014.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DB7724-4284-E4A0-829F-3E85057EF6D0}"/>
              </a:ext>
            </a:extLst>
          </p:cNvPr>
          <p:cNvSpPr txBox="1"/>
          <p:nvPr/>
        </p:nvSpPr>
        <p:spPr>
          <a:xfrm>
            <a:off x="885359" y="2608501"/>
            <a:ext cx="129519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HIDC Execution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49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Experimental Setup: Core Configurations</a:t>
            </a:r>
            <a:endParaRPr sz="320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345" name="Google Shape;345;p25"/>
          <p:cNvGraphicFramePr/>
          <p:nvPr/>
        </p:nvGraphicFramePr>
        <p:xfrm>
          <a:off x="399700" y="1596603"/>
          <a:ext cx="8563875" cy="3320615"/>
        </p:xfrm>
        <a:graphic>
          <a:graphicData uri="http://schemas.openxmlformats.org/drawingml/2006/table">
            <a:tbl>
              <a:tblPr>
                <a:noFill/>
                <a:tableStyleId>{90EED786-028A-4A73-BF30-8F1DBE9990F0}</a:tableStyleId>
              </a:tblPr>
              <a:tblGrid>
                <a:gridCol w="234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2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Configuration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HISACMP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HIDC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2100" u="none" strike="noStrike" cap="none">
                          <a:solidFill>
                            <a:srgbClr val="FF0000"/>
                          </a:solidFill>
                        </a:rPr>
                        <a:t>ARM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2100" u="none" strike="noStrike" cap="none">
                          <a:solidFill>
                            <a:srgbClr val="0000FF"/>
                          </a:solidFill>
                        </a:rPr>
                        <a:t>X86)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rgbClr val="FF0000"/>
                          </a:solidFill>
                        </a:rPr>
                        <a:t>ARM 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core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rgbClr val="0000FF"/>
                          </a:solidFill>
                        </a:rPr>
                        <a:t>X86 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core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4-wide Out-of-Order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3 GHz clock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ROB=108 LQ=16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SQ=16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RS=36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ROB=192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LQ=36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SQ=48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RS=64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ROB=192 LQ=36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SQ=48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RS=64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Functional Units</a:t>
                      </a:r>
                      <a:endParaRPr sz="21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IntALU=4, IntMultDiv=2, FPALU=</a:t>
                      </a:r>
                      <a:r>
                        <a:rPr lang="en" sz="2100" u="none" strike="noStrike" cap="none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21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FPMultDiv= </a:t>
                      </a:r>
                      <a:r>
                        <a:rPr lang="en" sz="2100" u="none" strike="noStrike" cap="none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21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, SIMD Units=</a:t>
                      </a:r>
                      <a:r>
                        <a:rPr lang="en" sz="2100" u="none" strike="noStrike" cap="none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21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21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6" name="Google Shape;346;p25"/>
          <p:cNvSpPr txBox="1"/>
          <p:nvPr/>
        </p:nvSpPr>
        <p:spPr>
          <a:xfrm>
            <a:off x="421350" y="961200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analysis done using gem5 v20.0 simulator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399700" y="5264925"/>
            <a:ext cx="825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HISACMP - Heterogeneous ISA CMP (baseline), HIDC - Heterogeneous ISA Dynamic Core (proposal)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Experimental Setup: Cache Configuration</a:t>
            </a:r>
            <a:endParaRPr sz="3200"/>
          </a:p>
        </p:txBody>
      </p:sp>
      <p:sp>
        <p:nvSpPr>
          <p:cNvPr id="353" name="Google Shape;353;p26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421350" y="961200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analysis done using gem5 v20.0 simulator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399688" y="1668803"/>
          <a:ext cx="8563900" cy="1657625"/>
        </p:xfrm>
        <a:graphic>
          <a:graphicData uri="http://schemas.openxmlformats.org/drawingml/2006/table">
            <a:tbl>
              <a:tblPr>
                <a:noFill/>
                <a:tableStyleId>{90EED786-028A-4A73-BF30-8F1DBE9990F0}</a:tableStyleId>
              </a:tblPr>
              <a:tblGrid>
                <a:gridCol w="24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L1 I-Cache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32 KB, 8-way, 2 cycle latency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L1 D-Cache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32 KB, 8-way, 2 cycle latency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Last Level Cache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 u="none" strike="noStrike" cap="none">
                          <a:solidFill>
                            <a:schemeClr val="dk1"/>
                          </a:solidFill>
                        </a:rPr>
                        <a:t>2 MB, 16-way, 15 cycle latency</a:t>
                      </a:r>
                      <a:endParaRPr sz="2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6" name="Google Shape;356;p26"/>
          <p:cNvSpPr txBox="1"/>
          <p:nvPr/>
        </p:nvSpPr>
        <p:spPr>
          <a:xfrm>
            <a:off x="396450" y="3679400"/>
            <a:ext cx="8563800" cy="50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LLCs of 2MB were used with ARM and x86 cores in HISACMP 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ISA Affinity of HIDC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7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21961" y="1124391"/>
            <a:ext cx="8500078" cy="41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 txBox="1"/>
          <p:nvPr/>
        </p:nvSpPr>
        <p:spPr>
          <a:xfrm>
            <a:off x="2325" y="2415825"/>
            <a:ext cx="9144000" cy="14607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display different affinities towards ARM &amp; x86</a:t>
            </a:r>
            <a:endParaRPr sz="24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>
          <a:extLst>
            <a:ext uri="{FF2B5EF4-FFF2-40B4-BE49-F238E27FC236}">
              <a16:creationId xmlns:a16="http://schemas.microsoft.com/office/drawing/2014/main" id="{0B7BF33B-70A7-7155-9C7A-A768C686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>
            <a:extLst>
              <a:ext uri="{FF2B5EF4-FFF2-40B4-BE49-F238E27FC236}">
                <a16:creationId xmlns:a16="http://schemas.microsoft.com/office/drawing/2014/main" id="{6E15C779-F384-4B70-1423-B47B9C1E4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Migration Overhead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7">
            <a:extLst>
              <a:ext uri="{FF2B5EF4-FFF2-40B4-BE49-F238E27FC236}">
                <a16:creationId xmlns:a16="http://schemas.microsoft.com/office/drawing/2014/main" id="{446203BB-D260-8FD2-7DB1-38E58EFDCD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63" name="Google Shape;363;p27">
            <a:extLst>
              <a:ext uri="{FF2B5EF4-FFF2-40B4-BE49-F238E27FC236}">
                <a16:creationId xmlns:a16="http://schemas.microsoft.com/office/drawing/2014/main" id="{C5C29171-25E4-0E8F-1999-717F3C2D328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56279" y="1124391"/>
            <a:ext cx="8431442" cy="41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>
            <a:extLst>
              <a:ext uri="{FF2B5EF4-FFF2-40B4-BE49-F238E27FC236}">
                <a16:creationId xmlns:a16="http://schemas.microsoft.com/office/drawing/2014/main" id="{1F6995FA-9E59-F0A4-379C-4D79DECC5651}"/>
              </a:ext>
            </a:extLst>
          </p:cNvPr>
          <p:cNvSpPr txBox="1"/>
          <p:nvPr/>
        </p:nvSpPr>
        <p:spPr>
          <a:xfrm>
            <a:off x="2325" y="2415825"/>
            <a:ext cx="9144000" cy="14607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Significant </a:t>
            </a:r>
            <a:r>
              <a:rPr lang="en-IN" sz="2400" dirty="0">
                <a:solidFill>
                  <a:schemeClr val="lt1"/>
                </a:solidFill>
              </a:rPr>
              <a:t>r</a:t>
            </a: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eduction due to Simultaneous Transformation and Shared Cache Hierarchy across different ISA executions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57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>
          <a:extLst>
            <a:ext uri="{FF2B5EF4-FFF2-40B4-BE49-F238E27FC236}">
              <a16:creationId xmlns:a16="http://schemas.microsoft.com/office/drawing/2014/main" id="{9743E30C-653F-66F8-10F4-742DC166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>
            <a:extLst>
              <a:ext uri="{FF2B5EF4-FFF2-40B4-BE49-F238E27FC236}">
                <a16:creationId xmlns:a16="http://schemas.microsoft.com/office/drawing/2014/main" id="{514DB0DC-DE17-EBA8-480D-DD8843020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Perceptron based scheduling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7">
            <a:extLst>
              <a:ext uri="{FF2B5EF4-FFF2-40B4-BE49-F238E27FC236}">
                <a16:creationId xmlns:a16="http://schemas.microsoft.com/office/drawing/2014/main" id="{81DAC5C8-888E-1837-2E7A-CF3E0777B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63" name="Google Shape;363;p27">
            <a:extLst>
              <a:ext uri="{FF2B5EF4-FFF2-40B4-BE49-F238E27FC236}">
                <a16:creationId xmlns:a16="http://schemas.microsoft.com/office/drawing/2014/main" id="{0DA675F2-C919-1BF3-6124-D6BE03DB4C0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93017" y="1124391"/>
            <a:ext cx="8357966" cy="41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>
            <a:extLst>
              <a:ext uri="{FF2B5EF4-FFF2-40B4-BE49-F238E27FC236}">
                <a16:creationId xmlns:a16="http://schemas.microsoft.com/office/drawing/2014/main" id="{DE27EB6B-E26A-BF04-8F10-C072DC961401}"/>
              </a:ext>
            </a:extLst>
          </p:cNvPr>
          <p:cNvSpPr txBox="1"/>
          <p:nvPr/>
        </p:nvSpPr>
        <p:spPr>
          <a:xfrm>
            <a:off x="2325" y="2415825"/>
            <a:ext cx="9144000" cy="14607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average &gt;90% accuracy was achieved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6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HIDC Performance 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31235" y="1054099"/>
            <a:ext cx="8281536" cy="417237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/>
        </p:nvSpPr>
        <p:spPr>
          <a:xfrm>
            <a:off x="0" y="3133344"/>
            <a:ext cx="9144000" cy="1772056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4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.62% speedup over HISACMP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19.06% speedup over X86 Core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HIDC Performance Per Joule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92138" y="1066291"/>
            <a:ext cx="8559720" cy="4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9"/>
          <p:cNvSpPr txBox="1"/>
          <p:nvPr/>
        </p:nvSpPr>
        <p:spPr>
          <a:xfrm>
            <a:off x="0" y="1706880"/>
            <a:ext cx="9144000" cy="158496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52.89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and 33.93% gain in </a:t>
            </a:r>
            <a:r>
              <a:rPr lang="en" sz="2400" dirty="0">
                <a:solidFill>
                  <a:schemeClr val="lt1"/>
                </a:solidFill>
              </a:rPr>
              <a:t>PPJ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HISACMP and X86-ISA Core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Analysis on Multiprogrammed Workloads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31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51713" y="1104481"/>
            <a:ext cx="8240581" cy="409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1"/>
          <p:cNvSpPr txBox="1"/>
          <p:nvPr/>
        </p:nvSpPr>
        <p:spPr>
          <a:xfrm>
            <a:off x="0" y="3239975"/>
            <a:ext cx="9144000" cy="1460700"/>
          </a:xfrm>
          <a:prstGeom prst="rect">
            <a:avLst/>
          </a:prstGeom>
          <a:solidFill>
            <a:srgbClr val="8B00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50.36% PPJ increase over HISACMP (with power gating)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402" name="Google Shape;402;p32"/>
          <p:cNvSpPr txBox="1">
            <a:spLocks noGrp="1"/>
          </p:cNvSpPr>
          <p:nvPr>
            <p:ph type="body" idx="1"/>
          </p:nvPr>
        </p:nvSpPr>
        <p:spPr>
          <a:xfrm>
            <a:off x="311700" y="985540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dirty="0">
                <a:solidFill>
                  <a:schemeClr val="dk1"/>
                </a:solidFill>
              </a:rPr>
              <a:t>HIDC achieves 52.89% performance per joule improvements over Heterogeneous ISA CMP on single-threaded applications</a:t>
            </a:r>
          </a:p>
          <a:p>
            <a:pPr marL="952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dirty="0">
                <a:solidFill>
                  <a:schemeClr val="dk1"/>
                </a:solidFill>
              </a:rPr>
              <a:t>Simultaneous Transformation achieves ~20x reduction in cross-ISA migration overheads compared to prior works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dirty="0">
                <a:solidFill>
                  <a:schemeClr val="dk1"/>
                </a:solidFill>
              </a:rPr>
              <a:t>HIDC achieves 4.62% performance gains by exploiting finer phases due to lower switching overheads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dirty="0">
                <a:solidFill>
                  <a:schemeClr val="dk1"/>
                </a:solidFill>
              </a:rPr>
              <a:t>On MP</a:t>
            </a:r>
            <a:r>
              <a:rPr lang="en" sz="2100" baseline="30000" dirty="0">
                <a:solidFill>
                  <a:schemeClr val="dk1"/>
                </a:solidFill>
              </a:rPr>
              <a:t>*</a:t>
            </a:r>
            <a:r>
              <a:rPr lang="en" sz="2100" dirty="0">
                <a:solidFill>
                  <a:schemeClr val="dk1"/>
                </a:solidFill>
              </a:rPr>
              <a:t> workloads, it obtains ~50% performance per joule benefits for a dual-HIDC system; reducing energy consumption by 32%</a:t>
            </a:r>
            <a:endParaRPr sz="2100" dirty="0">
              <a:solidFill>
                <a:srgbClr val="8B00E7"/>
              </a:solidFill>
            </a:endParaRPr>
          </a:p>
        </p:txBody>
      </p:sp>
      <p:sp>
        <p:nvSpPr>
          <p:cNvPr id="403" name="Google Shape;403;p32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04" name="Google Shape;404;p32"/>
          <p:cNvSpPr txBox="1"/>
          <p:nvPr/>
        </p:nvSpPr>
        <p:spPr>
          <a:xfrm>
            <a:off x="311150" y="5445595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[*] MP - multi-programmed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Shared aim for mobile &amp; data center compute</a:t>
            </a:r>
            <a:endParaRPr sz="3200"/>
          </a:p>
        </p:txBody>
      </p:sp>
      <p:sp>
        <p:nvSpPr>
          <p:cNvPr id="96" name="Google Shape;96;p4"/>
          <p:cNvSpPr txBox="1"/>
          <p:nvPr/>
        </p:nvSpPr>
        <p:spPr>
          <a:xfrm>
            <a:off x="311700" y="1104543"/>
            <a:ext cx="8520600" cy="395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centers remain major consumers of electrical power</a:t>
            </a:r>
            <a:r>
              <a:rPr lang="en" sz="21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[a][b]</a:t>
            </a:r>
            <a:endParaRPr sz="21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Consumption as high as 416 Terawatt-hours in 2017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follows an increasing trend → need for energy-efficiency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devices are becoming popular as they support ever-increasing range of applications, but: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operate on battery → need for energy savings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both spaces share a common target of energy efficiency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508350" y="5006475"/>
            <a:ext cx="81273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[a]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https://www.techtarget.com/searchdatacenter/tip/How-much-energy-do-data-centers-consume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[b]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https://cc-techgroup.com/data-center-energy-consumption/#:~:text=Data%20centers%20usually%20use%20a,and%20cool%20down%20their%20components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8B00E7"/>
                </a:solidFill>
              </a:rPr>
              <a:t>Thank You</a:t>
            </a:r>
            <a:endParaRPr>
              <a:solidFill>
                <a:srgbClr val="8B00E7"/>
              </a:solidFill>
            </a:endParaRPr>
          </a:p>
        </p:txBody>
      </p:sp>
      <p:sp>
        <p:nvSpPr>
          <p:cNvPr id="583" name="Google Shape;583;p5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Achieving Energy Efficiency</a:t>
            </a:r>
            <a:endParaRPr sz="3200"/>
          </a:p>
        </p:txBody>
      </p:sp>
      <p:sp>
        <p:nvSpPr>
          <p:cNvPr id="104" name="Google Shape;104;p5"/>
          <p:cNvSpPr txBox="1"/>
          <p:nvPr/>
        </p:nvSpPr>
        <p:spPr>
          <a:xfrm>
            <a:off x="311700" y="1104543"/>
            <a:ext cx="8520600" cy="395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Architects analysed the workloads and observed their diverse needs across and within programs, such as: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varying ILP vs TLP requirements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high-ILP vs low-ILP, memory intensive phases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to deal with this diversity→through heterogeneity</a:t>
            </a:r>
            <a:r>
              <a:rPr lang="en" sz="21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[1][2]</a:t>
            </a: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cores with different performance &amp; power characteristics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phases/applications between such cores, based on optimal matching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 to significant energy efficiency benefits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8300" y="5238675"/>
            <a:ext cx="9107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R. Kumar et. al, “Single-ISA Heterogeneous Multi-Core Architectures: the potential for processor power reduction”, MICRO 2003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R. Kumar et. al, “Single-ISA Heterogeneous Multi-Core Architectures for Multithreaded Workload Performance”, ISCA 2004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Heterogeneous Computing</a:t>
            </a:r>
            <a:endParaRPr sz="3200"/>
          </a:p>
        </p:txBody>
      </p:sp>
      <p:sp>
        <p:nvSpPr>
          <p:cNvPr id="112" name="Google Shape;112;p6"/>
          <p:cNvSpPr txBox="1"/>
          <p:nvPr/>
        </p:nvSpPr>
        <p:spPr>
          <a:xfrm>
            <a:off x="311700" y="1104543"/>
            <a:ext cx="8520600" cy="395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efficiency has been extracted by various heterogeneity dimensions such as: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sizes (issue-widths)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semantics (in-order/out-of-order)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cores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Later, ISA was added as a dimension, after Devuyst</a:t>
            </a:r>
            <a:r>
              <a:rPr lang="en" sz="21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presented cross-ISA migration techniques for a heterogeneous ISA CMP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ISA have significant potential?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311700" y="5322675"/>
            <a:ext cx="71187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 M. Devuyst  et. al, “Execution migration in a heterogeneous ISA chip multiprocessor”, ASPLOS 2012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ISA affinity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311700" y="5445603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33075"/>
            <a:ext cx="5022500" cy="401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7"/>
          <p:cNvCxnSpPr/>
          <p:nvPr/>
        </p:nvCxnSpPr>
        <p:spPr>
          <a:xfrm rot="10800000" flipH="1">
            <a:off x="5334201" y="1972600"/>
            <a:ext cx="8817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p7"/>
          <p:cNvSpPr/>
          <p:nvPr/>
        </p:nvSpPr>
        <p:spPr>
          <a:xfrm>
            <a:off x="6282000" y="1654775"/>
            <a:ext cx="1719000" cy="63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 affine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196325" y="1453675"/>
            <a:ext cx="347700" cy="3202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1986300" y="1446200"/>
            <a:ext cx="774900" cy="3202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954950" y="1446200"/>
            <a:ext cx="1240800" cy="3202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ISA affinity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311700" y="5445603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33075"/>
            <a:ext cx="5022500" cy="401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8"/>
          <p:cNvCxnSpPr/>
          <p:nvPr/>
        </p:nvCxnSpPr>
        <p:spPr>
          <a:xfrm rot="10800000" flipH="1">
            <a:off x="5334201" y="1972600"/>
            <a:ext cx="8817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8"/>
          <p:cNvSpPr/>
          <p:nvPr/>
        </p:nvSpPr>
        <p:spPr>
          <a:xfrm>
            <a:off x="6282000" y="1654775"/>
            <a:ext cx="1719000" cy="63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x86 affine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1578875" y="1426275"/>
            <a:ext cx="417300" cy="3202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2784475" y="1426275"/>
            <a:ext cx="1159200" cy="3202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1251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ISA affinity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311700" y="5445603"/>
            <a:ext cx="7734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A. Venkat et. al, “Harnessing ISA diversity: Design of a heterogeneous-ISA chip multiprocessor”. ISCA, 2014.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33075"/>
            <a:ext cx="5022500" cy="401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9"/>
          <p:cNvCxnSpPr/>
          <p:nvPr/>
        </p:nvCxnSpPr>
        <p:spPr>
          <a:xfrm rot="10800000" flipH="1">
            <a:off x="5334201" y="1972600"/>
            <a:ext cx="8817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9"/>
          <p:cNvSpPr/>
          <p:nvPr/>
        </p:nvSpPr>
        <p:spPr>
          <a:xfrm>
            <a:off x="6282000" y="1654775"/>
            <a:ext cx="1719000" cy="63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24%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speedup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9"/>
          <p:cNvCxnSpPr/>
          <p:nvPr/>
        </p:nvCxnSpPr>
        <p:spPr>
          <a:xfrm>
            <a:off x="7140750" y="2373075"/>
            <a:ext cx="1500" cy="654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p9"/>
          <p:cNvSpPr/>
          <p:nvPr/>
        </p:nvSpPr>
        <p:spPr>
          <a:xfrm>
            <a:off x="6282000" y="3109375"/>
            <a:ext cx="1719000" cy="63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 for speedup?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1242725" y="4393850"/>
            <a:ext cx="278400" cy="26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1638550" y="4393850"/>
            <a:ext cx="278400" cy="269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34375" y="4393850"/>
            <a:ext cx="278400" cy="26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2430200" y="4393850"/>
            <a:ext cx="278400" cy="269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2826025" y="4393850"/>
            <a:ext cx="278400" cy="269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3221850" y="4393850"/>
            <a:ext cx="278400" cy="269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3617675" y="4393850"/>
            <a:ext cx="278400" cy="269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4013500" y="4393850"/>
            <a:ext cx="278400" cy="26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4409325" y="4393850"/>
            <a:ext cx="278400" cy="26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4805150" y="4393850"/>
            <a:ext cx="278400" cy="26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2319</Words>
  <Application>Microsoft Office PowerPoint</Application>
  <PresentationFormat>On-screen Show (16:10)</PresentationFormat>
  <Paragraphs>495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Courier Prime</vt:lpstr>
      <vt:lpstr>Cambria Math</vt:lpstr>
      <vt:lpstr>Cambria</vt:lpstr>
      <vt:lpstr>Nunito</vt:lpstr>
      <vt:lpstr>Arial</vt:lpstr>
      <vt:lpstr>Calibri</vt:lpstr>
      <vt:lpstr>cs773</vt:lpstr>
      <vt:lpstr>cs773</vt:lpstr>
      <vt:lpstr>HPCC 24: Paper 1571072796 HIDC: Heterogeneous-ISA  Dynamic Core  Nirmal Kumar Boran, Prakhar Diwan, Meet Udeshi, Shubhakit Rathore and Virendra Singh    </vt:lpstr>
      <vt:lpstr>Outline</vt:lpstr>
      <vt:lpstr>Introduction</vt:lpstr>
      <vt:lpstr>Shared aim for mobile &amp; data center compute</vt:lpstr>
      <vt:lpstr>Achieving Energy Efficiency</vt:lpstr>
      <vt:lpstr>Heterogeneous Computing</vt:lpstr>
      <vt:lpstr>ISA affinity</vt:lpstr>
      <vt:lpstr>ISA affinity</vt:lpstr>
      <vt:lpstr>ISA affinity</vt:lpstr>
      <vt:lpstr>ISA Diversity</vt:lpstr>
      <vt:lpstr>Heterogeneous ISA CMP (HISACMP)</vt:lpstr>
      <vt:lpstr>Cross-ISA migration techniques</vt:lpstr>
      <vt:lpstr>Motivation: Heterogeneous-ISA Execution </vt:lpstr>
      <vt:lpstr>Motivation: Heterogeneous-ISA Execution </vt:lpstr>
      <vt:lpstr>Motivation: Heterogeneous-ISA Execution </vt:lpstr>
      <vt:lpstr>Heterogeneous ISA Dynamic Core (HIDC) </vt:lpstr>
      <vt:lpstr>HIDC</vt:lpstr>
      <vt:lpstr>HIDC Pipeline</vt:lpstr>
      <vt:lpstr>HIDC Pipeline</vt:lpstr>
      <vt:lpstr>HIDC Pipeline</vt:lpstr>
      <vt:lpstr>HIDC Pipeline</vt:lpstr>
      <vt:lpstr>HIDC Pipeline</vt:lpstr>
      <vt:lpstr>HIDC Pipeline</vt:lpstr>
      <vt:lpstr>Simultaneous Transformation</vt:lpstr>
      <vt:lpstr>Simultaneous Transformation</vt:lpstr>
      <vt:lpstr>Simultaneous Transformation</vt:lpstr>
      <vt:lpstr>Simultaneous Transformation</vt:lpstr>
      <vt:lpstr>Simultaneous Transformation</vt:lpstr>
      <vt:lpstr>Simultaneous Transformation</vt:lpstr>
      <vt:lpstr>Simultaneous Transformation</vt:lpstr>
      <vt:lpstr>Experimental Setup: Core Configurations</vt:lpstr>
      <vt:lpstr>Experimental Setup: Cache Configuration</vt:lpstr>
      <vt:lpstr>ISA Affinity of HIDC</vt:lpstr>
      <vt:lpstr>Migration Overhead</vt:lpstr>
      <vt:lpstr>Perceptron based scheduling</vt:lpstr>
      <vt:lpstr>HIDC Performance </vt:lpstr>
      <vt:lpstr>HIDC Performance Per Joule</vt:lpstr>
      <vt:lpstr>Analysis on Multiprogrammed Workloads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Prakhar Diwan</dc:creator>
  <cp:lastModifiedBy>Prakhar Diwan</cp:lastModifiedBy>
  <cp:revision>43</cp:revision>
  <dcterms:modified xsi:type="dcterms:W3CDTF">2024-12-08T10:30:48Z</dcterms:modified>
</cp:coreProperties>
</file>