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7" r:id="rId4"/>
    <p:sldId id="276" r:id="rId5"/>
    <p:sldId id="277" r:id="rId6"/>
    <p:sldId id="269" r:id="rId7"/>
    <p:sldId id="278" r:id="rId8"/>
    <p:sldId id="270" r:id="rId9"/>
    <p:sldId id="272" r:id="rId10"/>
    <p:sldId id="274" r:id="rId11"/>
    <p:sldId id="273" r:id="rId12"/>
    <p:sldId id="262" r:id="rId13"/>
    <p:sldId id="263" r:id="rId14"/>
    <p:sldId id="260" r:id="rId15"/>
    <p:sldId id="261" r:id="rId16"/>
    <p:sldId id="26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817" autoAdjust="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21EF6F-2B0F-CC48-78CA-CEC5B1E7E6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3F87A-E4C4-701D-478C-7957112D59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6C9AB-6329-46BA-BDB8-D9C099A65416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C219B-4FA8-6A47-4515-A322551C47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9638C-CC9C-1448-8B1D-BA8D3894AE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A4F50-9BE8-4AF7-9E2E-27E80445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77325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D9DCB-3AEC-410B-84D5-A5517202E33A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D5439-CFCA-4C09-BBDA-83F7ACB40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3650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can operate within the power budget.</a:t>
            </a: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D5439-CFCA-4C09-BBDA-83F7ACB4059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77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D89A-1AE3-B93B-7447-0C2FD146C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517" y="1520455"/>
            <a:ext cx="10203712" cy="220215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179D3-7BA7-6413-1832-8CFF561C7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517" y="3943290"/>
            <a:ext cx="10203712" cy="15271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74A27-A023-7362-AA31-3720A8B3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C63-DD8C-43EB-BFB1-DCA3CAE0666C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E187F-D078-AC7C-35A7-DD36F6F4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FBB3E-230D-C508-6B0A-550D6D03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www.vlsid.org</a:t>
            </a:r>
          </a:p>
        </p:txBody>
      </p:sp>
    </p:spTree>
    <p:extLst>
      <p:ext uri="{BB962C8B-B14F-4D97-AF65-F5344CB8AC3E}">
        <p14:creationId xmlns:p14="http://schemas.microsoft.com/office/powerpoint/2010/main" val="5700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87C-E16F-9490-289D-2D7B1CC9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DDBBF-2954-017C-E794-F3C00C3B3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693DB-1E47-21F8-1E35-96EF003A2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9B462-DB19-968A-1FA9-23D60DB8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C63-DD8C-43EB-BFB1-DCA3CAE0666C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620B6-1DB1-2BC7-EE55-ADC48F6E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0AC58-43F7-BAAF-08DF-18229B2D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www.vlsid.org</a:t>
            </a:r>
          </a:p>
        </p:txBody>
      </p:sp>
    </p:spTree>
    <p:extLst>
      <p:ext uri="{BB962C8B-B14F-4D97-AF65-F5344CB8AC3E}">
        <p14:creationId xmlns:p14="http://schemas.microsoft.com/office/powerpoint/2010/main" val="422221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2E40-4D61-5830-B4F3-04CD7E25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99705-202B-15EA-1B7D-2E8AC9397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64160-5099-90E5-D4A3-40D94E55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C63-DD8C-43EB-BFB1-DCA3CAE0666C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63A7-0493-289C-6A0A-ED9565F4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58047-F0D1-58CA-1A3F-9D86A2C0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www.vlsid.org</a:t>
            </a:r>
          </a:p>
        </p:txBody>
      </p:sp>
    </p:spTree>
    <p:extLst>
      <p:ext uri="{BB962C8B-B14F-4D97-AF65-F5344CB8AC3E}">
        <p14:creationId xmlns:p14="http://schemas.microsoft.com/office/powerpoint/2010/main" val="41819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F9042-609B-993D-C37E-5D50E4929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4AE92-D8C0-23F0-A7CC-ECE082911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52495-34C1-1997-0384-52D9DB56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C63-DD8C-43EB-BFB1-DCA3CAE0666C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9AD34-CF77-DFB5-9B37-A56E7285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83341-4B8F-148E-69F0-8C21CC06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2D8F-EB68-44D6-8DCB-B184D9CC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57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43C9-EAA9-2E70-0E97-675BB24B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2914-49F5-4E03-1692-D7145ACD4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906" y="1528810"/>
            <a:ext cx="10703908" cy="4648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54949-EDF8-8938-F3E3-515F096A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C63-DD8C-43EB-BFB1-DCA3CAE0666C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BB249-9C24-05BB-D6D2-4C98C190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DE3F0-9F2E-0316-9B5D-63A4352C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www.vlsid.org</a:t>
            </a:r>
          </a:p>
        </p:txBody>
      </p:sp>
    </p:spTree>
    <p:extLst>
      <p:ext uri="{BB962C8B-B14F-4D97-AF65-F5344CB8AC3E}">
        <p14:creationId xmlns:p14="http://schemas.microsoft.com/office/powerpoint/2010/main" val="361132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A05-C250-9F31-A494-A08B02EE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2679B-9E96-1559-4206-35A36BA26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44F58-8C6D-E406-08A0-DE6AEED6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C63-DD8C-43EB-BFB1-DCA3CAE0666C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DE5A8-9756-6A80-2C57-4E876575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57639-7A41-3455-CA9C-07AA258C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www.vlsid.org</a:t>
            </a:r>
          </a:p>
        </p:txBody>
      </p:sp>
    </p:spTree>
    <p:extLst>
      <p:ext uri="{BB962C8B-B14F-4D97-AF65-F5344CB8AC3E}">
        <p14:creationId xmlns:p14="http://schemas.microsoft.com/office/powerpoint/2010/main" val="210778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BD5E-22DB-B6D5-28FA-C7FB5F9E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84" y="2936395"/>
            <a:ext cx="8556131" cy="9852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A2DAB-29FC-9304-62A1-4CC91408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C63-DD8C-43EB-BFB1-DCA3CAE0666C}" type="datetimeFigureOut">
              <a:rPr lang="en-IN" smtClean="0"/>
              <a:t>05-01-2025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AF21A-58D7-9C8F-038D-2666B564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E3710-517B-06C9-6B94-D69133C6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www.vlsid.org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5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B71D-E58C-37B8-42E6-9CCB7B87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D25C-335D-5436-34CA-6720B2976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1E76A-B1A4-8D44-AD79-1B2B535EB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87196-86A7-96EC-0205-326079AD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C63-DD8C-43EB-BFB1-DCA3CAE0666C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2BC76-A258-6236-A942-046EC208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C15D6-1EBC-FF08-E4A0-40C227F9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www.vlsid.org</a:t>
            </a:r>
          </a:p>
        </p:txBody>
      </p:sp>
    </p:spTree>
    <p:extLst>
      <p:ext uri="{BB962C8B-B14F-4D97-AF65-F5344CB8AC3E}">
        <p14:creationId xmlns:p14="http://schemas.microsoft.com/office/powerpoint/2010/main" val="154097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3CE3-95C3-5284-B97D-F6F9399B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F671D-6D02-F146-3A9A-6D118D74E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237F1-7CF0-9599-25DA-DBB3090F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33DD-287D-33C0-7A3B-2DE67907C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B7DA4-FD57-0B4F-896E-FEB0287E3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9BCF1-6311-5D83-C9C4-CADE0600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C63-DD8C-43EB-BFB1-DCA3CAE0666C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D0D62-E672-67CC-DD27-AC2448A3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1D6E9-CCC0-6A2B-AD9A-417F2B32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www.vlsid.org</a:t>
            </a:r>
          </a:p>
        </p:txBody>
      </p:sp>
    </p:spTree>
    <p:extLst>
      <p:ext uri="{BB962C8B-B14F-4D97-AF65-F5344CB8AC3E}">
        <p14:creationId xmlns:p14="http://schemas.microsoft.com/office/powerpoint/2010/main" val="27337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234C-690B-9D0B-46F5-EDE6E483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74CB6-1BD3-B560-C90C-BAEFCE9A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C63-DD8C-43EB-BFB1-DCA3CAE0666C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DF07B-B3ED-38C5-6947-CC4C72FB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008ED-939F-9210-F8B5-D1E4BB0E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www.vlsid.org</a:t>
            </a:r>
          </a:p>
        </p:txBody>
      </p:sp>
    </p:spTree>
    <p:extLst>
      <p:ext uri="{BB962C8B-B14F-4D97-AF65-F5344CB8AC3E}">
        <p14:creationId xmlns:p14="http://schemas.microsoft.com/office/powerpoint/2010/main" val="197889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49536-D3DF-1AAB-3BFB-0AB3766E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C63-DD8C-43EB-BFB1-DCA3CAE0666C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FB478-4ECB-B89C-BEDC-FD11188B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80958-8F10-B869-F260-7F7C18AC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www.vlsid.org</a:t>
            </a:r>
          </a:p>
        </p:txBody>
      </p:sp>
    </p:spTree>
    <p:extLst>
      <p:ext uri="{BB962C8B-B14F-4D97-AF65-F5344CB8AC3E}">
        <p14:creationId xmlns:p14="http://schemas.microsoft.com/office/powerpoint/2010/main" val="390326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C66D-DAE0-BDB4-02A5-6EE95797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8868-247A-AD9C-A770-1E816537B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7EE42-7ADD-D169-2378-0CA27AABE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3CF64-18AD-26E6-E021-B0B850F7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1C63-DD8C-43EB-BFB1-DCA3CAE0666C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E49F-8845-65D7-52A1-D470A49C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30DAE-9F8F-2EE5-4D39-3D23696A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www.vlsid.org</a:t>
            </a:r>
          </a:p>
        </p:txBody>
      </p:sp>
    </p:spTree>
    <p:extLst>
      <p:ext uri="{BB962C8B-B14F-4D97-AF65-F5344CB8AC3E}">
        <p14:creationId xmlns:p14="http://schemas.microsoft.com/office/powerpoint/2010/main" val="235732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white lines and dots&#10;&#10;Description automatically generated">
            <a:extLst>
              <a:ext uri="{FF2B5EF4-FFF2-40B4-BE49-F238E27FC236}">
                <a16:creationId xmlns:a16="http://schemas.microsoft.com/office/drawing/2014/main" id="{E259D1DC-4A44-4BE7-714B-19D3CF6E034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" y="0"/>
            <a:ext cx="12191012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02932-9704-F36F-55F5-81FE45C4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05" y="226897"/>
            <a:ext cx="8556131" cy="985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E809-1E1E-B671-32CC-FDCC8572B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906" y="1528810"/>
            <a:ext cx="10786844" cy="4648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F006B-6836-B98C-9A1F-894ECB95E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642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31C63-DD8C-43EB-BFB1-DCA3CAE0666C}" type="datetimeFigureOut">
              <a:rPr lang="en-IN" smtClean="0"/>
              <a:t>05-01-2025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759A-1BBD-02E9-14DB-34BD1F2A2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82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FCDF-93A6-BCC5-6A13-883A69233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882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www.vlsid.org</a:t>
            </a:r>
          </a:p>
        </p:txBody>
      </p:sp>
      <p:pic>
        <p:nvPicPr>
          <p:cNvPr id="10" name="Picture 9" descr="A blue rectangular object with numbers and a gold object on it&#10;&#10;Description automatically generated with medium confidence">
            <a:extLst>
              <a:ext uri="{FF2B5EF4-FFF2-40B4-BE49-F238E27FC236}">
                <a16:creationId xmlns:a16="http://schemas.microsoft.com/office/drawing/2014/main" id="{FD35B4B7-3187-0F84-656A-5F0BC8D2539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638" y="384222"/>
            <a:ext cx="2122112" cy="760366"/>
          </a:xfrm>
          <a:prstGeom prst="roundRect">
            <a:avLst/>
          </a:prstGeom>
        </p:spPr>
      </p:pic>
      <p:pic>
        <p:nvPicPr>
          <p:cNvPr id="11" name="Picture 10" descr="A picture containing text, clock, clipart, sign&#10;&#10;Description automatically generated">
            <a:extLst>
              <a:ext uri="{FF2B5EF4-FFF2-40B4-BE49-F238E27FC236}">
                <a16:creationId xmlns:a16="http://schemas.microsoft.com/office/drawing/2014/main" id="{7F0BC427-A149-6DF0-C022-2F6E87084F8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0" y="377502"/>
            <a:ext cx="684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0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DBEC-01A5-376B-DD36-92D439FFF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9821"/>
            <a:ext cx="9144001" cy="1479885"/>
          </a:xfrm>
        </p:spPr>
        <p:txBody>
          <a:bodyPr>
            <a:normAutofit fontScale="90000"/>
          </a:bodyPr>
          <a:lstStyle/>
          <a:p>
            <a:r>
              <a:rPr lang="en-IN" dirty="0"/>
              <a:t>Lichen: </a:t>
            </a:r>
            <a:r>
              <a:rPr lang="en-IN" u="sng" dirty="0"/>
              <a:t>L</a:t>
            </a:r>
            <a:r>
              <a:rPr lang="en-IN" dirty="0"/>
              <a:t>everag</a:t>
            </a:r>
            <a:r>
              <a:rPr lang="en-IN" u="sng" dirty="0"/>
              <a:t>i</a:t>
            </a:r>
            <a:r>
              <a:rPr lang="en-IN" dirty="0"/>
              <a:t>ng </a:t>
            </a:r>
            <a:r>
              <a:rPr lang="en-IN" u="sng" dirty="0"/>
              <a:t>C</a:t>
            </a:r>
            <a:r>
              <a:rPr lang="en-IN" dirty="0"/>
              <a:t>oupled  </a:t>
            </a:r>
            <a:r>
              <a:rPr lang="en-IN" u="sng" dirty="0"/>
              <a:t>H</a:t>
            </a:r>
            <a:r>
              <a:rPr lang="en-IN" dirty="0"/>
              <a:t>eterog</a:t>
            </a:r>
            <a:r>
              <a:rPr lang="en-IN" u="sng" dirty="0"/>
              <a:t>en</a:t>
            </a:r>
            <a:r>
              <a:rPr lang="en-IN" dirty="0"/>
              <a:t>eity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641C8-ACFE-5479-4839-CD457698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068" y="3972027"/>
            <a:ext cx="9941859" cy="2267407"/>
          </a:xfrm>
        </p:spPr>
        <p:txBody>
          <a:bodyPr>
            <a:normAutofit/>
          </a:bodyPr>
          <a:lstStyle/>
          <a:p>
            <a:r>
              <a:rPr lang="en-IN" sz="2800" dirty="0"/>
              <a:t>Prakhar Diwan</a:t>
            </a:r>
            <a:r>
              <a:rPr lang="en-IN" sz="2800" baseline="30000" dirty="0"/>
              <a:t>[a]</a:t>
            </a:r>
            <a:r>
              <a:rPr lang="en-IN" sz="2800" dirty="0"/>
              <a:t>, Nirmal Kumar Boran</a:t>
            </a:r>
            <a:r>
              <a:rPr lang="en-IN" sz="2800" baseline="30000" dirty="0"/>
              <a:t>[b]</a:t>
            </a:r>
            <a:r>
              <a:rPr lang="en-IN" sz="2800" dirty="0"/>
              <a:t> and Virendra Singh</a:t>
            </a:r>
            <a:r>
              <a:rPr lang="en-IN" sz="2800" baseline="30000" dirty="0"/>
              <a:t>[a]</a:t>
            </a:r>
          </a:p>
          <a:p>
            <a:endParaRPr lang="en-IN" dirty="0"/>
          </a:p>
          <a:p>
            <a:r>
              <a:rPr lang="en-IN" baseline="30000" dirty="0"/>
              <a:t>[a] </a:t>
            </a:r>
            <a:r>
              <a:rPr lang="en-IN" dirty="0"/>
              <a:t>Indian Institute of Technology Bombay, India </a:t>
            </a:r>
          </a:p>
          <a:p>
            <a:r>
              <a:rPr lang="en-IN" baseline="30000" dirty="0"/>
              <a:t>[b] </a:t>
            </a:r>
            <a:r>
              <a:rPr lang="en-IN" dirty="0"/>
              <a:t>National Institute of Technology Calicut, India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59CE0-D8E7-A2AD-ADC7-4DCCED4CA80F}"/>
              </a:ext>
            </a:extLst>
          </p:cNvPr>
          <p:cNvSpPr txBox="1"/>
          <p:nvPr/>
        </p:nvSpPr>
        <p:spPr>
          <a:xfrm>
            <a:off x="2191869" y="125506"/>
            <a:ext cx="7808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Paper ID: 215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9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93515-32F6-4598-727E-83CD0C7A1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48BC-5F74-BC0E-0635-18F76A20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Experimental Setup</a:t>
            </a:r>
          </a:p>
        </p:txBody>
      </p:sp>
      <p:graphicFrame>
        <p:nvGraphicFramePr>
          <p:cNvPr id="6" name="Google Shape;507;p40">
            <a:extLst>
              <a:ext uri="{FF2B5EF4-FFF2-40B4-BE49-F238E27FC236}">
                <a16:creationId xmlns:a16="http://schemas.microsoft.com/office/drawing/2014/main" id="{B65B8497-981E-A379-4D73-BA9018D01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593290"/>
              </p:ext>
            </p:extLst>
          </p:nvPr>
        </p:nvGraphicFramePr>
        <p:xfrm>
          <a:off x="824197" y="2261656"/>
          <a:ext cx="10543602" cy="432801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386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6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800" u="none" strike="noStrike" cap="none" dirty="0">
                          <a:solidFill>
                            <a:schemeClr val="tx1"/>
                          </a:solidFill>
                        </a:rPr>
                        <a:t>OoO/InO Core</a:t>
                      </a:r>
                      <a:endParaRPr sz="28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800" u="none" strike="noStrike" cap="none" dirty="0">
                          <a:solidFill>
                            <a:schemeClr val="tx1"/>
                          </a:solidFill>
                        </a:rPr>
                        <a:t>(ARM &amp; X86)</a:t>
                      </a:r>
                      <a:endParaRPr sz="28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800" u="none" strike="noStrike" cap="none" dirty="0">
                          <a:solidFill>
                            <a:schemeClr val="tx1"/>
                          </a:solidFill>
                        </a:rPr>
                        <a:t>Superscalar Width=2, 108-entry ROB, 16-entry LQ, 16-entry SQ, 36-entry IQ, 3 GHz Clock, 256 Int PhyReg, 256 FP PhyReg</a:t>
                      </a:r>
                      <a:endParaRPr sz="28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800" u="none" strike="noStrike" cap="none" dirty="0">
                          <a:solidFill>
                            <a:schemeClr val="tx1"/>
                          </a:solidFill>
                        </a:rPr>
                        <a:t>Functional Units</a:t>
                      </a:r>
                      <a:endParaRPr sz="28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800" u="none" strike="noStrike" cap="none" dirty="0">
                          <a:solidFill>
                            <a:schemeClr val="tx1"/>
                          </a:solidFill>
                        </a:rPr>
                        <a:t>ARM/X86</a:t>
                      </a:r>
                      <a:endParaRPr sz="28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800" u="none" strike="noStrike" cap="none" dirty="0">
                          <a:solidFill>
                            <a:schemeClr val="tx1"/>
                          </a:solidFill>
                        </a:rPr>
                        <a:t>IntALU=2, IntMultDiv=1, FPALU=0/1, </a:t>
                      </a:r>
                      <a:endParaRPr sz="28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800" u="none" strike="noStrike" cap="none" dirty="0">
                          <a:solidFill>
                            <a:schemeClr val="tx1"/>
                          </a:solidFill>
                        </a:rPr>
                        <a:t>FPMultDiv= 0/1, SIMD Units=0/1</a:t>
                      </a:r>
                      <a:endParaRPr sz="28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800" u="none" strike="noStrike" cap="none">
                          <a:solidFill>
                            <a:schemeClr val="tx1"/>
                          </a:solidFill>
                        </a:rPr>
                        <a:t>L1 I-Cache</a:t>
                      </a:r>
                      <a:endParaRPr sz="28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800" u="none" strike="noStrike" cap="none" dirty="0">
                          <a:solidFill>
                            <a:schemeClr val="tx1"/>
                          </a:solidFill>
                        </a:rPr>
                        <a:t>32 KB, 8-way, 2 cycle latency</a:t>
                      </a:r>
                      <a:endParaRPr sz="28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800" u="none" strike="noStrike" cap="none">
                          <a:solidFill>
                            <a:schemeClr val="tx1"/>
                          </a:solidFill>
                        </a:rPr>
                        <a:t>L1 D-Cache</a:t>
                      </a:r>
                      <a:endParaRPr sz="28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800" u="none" strike="noStrike" cap="none" dirty="0">
                          <a:solidFill>
                            <a:schemeClr val="tx1"/>
                          </a:solidFill>
                        </a:rPr>
                        <a:t>32 KB, 8-way, 2 cycle latency</a:t>
                      </a:r>
                      <a:endParaRPr sz="28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800" u="none" strike="noStrike" cap="none">
                          <a:solidFill>
                            <a:schemeClr val="tx1"/>
                          </a:solidFill>
                        </a:rPr>
                        <a:t>Last Level Cache</a:t>
                      </a:r>
                      <a:endParaRPr sz="28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800" u="none" strike="noStrike" cap="none" dirty="0">
                          <a:solidFill>
                            <a:schemeClr val="tx1"/>
                          </a:solidFill>
                        </a:rPr>
                        <a:t>2 MB, 16-way, 15 cycle latency</a:t>
                      </a:r>
                      <a:endParaRPr sz="28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Google Shape;508;p40">
            <a:extLst>
              <a:ext uri="{FF2B5EF4-FFF2-40B4-BE49-F238E27FC236}">
                <a16:creationId xmlns:a16="http://schemas.microsoft.com/office/drawing/2014/main" id="{4E273CE2-DBDD-13FA-304A-95A3C4BF7063}"/>
              </a:ext>
            </a:extLst>
          </p:cNvPr>
          <p:cNvSpPr txBox="1"/>
          <p:nvPr/>
        </p:nvSpPr>
        <p:spPr>
          <a:xfrm>
            <a:off x="1217524" y="1429120"/>
            <a:ext cx="9756949" cy="61552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800" b="0" i="0" u="none" strike="noStrike" cap="none" dirty="0">
                <a:solidFill>
                  <a:schemeClr val="bg1"/>
                </a:solidFill>
                <a:ea typeface="Arial"/>
                <a:cs typeface="Arial" panose="020B0604020202020204" pitchFamily="34" charset="0"/>
                <a:sym typeface="Arial"/>
              </a:rPr>
              <a:t>Dual Core System with ARM &amp; X</a:t>
            </a:r>
            <a:r>
              <a:rPr lang="en" sz="2800" dirty="0">
                <a:solidFill>
                  <a:schemeClr val="bg1"/>
                </a:solidFill>
                <a:ea typeface="Arial"/>
                <a:cs typeface="Arial" panose="020B0604020202020204" pitchFamily="34" charset="0"/>
                <a:sym typeface="Arial"/>
              </a:rPr>
              <a:t>86 simulated using</a:t>
            </a:r>
            <a:r>
              <a:rPr lang="en" sz="2800" b="0" i="0" u="none" strike="noStrike" cap="none" dirty="0">
                <a:solidFill>
                  <a:schemeClr val="bg1"/>
                </a:solidFill>
                <a:ea typeface="Arial"/>
                <a:cs typeface="Arial" panose="020B0604020202020204" pitchFamily="34" charset="0"/>
                <a:sym typeface="Arial"/>
              </a:rPr>
              <a:t> gem5</a:t>
            </a:r>
            <a:endParaRPr sz="2800" b="0" i="0" u="none" strike="noStrike" cap="none" dirty="0">
              <a:solidFill>
                <a:schemeClr val="bg1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614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395C0-86CB-62A5-A9F2-FFB8AE355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37E1-BF60-A07E-8D70-08066D42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ISA/</a:t>
            </a:r>
            <a:r>
              <a:rPr lang="el-GR" dirty="0"/>
              <a:t>μ</a:t>
            </a:r>
            <a:r>
              <a:rPr lang="en-IN" dirty="0"/>
              <a:t>arch Affinity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55492-34F2-9E5A-1A9D-3DA4B5D7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37" y="1287594"/>
            <a:ext cx="8824725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6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C2927-91D7-E486-DC2F-8737EDC4C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5D0B-C79E-D292-B9C2-B9452EFE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ISA-Scheduling Accuracy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12287-B199-AC69-B72C-1B5F496C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89" y="1325697"/>
            <a:ext cx="9007621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0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2ADF5-1E58-C7B8-7A72-1CC8693D9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403C-C314-E706-38CA-F779C01C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1" y="226897"/>
            <a:ext cx="8973670" cy="985210"/>
          </a:xfrm>
        </p:spPr>
        <p:txBody>
          <a:bodyPr>
            <a:normAutofit/>
          </a:bodyPr>
          <a:lstStyle/>
          <a:p>
            <a:r>
              <a:rPr lang="en-IN" dirty="0"/>
              <a:t>Results: </a:t>
            </a:r>
            <a:r>
              <a:rPr lang="en-IN" dirty="0" err="1"/>
              <a:t>μarch</a:t>
            </a:r>
            <a:r>
              <a:rPr lang="en-IN" dirty="0"/>
              <a:t>-Scheduling Accuracy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BEA1F-E82E-485C-569C-A49C760C3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76" y="1398094"/>
            <a:ext cx="9091448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9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0CBD4-AF4A-5630-E333-51EF3D81E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0D17-3455-AA58-59E3-8F8BF663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Performance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D7DBC-8FF2-2881-3DCD-259042303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72" y="1367611"/>
            <a:ext cx="8725656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22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4AED8-BF37-E990-3AAA-BA378A718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B061-71D6-E524-85A5-E7AC0485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 Energy Consumption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D7900-AFA9-3970-5806-63ED9A792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99" y="1409525"/>
            <a:ext cx="8779001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3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CC94E-B3B9-F610-1DEE-C0A215E3D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67C7-6837-F042-B41A-F4AF3662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20E9-CF5D-00CE-86F1-072232B8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906" y="1528810"/>
            <a:ext cx="10758134" cy="4648153"/>
          </a:xfrm>
        </p:spPr>
        <p:txBody>
          <a:bodyPr/>
          <a:lstStyle/>
          <a:p>
            <a:r>
              <a:rPr lang="en-IN" dirty="0"/>
              <a:t>Lichen uses finer-grained switching between ISAs and existent OoO to InO morphing feature (at runtime), improving energy efficiency</a:t>
            </a:r>
          </a:p>
          <a:p>
            <a:pPr marL="0" indent="0">
              <a:buNone/>
            </a:pPr>
            <a:endParaRPr lang="en-IN" sz="300" dirty="0"/>
          </a:p>
          <a:p>
            <a:r>
              <a:rPr lang="en-US" sz="2800" dirty="0"/>
              <a:t>ISA &amp; microarchitectural heterogeneity, leveraged effectively provides significant energy benefits with </a:t>
            </a:r>
            <a:r>
              <a:rPr lang="en-IN" sz="2800" dirty="0"/>
              <a:t>synergy in</a:t>
            </a:r>
            <a:r>
              <a:rPr lang="en-IN" dirty="0"/>
              <a:t> interaction</a:t>
            </a:r>
          </a:p>
          <a:p>
            <a:pPr marL="0" indent="0">
              <a:buNone/>
            </a:pPr>
            <a:endParaRPr lang="en-IN" sz="300" dirty="0"/>
          </a:p>
          <a:p>
            <a:r>
              <a:rPr lang="en-IN" dirty="0"/>
              <a:t>Lichen achieves 15.36% energy savings with 9.36 % EDP reduction over HISACMP (oracular scheduling), with 6.35% performance loss </a:t>
            </a:r>
          </a:p>
          <a:p>
            <a:pPr marL="0" indent="0">
              <a:buNone/>
            </a:pPr>
            <a:endParaRPr lang="en-IN" sz="300" dirty="0"/>
          </a:p>
          <a:p>
            <a:r>
              <a:rPr lang="en-IN" dirty="0"/>
              <a:t>CART-based scheduling achieves 85.44% and 91.35% accuracy for predicting optimal ISA and execution scheme (InO/OoO)</a:t>
            </a:r>
          </a:p>
        </p:txBody>
      </p:sp>
    </p:spTree>
    <p:extLst>
      <p:ext uri="{BB962C8B-B14F-4D97-AF65-F5344CB8AC3E}">
        <p14:creationId xmlns:p14="http://schemas.microsoft.com/office/powerpoint/2010/main" val="1051134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07BB2-1BA5-4BA6-65E5-2E6E959AD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6906AB-CEEB-0502-8E52-52EA9F6A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915" y="2936395"/>
            <a:ext cx="10366169" cy="985210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98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4667-5AD5-8333-C08C-BD8667BB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9B8F7-677D-4C4E-BECC-3CA4BBF9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905" y="1528810"/>
            <a:ext cx="11039673" cy="46481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Moore’s law persisted with shrinking transistors, however, V</a:t>
            </a:r>
            <a:r>
              <a:rPr lang="en-US" baseline="-25000" dirty="0"/>
              <a:t>th</a:t>
            </a:r>
            <a:r>
              <a:rPr lang="en-US" dirty="0"/>
              <a:t> reduction plateaued, limiting the number of active transistors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Heterogeneous CMPs effectively trade area for energy efficiency</a:t>
            </a:r>
            <a:r>
              <a:rPr lang="en-IN" baseline="30000" dirty="0"/>
              <a:t>[1]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Cores with different perf. and power values to meet diverse demands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Cores vary across dimensions such as InO/OoO, issue-widths etc.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3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ISA is a recent addition</a:t>
            </a:r>
            <a:r>
              <a:rPr lang="en-IN" baseline="30000" dirty="0"/>
              <a:t>[2]</a:t>
            </a:r>
            <a:r>
              <a:rPr lang="en-IN" dirty="0"/>
              <a:t> to list of heterogeneity dimensions, due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ISAs have different feature sets (instr format, operand support etc.)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These impact performance parameters (register pressure, code density etc.)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831C-182A-4D2A-579D-6013B77B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545" y="5850988"/>
            <a:ext cx="11274910" cy="642678"/>
          </a:xfrm>
        </p:spPr>
        <p:txBody>
          <a:bodyPr/>
          <a:lstStyle/>
          <a:p>
            <a:pPr algn="l"/>
            <a:r>
              <a:rPr lang="en-IN" sz="1600" dirty="0">
                <a:solidFill>
                  <a:schemeClr val="bg1"/>
                </a:solidFill>
              </a:rPr>
              <a:t>[1]</a:t>
            </a:r>
            <a:r>
              <a:rPr lang="en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R. Kumar et. al, “Single-ISA Heterogeneous Multi-Core Architectures: the potential for processor power reduction”, MICRO 2003</a:t>
            </a:r>
          </a:p>
          <a:p>
            <a:pPr algn="l"/>
            <a:r>
              <a:rPr lang="en-IN" sz="1600" dirty="0">
                <a:solidFill>
                  <a:schemeClr val="bg1"/>
                </a:solidFill>
              </a:rPr>
              <a:t>[2] </a:t>
            </a:r>
            <a:r>
              <a:rPr lang="en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M. Devuyst  et. al, “Execution migration in a heterogeneous ISA chip multiprocessor”, ASPLOS 2012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6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33719-5156-53A2-DFE1-B7B900E56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3188-B0B8-C29B-D80E-0DC08310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3D6F-ADD2-C3EB-B889-EFB302FDE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906" y="1443318"/>
            <a:ext cx="10758134" cy="47336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Heterogeneous-ISA CMPs outperformed single-ISA counterparts over performance and energy efficiency metrics</a:t>
            </a:r>
            <a:r>
              <a:rPr lang="en-IN" baseline="30000" dirty="0"/>
              <a:t>[3]</a:t>
            </a:r>
            <a:r>
              <a:rPr lang="en-IN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However, they utilized </a:t>
            </a:r>
            <a:r>
              <a:rPr lang="en-IN" dirty="0">
                <a:solidFill>
                  <a:srgbClr val="FF0000"/>
                </a:solidFill>
              </a:rPr>
              <a:t>oracular</a:t>
            </a:r>
            <a:r>
              <a:rPr lang="en-IN" dirty="0"/>
              <a:t> scheduling and </a:t>
            </a:r>
            <a:r>
              <a:rPr lang="en-IN" dirty="0">
                <a:solidFill>
                  <a:srgbClr val="FF0000"/>
                </a:solidFill>
              </a:rPr>
              <a:t>uniform</a:t>
            </a:r>
            <a:r>
              <a:rPr lang="en-IN" dirty="0"/>
              <a:t> phases to analyse heterogeneity dimensions in design space exploration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ISA</a:t>
            </a:r>
            <a:r>
              <a:rPr lang="en-IN" baseline="30000" dirty="0"/>
              <a:t>[4]</a:t>
            </a:r>
            <a:r>
              <a:rPr lang="en-IN" dirty="0"/>
              <a:t> and execution semantics (InO/OoO) </a:t>
            </a:r>
            <a:r>
              <a:rPr lang="en-IN" baseline="30000" dirty="0"/>
              <a:t>[5]</a:t>
            </a:r>
            <a:r>
              <a:rPr lang="en-IN" dirty="0"/>
              <a:t> have fared better at finer phases, individually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Do these exhibit synergy, when utilized together?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Let’s analyse program using different ISA cores with different execution modes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299E9-C585-12C4-38E2-14FF435D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545" y="5988425"/>
            <a:ext cx="11274910" cy="642678"/>
          </a:xfrm>
        </p:spPr>
        <p:txBody>
          <a:bodyPr/>
          <a:lstStyle/>
          <a:p>
            <a:pPr algn="l"/>
            <a:r>
              <a:rPr lang="en-IN" sz="1600" dirty="0">
                <a:solidFill>
                  <a:schemeClr val="bg1"/>
                </a:solidFill>
              </a:rPr>
              <a:t>[3] </a:t>
            </a:r>
            <a:r>
              <a:rPr lang="en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A. Venkat et. al, “Harnessing ISA diversity: Design of a heterogeneous-ISA chip multiprocessor”. ISCA, 2014</a:t>
            </a:r>
          </a:p>
          <a:p>
            <a:pPr algn="l"/>
            <a:r>
              <a:rPr lang="en-IN" sz="1600" dirty="0">
                <a:solidFill>
                  <a:schemeClr val="bg1"/>
                </a:solidFill>
              </a:rPr>
              <a:t>[4] </a:t>
            </a:r>
            <a:r>
              <a:rPr lang="en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N. Boran et. al, “Fine-Grained Scheduling in Heterogeneous-ISA Architectures”, CAL 2021</a:t>
            </a:r>
          </a:p>
          <a:p>
            <a:pPr algn="l"/>
            <a:r>
              <a:rPr lang="en-IN" sz="1600" dirty="0">
                <a:solidFill>
                  <a:schemeClr val="bg1"/>
                </a:solidFill>
              </a:rPr>
              <a:t>[5] </a:t>
            </a:r>
            <a:r>
              <a:rPr lang="en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A. Lukefahr et. al, “Composite Cores: Pushing Heterogeneity Into a Core”. MICRO, 2012.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6FF0-2303-8A6B-9D40-3E3CF5C4A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A93D-85F0-00BB-6E17-EFF6196A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68D021-523F-48C8-67ED-241693FB3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91" y="1212107"/>
            <a:ext cx="8432817" cy="53087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2ACCB9-BB46-EB86-5C57-91D7107C8956}"/>
              </a:ext>
            </a:extLst>
          </p:cNvPr>
          <p:cNvSpPr txBox="1"/>
          <p:nvPr/>
        </p:nvSpPr>
        <p:spPr>
          <a:xfrm>
            <a:off x="0" y="2759242"/>
            <a:ext cx="12191999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IN" sz="3600" dirty="0">
              <a:solidFill>
                <a:schemeClr val="bg1"/>
              </a:solidFill>
            </a:endParaRPr>
          </a:p>
          <a:p>
            <a:pPr algn="ctr"/>
            <a:r>
              <a:rPr lang="en-IN" sz="3600" dirty="0">
                <a:solidFill>
                  <a:schemeClr val="bg1"/>
                </a:solidFill>
              </a:rPr>
              <a:t>Finer switching between ISA cores improves performance</a:t>
            </a:r>
          </a:p>
          <a:p>
            <a:pPr algn="ctr"/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3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C87A5-6081-9F25-B5BA-04BBC38AC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FC57-BFF8-C9D2-6800-9EB73739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E40CAB-DBCB-2834-072D-5A24321E4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50" y="1212107"/>
            <a:ext cx="8487099" cy="5267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11E7AF-87C2-4FCA-DFA8-07A621394889}"/>
              </a:ext>
            </a:extLst>
          </p:cNvPr>
          <p:cNvSpPr txBox="1"/>
          <p:nvPr/>
        </p:nvSpPr>
        <p:spPr>
          <a:xfrm>
            <a:off x="0" y="2759242"/>
            <a:ext cx="12191999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IN" sz="3600" dirty="0">
              <a:solidFill>
                <a:schemeClr val="bg1"/>
              </a:solidFill>
            </a:endParaRPr>
          </a:p>
          <a:p>
            <a:pPr algn="ctr"/>
            <a:r>
              <a:rPr lang="en-IN" sz="3600" dirty="0">
                <a:solidFill>
                  <a:schemeClr val="bg1"/>
                </a:solidFill>
              </a:rPr>
              <a:t>In-order mode utilization increases at finer granularities</a:t>
            </a:r>
          </a:p>
          <a:p>
            <a:pPr algn="ctr"/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36996-4739-C47F-3D38-7D1690BABC46}"/>
              </a:ext>
            </a:extLst>
          </p:cNvPr>
          <p:cNvSpPr txBox="1"/>
          <p:nvPr/>
        </p:nvSpPr>
        <p:spPr>
          <a:xfrm>
            <a:off x="1" y="2759242"/>
            <a:ext cx="12191999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IN" sz="3600" dirty="0">
              <a:solidFill>
                <a:schemeClr val="bg1"/>
              </a:solidFill>
            </a:endParaRPr>
          </a:p>
          <a:p>
            <a:pPr algn="ctr"/>
            <a:r>
              <a:rPr lang="en-IN" sz="3600" dirty="0">
                <a:solidFill>
                  <a:schemeClr val="bg1"/>
                </a:solidFill>
              </a:rPr>
              <a:t>Utilize 1M for ISA and 1K for InO/OoO switching</a:t>
            </a:r>
          </a:p>
          <a:p>
            <a:pPr algn="ctr"/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3317F-6E6C-9E75-9C74-218B5710B2E2}"/>
              </a:ext>
            </a:extLst>
          </p:cNvPr>
          <p:cNvSpPr/>
          <p:nvPr/>
        </p:nvSpPr>
        <p:spPr>
          <a:xfrm>
            <a:off x="0" y="2759242"/>
            <a:ext cx="12192000" cy="175432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How to schedule such phases?</a:t>
            </a:r>
          </a:p>
        </p:txBody>
      </p:sp>
    </p:spTree>
    <p:extLst>
      <p:ext uri="{BB962C8B-B14F-4D97-AF65-F5344CB8AC3E}">
        <p14:creationId xmlns:p14="http://schemas.microsoft.com/office/powerpoint/2010/main" val="146749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E601A-5B45-DDC1-61D3-0E04711FF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DA25-F434-F2B0-3E61-563A184B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Lichen: Overview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5108B7-68EA-912D-FFB3-BC67F49B3A8C}"/>
              </a:ext>
            </a:extLst>
          </p:cNvPr>
          <p:cNvCxnSpPr/>
          <p:nvPr/>
        </p:nvCxnSpPr>
        <p:spPr>
          <a:xfrm>
            <a:off x="1386352" y="2259106"/>
            <a:ext cx="960437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D5811E-66B7-BA1A-DAD0-92700F02C550}"/>
              </a:ext>
            </a:extLst>
          </p:cNvPr>
          <p:cNvSpPr txBox="1"/>
          <p:nvPr/>
        </p:nvSpPr>
        <p:spPr>
          <a:xfrm>
            <a:off x="4285129" y="1766047"/>
            <a:ext cx="362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Single-ISA Out-of-order Execution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0BE1BC-3351-ABAF-59F5-42B4DCB4B116}"/>
              </a:ext>
            </a:extLst>
          </p:cNvPr>
          <p:cNvCxnSpPr>
            <a:cxnSpLocks/>
          </p:cNvCxnSpPr>
          <p:nvPr/>
        </p:nvCxnSpPr>
        <p:spPr>
          <a:xfrm>
            <a:off x="6096000" y="2470483"/>
            <a:ext cx="0" cy="510842"/>
          </a:xfrm>
          <a:prstGeom prst="straightConnector1">
            <a:avLst/>
          </a:prstGeom>
          <a:ln w="412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C07D10-D233-40A9-D8D6-87C13DF516B9}"/>
              </a:ext>
            </a:extLst>
          </p:cNvPr>
          <p:cNvCxnSpPr/>
          <p:nvPr/>
        </p:nvCxnSpPr>
        <p:spPr>
          <a:xfrm>
            <a:off x="1386352" y="3552825"/>
            <a:ext cx="1585448" cy="0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7B4EA3-F667-11AC-21FF-E576F41E3228}"/>
              </a:ext>
            </a:extLst>
          </p:cNvPr>
          <p:cNvCxnSpPr>
            <a:cxnSpLocks/>
          </p:cNvCxnSpPr>
          <p:nvPr/>
        </p:nvCxnSpPr>
        <p:spPr>
          <a:xfrm>
            <a:off x="2971800" y="3552825"/>
            <a:ext cx="2257425" cy="0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D531D0-1E9A-653F-8F92-9381C595D08C}"/>
              </a:ext>
            </a:extLst>
          </p:cNvPr>
          <p:cNvSpPr txBox="1"/>
          <p:nvPr/>
        </p:nvSpPr>
        <p:spPr>
          <a:xfrm>
            <a:off x="2910119" y="3059668"/>
            <a:ext cx="637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Heterogenous-ISA Out-of-order Execution (1M phase length)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ABA940-9A28-C81E-2122-B1F9850405D4}"/>
              </a:ext>
            </a:extLst>
          </p:cNvPr>
          <p:cNvCxnSpPr>
            <a:cxnSpLocks/>
          </p:cNvCxnSpPr>
          <p:nvPr/>
        </p:nvCxnSpPr>
        <p:spPr>
          <a:xfrm>
            <a:off x="5229225" y="3552825"/>
            <a:ext cx="3476625" cy="0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800CFE-94AD-DDFA-E099-AF7A46EC6046}"/>
              </a:ext>
            </a:extLst>
          </p:cNvPr>
          <p:cNvCxnSpPr>
            <a:cxnSpLocks/>
          </p:cNvCxnSpPr>
          <p:nvPr/>
        </p:nvCxnSpPr>
        <p:spPr>
          <a:xfrm>
            <a:off x="8705850" y="3552825"/>
            <a:ext cx="2257425" cy="0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924C55-CDB0-FEA8-CD2F-4D7A6E316F29}"/>
              </a:ext>
            </a:extLst>
          </p:cNvPr>
          <p:cNvSpPr txBox="1"/>
          <p:nvPr/>
        </p:nvSpPr>
        <p:spPr>
          <a:xfrm>
            <a:off x="1567327" y="3634859"/>
            <a:ext cx="10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X86-ISA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89E575-2B89-AD6C-E504-B483663E9D6B}"/>
              </a:ext>
            </a:extLst>
          </p:cNvPr>
          <p:cNvSpPr txBox="1"/>
          <p:nvPr/>
        </p:nvSpPr>
        <p:spPr>
          <a:xfrm>
            <a:off x="3424702" y="3634858"/>
            <a:ext cx="111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ARM-ISA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14FB60-D885-E730-AC0C-0301AA3670E8}"/>
              </a:ext>
            </a:extLst>
          </p:cNvPr>
          <p:cNvSpPr txBox="1"/>
          <p:nvPr/>
        </p:nvSpPr>
        <p:spPr>
          <a:xfrm>
            <a:off x="6339352" y="3634858"/>
            <a:ext cx="10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X86-ISA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3BB38B-E34A-A2C7-8792-62AA4775770A}"/>
              </a:ext>
            </a:extLst>
          </p:cNvPr>
          <p:cNvSpPr txBox="1"/>
          <p:nvPr/>
        </p:nvSpPr>
        <p:spPr>
          <a:xfrm>
            <a:off x="9158752" y="3634858"/>
            <a:ext cx="111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ARM-ISA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E9140E-04E3-6C1D-40FB-75638F1A8457}"/>
              </a:ext>
            </a:extLst>
          </p:cNvPr>
          <p:cNvCxnSpPr>
            <a:cxnSpLocks/>
          </p:cNvCxnSpPr>
          <p:nvPr/>
        </p:nvCxnSpPr>
        <p:spPr>
          <a:xfrm flipH="1">
            <a:off x="1386352" y="3600595"/>
            <a:ext cx="3833908" cy="1419640"/>
          </a:xfrm>
          <a:prstGeom prst="straightConnector1">
            <a:avLst/>
          </a:prstGeom>
          <a:ln w="41275">
            <a:solidFill>
              <a:schemeClr val="accent5"/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B88FDF-111B-E052-1BD1-882669024E60}"/>
              </a:ext>
            </a:extLst>
          </p:cNvPr>
          <p:cNvCxnSpPr>
            <a:cxnSpLocks/>
          </p:cNvCxnSpPr>
          <p:nvPr/>
        </p:nvCxnSpPr>
        <p:spPr>
          <a:xfrm>
            <a:off x="8705850" y="3600595"/>
            <a:ext cx="2033868" cy="1419640"/>
          </a:xfrm>
          <a:prstGeom prst="straightConnector1">
            <a:avLst/>
          </a:prstGeom>
          <a:ln w="41275">
            <a:solidFill>
              <a:schemeClr val="accent5"/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DF542E-C3AF-0D75-929A-B550A2519762}"/>
              </a:ext>
            </a:extLst>
          </p:cNvPr>
          <p:cNvCxnSpPr>
            <a:cxnSpLocks/>
          </p:cNvCxnSpPr>
          <p:nvPr/>
        </p:nvCxnSpPr>
        <p:spPr>
          <a:xfrm>
            <a:off x="1386352" y="5112684"/>
            <a:ext cx="2038350" cy="0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FCC34B-20A1-D25D-E60A-04A847DE9C53}"/>
              </a:ext>
            </a:extLst>
          </p:cNvPr>
          <p:cNvCxnSpPr>
            <a:cxnSpLocks/>
          </p:cNvCxnSpPr>
          <p:nvPr/>
        </p:nvCxnSpPr>
        <p:spPr>
          <a:xfrm>
            <a:off x="3424702" y="5112684"/>
            <a:ext cx="2276851" cy="0"/>
          </a:xfrm>
          <a:prstGeom prst="straightConnector1">
            <a:avLst/>
          </a:prstGeom>
          <a:ln w="44450">
            <a:solidFill>
              <a:schemeClr val="accent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E69C2A-4870-80E4-750D-07BC61862E21}"/>
              </a:ext>
            </a:extLst>
          </p:cNvPr>
          <p:cNvCxnSpPr>
            <a:cxnSpLocks/>
          </p:cNvCxnSpPr>
          <p:nvPr/>
        </p:nvCxnSpPr>
        <p:spPr>
          <a:xfrm>
            <a:off x="5701553" y="5112684"/>
            <a:ext cx="842867" cy="0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C95E00-9458-5B9D-CDFF-843C419808A3}"/>
              </a:ext>
            </a:extLst>
          </p:cNvPr>
          <p:cNvCxnSpPr>
            <a:cxnSpLocks/>
          </p:cNvCxnSpPr>
          <p:nvPr/>
        </p:nvCxnSpPr>
        <p:spPr>
          <a:xfrm>
            <a:off x="6544420" y="5112684"/>
            <a:ext cx="2737459" cy="0"/>
          </a:xfrm>
          <a:prstGeom prst="straightConnector1">
            <a:avLst/>
          </a:prstGeom>
          <a:ln w="44450">
            <a:solidFill>
              <a:schemeClr val="accent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854490-F221-012C-23BC-5F5DC524CA8E}"/>
              </a:ext>
            </a:extLst>
          </p:cNvPr>
          <p:cNvCxnSpPr>
            <a:cxnSpLocks/>
          </p:cNvCxnSpPr>
          <p:nvPr/>
        </p:nvCxnSpPr>
        <p:spPr>
          <a:xfrm>
            <a:off x="9296679" y="5112684"/>
            <a:ext cx="1559580" cy="0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41F8A1F-E092-4147-4A81-F58DDFEEAEE6}"/>
              </a:ext>
            </a:extLst>
          </p:cNvPr>
          <p:cNvSpPr txBox="1"/>
          <p:nvPr/>
        </p:nvSpPr>
        <p:spPr>
          <a:xfrm>
            <a:off x="1809376" y="5158862"/>
            <a:ext cx="10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OoO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3A2297-A632-F9F2-142F-5064A13C0346}"/>
              </a:ext>
            </a:extLst>
          </p:cNvPr>
          <p:cNvSpPr txBox="1"/>
          <p:nvPr/>
        </p:nvSpPr>
        <p:spPr>
          <a:xfrm>
            <a:off x="3984063" y="5158862"/>
            <a:ext cx="10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InO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648F9C-0059-0A95-4615-67B1C173EFF5}"/>
              </a:ext>
            </a:extLst>
          </p:cNvPr>
          <p:cNvSpPr txBox="1"/>
          <p:nvPr/>
        </p:nvSpPr>
        <p:spPr>
          <a:xfrm>
            <a:off x="7362825" y="5158862"/>
            <a:ext cx="10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InO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564819-2FC1-71B4-3707-FEAB7362C0CF}"/>
              </a:ext>
            </a:extLst>
          </p:cNvPr>
          <p:cNvSpPr txBox="1"/>
          <p:nvPr/>
        </p:nvSpPr>
        <p:spPr>
          <a:xfrm>
            <a:off x="5584262" y="5158862"/>
            <a:ext cx="10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OoO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43355A-FBB1-CDEB-55E8-56AFD580ABD7}"/>
              </a:ext>
            </a:extLst>
          </p:cNvPr>
          <p:cNvSpPr txBox="1"/>
          <p:nvPr/>
        </p:nvSpPr>
        <p:spPr>
          <a:xfrm>
            <a:off x="9494387" y="5158862"/>
            <a:ext cx="10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OoO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FB0158-2FD9-2094-46C2-7DC470F7B634}"/>
              </a:ext>
            </a:extLst>
          </p:cNvPr>
          <p:cNvSpPr txBox="1"/>
          <p:nvPr/>
        </p:nvSpPr>
        <p:spPr>
          <a:xfrm>
            <a:off x="2937106" y="4619526"/>
            <a:ext cx="637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Heterogenous-ISA InO/OoO Execution (1K phase length)</a:t>
            </a:r>
          </a:p>
        </p:txBody>
      </p:sp>
    </p:spTree>
    <p:extLst>
      <p:ext uri="{BB962C8B-B14F-4D97-AF65-F5344CB8AC3E}">
        <p14:creationId xmlns:p14="http://schemas.microsoft.com/office/powerpoint/2010/main" val="330893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8" grpId="1"/>
      <p:bldP spid="22" grpId="0"/>
      <p:bldP spid="23" grpId="0"/>
      <p:bldP spid="24" grpId="0"/>
      <p:bldP spid="25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3C9AF-B56E-C950-437B-F8281F8EE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A0B6-244A-E67F-4FE7-CE59B497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Using InO/OoO Morphing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FD83-E31B-0197-D970-B073CB7EA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906" y="1528811"/>
            <a:ext cx="10758134" cy="2449632"/>
          </a:xfrm>
        </p:spPr>
        <p:txBody>
          <a:bodyPr/>
          <a:lstStyle/>
          <a:p>
            <a:r>
              <a:rPr lang="en-IN" dirty="0"/>
              <a:t>An existing facility in modern processors for hardware debug</a:t>
            </a:r>
            <a:r>
              <a:rPr lang="en-IN" baseline="30000" dirty="0"/>
              <a:t>[6]</a:t>
            </a:r>
            <a:endParaRPr lang="en-IN" dirty="0"/>
          </a:p>
          <a:p>
            <a:r>
              <a:rPr lang="en-IN" dirty="0"/>
              <a:t>Further reduction in switching overheads for InO/OoO by morphing:</a:t>
            </a:r>
          </a:p>
          <a:p>
            <a:pPr lvl="1"/>
            <a:r>
              <a:rPr lang="en-IN" dirty="0"/>
              <a:t>Common architecture register file used, avoiding state transfer</a:t>
            </a:r>
          </a:p>
          <a:p>
            <a:r>
              <a:rPr lang="en-IN" dirty="0"/>
              <a:t>On OoO to InO, ROB flushed &amp; instructions re-fetched in InO mode </a:t>
            </a:r>
          </a:p>
          <a:p>
            <a:r>
              <a:rPr lang="en-IN" dirty="0"/>
              <a:t>InO to OoO, ROB is powered on &amp; starts fresh</a:t>
            </a:r>
            <a:endParaRPr lang="en-US" baseline="30000" dirty="0">
              <a:latin typeface="Arial"/>
              <a:cs typeface="Arial"/>
              <a:sym typeface="Arial"/>
            </a:endParaRPr>
          </a:p>
          <a:p>
            <a:endParaRPr lang="en-IN" baseline="30000" dirty="0"/>
          </a:p>
        </p:txBody>
      </p:sp>
      <p:pic>
        <p:nvPicPr>
          <p:cNvPr id="4" name="Google Shape;491;p38">
            <a:extLst>
              <a:ext uri="{FF2B5EF4-FFF2-40B4-BE49-F238E27FC236}">
                <a16:creationId xmlns:a16="http://schemas.microsoft.com/office/drawing/2014/main" id="{8493496B-1EE6-06B3-E471-4DF676D9955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0" y="4090738"/>
            <a:ext cx="9144000" cy="20427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0719913-531E-9BE3-ADEE-AA78D711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545" y="6133468"/>
            <a:ext cx="11274910" cy="642678"/>
          </a:xfrm>
        </p:spPr>
        <p:txBody>
          <a:bodyPr/>
          <a:lstStyle/>
          <a:p>
            <a:pPr algn="l"/>
            <a:r>
              <a:rPr lang="en-IN" sz="1600" dirty="0">
                <a:solidFill>
                  <a:schemeClr val="bg1"/>
                </a:solidFill>
              </a:rPr>
              <a:t>[6] </a:t>
            </a:r>
            <a:r>
              <a:rPr lang="en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S. Srinivasan et. al, “A Study on Polymorphing Superscalar Processor Design to Improve Power Efficiency”. ISVLSI, 2013</a:t>
            </a:r>
          </a:p>
        </p:txBody>
      </p:sp>
    </p:spTree>
    <p:extLst>
      <p:ext uri="{BB962C8B-B14F-4D97-AF65-F5344CB8AC3E}">
        <p14:creationId xmlns:p14="http://schemas.microsoft.com/office/powerpoint/2010/main" val="317279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89584-D53C-0219-4C84-E3B0A127D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7927-4266-407A-FF7D-FE3D1B64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Lichen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6C75-68A7-6005-75C6-D0570221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906" y="1528810"/>
            <a:ext cx="10758134" cy="4648153"/>
          </a:xfrm>
        </p:spPr>
        <p:txBody>
          <a:bodyPr>
            <a:normAutofit/>
          </a:bodyPr>
          <a:lstStyle/>
          <a:p>
            <a:r>
              <a:rPr lang="en-IN" dirty="0"/>
              <a:t>Heterogeneous CMP with different ISA out-of-order cores morphing into in-order cores based on upcoming program phase</a:t>
            </a:r>
          </a:p>
          <a:p>
            <a:pPr marL="0" indent="0">
              <a:buNone/>
            </a:pPr>
            <a:endParaRPr lang="en-IN" sz="300" dirty="0"/>
          </a:p>
          <a:p>
            <a:r>
              <a:rPr lang="en-IN" dirty="0"/>
              <a:t>Migration between different-ISA cores</a:t>
            </a:r>
            <a:r>
              <a:rPr lang="en-IN" baseline="30000" dirty="0"/>
              <a:t>[3] </a:t>
            </a:r>
            <a:r>
              <a:rPr lang="en-IN" dirty="0"/>
              <a:t>and execution modes</a:t>
            </a:r>
            <a:r>
              <a:rPr lang="en-IN" baseline="30000" dirty="0"/>
              <a:t>[6] </a:t>
            </a:r>
            <a:r>
              <a:rPr lang="en-IN" dirty="0"/>
              <a:t>performed as in prior works</a:t>
            </a:r>
          </a:p>
          <a:p>
            <a:pPr marL="0" indent="0">
              <a:buNone/>
            </a:pPr>
            <a:endParaRPr lang="en-IN" sz="300" dirty="0"/>
          </a:p>
          <a:p>
            <a:r>
              <a:rPr lang="en-IN" dirty="0"/>
              <a:t>We decouple scheduling problem to 2 levels:</a:t>
            </a:r>
          </a:p>
          <a:p>
            <a:pPr lvl="1"/>
            <a:r>
              <a:rPr lang="en-IN" dirty="0"/>
              <a:t>Predicting affine-ISA core at 1M instruction granularity</a:t>
            </a:r>
          </a:p>
          <a:p>
            <a:pPr lvl="1"/>
            <a:r>
              <a:rPr lang="en-IN" dirty="0"/>
              <a:t>Deciding efficient execution mode at 1K instructions within same-ISA phase</a:t>
            </a:r>
          </a:p>
          <a:p>
            <a:pPr marL="457200" lvl="1" indent="0">
              <a:buNone/>
            </a:pPr>
            <a:endParaRPr lang="en-IN" sz="300" dirty="0"/>
          </a:p>
          <a:p>
            <a:r>
              <a:rPr lang="en-IN" dirty="0"/>
              <a:t>CART decision tree algorithm was found optimal from decision accuracy and number of parameters required for predicting both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918D7-D908-09A2-5B99-BC5E5FF7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545" y="6133468"/>
            <a:ext cx="11274910" cy="642678"/>
          </a:xfrm>
        </p:spPr>
        <p:txBody>
          <a:bodyPr/>
          <a:lstStyle/>
          <a:p>
            <a:pPr algn="l"/>
            <a:r>
              <a:rPr lang="en-IN" sz="1600" dirty="0">
                <a:solidFill>
                  <a:schemeClr val="bg1"/>
                </a:solidFill>
              </a:rPr>
              <a:t>[3] </a:t>
            </a:r>
            <a:r>
              <a:rPr lang="en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A. Venkat et. al, “Harnessing ISA diversity: Design of a heterogeneous-ISA chip multiprocessor”. ISCA, 2014</a:t>
            </a:r>
          </a:p>
          <a:p>
            <a:pPr algn="l"/>
            <a:r>
              <a:rPr lang="en-IN" sz="1600" dirty="0">
                <a:solidFill>
                  <a:schemeClr val="bg1"/>
                </a:solidFill>
              </a:rPr>
              <a:t>[6] </a:t>
            </a:r>
            <a:r>
              <a:rPr lang="en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S. Srinivasan et. al, “A Study on Polymorphing Superscalar Processor Design to Improve Power Efficiency”. ISVLSI, 2013</a:t>
            </a:r>
          </a:p>
        </p:txBody>
      </p:sp>
    </p:spTree>
    <p:extLst>
      <p:ext uri="{BB962C8B-B14F-4D97-AF65-F5344CB8AC3E}">
        <p14:creationId xmlns:p14="http://schemas.microsoft.com/office/powerpoint/2010/main" val="420746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33986-15C4-A5C3-6C87-6F77A4D8D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40EE-1A75-71EC-AA39-E593D301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Lichen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EE2F0A-FFB3-0A1B-39EC-9003B9499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047720"/>
              </p:ext>
            </p:extLst>
          </p:nvPr>
        </p:nvGraphicFramePr>
        <p:xfrm>
          <a:off x="992188" y="1528763"/>
          <a:ext cx="10702924" cy="457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00392">
                  <a:extLst>
                    <a:ext uri="{9D8B030D-6E8A-4147-A177-3AD203B41FA5}">
                      <a16:colId xmlns:a16="http://schemas.microsoft.com/office/drawing/2014/main" val="60100868"/>
                    </a:ext>
                  </a:extLst>
                </a:gridCol>
                <a:gridCol w="7002532">
                  <a:extLst>
                    <a:ext uri="{9D8B030D-6E8A-4147-A177-3AD203B41FA5}">
                      <a16:colId xmlns:a16="http://schemas.microsoft.com/office/drawing/2014/main" val="3188824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L1-I misses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  <a:p>
                      <a:pPr algn="ctr"/>
                      <a:r>
                        <a:rPr lang="en-IN" sz="2400" dirty="0"/>
                        <a:t>Stalls due to cache misses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58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L1-D misses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9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L2-misses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5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ROB full events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  <a:p>
                      <a:pPr algn="ctr"/>
                      <a:r>
                        <a:rPr lang="en-IN" sz="2400" dirty="0"/>
                        <a:t>Execution pipeline stalls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79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IQ full events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38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ILP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  <a:p>
                      <a:pPr algn="ctr"/>
                      <a:r>
                        <a:rPr lang="en-IN" sz="2400" dirty="0"/>
                        <a:t>Parallelism of the executing program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1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MLP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90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Branch misprediction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Performance Impact of branch predictor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41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Float instruction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ISA-specific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4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09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FCD634E4-03BD-4A23-B511-5561C333B4BD}" vid="{17F9CD3C-FE2A-4171-BB2F-75EA10F39E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</TotalTime>
  <Words>875</Words>
  <Application>Microsoft Office PowerPoint</Application>
  <PresentationFormat>Widescreen</PresentationFormat>
  <Paragraphs>121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Wingdings</vt:lpstr>
      <vt:lpstr>Office Theme</vt:lpstr>
      <vt:lpstr>Lichen: Leveraging Coupled  Heterogeneity</vt:lpstr>
      <vt:lpstr>Introduction</vt:lpstr>
      <vt:lpstr>Motivation</vt:lpstr>
      <vt:lpstr>Motivation</vt:lpstr>
      <vt:lpstr>Motivation</vt:lpstr>
      <vt:lpstr>Lichen: Overview</vt:lpstr>
      <vt:lpstr>Using InO/OoO Morphing</vt:lpstr>
      <vt:lpstr>Lichen</vt:lpstr>
      <vt:lpstr>Lichen</vt:lpstr>
      <vt:lpstr>Experimental Setup</vt:lpstr>
      <vt:lpstr>Results: ISA/μarch Affinity</vt:lpstr>
      <vt:lpstr>Results: ISA-Scheduling Accuracy </vt:lpstr>
      <vt:lpstr>Results: μarch-Scheduling Accuracy </vt:lpstr>
      <vt:lpstr>Results: Performance </vt:lpstr>
      <vt:lpstr>Results: Energy Consumption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Madhav Rao</dc:creator>
  <cp:lastModifiedBy>Prakhar Diwan</cp:lastModifiedBy>
  <cp:revision>100</cp:revision>
  <dcterms:created xsi:type="dcterms:W3CDTF">2024-12-07T12:15:35Z</dcterms:created>
  <dcterms:modified xsi:type="dcterms:W3CDTF">2025-01-05T07:43:14Z</dcterms:modified>
</cp:coreProperties>
</file>