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Nuni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Nunit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boldItalic.fntdata"/><Relationship Id="rId30" Type="http://schemas.openxmlformats.org/officeDocument/2006/relationships/font" Target="fonts/Nuni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bb9f331e7e_0_9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bb9f331e7e_0_9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bb9f331e7e_0_10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bb9f331e7e_0_1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bb9f331e7e_0_1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bb9f331e7e_0_1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bb9f331e7e_0_1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bb9f331e7e_0_1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bb9f331e7e_0_1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bb9f331e7e_0_1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bb9f331e7e_0_1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bb9f331e7e_0_1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bb9f331e7e_0_1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bb9f331e7e_0_1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bb9f331e7e_0_1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bb9f331e7e_0_1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bb9f331e7e_0_1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bb9f331e7e_0_1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bb9f331e7e_0_1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bb9f331e7e_0_1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bb9f331e7e_0_1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bb9f331e7e_0_1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bb9f331e7e_0_9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bb9f331e7e_0_9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bb9f331e7e_0_1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bb9f331e7e_0_1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bb9f331e7e_0_1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bb9f331e7e_0_1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bb9f331e7e_0_1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bb9f331e7e_0_1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bb9f331e7e_0_9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bb9f331e7e_0_9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bb9f331e7e_0_10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bb9f331e7e_0_10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bb9f331e7e_0_10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bb9f331e7e_0_10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bb9f331e7e_0_10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bb9f331e7e_0_10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bb9f331e7e_0_10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bb9f331e7e_0_1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bb9f331e7e_0_1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bb9f331e7e_0_1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bb9f331e7e_0_1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bb9f331e7e_0_1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lt1"/>
              </a:buClr>
              <a:buSzPts val="1600"/>
              <a:buNone/>
              <a:defRPr sz="1600">
                <a:solidFill>
                  <a:schemeClr val="lt1"/>
                </a:solidFill>
              </a:defRPr>
            </a:lvl1pPr>
            <a:lvl2pPr lvl="1" rtl="0" algn="ctr">
              <a:lnSpc>
                <a:spcPct val="100000"/>
              </a:lnSpc>
              <a:spcBef>
                <a:spcPts val="0"/>
              </a:spcBef>
              <a:spcAft>
                <a:spcPts val="0"/>
              </a:spcAft>
              <a:buClr>
                <a:schemeClr val="lt1"/>
              </a:buClr>
              <a:buSzPts val="1600"/>
              <a:buNone/>
              <a:defRPr sz="1600">
                <a:solidFill>
                  <a:schemeClr val="lt1"/>
                </a:solidFill>
              </a:defRPr>
            </a:lvl2pPr>
            <a:lvl3pPr lvl="2" rtl="0" algn="ctr">
              <a:lnSpc>
                <a:spcPct val="100000"/>
              </a:lnSpc>
              <a:spcBef>
                <a:spcPts val="0"/>
              </a:spcBef>
              <a:spcAft>
                <a:spcPts val="0"/>
              </a:spcAft>
              <a:buClr>
                <a:schemeClr val="lt1"/>
              </a:buClr>
              <a:buSzPts val="1600"/>
              <a:buNone/>
              <a:defRPr sz="1600">
                <a:solidFill>
                  <a:schemeClr val="lt1"/>
                </a:solidFill>
              </a:defRPr>
            </a:lvl3pPr>
            <a:lvl4pPr lvl="3" rtl="0" algn="ctr">
              <a:lnSpc>
                <a:spcPct val="100000"/>
              </a:lnSpc>
              <a:spcBef>
                <a:spcPts val="0"/>
              </a:spcBef>
              <a:spcAft>
                <a:spcPts val="0"/>
              </a:spcAft>
              <a:buClr>
                <a:schemeClr val="lt1"/>
              </a:buClr>
              <a:buSzPts val="1600"/>
              <a:buNone/>
              <a:defRPr sz="1600">
                <a:solidFill>
                  <a:schemeClr val="lt1"/>
                </a:solidFill>
              </a:defRPr>
            </a:lvl4pPr>
            <a:lvl5pPr lvl="4" rtl="0" algn="ctr">
              <a:lnSpc>
                <a:spcPct val="100000"/>
              </a:lnSpc>
              <a:spcBef>
                <a:spcPts val="0"/>
              </a:spcBef>
              <a:spcAft>
                <a:spcPts val="0"/>
              </a:spcAft>
              <a:buClr>
                <a:schemeClr val="lt1"/>
              </a:buClr>
              <a:buSzPts val="1600"/>
              <a:buNone/>
              <a:defRPr sz="1600">
                <a:solidFill>
                  <a:schemeClr val="lt1"/>
                </a:solidFill>
              </a:defRPr>
            </a:lvl5pPr>
            <a:lvl6pPr lvl="5" rtl="0" algn="ctr">
              <a:lnSpc>
                <a:spcPct val="100000"/>
              </a:lnSpc>
              <a:spcBef>
                <a:spcPts val="0"/>
              </a:spcBef>
              <a:spcAft>
                <a:spcPts val="0"/>
              </a:spcAft>
              <a:buClr>
                <a:schemeClr val="lt1"/>
              </a:buClr>
              <a:buSzPts val="1600"/>
              <a:buNone/>
              <a:defRPr sz="1600">
                <a:solidFill>
                  <a:schemeClr val="lt1"/>
                </a:solidFill>
              </a:defRPr>
            </a:lvl6pPr>
            <a:lvl7pPr lvl="6" rtl="0" algn="ctr">
              <a:lnSpc>
                <a:spcPct val="100000"/>
              </a:lnSpc>
              <a:spcBef>
                <a:spcPts val="0"/>
              </a:spcBef>
              <a:spcAft>
                <a:spcPts val="0"/>
              </a:spcAft>
              <a:buClr>
                <a:schemeClr val="lt1"/>
              </a:buClr>
              <a:buSzPts val="1600"/>
              <a:buNone/>
              <a:defRPr sz="1600">
                <a:solidFill>
                  <a:schemeClr val="lt1"/>
                </a:solidFill>
              </a:defRPr>
            </a:lvl7pPr>
            <a:lvl8pPr lvl="7" rtl="0" algn="ctr">
              <a:lnSpc>
                <a:spcPct val="100000"/>
              </a:lnSpc>
              <a:spcBef>
                <a:spcPts val="0"/>
              </a:spcBef>
              <a:spcAft>
                <a:spcPts val="0"/>
              </a:spcAft>
              <a:buClr>
                <a:schemeClr val="lt1"/>
              </a:buClr>
              <a:buSzPts val="1600"/>
              <a:buNone/>
              <a:defRPr sz="1600">
                <a:solidFill>
                  <a:schemeClr val="lt1"/>
                </a:solidFill>
              </a:defRPr>
            </a:lvl8pPr>
            <a:lvl9pPr lvl="8" rtl="0"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dk2"/>
              </a:buClr>
              <a:buSzPts val="8600"/>
              <a:buNone/>
              <a:defRPr sz="8600">
                <a:solidFill>
                  <a:schemeClr val="dk2"/>
                </a:solidFill>
              </a:defRPr>
            </a:lvl1pPr>
            <a:lvl2pPr lvl="1" rtl="0" algn="ctr">
              <a:spcBef>
                <a:spcPts val="0"/>
              </a:spcBef>
              <a:spcAft>
                <a:spcPts val="0"/>
              </a:spcAft>
              <a:buClr>
                <a:schemeClr val="dk2"/>
              </a:buClr>
              <a:buSzPts val="8600"/>
              <a:buNone/>
              <a:defRPr sz="8600">
                <a:solidFill>
                  <a:schemeClr val="dk2"/>
                </a:solidFill>
              </a:defRPr>
            </a:lvl2pPr>
            <a:lvl3pPr lvl="2" rtl="0" algn="ctr">
              <a:spcBef>
                <a:spcPts val="0"/>
              </a:spcBef>
              <a:spcAft>
                <a:spcPts val="0"/>
              </a:spcAft>
              <a:buClr>
                <a:schemeClr val="dk2"/>
              </a:buClr>
              <a:buSzPts val="8600"/>
              <a:buNone/>
              <a:defRPr sz="8600">
                <a:solidFill>
                  <a:schemeClr val="dk2"/>
                </a:solidFill>
              </a:defRPr>
            </a:lvl3pPr>
            <a:lvl4pPr lvl="3" rtl="0" algn="ctr">
              <a:spcBef>
                <a:spcPts val="0"/>
              </a:spcBef>
              <a:spcAft>
                <a:spcPts val="0"/>
              </a:spcAft>
              <a:buClr>
                <a:schemeClr val="dk2"/>
              </a:buClr>
              <a:buSzPts val="8600"/>
              <a:buNone/>
              <a:defRPr sz="8600">
                <a:solidFill>
                  <a:schemeClr val="dk2"/>
                </a:solidFill>
              </a:defRPr>
            </a:lvl4pPr>
            <a:lvl5pPr lvl="4" rtl="0" algn="ctr">
              <a:spcBef>
                <a:spcPts val="0"/>
              </a:spcBef>
              <a:spcAft>
                <a:spcPts val="0"/>
              </a:spcAft>
              <a:buClr>
                <a:schemeClr val="dk2"/>
              </a:buClr>
              <a:buSzPts val="8600"/>
              <a:buNone/>
              <a:defRPr sz="8600">
                <a:solidFill>
                  <a:schemeClr val="dk2"/>
                </a:solidFill>
              </a:defRPr>
            </a:lvl5pPr>
            <a:lvl6pPr lvl="5" rtl="0" algn="ctr">
              <a:spcBef>
                <a:spcPts val="0"/>
              </a:spcBef>
              <a:spcAft>
                <a:spcPts val="0"/>
              </a:spcAft>
              <a:buClr>
                <a:schemeClr val="dk2"/>
              </a:buClr>
              <a:buSzPts val="8600"/>
              <a:buNone/>
              <a:defRPr sz="8600">
                <a:solidFill>
                  <a:schemeClr val="dk2"/>
                </a:solidFill>
              </a:defRPr>
            </a:lvl6pPr>
            <a:lvl7pPr lvl="6" rtl="0" algn="ctr">
              <a:spcBef>
                <a:spcPts val="0"/>
              </a:spcBef>
              <a:spcAft>
                <a:spcPts val="0"/>
              </a:spcAft>
              <a:buClr>
                <a:schemeClr val="dk2"/>
              </a:buClr>
              <a:buSzPts val="8600"/>
              <a:buNone/>
              <a:defRPr sz="8600">
                <a:solidFill>
                  <a:schemeClr val="dk2"/>
                </a:solidFill>
              </a:defRPr>
            </a:lvl7pPr>
            <a:lvl8pPr lvl="7" rtl="0" algn="ctr">
              <a:spcBef>
                <a:spcPts val="0"/>
              </a:spcBef>
              <a:spcAft>
                <a:spcPts val="0"/>
              </a:spcAft>
              <a:buClr>
                <a:schemeClr val="dk2"/>
              </a:buClr>
              <a:buSzPts val="8600"/>
              <a:buNone/>
              <a:defRPr sz="8600">
                <a:solidFill>
                  <a:schemeClr val="dk2"/>
                </a:solidFill>
              </a:defRPr>
            </a:lvl8pPr>
            <a:lvl9pPr lvl="8" rtl="0"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rtl="0" algn="ctr">
              <a:spcBef>
                <a:spcPts val="0"/>
              </a:spcBef>
              <a:spcAft>
                <a:spcPts val="0"/>
              </a:spcAft>
              <a:buSzPts val="1300"/>
              <a:buChar char="●"/>
              <a:defRPr/>
            </a:lvl1pPr>
            <a:lvl2pPr indent="-298450" lvl="1" marL="914400" rtl="0" algn="ctr">
              <a:spcBef>
                <a:spcPts val="0"/>
              </a:spcBef>
              <a:spcAft>
                <a:spcPts val="0"/>
              </a:spcAft>
              <a:buSzPts val="1100"/>
              <a:buChar char="○"/>
              <a:defRPr/>
            </a:lvl2pPr>
            <a:lvl3pPr indent="-298450" lvl="2" marL="1371600" rtl="0" algn="ctr">
              <a:spcBef>
                <a:spcPts val="0"/>
              </a:spcBef>
              <a:spcAft>
                <a:spcPts val="0"/>
              </a:spcAft>
              <a:buSzPts val="1100"/>
              <a:buChar char="■"/>
              <a:defRPr/>
            </a:lvl3pPr>
            <a:lvl4pPr indent="-298450" lvl="3" marL="1828800" rtl="0" algn="ctr">
              <a:spcBef>
                <a:spcPts val="0"/>
              </a:spcBef>
              <a:spcAft>
                <a:spcPts val="0"/>
              </a:spcAft>
              <a:buSzPts val="1100"/>
              <a:buChar char="●"/>
              <a:defRPr/>
            </a:lvl4pPr>
            <a:lvl5pPr indent="-298450" lvl="4" marL="2286000" rtl="0" algn="ctr">
              <a:spcBef>
                <a:spcPts val="0"/>
              </a:spcBef>
              <a:spcAft>
                <a:spcPts val="0"/>
              </a:spcAft>
              <a:buSzPts val="1100"/>
              <a:buChar char="○"/>
              <a:defRPr/>
            </a:lvl5pPr>
            <a:lvl6pPr indent="-298450" lvl="5" marL="2743200" rtl="0" algn="ctr">
              <a:spcBef>
                <a:spcPts val="0"/>
              </a:spcBef>
              <a:spcAft>
                <a:spcPts val="0"/>
              </a:spcAft>
              <a:buSzPts val="1100"/>
              <a:buChar char="■"/>
              <a:defRPr/>
            </a:lvl6pPr>
            <a:lvl7pPr indent="-298450" lvl="6" marL="3200400" rtl="0" algn="ctr">
              <a:spcBef>
                <a:spcPts val="0"/>
              </a:spcBef>
              <a:spcAft>
                <a:spcPts val="0"/>
              </a:spcAft>
              <a:buSzPts val="1100"/>
              <a:buChar char="●"/>
              <a:defRPr/>
            </a:lvl7pPr>
            <a:lvl8pPr indent="-298450" lvl="7" marL="3657600" rtl="0" algn="ctr">
              <a:spcBef>
                <a:spcPts val="0"/>
              </a:spcBef>
              <a:spcAft>
                <a:spcPts val="0"/>
              </a:spcAft>
              <a:buSzPts val="1100"/>
              <a:buChar char="○"/>
              <a:defRPr/>
            </a:lvl8pPr>
            <a:lvl9pPr indent="-298450" lvl="8" marL="4114800" rtl="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dk2"/>
              </a:buClr>
              <a:buSzPts val="3200"/>
              <a:buNone/>
              <a:defRPr sz="3200">
                <a:solidFill>
                  <a:schemeClr val="dk2"/>
                </a:solidFill>
              </a:defRPr>
            </a:lvl1pPr>
            <a:lvl2pPr lvl="1" rtl="0" algn="ctr">
              <a:spcBef>
                <a:spcPts val="0"/>
              </a:spcBef>
              <a:spcAft>
                <a:spcPts val="0"/>
              </a:spcAft>
              <a:buClr>
                <a:schemeClr val="dk2"/>
              </a:buClr>
              <a:buSzPts val="3200"/>
              <a:buNone/>
              <a:defRPr sz="3200">
                <a:solidFill>
                  <a:schemeClr val="dk2"/>
                </a:solidFill>
              </a:defRPr>
            </a:lvl2pPr>
            <a:lvl3pPr lvl="2" rtl="0" algn="ctr">
              <a:spcBef>
                <a:spcPts val="0"/>
              </a:spcBef>
              <a:spcAft>
                <a:spcPts val="0"/>
              </a:spcAft>
              <a:buClr>
                <a:schemeClr val="dk2"/>
              </a:buClr>
              <a:buSzPts val="3200"/>
              <a:buNone/>
              <a:defRPr sz="3200">
                <a:solidFill>
                  <a:schemeClr val="dk2"/>
                </a:solidFill>
              </a:defRPr>
            </a:lvl3pPr>
            <a:lvl4pPr lvl="3" rtl="0" algn="ctr">
              <a:spcBef>
                <a:spcPts val="0"/>
              </a:spcBef>
              <a:spcAft>
                <a:spcPts val="0"/>
              </a:spcAft>
              <a:buClr>
                <a:schemeClr val="dk2"/>
              </a:buClr>
              <a:buSzPts val="3200"/>
              <a:buNone/>
              <a:defRPr sz="3200">
                <a:solidFill>
                  <a:schemeClr val="dk2"/>
                </a:solidFill>
              </a:defRPr>
            </a:lvl4pPr>
            <a:lvl5pPr lvl="4" rtl="0" algn="ctr">
              <a:spcBef>
                <a:spcPts val="0"/>
              </a:spcBef>
              <a:spcAft>
                <a:spcPts val="0"/>
              </a:spcAft>
              <a:buClr>
                <a:schemeClr val="dk2"/>
              </a:buClr>
              <a:buSzPts val="3200"/>
              <a:buNone/>
              <a:defRPr sz="3200">
                <a:solidFill>
                  <a:schemeClr val="dk2"/>
                </a:solidFill>
              </a:defRPr>
            </a:lvl5pPr>
            <a:lvl6pPr lvl="5" rtl="0" algn="ctr">
              <a:spcBef>
                <a:spcPts val="0"/>
              </a:spcBef>
              <a:spcAft>
                <a:spcPts val="0"/>
              </a:spcAft>
              <a:buClr>
                <a:schemeClr val="dk2"/>
              </a:buClr>
              <a:buSzPts val="3200"/>
              <a:buNone/>
              <a:defRPr sz="3200">
                <a:solidFill>
                  <a:schemeClr val="dk2"/>
                </a:solidFill>
              </a:defRPr>
            </a:lvl6pPr>
            <a:lvl7pPr lvl="6" rtl="0" algn="ctr">
              <a:spcBef>
                <a:spcPts val="0"/>
              </a:spcBef>
              <a:spcAft>
                <a:spcPts val="0"/>
              </a:spcAft>
              <a:buClr>
                <a:schemeClr val="dk2"/>
              </a:buClr>
              <a:buSzPts val="3200"/>
              <a:buNone/>
              <a:defRPr sz="3200">
                <a:solidFill>
                  <a:schemeClr val="dk2"/>
                </a:solidFill>
              </a:defRPr>
            </a:lvl7pPr>
            <a:lvl8pPr lvl="7" rtl="0" algn="ctr">
              <a:spcBef>
                <a:spcPts val="0"/>
              </a:spcBef>
              <a:spcAft>
                <a:spcPts val="0"/>
              </a:spcAft>
              <a:buClr>
                <a:schemeClr val="dk2"/>
              </a:buClr>
              <a:buSzPts val="3200"/>
              <a:buNone/>
              <a:defRPr sz="3200">
                <a:solidFill>
                  <a:schemeClr val="dk2"/>
                </a:solidFill>
              </a:defRPr>
            </a:lvl8pPr>
            <a:lvl9pPr lvl="8" rtl="0"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200"/>
              <a:buNone/>
              <a:defRPr sz="3200"/>
            </a:lvl1pPr>
            <a:lvl2pPr lvl="1" rtl="0" algn="ctr">
              <a:spcBef>
                <a:spcPts val="0"/>
              </a:spcBef>
              <a:spcAft>
                <a:spcPts val="0"/>
              </a:spcAft>
              <a:buSzPts val="3200"/>
              <a:buNone/>
              <a:defRPr sz="3200"/>
            </a:lvl2pPr>
            <a:lvl3pPr lvl="2" rtl="0" algn="ctr">
              <a:spcBef>
                <a:spcPts val="0"/>
              </a:spcBef>
              <a:spcAft>
                <a:spcPts val="0"/>
              </a:spcAft>
              <a:buSzPts val="3200"/>
              <a:buNone/>
              <a:defRPr sz="3200"/>
            </a:lvl3pPr>
            <a:lvl4pPr lvl="3" rtl="0" algn="ctr">
              <a:spcBef>
                <a:spcPts val="0"/>
              </a:spcBef>
              <a:spcAft>
                <a:spcPts val="0"/>
              </a:spcAft>
              <a:buSzPts val="3200"/>
              <a:buNone/>
              <a:defRPr sz="3200"/>
            </a:lvl4pPr>
            <a:lvl5pPr lvl="4" rtl="0" algn="ctr">
              <a:spcBef>
                <a:spcPts val="0"/>
              </a:spcBef>
              <a:spcAft>
                <a:spcPts val="0"/>
              </a:spcAft>
              <a:buSzPts val="3200"/>
              <a:buNone/>
              <a:defRPr sz="3200"/>
            </a:lvl5pPr>
            <a:lvl6pPr lvl="5" rtl="0" algn="ctr">
              <a:spcBef>
                <a:spcPts val="0"/>
              </a:spcBef>
              <a:spcAft>
                <a:spcPts val="0"/>
              </a:spcAft>
              <a:buSzPts val="3200"/>
              <a:buNone/>
              <a:defRPr sz="3200"/>
            </a:lvl6pPr>
            <a:lvl7pPr lvl="6" rtl="0" algn="ctr">
              <a:spcBef>
                <a:spcPts val="0"/>
              </a:spcBef>
              <a:spcAft>
                <a:spcPts val="0"/>
              </a:spcAft>
              <a:buSzPts val="3200"/>
              <a:buNone/>
              <a:defRPr sz="3200"/>
            </a:lvl7pPr>
            <a:lvl8pPr lvl="7" rtl="0" algn="ctr">
              <a:spcBef>
                <a:spcPts val="0"/>
              </a:spcBef>
              <a:spcAft>
                <a:spcPts val="0"/>
              </a:spcAft>
              <a:buSzPts val="3200"/>
              <a:buNone/>
              <a:defRPr sz="3200"/>
            </a:lvl8pPr>
            <a:lvl9pPr lvl="8" rtl="0"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Nunito"/>
                <a:ea typeface="Nunito"/>
                <a:cs typeface="Nunito"/>
                <a:sym typeface="Nunito"/>
              </a:defRPr>
            </a:lvl1pPr>
            <a:lvl2pPr lvl="1" rtl="0" algn="r">
              <a:buNone/>
              <a:defRPr sz="1000">
                <a:solidFill>
                  <a:schemeClr val="dk2"/>
                </a:solidFill>
                <a:latin typeface="Nunito"/>
                <a:ea typeface="Nunito"/>
                <a:cs typeface="Nunito"/>
                <a:sym typeface="Nunito"/>
              </a:defRPr>
            </a:lvl2pPr>
            <a:lvl3pPr lvl="2" rtl="0" algn="r">
              <a:buNone/>
              <a:defRPr sz="1000">
                <a:solidFill>
                  <a:schemeClr val="dk2"/>
                </a:solidFill>
                <a:latin typeface="Nunito"/>
                <a:ea typeface="Nunito"/>
                <a:cs typeface="Nunito"/>
                <a:sym typeface="Nunito"/>
              </a:defRPr>
            </a:lvl3pPr>
            <a:lvl4pPr lvl="3" rtl="0" algn="r">
              <a:buNone/>
              <a:defRPr sz="1000">
                <a:solidFill>
                  <a:schemeClr val="dk2"/>
                </a:solidFill>
                <a:latin typeface="Nunito"/>
                <a:ea typeface="Nunito"/>
                <a:cs typeface="Nunito"/>
                <a:sym typeface="Nunito"/>
              </a:defRPr>
            </a:lvl4pPr>
            <a:lvl5pPr lvl="4" rtl="0" algn="r">
              <a:buNone/>
              <a:defRPr sz="1000">
                <a:solidFill>
                  <a:schemeClr val="dk2"/>
                </a:solidFill>
                <a:latin typeface="Nunito"/>
                <a:ea typeface="Nunito"/>
                <a:cs typeface="Nunito"/>
                <a:sym typeface="Nunito"/>
              </a:defRPr>
            </a:lvl5pPr>
            <a:lvl6pPr lvl="5" rtl="0" algn="r">
              <a:buNone/>
              <a:defRPr sz="1000">
                <a:solidFill>
                  <a:schemeClr val="dk2"/>
                </a:solidFill>
                <a:latin typeface="Nunito"/>
                <a:ea typeface="Nunito"/>
                <a:cs typeface="Nunito"/>
                <a:sym typeface="Nunito"/>
              </a:defRPr>
            </a:lvl6pPr>
            <a:lvl7pPr lvl="6" rtl="0" algn="r">
              <a:buNone/>
              <a:defRPr sz="1000">
                <a:solidFill>
                  <a:schemeClr val="dk2"/>
                </a:solidFill>
                <a:latin typeface="Nunito"/>
                <a:ea typeface="Nunito"/>
                <a:cs typeface="Nunito"/>
                <a:sym typeface="Nunito"/>
              </a:defRPr>
            </a:lvl7pPr>
            <a:lvl8pPr lvl="7" rtl="0" algn="r">
              <a:buNone/>
              <a:defRPr sz="1000">
                <a:solidFill>
                  <a:schemeClr val="dk2"/>
                </a:solidFill>
                <a:latin typeface="Nunito"/>
                <a:ea typeface="Nunito"/>
                <a:cs typeface="Nunito"/>
                <a:sym typeface="Nunito"/>
              </a:defRPr>
            </a:lvl8pPr>
            <a:lvl9pPr lvl="8" rtl="0"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4.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 Id="rId4" Type="http://schemas.openxmlformats.org/officeDocument/2006/relationships/image" Target="../media/image3.png"/><Relationship Id="rId5"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nvSpPr>
        <p:spPr>
          <a:xfrm>
            <a:off x="884450" y="1007175"/>
            <a:ext cx="7307100" cy="14481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r>
              <a:rPr lang="en" sz="3800">
                <a:solidFill>
                  <a:srgbClr val="AF7B51"/>
                </a:solidFill>
                <a:latin typeface="Times New Roman"/>
                <a:ea typeface="Times New Roman"/>
                <a:cs typeface="Times New Roman"/>
                <a:sym typeface="Times New Roman"/>
              </a:rPr>
              <a:t>Project 3 - CAPM</a:t>
            </a:r>
            <a:endParaRPr sz="3800">
              <a:solidFill>
                <a:srgbClr val="AF7B51"/>
              </a:solidFill>
              <a:latin typeface="Times New Roman"/>
              <a:ea typeface="Times New Roman"/>
              <a:cs typeface="Times New Roman"/>
              <a:sym typeface="Times New Roman"/>
            </a:endParaRPr>
          </a:p>
        </p:txBody>
      </p:sp>
      <p:sp>
        <p:nvSpPr>
          <p:cNvPr id="129" name="Google Shape;129;p13"/>
          <p:cNvSpPr txBox="1"/>
          <p:nvPr/>
        </p:nvSpPr>
        <p:spPr>
          <a:xfrm>
            <a:off x="2470950" y="2455275"/>
            <a:ext cx="4745100" cy="16227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b="1" lang="en" sz="1600">
                <a:solidFill>
                  <a:srgbClr val="AF7B51"/>
                </a:solidFill>
                <a:latin typeface="Times New Roman"/>
                <a:ea typeface="Times New Roman"/>
                <a:cs typeface="Times New Roman"/>
                <a:sym typeface="Times New Roman"/>
              </a:rPr>
              <a:t>TEAM 16:-</a:t>
            </a:r>
            <a:endParaRPr sz="1600">
              <a:solidFill>
                <a:srgbClr val="AF7B51"/>
              </a:solidFill>
              <a:latin typeface="Times New Roman"/>
              <a:ea typeface="Times New Roman"/>
              <a:cs typeface="Times New Roman"/>
              <a:sym typeface="Times New Roman"/>
            </a:endParaRPr>
          </a:p>
          <a:p>
            <a:pPr indent="0" lvl="0" marL="457200" rtl="0" algn="l">
              <a:spcBef>
                <a:spcPts val="0"/>
              </a:spcBef>
              <a:spcAft>
                <a:spcPts val="0"/>
              </a:spcAft>
              <a:buNone/>
            </a:pPr>
            <a:r>
              <a:rPr lang="en" sz="1600">
                <a:solidFill>
                  <a:srgbClr val="AF7B51"/>
                </a:solidFill>
                <a:latin typeface="Times New Roman"/>
                <a:ea typeface="Times New Roman"/>
                <a:cs typeface="Times New Roman"/>
                <a:sym typeface="Times New Roman"/>
              </a:rPr>
              <a:t>ADARSH RAJ SHRIVASTAVA (B21AI003)</a:t>
            </a:r>
            <a:endParaRPr sz="1600">
              <a:solidFill>
                <a:srgbClr val="AF7B51"/>
              </a:solidFill>
              <a:latin typeface="Times New Roman"/>
              <a:ea typeface="Times New Roman"/>
              <a:cs typeface="Times New Roman"/>
              <a:sym typeface="Times New Roman"/>
            </a:endParaRPr>
          </a:p>
          <a:p>
            <a:pPr indent="0" lvl="0" marL="457200" rtl="0" algn="l">
              <a:spcBef>
                <a:spcPts val="0"/>
              </a:spcBef>
              <a:spcAft>
                <a:spcPts val="0"/>
              </a:spcAft>
              <a:buNone/>
            </a:pPr>
            <a:r>
              <a:rPr lang="en" sz="1600">
                <a:solidFill>
                  <a:srgbClr val="AF7B51"/>
                </a:solidFill>
                <a:latin typeface="Times New Roman"/>
                <a:ea typeface="Times New Roman"/>
                <a:cs typeface="Times New Roman"/>
                <a:sym typeface="Times New Roman"/>
              </a:rPr>
              <a:t>ASHUTOSH (B21AI007)</a:t>
            </a:r>
            <a:endParaRPr sz="1600">
              <a:solidFill>
                <a:srgbClr val="AF7B51"/>
              </a:solidFill>
              <a:latin typeface="Times New Roman"/>
              <a:ea typeface="Times New Roman"/>
              <a:cs typeface="Times New Roman"/>
              <a:sym typeface="Times New Roman"/>
            </a:endParaRPr>
          </a:p>
          <a:p>
            <a:pPr indent="0" lvl="0" marL="457200" rtl="0" algn="l">
              <a:spcBef>
                <a:spcPts val="0"/>
              </a:spcBef>
              <a:spcAft>
                <a:spcPts val="0"/>
              </a:spcAft>
              <a:buNone/>
            </a:pPr>
            <a:r>
              <a:rPr lang="en" sz="1600">
                <a:solidFill>
                  <a:srgbClr val="AF7B51"/>
                </a:solidFill>
                <a:latin typeface="Times New Roman"/>
                <a:ea typeface="Times New Roman"/>
                <a:cs typeface="Times New Roman"/>
                <a:sym typeface="Times New Roman"/>
              </a:rPr>
              <a:t>PRAKHAR GUPTA (B21AI027)</a:t>
            </a:r>
            <a:endParaRPr sz="1600">
              <a:solidFill>
                <a:srgbClr val="AF7B51"/>
              </a:solidFill>
              <a:latin typeface="Times New Roman"/>
              <a:ea typeface="Times New Roman"/>
              <a:cs typeface="Times New Roman"/>
              <a:sym typeface="Times New Roman"/>
            </a:endParaRPr>
          </a:p>
          <a:p>
            <a:pPr indent="0" lvl="0" marL="457200" rtl="0" algn="l">
              <a:spcBef>
                <a:spcPts val="0"/>
              </a:spcBef>
              <a:spcAft>
                <a:spcPts val="0"/>
              </a:spcAft>
              <a:buNone/>
            </a:pPr>
            <a:r>
              <a:rPr lang="en" sz="1600">
                <a:solidFill>
                  <a:srgbClr val="AF7B51"/>
                </a:solidFill>
                <a:latin typeface="Times New Roman"/>
                <a:ea typeface="Times New Roman"/>
                <a:cs typeface="Times New Roman"/>
                <a:sym typeface="Times New Roman"/>
              </a:rPr>
              <a:t>SALONI GARG (B21AI036)</a:t>
            </a:r>
            <a:endParaRPr sz="1600">
              <a:solidFill>
                <a:srgbClr val="AF7B51"/>
              </a:solidFill>
              <a:latin typeface="Times New Roman"/>
              <a:ea typeface="Times New Roman"/>
              <a:cs typeface="Times New Roman"/>
              <a:sym typeface="Times New Roman"/>
            </a:endParaRPr>
          </a:p>
        </p:txBody>
      </p:sp>
      <p:sp>
        <p:nvSpPr>
          <p:cNvPr id="130" name="Google Shape;130;p13"/>
          <p:cNvSpPr txBox="1"/>
          <p:nvPr/>
        </p:nvSpPr>
        <p:spPr>
          <a:xfrm>
            <a:off x="6787325" y="3886375"/>
            <a:ext cx="26781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lt1"/>
                </a:solidFill>
                <a:latin typeface="Times New Roman"/>
                <a:ea typeface="Times New Roman"/>
                <a:cs typeface="Times New Roman"/>
                <a:sym typeface="Times New Roman"/>
              </a:rPr>
              <a:t>Mentors-</a:t>
            </a:r>
            <a:endParaRPr b="1" sz="1600">
              <a:solidFill>
                <a:schemeClr val="lt1"/>
              </a:solidFill>
              <a:latin typeface="Times New Roman"/>
              <a:ea typeface="Times New Roman"/>
              <a:cs typeface="Times New Roman"/>
              <a:sym typeface="Times New Roman"/>
            </a:endParaRPr>
          </a:p>
          <a:p>
            <a:pPr indent="457200" lvl="0" marL="0" rtl="0" algn="l">
              <a:spcBef>
                <a:spcPts val="0"/>
              </a:spcBef>
              <a:spcAft>
                <a:spcPts val="0"/>
              </a:spcAft>
              <a:buNone/>
            </a:pPr>
            <a:r>
              <a:rPr lang="en" sz="1600">
                <a:solidFill>
                  <a:schemeClr val="lt1"/>
                </a:solidFill>
                <a:latin typeface="Times New Roman"/>
                <a:ea typeface="Times New Roman"/>
                <a:cs typeface="Times New Roman"/>
                <a:sym typeface="Times New Roman"/>
              </a:rPr>
              <a:t>Vivek Vijay</a:t>
            </a:r>
            <a:endParaRPr sz="1600">
              <a:solidFill>
                <a:schemeClr val="lt1"/>
              </a:solidFill>
              <a:latin typeface="Times New Roman"/>
              <a:ea typeface="Times New Roman"/>
              <a:cs typeface="Times New Roman"/>
              <a:sym typeface="Times New Roman"/>
            </a:endParaRPr>
          </a:p>
          <a:p>
            <a:pPr indent="457200" lvl="0" marL="0" rtl="0" algn="l">
              <a:spcBef>
                <a:spcPts val="0"/>
              </a:spcBef>
              <a:spcAft>
                <a:spcPts val="0"/>
              </a:spcAft>
              <a:buNone/>
            </a:pPr>
            <a:r>
              <a:rPr lang="en" sz="1600">
                <a:solidFill>
                  <a:schemeClr val="lt1"/>
                </a:solidFill>
                <a:latin typeface="Times New Roman"/>
                <a:ea typeface="Times New Roman"/>
                <a:cs typeface="Times New Roman"/>
                <a:sym typeface="Times New Roman"/>
              </a:rPr>
              <a:t>Naveen Kumar</a:t>
            </a:r>
            <a:r>
              <a:rPr lang="en" sz="1600">
                <a:solidFill>
                  <a:schemeClr val="lt1"/>
                </a:solidFill>
                <a:latin typeface="Times New Roman"/>
                <a:ea typeface="Times New Roman"/>
                <a:cs typeface="Times New Roman"/>
                <a:sym typeface="Times New Roman"/>
              </a:rPr>
              <a:t>	</a:t>
            </a:r>
            <a:endParaRPr sz="16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600">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Plot - Efficient Frontier &amp; CML</a:t>
            </a:r>
            <a:endParaRPr>
              <a:latin typeface="Times New Roman"/>
              <a:ea typeface="Times New Roman"/>
              <a:cs typeface="Times New Roman"/>
              <a:sym typeface="Times New Roman"/>
            </a:endParaRPr>
          </a:p>
        </p:txBody>
      </p:sp>
      <p:pic>
        <p:nvPicPr>
          <p:cNvPr id="189" name="Google Shape;189;p22"/>
          <p:cNvPicPr preferRelativeResize="0"/>
          <p:nvPr/>
        </p:nvPicPr>
        <p:blipFill>
          <a:blip r:embed="rId3">
            <a:alphaModFix/>
          </a:blip>
          <a:stretch>
            <a:fillRect/>
          </a:stretch>
        </p:blipFill>
        <p:spPr>
          <a:xfrm>
            <a:off x="1727725" y="1554025"/>
            <a:ext cx="5371037" cy="3038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Tangency</a:t>
            </a:r>
            <a:r>
              <a:rPr lang="en">
                <a:latin typeface="Times New Roman"/>
                <a:ea typeface="Times New Roman"/>
                <a:cs typeface="Times New Roman"/>
                <a:sym typeface="Times New Roman"/>
              </a:rPr>
              <a:t> Point</a:t>
            </a:r>
            <a:endParaRPr>
              <a:latin typeface="Times New Roman"/>
              <a:ea typeface="Times New Roman"/>
              <a:cs typeface="Times New Roman"/>
              <a:sym typeface="Times New Roman"/>
            </a:endParaRPr>
          </a:p>
        </p:txBody>
      </p:sp>
      <p:sp>
        <p:nvSpPr>
          <p:cNvPr id="195" name="Google Shape;195;p23"/>
          <p:cNvSpPr txBox="1"/>
          <p:nvPr>
            <p:ph idx="1" type="body"/>
          </p:nvPr>
        </p:nvSpPr>
        <p:spPr>
          <a:xfrm>
            <a:off x="819150" y="1592100"/>
            <a:ext cx="7505700" cy="27141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rgbClr val="0D0D0D"/>
              </a:buClr>
              <a:buSzPts val="1200"/>
              <a:buFont typeface="Times New Roman"/>
              <a:buChar char="●"/>
            </a:pPr>
            <a:r>
              <a:rPr lang="en" sz="1200">
                <a:solidFill>
                  <a:srgbClr val="0D0D0D"/>
                </a:solidFill>
                <a:highlight>
                  <a:srgbClr val="FFFFFF"/>
                </a:highlight>
                <a:latin typeface="Times New Roman"/>
                <a:ea typeface="Times New Roman"/>
                <a:cs typeface="Times New Roman"/>
                <a:sym typeface="Times New Roman"/>
              </a:rPr>
              <a:t>CML is the tangent line drawn from the risk free point to the feasible region for risky assets. This line shows the relation between rP and σP for efficient portfolios (risky assets plus the risk free asset).</a:t>
            </a:r>
            <a:endParaRPr sz="1200">
              <a:solidFill>
                <a:srgbClr val="0D0D0D"/>
              </a:solidFill>
              <a:highlight>
                <a:srgbClr val="FFFFFF"/>
              </a:highlight>
              <a:latin typeface="Times New Roman"/>
              <a:ea typeface="Times New Roman"/>
              <a:cs typeface="Times New Roman"/>
              <a:sym typeface="Times New Roman"/>
            </a:endParaRPr>
          </a:p>
          <a:p>
            <a:pPr indent="-304800" lvl="0" marL="457200" rtl="0" algn="l">
              <a:spcBef>
                <a:spcPts val="0"/>
              </a:spcBef>
              <a:spcAft>
                <a:spcPts val="0"/>
              </a:spcAft>
              <a:buClr>
                <a:srgbClr val="0D0D0D"/>
              </a:buClr>
              <a:buSzPts val="1200"/>
              <a:buFont typeface="Times New Roman"/>
              <a:buChar char="●"/>
            </a:pPr>
            <a:r>
              <a:rPr lang="en" sz="1200">
                <a:solidFill>
                  <a:srgbClr val="0D0D0D"/>
                </a:solidFill>
                <a:highlight>
                  <a:srgbClr val="FFFFFF"/>
                </a:highlight>
                <a:latin typeface="Times New Roman"/>
                <a:ea typeface="Times New Roman"/>
                <a:cs typeface="Times New Roman"/>
                <a:sym typeface="Times New Roman"/>
              </a:rPr>
              <a:t>The tangency point on the efficient frontier where the Capital Market Line (CML) touches it represents </a:t>
            </a:r>
            <a:r>
              <a:rPr lang="en" sz="1200">
                <a:solidFill>
                  <a:srgbClr val="0D0D0D"/>
                </a:solidFill>
                <a:highlight>
                  <a:srgbClr val="FFFFFF"/>
                </a:highlight>
                <a:latin typeface="Times New Roman"/>
                <a:ea typeface="Times New Roman"/>
                <a:cs typeface="Times New Roman"/>
                <a:sym typeface="Times New Roman"/>
              </a:rPr>
              <a:t>the one of the two endpoints of line of optimal portfolio</a:t>
            </a:r>
            <a:endParaRPr sz="1200">
              <a:solidFill>
                <a:srgbClr val="0D0D0D"/>
              </a:solidFill>
              <a:highlight>
                <a:srgbClr val="FFFFFF"/>
              </a:highlight>
              <a:latin typeface="Times New Roman"/>
              <a:ea typeface="Times New Roman"/>
              <a:cs typeface="Times New Roman"/>
              <a:sym typeface="Times New Roman"/>
            </a:endParaRPr>
          </a:p>
          <a:p>
            <a:pPr indent="-304800" lvl="0" marL="457200" rtl="0" algn="l">
              <a:spcBef>
                <a:spcPts val="0"/>
              </a:spcBef>
              <a:spcAft>
                <a:spcPts val="0"/>
              </a:spcAft>
              <a:buClr>
                <a:srgbClr val="0D0D0D"/>
              </a:buClr>
              <a:buSzPts val="1200"/>
              <a:buFont typeface="Times New Roman"/>
              <a:buChar char="●"/>
            </a:pPr>
            <a:r>
              <a:rPr lang="en" sz="1200">
                <a:solidFill>
                  <a:srgbClr val="0D0D0D"/>
                </a:solidFill>
                <a:highlight>
                  <a:srgbClr val="FFFFFF"/>
                </a:highlight>
                <a:latin typeface="Times New Roman"/>
                <a:ea typeface="Times New Roman"/>
                <a:cs typeface="Times New Roman"/>
                <a:sym typeface="Times New Roman"/>
              </a:rPr>
              <a:t>The significance lies in providing the highest possible return per unit of risk, represented using different ratio eg Sharpe Ratio.</a:t>
            </a:r>
            <a:endParaRPr sz="1200">
              <a:solidFill>
                <a:srgbClr val="0D0D0D"/>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pic>
        <p:nvPicPr>
          <p:cNvPr id="196" name="Google Shape;196;p23"/>
          <p:cNvPicPr preferRelativeResize="0"/>
          <p:nvPr/>
        </p:nvPicPr>
        <p:blipFill>
          <a:blip r:embed="rId3">
            <a:alphaModFix/>
          </a:blip>
          <a:stretch>
            <a:fillRect/>
          </a:stretch>
        </p:blipFill>
        <p:spPr>
          <a:xfrm>
            <a:off x="3982075" y="2857800"/>
            <a:ext cx="2967949" cy="18455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3 Stocks </a:t>
            </a:r>
            <a:r>
              <a:rPr lang="en">
                <a:latin typeface="Times New Roman"/>
                <a:ea typeface="Times New Roman"/>
                <a:cs typeface="Times New Roman"/>
                <a:sym typeface="Times New Roman"/>
              </a:rPr>
              <a:t>chosen</a:t>
            </a:r>
            <a:r>
              <a:rPr lang="en">
                <a:latin typeface="Times New Roman"/>
                <a:ea typeface="Times New Roman"/>
                <a:cs typeface="Times New Roman"/>
                <a:sym typeface="Times New Roman"/>
              </a:rPr>
              <a:t> for SML</a:t>
            </a:r>
            <a:endParaRPr>
              <a:latin typeface="Times New Roman"/>
              <a:ea typeface="Times New Roman"/>
              <a:cs typeface="Times New Roman"/>
              <a:sym typeface="Times New Roman"/>
            </a:endParaRPr>
          </a:p>
        </p:txBody>
      </p:sp>
      <p:sp>
        <p:nvSpPr>
          <p:cNvPr id="202" name="Google Shape;202;p24"/>
          <p:cNvSpPr txBox="1"/>
          <p:nvPr>
            <p:ph idx="1" type="body"/>
          </p:nvPr>
        </p:nvSpPr>
        <p:spPr>
          <a:xfrm>
            <a:off x="819150" y="1663675"/>
            <a:ext cx="7505700" cy="2448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Apple (AAPL) </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Tesla (TSLA)</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Nvidia (NVDA)</a:t>
            </a:r>
            <a:endParaRPr sz="1400">
              <a:solidFill>
                <a:srgbClr val="000000"/>
              </a:solidFill>
              <a:latin typeface="Times New Roman"/>
              <a:ea typeface="Times New Roman"/>
              <a:cs typeface="Times New Roman"/>
              <a:sym typeface="Times New Roman"/>
            </a:endParaRPr>
          </a:p>
          <a:p>
            <a:pPr indent="0" lvl="0" marL="457200" rtl="0" algn="l">
              <a:spcBef>
                <a:spcPts val="0"/>
              </a:spcBef>
              <a:spcAft>
                <a:spcPts val="1200"/>
              </a:spcAft>
              <a:buNone/>
            </a:pPr>
            <a:r>
              <a:t/>
            </a:r>
            <a:endParaRPr sz="1400">
              <a:solidFill>
                <a:srgbClr val="000000"/>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SML for ['NVDA', 'AAPL', 'TSLA']</a:t>
            </a:r>
            <a:endParaRPr>
              <a:latin typeface="Times New Roman"/>
              <a:ea typeface="Times New Roman"/>
              <a:cs typeface="Times New Roman"/>
              <a:sym typeface="Times New Roman"/>
            </a:endParaRPr>
          </a:p>
        </p:txBody>
      </p:sp>
      <p:pic>
        <p:nvPicPr>
          <p:cNvPr id="208" name="Google Shape;208;p25"/>
          <p:cNvPicPr preferRelativeResize="0"/>
          <p:nvPr/>
        </p:nvPicPr>
        <p:blipFill>
          <a:blip r:embed="rId3">
            <a:alphaModFix/>
          </a:blip>
          <a:stretch>
            <a:fillRect/>
          </a:stretch>
        </p:blipFill>
        <p:spPr>
          <a:xfrm>
            <a:off x="2550426" y="1495400"/>
            <a:ext cx="4515551" cy="3393525"/>
          </a:xfrm>
          <a:prstGeom prst="rect">
            <a:avLst/>
          </a:prstGeom>
          <a:noFill/>
          <a:ln>
            <a:noFill/>
          </a:ln>
        </p:spPr>
      </p:pic>
      <p:cxnSp>
        <p:nvCxnSpPr>
          <p:cNvPr id="209" name="Google Shape;209;p25"/>
          <p:cNvCxnSpPr/>
          <p:nvPr/>
        </p:nvCxnSpPr>
        <p:spPr>
          <a:xfrm>
            <a:off x="1909350" y="2528100"/>
            <a:ext cx="1413900" cy="0"/>
          </a:xfrm>
          <a:prstGeom prst="straightConnector1">
            <a:avLst/>
          </a:prstGeom>
          <a:noFill/>
          <a:ln cap="flat" cmpd="sng" w="9525">
            <a:solidFill>
              <a:schemeClr val="dk2"/>
            </a:solidFill>
            <a:prstDash val="solid"/>
            <a:round/>
            <a:headEnd len="med" w="med" type="none"/>
            <a:tailEnd len="med" w="med" type="triangle"/>
          </a:ln>
        </p:spPr>
      </p:cxnSp>
      <p:cxnSp>
        <p:nvCxnSpPr>
          <p:cNvPr id="210" name="Google Shape;210;p25"/>
          <p:cNvCxnSpPr/>
          <p:nvPr/>
        </p:nvCxnSpPr>
        <p:spPr>
          <a:xfrm rot="10800000">
            <a:off x="6170850" y="3752850"/>
            <a:ext cx="1413900" cy="0"/>
          </a:xfrm>
          <a:prstGeom prst="straightConnector1">
            <a:avLst/>
          </a:prstGeom>
          <a:noFill/>
          <a:ln cap="flat" cmpd="sng" w="9525">
            <a:solidFill>
              <a:schemeClr val="dk2"/>
            </a:solidFill>
            <a:prstDash val="solid"/>
            <a:round/>
            <a:headEnd len="med" w="med" type="none"/>
            <a:tailEnd len="med" w="med" type="triangle"/>
          </a:ln>
        </p:spPr>
      </p:cxnSp>
      <p:sp>
        <p:nvSpPr>
          <p:cNvPr id="211" name="Google Shape;211;p25"/>
          <p:cNvSpPr txBox="1"/>
          <p:nvPr/>
        </p:nvSpPr>
        <p:spPr>
          <a:xfrm>
            <a:off x="866600" y="2335650"/>
            <a:ext cx="1138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u="sng">
                <a:solidFill>
                  <a:schemeClr val="dk2"/>
                </a:solidFill>
                <a:latin typeface="Times New Roman"/>
                <a:ea typeface="Times New Roman"/>
                <a:cs typeface="Times New Roman"/>
                <a:sym typeface="Times New Roman"/>
              </a:rPr>
              <a:t>Undervalued</a:t>
            </a:r>
            <a:endParaRPr sz="1300" u="sng">
              <a:solidFill>
                <a:schemeClr val="dk2"/>
              </a:solidFill>
              <a:latin typeface="Times New Roman"/>
              <a:ea typeface="Times New Roman"/>
              <a:cs typeface="Times New Roman"/>
              <a:sym typeface="Times New Roman"/>
            </a:endParaRPr>
          </a:p>
        </p:txBody>
      </p:sp>
      <p:sp>
        <p:nvSpPr>
          <p:cNvPr id="212" name="Google Shape;212;p25"/>
          <p:cNvSpPr txBox="1"/>
          <p:nvPr/>
        </p:nvSpPr>
        <p:spPr>
          <a:xfrm>
            <a:off x="7584750" y="3560400"/>
            <a:ext cx="1138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u="sng">
                <a:solidFill>
                  <a:schemeClr val="dk2"/>
                </a:solidFill>
                <a:latin typeface="Times New Roman"/>
                <a:ea typeface="Times New Roman"/>
                <a:cs typeface="Times New Roman"/>
                <a:sym typeface="Times New Roman"/>
              </a:rPr>
              <a:t>Overvalued</a:t>
            </a:r>
            <a:endParaRPr sz="1300" u="sng">
              <a:solidFill>
                <a:schemeClr val="dk2"/>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Performance Metrics</a:t>
            </a:r>
            <a:endParaRPr>
              <a:latin typeface="Times New Roman"/>
              <a:ea typeface="Times New Roman"/>
              <a:cs typeface="Times New Roman"/>
              <a:sym typeface="Times New Roman"/>
            </a:endParaRPr>
          </a:p>
        </p:txBody>
      </p:sp>
      <p:sp>
        <p:nvSpPr>
          <p:cNvPr id="218" name="Google Shape;218;p2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Sharpe Ratio</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Treynor Ratio</a:t>
            </a:r>
            <a:endParaRPr sz="14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Sharpe Ratio</a:t>
            </a:r>
            <a:endParaRPr>
              <a:latin typeface="Times New Roman"/>
              <a:ea typeface="Times New Roman"/>
              <a:cs typeface="Times New Roman"/>
              <a:sym typeface="Times New Roman"/>
            </a:endParaRPr>
          </a:p>
        </p:txBody>
      </p:sp>
      <p:sp>
        <p:nvSpPr>
          <p:cNvPr id="224" name="Google Shape;224;p27"/>
          <p:cNvSpPr txBox="1"/>
          <p:nvPr>
            <p:ph idx="1" type="body"/>
          </p:nvPr>
        </p:nvSpPr>
        <p:spPr>
          <a:xfrm>
            <a:off x="819150" y="1762125"/>
            <a:ext cx="6951000" cy="4461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770"/>
              <a:buNone/>
            </a:pPr>
            <a:r>
              <a:rPr lang="en" sz="1410">
                <a:latin typeface="Times New Roman"/>
                <a:ea typeface="Times New Roman"/>
                <a:cs typeface="Times New Roman"/>
                <a:sym typeface="Times New Roman"/>
              </a:rPr>
              <a:t>The Sharpe ratio is a measure of risk-adjusted return. It describes how much excess return you receive for the volatility of holding a riskier asset</a:t>
            </a:r>
            <a:endParaRPr sz="1410">
              <a:latin typeface="Times New Roman"/>
              <a:ea typeface="Times New Roman"/>
              <a:cs typeface="Times New Roman"/>
              <a:sym typeface="Times New Roman"/>
            </a:endParaRPr>
          </a:p>
        </p:txBody>
      </p:sp>
      <p:pic>
        <p:nvPicPr>
          <p:cNvPr id="225" name="Google Shape;225;p27"/>
          <p:cNvPicPr preferRelativeResize="0"/>
          <p:nvPr/>
        </p:nvPicPr>
        <p:blipFill>
          <a:blip r:embed="rId3">
            <a:alphaModFix/>
          </a:blip>
          <a:stretch>
            <a:fillRect/>
          </a:stretch>
        </p:blipFill>
        <p:spPr>
          <a:xfrm>
            <a:off x="3636050" y="2328387"/>
            <a:ext cx="5055556" cy="2511199"/>
          </a:xfrm>
          <a:prstGeom prst="rect">
            <a:avLst/>
          </a:prstGeom>
          <a:noFill/>
          <a:ln>
            <a:noFill/>
          </a:ln>
        </p:spPr>
      </p:pic>
      <p:pic>
        <p:nvPicPr>
          <p:cNvPr id="226" name="Google Shape;226;p27"/>
          <p:cNvPicPr preferRelativeResize="0"/>
          <p:nvPr/>
        </p:nvPicPr>
        <p:blipFill>
          <a:blip r:embed="rId4">
            <a:alphaModFix/>
          </a:blip>
          <a:stretch>
            <a:fillRect/>
          </a:stretch>
        </p:blipFill>
        <p:spPr>
          <a:xfrm>
            <a:off x="819143" y="2801375"/>
            <a:ext cx="2235475" cy="1565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Treynor Ratio</a:t>
            </a:r>
            <a:endParaRPr>
              <a:latin typeface="Times New Roman"/>
              <a:ea typeface="Times New Roman"/>
              <a:cs typeface="Times New Roman"/>
              <a:sym typeface="Times New Roman"/>
            </a:endParaRPr>
          </a:p>
        </p:txBody>
      </p:sp>
      <p:sp>
        <p:nvSpPr>
          <p:cNvPr id="232" name="Google Shape;232;p28"/>
          <p:cNvSpPr txBox="1"/>
          <p:nvPr>
            <p:ph idx="1" type="body"/>
          </p:nvPr>
        </p:nvSpPr>
        <p:spPr>
          <a:xfrm>
            <a:off x="742950" y="1609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latin typeface="Times New Roman"/>
                <a:ea typeface="Times New Roman"/>
                <a:cs typeface="Times New Roman"/>
                <a:sym typeface="Times New Roman"/>
              </a:rPr>
              <a:t>It is a measurement of the returns earned in excess of that which could have been earned on an investment that has no diversifiable risk</a:t>
            </a:r>
            <a:endParaRPr sz="1400">
              <a:latin typeface="Times New Roman"/>
              <a:ea typeface="Times New Roman"/>
              <a:cs typeface="Times New Roman"/>
              <a:sym typeface="Times New Roman"/>
            </a:endParaRPr>
          </a:p>
        </p:txBody>
      </p:sp>
      <p:pic>
        <p:nvPicPr>
          <p:cNvPr id="233" name="Google Shape;233;p28"/>
          <p:cNvPicPr preferRelativeResize="0"/>
          <p:nvPr/>
        </p:nvPicPr>
        <p:blipFill>
          <a:blip r:embed="rId3">
            <a:alphaModFix/>
          </a:blip>
          <a:stretch>
            <a:fillRect/>
          </a:stretch>
        </p:blipFill>
        <p:spPr>
          <a:xfrm>
            <a:off x="3471325" y="2181225"/>
            <a:ext cx="5449773" cy="2699075"/>
          </a:xfrm>
          <a:prstGeom prst="rect">
            <a:avLst/>
          </a:prstGeom>
          <a:noFill/>
          <a:ln>
            <a:noFill/>
          </a:ln>
        </p:spPr>
      </p:pic>
      <p:pic>
        <p:nvPicPr>
          <p:cNvPr id="234" name="Google Shape;234;p28"/>
          <p:cNvPicPr preferRelativeResize="0"/>
          <p:nvPr/>
        </p:nvPicPr>
        <p:blipFill>
          <a:blip r:embed="rId4">
            <a:alphaModFix/>
          </a:blip>
          <a:stretch>
            <a:fillRect/>
          </a:stretch>
        </p:blipFill>
        <p:spPr>
          <a:xfrm>
            <a:off x="718100" y="2873774"/>
            <a:ext cx="2600825" cy="1601525"/>
          </a:xfrm>
          <a:prstGeom prst="rect">
            <a:avLst/>
          </a:prstGeom>
          <a:noFill/>
          <a:ln>
            <a:noFill/>
          </a:ln>
        </p:spPr>
      </p:pic>
      <p:pic>
        <p:nvPicPr>
          <p:cNvPr id="235" name="Google Shape;235;p28"/>
          <p:cNvPicPr preferRelativeResize="0"/>
          <p:nvPr/>
        </p:nvPicPr>
        <p:blipFill>
          <a:blip r:embed="rId5">
            <a:alphaModFix/>
          </a:blip>
          <a:stretch>
            <a:fillRect/>
          </a:stretch>
        </p:blipFill>
        <p:spPr>
          <a:xfrm>
            <a:off x="520663" y="4475300"/>
            <a:ext cx="2995699" cy="22309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Implication of Performance </a:t>
            </a:r>
            <a:r>
              <a:rPr lang="en">
                <a:latin typeface="Times New Roman"/>
                <a:ea typeface="Times New Roman"/>
                <a:cs typeface="Times New Roman"/>
                <a:sym typeface="Times New Roman"/>
              </a:rPr>
              <a:t>Metrics</a:t>
            </a:r>
            <a:endParaRPr>
              <a:latin typeface="Times New Roman"/>
              <a:ea typeface="Times New Roman"/>
              <a:cs typeface="Times New Roman"/>
              <a:sym typeface="Times New Roman"/>
            </a:endParaRPr>
          </a:p>
        </p:txBody>
      </p:sp>
      <p:sp>
        <p:nvSpPr>
          <p:cNvPr id="241" name="Google Shape;241;p2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rgbClr val="0D0D0D"/>
              </a:buClr>
              <a:buSzPts val="1200"/>
              <a:buFont typeface="Times New Roman"/>
              <a:buChar char="●"/>
            </a:pPr>
            <a:r>
              <a:rPr lang="en" sz="1200">
                <a:solidFill>
                  <a:srgbClr val="0D0D0D"/>
                </a:solidFill>
                <a:highlight>
                  <a:srgbClr val="FFFFFF"/>
                </a:highlight>
                <a:latin typeface="Times New Roman"/>
                <a:ea typeface="Times New Roman"/>
                <a:cs typeface="Times New Roman"/>
                <a:sym typeface="Times New Roman"/>
              </a:rPr>
              <a:t>Comparing Sharpe and Treynor Ratios of individual assets to those of optimized portfolios helps assess if portfolios offer superior risk-adjusted returns compared to holding individual assets.</a:t>
            </a:r>
            <a:endParaRPr sz="1200">
              <a:solidFill>
                <a:srgbClr val="0D0D0D"/>
              </a:solidFill>
              <a:highlight>
                <a:srgbClr val="FFFFFF"/>
              </a:highlight>
              <a:latin typeface="Times New Roman"/>
              <a:ea typeface="Times New Roman"/>
              <a:cs typeface="Times New Roman"/>
              <a:sym typeface="Times New Roman"/>
            </a:endParaRPr>
          </a:p>
          <a:p>
            <a:pPr indent="-304800" lvl="0" marL="457200" rtl="0" algn="l">
              <a:spcBef>
                <a:spcPts val="0"/>
              </a:spcBef>
              <a:spcAft>
                <a:spcPts val="0"/>
              </a:spcAft>
              <a:buClr>
                <a:srgbClr val="0D0D0D"/>
              </a:buClr>
              <a:buSzPts val="1200"/>
              <a:buFont typeface="Times New Roman"/>
              <a:buChar char="●"/>
            </a:pPr>
            <a:r>
              <a:rPr lang="en" sz="1200">
                <a:solidFill>
                  <a:srgbClr val="0D0D0D"/>
                </a:solidFill>
                <a:highlight>
                  <a:srgbClr val="FFFFFF"/>
                </a:highlight>
                <a:latin typeface="Times New Roman"/>
                <a:ea typeface="Times New Roman"/>
                <a:cs typeface="Times New Roman"/>
                <a:sym typeface="Times New Roman"/>
              </a:rPr>
              <a:t>Higher ratios for portfolios indicate improved risk-adjusted performance, suggesting that combining assets has benefits.</a:t>
            </a:r>
            <a:endParaRPr sz="1200">
              <a:solidFill>
                <a:srgbClr val="0D0D0D"/>
              </a:solidFill>
              <a:highlight>
                <a:srgbClr val="FFFFFF"/>
              </a:highlight>
              <a:latin typeface="Times New Roman"/>
              <a:ea typeface="Times New Roman"/>
              <a:cs typeface="Times New Roman"/>
              <a:sym typeface="Times New Roman"/>
            </a:endParaRPr>
          </a:p>
          <a:p>
            <a:pPr indent="-304800" lvl="0" marL="457200" rtl="0" algn="l">
              <a:spcBef>
                <a:spcPts val="0"/>
              </a:spcBef>
              <a:spcAft>
                <a:spcPts val="0"/>
              </a:spcAft>
              <a:buClr>
                <a:srgbClr val="0D0D0D"/>
              </a:buClr>
              <a:buSzPts val="1200"/>
              <a:buFont typeface="Times New Roman"/>
              <a:buChar char="●"/>
            </a:pPr>
            <a:r>
              <a:rPr lang="en" sz="1200">
                <a:solidFill>
                  <a:srgbClr val="0D0D0D"/>
                </a:solidFill>
                <a:highlight>
                  <a:srgbClr val="FFFFFF"/>
                </a:highlight>
                <a:latin typeface="Times New Roman"/>
                <a:ea typeface="Times New Roman"/>
                <a:cs typeface="Times New Roman"/>
                <a:sym typeface="Times New Roman"/>
              </a:rPr>
              <a:t>Lower ratios for portfolios suggest that individual assets may offer better risk-adjusted returns.</a:t>
            </a:r>
            <a:endParaRPr sz="1200">
              <a:solidFill>
                <a:srgbClr val="0D0D0D"/>
              </a:solidFill>
              <a:highlight>
                <a:srgbClr val="FFFFFF"/>
              </a:highlight>
              <a:latin typeface="Times New Roman"/>
              <a:ea typeface="Times New Roman"/>
              <a:cs typeface="Times New Roman"/>
              <a:sym typeface="Times New Roman"/>
            </a:endParaRPr>
          </a:p>
          <a:p>
            <a:pPr indent="-304800" lvl="0" marL="457200" rtl="0" algn="l">
              <a:spcBef>
                <a:spcPts val="0"/>
              </a:spcBef>
              <a:spcAft>
                <a:spcPts val="0"/>
              </a:spcAft>
              <a:buClr>
                <a:srgbClr val="0D0D0D"/>
              </a:buClr>
              <a:buSzPts val="1200"/>
              <a:buFont typeface="Times New Roman"/>
              <a:buChar char="●"/>
            </a:pPr>
            <a:r>
              <a:rPr lang="en" sz="1200">
                <a:solidFill>
                  <a:srgbClr val="0D0D0D"/>
                </a:solidFill>
                <a:highlight>
                  <a:srgbClr val="FFFFFF"/>
                </a:highlight>
                <a:latin typeface="Times New Roman"/>
                <a:ea typeface="Times New Roman"/>
                <a:cs typeface="Times New Roman"/>
                <a:sym typeface="Times New Roman"/>
              </a:rPr>
              <a:t>These measures aid investors in evaluating portfolio efficiency by considering both returns and risks.</a:t>
            </a:r>
            <a:endParaRPr sz="1200">
              <a:solidFill>
                <a:srgbClr val="0D0D0D"/>
              </a:solidFill>
              <a:highlight>
                <a:srgbClr val="FFFFFF"/>
              </a:highlight>
              <a:latin typeface="Times New Roman"/>
              <a:ea typeface="Times New Roman"/>
              <a:cs typeface="Times New Roman"/>
              <a:sym typeface="Times New Roman"/>
            </a:endParaRPr>
          </a:p>
          <a:p>
            <a:pPr indent="-304800" lvl="0" marL="457200" rtl="0" algn="l">
              <a:spcBef>
                <a:spcPts val="0"/>
              </a:spcBef>
              <a:spcAft>
                <a:spcPts val="0"/>
              </a:spcAft>
              <a:buClr>
                <a:srgbClr val="0D0D0D"/>
              </a:buClr>
              <a:buSzPts val="1200"/>
              <a:buFont typeface="Times New Roman"/>
              <a:buChar char="●"/>
            </a:pPr>
            <a:r>
              <a:rPr lang="en" sz="1200">
                <a:solidFill>
                  <a:srgbClr val="0D0D0D"/>
                </a:solidFill>
                <a:highlight>
                  <a:srgbClr val="FFFFFF"/>
                </a:highlight>
                <a:latin typeface="Times New Roman"/>
                <a:ea typeface="Times New Roman"/>
                <a:cs typeface="Times New Roman"/>
                <a:sym typeface="Times New Roman"/>
              </a:rPr>
              <a:t>They assist in decision-making for portfolio allocation and management by providing insights into the performance of different portfolios.</a:t>
            </a:r>
            <a:endParaRPr sz="1200">
              <a:solidFill>
                <a:srgbClr val="0D0D0D"/>
              </a:solidFill>
              <a:highlight>
                <a:srgbClr val="FFFFFF"/>
              </a:highlight>
              <a:latin typeface="Times New Roman"/>
              <a:ea typeface="Times New Roman"/>
              <a:cs typeface="Times New Roman"/>
              <a:sym typeface="Times New Roman"/>
            </a:endParaRPr>
          </a:p>
          <a:p>
            <a:pPr indent="0" lvl="0" marL="0" rtl="0" algn="l">
              <a:spcBef>
                <a:spcPts val="0"/>
              </a:spcBef>
              <a:spcAft>
                <a:spcPts val="1200"/>
              </a:spcAft>
              <a:buNone/>
            </a:pPr>
            <a:r>
              <a:t/>
            </a:r>
            <a:endParaRPr sz="1200">
              <a:solidFill>
                <a:srgbClr val="0D0D0D"/>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Markowitz vs CAPM</a:t>
            </a:r>
            <a:endParaRPr>
              <a:latin typeface="Times New Roman"/>
              <a:ea typeface="Times New Roman"/>
              <a:cs typeface="Times New Roman"/>
              <a:sym typeface="Times New Roman"/>
            </a:endParaRPr>
          </a:p>
        </p:txBody>
      </p:sp>
      <p:sp>
        <p:nvSpPr>
          <p:cNvPr id="247" name="Google Shape;247;p30"/>
          <p:cNvSpPr txBox="1"/>
          <p:nvPr>
            <p:ph idx="1" type="body"/>
          </p:nvPr>
        </p:nvSpPr>
        <p:spPr>
          <a:xfrm>
            <a:off x="819150" y="1491050"/>
            <a:ext cx="7713000" cy="3576300"/>
          </a:xfrm>
          <a:prstGeom prst="rect">
            <a:avLst/>
          </a:prstGeom>
        </p:spPr>
        <p:txBody>
          <a:bodyPr anchorCtr="0" anchor="t" bIns="91425" lIns="91425" spcFirstLastPara="1" rIns="91425" wrap="square" tIns="91425">
            <a:normAutofit lnSpcReduction="20000"/>
          </a:bodyPr>
          <a:lstStyle/>
          <a:p>
            <a:pPr indent="-304800" lvl="0" marL="457200" rtl="0" algn="l">
              <a:spcBef>
                <a:spcPts val="0"/>
              </a:spcBef>
              <a:spcAft>
                <a:spcPts val="0"/>
              </a:spcAft>
              <a:buClr>
                <a:srgbClr val="0D0D0D"/>
              </a:buClr>
              <a:buSzPts val="1200"/>
              <a:buFont typeface="Times New Roman"/>
              <a:buChar char="●"/>
            </a:pPr>
            <a:r>
              <a:rPr b="1" lang="en" sz="1200">
                <a:solidFill>
                  <a:srgbClr val="0D0D0D"/>
                </a:solidFill>
                <a:highlight>
                  <a:srgbClr val="FFFFFF"/>
                </a:highlight>
                <a:latin typeface="Times New Roman"/>
                <a:ea typeface="Times New Roman"/>
                <a:cs typeface="Times New Roman"/>
                <a:sym typeface="Times New Roman"/>
              </a:rPr>
              <a:t>Markowitz Approach:</a:t>
            </a:r>
            <a:endParaRPr b="1" sz="1200">
              <a:solidFill>
                <a:srgbClr val="0D0D0D"/>
              </a:solidFill>
              <a:highlight>
                <a:srgbClr val="FFFFFF"/>
              </a:highlight>
              <a:latin typeface="Times New Roman"/>
              <a:ea typeface="Times New Roman"/>
              <a:cs typeface="Times New Roman"/>
              <a:sym typeface="Times New Roman"/>
            </a:endParaRPr>
          </a:p>
          <a:p>
            <a:pPr indent="-304800" lvl="1" marL="914400" rtl="0" algn="l">
              <a:spcBef>
                <a:spcPts val="0"/>
              </a:spcBef>
              <a:spcAft>
                <a:spcPts val="0"/>
              </a:spcAft>
              <a:buClr>
                <a:srgbClr val="0D0D0D"/>
              </a:buClr>
              <a:buSzPts val="1200"/>
              <a:buFont typeface="Times New Roman"/>
              <a:buChar char="●"/>
            </a:pPr>
            <a:r>
              <a:rPr lang="en" sz="1200">
                <a:solidFill>
                  <a:srgbClr val="0D0D0D"/>
                </a:solidFill>
                <a:highlight>
                  <a:srgbClr val="FFFFFF"/>
                </a:highlight>
                <a:latin typeface="Times New Roman"/>
                <a:ea typeface="Times New Roman"/>
                <a:cs typeface="Times New Roman"/>
                <a:sym typeface="Times New Roman"/>
              </a:rPr>
              <a:t>Focuses on optimizing portfolios based on the trade-off between risk and return.</a:t>
            </a:r>
            <a:endParaRPr sz="1200">
              <a:solidFill>
                <a:srgbClr val="0D0D0D"/>
              </a:solidFill>
              <a:highlight>
                <a:srgbClr val="FFFFFF"/>
              </a:highlight>
              <a:latin typeface="Times New Roman"/>
              <a:ea typeface="Times New Roman"/>
              <a:cs typeface="Times New Roman"/>
              <a:sym typeface="Times New Roman"/>
            </a:endParaRPr>
          </a:p>
          <a:p>
            <a:pPr indent="-304800" lvl="1" marL="914400" rtl="0" algn="l">
              <a:spcBef>
                <a:spcPts val="0"/>
              </a:spcBef>
              <a:spcAft>
                <a:spcPts val="0"/>
              </a:spcAft>
              <a:buClr>
                <a:srgbClr val="0D0D0D"/>
              </a:buClr>
              <a:buSzPts val="1200"/>
              <a:buFont typeface="Times New Roman"/>
              <a:buChar char="●"/>
            </a:pPr>
            <a:r>
              <a:rPr lang="en" sz="1200">
                <a:solidFill>
                  <a:srgbClr val="0D0D0D"/>
                </a:solidFill>
                <a:highlight>
                  <a:srgbClr val="FFFFFF"/>
                </a:highlight>
                <a:latin typeface="Times New Roman"/>
                <a:ea typeface="Times New Roman"/>
                <a:cs typeface="Times New Roman"/>
                <a:sym typeface="Times New Roman"/>
              </a:rPr>
              <a:t>Utilizes mean-variance analysis to identify portfolios that offer the highest expected return for a given level of risk or the lowest risk for a desired level of return.</a:t>
            </a:r>
            <a:endParaRPr sz="1200">
              <a:solidFill>
                <a:srgbClr val="0D0D0D"/>
              </a:solidFill>
              <a:highlight>
                <a:srgbClr val="FFFFFF"/>
              </a:highlight>
              <a:latin typeface="Times New Roman"/>
              <a:ea typeface="Times New Roman"/>
              <a:cs typeface="Times New Roman"/>
              <a:sym typeface="Times New Roman"/>
            </a:endParaRPr>
          </a:p>
          <a:p>
            <a:pPr indent="-304800" lvl="1" marL="914400" rtl="0" algn="l">
              <a:spcBef>
                <a:spcPts val="0"/>
              </a:spcBef>
              <a:spcAft>
                <a:spcPts val="0"/>
              </a:spcAft>
              <a:buClr>
                <a:srgbClr val="0D0D0D"/>
              </a:buClr>
              <a:buSzPts val="1200"/>
              <a:buFont typeface="Times New Roman"/>
              <a:buChar char="●"/>
            </a:pPr>
            <a:r>
              <a:rPr lang="en" sz="1200">
                <a:solidFill>
                  <a:srgbClr val="0D0D0D"/>
                </a:solidFill>
                <a:highlight>
                  <a:srgbClr val="FFFFFF"/>
                </a:highlight>
                <a:latin typeface="Times New Roman"/>
                <a:ea typeface="Times New Roman"/>
                <a:cs typeface="Times New Roman"/>
                <a:sym typeface="Times New Roman"/>
              </a:rPr>
              <a:t>Diversification is key, aiming to combine assets with low or negative correlations to reduce overall portfolio risk.</a:t>
            </a:r>
            <a:endParaRPr sz="1200">
              <a:solidFill>
                <a:srgbClr val="0D0D0D"/>
              </a:solidFill>
              <a:highlight>
                <a:srgbClr val="FFFFFF"/>
              </a:highlight>
              <a:latin typeface="Times New Roman"/>
              <a:ea typeface="Times New Roman"/>
              <a:cs typeface="Times New Roman"/>
              <a:sym typeface="Times New Roman"/>
            </a:endParaRPr>
          </a:p>
          <a:p>
            <a:pPr indent="-304800" lvl="1" marL="914400" rtl="0" algn="l">
              <a:spcBef>
                <a:spcPts val="0"/>
              </a:spcBef>
              <a:spcAft>
                <a:spcPts val="0"/>
              </a:spcAft>
              <a:buClr>
                <a:srgbClr val="0D0D0D"/>
              </a:buClr>
              <a:buSzPts val="1200"/>
              <a:buFont typeface="Times New Roman"/>
              <a:buChar char="●"/>
            </a:pPr>
            <a:r>
              <a:rPr lang="en" sz="1200">
                <a:solidFill>
                  <a:srgbClr val="0D0D0D"/>
                </a:solidFill>
                <a:highlight>
                  <a:srgbClr val="FFFFFF"/>
                </a:highlight>
                <a:latin typeface="Times New Roman"/>
                <a:ea typeface="Times New Roman"/>
                <a:cs typeface="Times New Roman"/>
                <a:sym typeface="Times New Roman"/>
              </a:rPr>
              <a:t>Allows for the creation of efficient frontiers to visualize the set of optimal portfolios.</a:t>
            </a:r>
            <a:endParaRPr sz="1200">
              <a:solidFill>
                <a:srgbClr val="0D0D0D"/>
              </a:solidFill>
              <a:highlight>
                <a:srgbClr val="FFFFFF"/>
              </a:highlight>
              <a:latin typeface="Times New Roman"/>
              <a:ea typeface="Times New Roman"/>
              <a:cs typeface="Times New Roman"/>
              <a:sym typeface="Times New Roman"/>
            </a:endParaRPr>
          </a:p>
          <a:p>
            <a:pPr indent="-304800" lvl="1" marL="914400" rtl="0" algn="l">
              <a:spcBef>
                <a:spcPts val="0"/>
              </a:spcBef>
              <a:spcAft>
                <a:spcPts val="0"/>
              </a:spcAft>
              <a:buClr>
                <a:srgbClr val="0D0D0D"/>
              </a:buClr>
              <a:buSzPts val="1200"/>
              <a:buFont typeface="Times New Roman"/>
              <a:buChar char="●"/>
            </a:pPr>
            <a:r>
              <a:rPr lang="en" sz="1200">
                <a:solidFill>
                  <a:srgbClr val="0D0D0D"/>
                </a:solidFill>
                <a:highlight>
                  <a:srgbClr val="FFFFFF"/>
                </a:highlight>
                <a:latin typeface="Times New Roman"/>
                <a:ea typeface="Times New Roman"/>
                <a:cs typeface="Times New Roman"/>
                <a:sym typeface="Times New Roman"/>
              </a:rPr>
              <a:t>The main insight is the emphasis on diversification to reduce risk while maximizing returns.</a:t>
            </a:r>
            <a:endParaRPr sz="1200">
              <a:solidFill>
                <a:srgbClr val="0D0D0D"/>
              </a:solidFill>
              <a:highlight>
                <a:srgbClr val="FFFFFF"/>
              </a:highlight>
              <a:latin typeface="Times New Roman"/>
              <a:ea typeface="Times New Roman"/>
              <a:cs typeface="Times New Roman"/>
              <a:sym typeface="Times New Roman"/>
            </a:endParaRPr>
          </a:p>
          <a:p>
            <a:pPr indent="0" lvl="0" marL="914400" rtl="0" algn="l">
              <a:spcBef>
                <a:spcPts val="0"/>
              </a:spcBef>
              <a:spcAft>
                <a:spcPts val="0"/>
              </a:spcAft>
              <a:buNone/>
            </a:pPr>
            <a:r>
              <a:t/>
            </a:r>
            <a:endParaRPr sz="1200">
              <a:solidFill>
                <a:srgbClr val="0D0D0D"/>
              </a:solidFill>
              <a:highlight>
                <a:srgbClr val="FFFFFF"/>
              </a:highlight>
              <a:latin typeface="Times New Roman"/>
              <a:ea typeface="Times New Roman"/>
              <a:cs typeface="Times New Roman"/>
              <a:sym typeface="Times New Roman"/>
            </a:endParaRPr>
          </a:p>
          <a:p>
            <a:pPr indent="-304800" lvl="0" marL="457200" rtl="0" algn="l">
              <a:spcBef>
                <a:spcPts val="0"/>
              </a:spcBef>
              <a:spcAft>
                <a:spcPts val="0"/>
              </a:spcAft>
              <a:buClr>
                <a:srgbClr val="0D0D0D"/>
              </a:buClr>
              <a:buSzPts val="1200"/>
              <a:buFont typeface="Times New Roman"/>
              <a:buChar char="●"/>
            </a:pPr>
            <a:r>
              <a:rPr b="1" lang="en" sz="1200">
                <a:solidFill>
                  <a:srgbClr val="0D0D0D"/>
                </a:solidFill>
                <a:highlight>
                  <a:srgbClr val="FFFFFF"/>
                </a:highlight>
                <a:latin typeface="Times New Roman"/>
                <a:ea typeface="Times New Roman"/>
                <a:cs typeface="Times New Roman"/>
                <a:sym typeface="Times New Roman"/>
              </a:rPr>
              <a:t>CAPM Approach:</a:t>
            </a:r>
            <a:endParaRPr b="1" sz="1200">
              <a:solidFill>
                <a:srgbClr val="0D0D0D"/>
              </a:solidFill>
              <a:highlight>
                <a:srgbClr val="FFFFFF"/>
              </a:highlight>
              <a:latin typeface="Times New Roman"/>
              <a:ea typeface="Times New Roman"/>
              <a:cs typeface="Times New Roman"/>
              <a:sym typeface="Times New Roman"/>
            </a:endParaRPr>
          </a:p>
          <a:p>
            <a:pPr indent="-304800" lvl="1" marL="914400" rtl="0" algn="l">
              <a:spcBef>
                <a:spcPts val="0"/>
              </a:spcBef>
              <a:spcAft>
                <a:spcPts val="0"/>
              </a:spcAft>
              <a:buClr>
                <a:srgbClr val="0D0D0D"/>
              </a:buClr>
              <a:buSzPts val="1200"/>
              <a:buFont typeface="Times New Roman"/>
              <a:buChar char="●"/>
            </a:pPr>
            <a:r>
              <a:rPr lang="en" sz="1200">
                <a:solidFill>
                  <a:srgbClr val="0D0D0D"/>
                </a:solidFill>
                <a:highlight>
                  <a:srgbClr val="FFFFFF"/>
                </a:highlight>
                <a:latin typeface="Times New Roman"/>
                <a:ea typeface="Times New Roman"/>
                <a:cs typeface="Times New Roman"/>
                <a:sym typeface="Times New Roman"/>
              </a:rPr>
              <a:t>Relies on the Capital Asset Pricing Model (CAPM) to determine expected returns for assets based on their systematic risk.</a:t>
            </a:r>
            <a:endParaRPr sz="1200">
              <a:solidFill>
                <a:srgbClr val="0D0D0D"/>
              </a:solidFill>
              <a:highlight>
                <a:srgbClr val="FFFFFF"/>
              </a:highlight>
              <a:latin typeface="Times New Roman"/>
              <a:ea typeface="Times New Roman"/>
              <a:cs typeface="Times New Roman"/>
              <a:sym typeface="Times New Roman"/>
            </a:endParaRPr>
          </a:p>
          <a:p>
            <a:pPr indent="-304800" lvl="1" marL="914400" rtl="0" algn="l">
              <a:spcBef>
                <a:spcPts val="0"/>
              </a:spcBef>
              <a:spcAft>
                <a:spcPts val="0"/>
              </a:spcAft>
              <a:buClr>
                <a:srgbClr val="0D0D0D"/>
              </a:buClr>
              <a:buSzPts val="1200"/>
              <a:buFont typeface="Times New Roman"/>
              <a:buChar char="●"/>
            </a:pPr>
            <a:r>
              <a:rPr lang="en" sz="1200">
                <a:solidFill>
                  <a:srgbClr val="0D0D0D"/>
                </a:solidFill>
                <a:highlight>
                  <a:srgbClr val="FFFFFF"/>
                </a:highlight>
                <a:latin typeface="Times New Roman"/>
                <a:ea typeface="Times New Roman"/>
                <a:cs typeface="Times New Roman"/>
                <a:sym typeface="Times New Roman"/>
              </a:rPr>
              <a:t>Assumes that investors are rational and risk-averse, seeking higher returns for higher levels of systematic risk.</a:t>
            </a:r>
            <a:endParaRPr sz="1200">
              <a:solidFill>
                <a:srgbClr val="0D0D0D"/>
              </a:solidFill>
              <a:highlight>
                <a:srgbClr val="FFFFFF"/>
              </a:highlight>
              <a:latin typeface="Times New Roman"/>
              <a:ea typeface="Times New Roman"/>
              <a:cs typeface="Times New Roman"/>
              <a:sym typeface="Times New Roman"/>
            </a:endParaRPr>
          </a:p>
          <a:p>
            <a:pPr indent="-304800" lvl="1" marL="914400" rtl="0" algn="l">
              <a:spcBef>
                <a:spcPts val="0"/>
              </a:spcBef>
              <a:spcAft>
                <a:spcPts val="0"/>
              </a:spcAft>
              <a:buClr>
                <a:srgbClr val="0D0D0D"/>
              </a:buClr>
              <a:buSzPts val="1200"/>
              <a:buFont typeface="Times New Roman"/>
              <a:buChar char="●"/>
            </a:pPr>
            <a:r>
              <a:rPr lang="en" sz="1200">
                <a:solidFill>
                  <a:srgbClr val="0D0D0D"/>
                </a:solidFill>
                <a:highlight>
                  <a:srgbClr val="FFFFFF"/>
                </a:highlight>
                <a:latin typeface="Times New Roman"/>
                <a:ea typeface="Times New Roman"/>
                <a:cs typeface="Times New Roman"/>
                <a:sym typeface="Times New Roman"/>
              </a:rPr>
              <a:t>Provides a single-factor model that considers the relationship between an asset's beta (systematic risk) and expected return.</a:t>
            </a:r>
            <a:endParaRPr sz="1200">
              <a:solidFill>
                <a:srgbClr val="0D0D0D"/>
              </a:solidFill>
              <a:highlight>
                <a:srgbClr val="FFFFFF"/>
              </a:highlight>
              <a:latin typeface="Times New Roman"/>
              <a:ea typeface="Times New Roman"/>
              <a:cs typeface="Times New Roman"/>
              <a:sym typeface="Times New Roman"/>
            </a:endParaRPr>
          </a:p>
          <a:p>
            <a:pPr indent="-304800" lvl="1" marL="914400" rtl="0" algn="l">
              <a:spcBef>
                <a:spcPts val="0"/>
              </a:spcBef>
              <a:spcAft>
                <a:spcPts val="0"/>
              </a:spcAft>
              <a:buClr>
                <a:srgbClr val="0D0D0D"/>
              </a:buClr>
              <a:buSzPts val="1200"/>
              <a:buFont typeface="Times New Roman"/>
              <a:buChar char="●"/>
            </a:pPr>
            <a:r>
              <a:rPr lang="en" sz="1200">
                <a:solidFill>
                  <a:srgbClr val="0D0D0D"/>
                </a:solidFill>
                <a:highlight>
                  <a:srgbClr val="FFFFFF"/>
                </a:highlight>
                <a:latin typeface="Times New Roman"/>
                <a:ea typeface="Times New Roman"/>
                <a:cs typeface="Times New Roman"/>
                <a:sym typeface="Times New Roman"/>
              </a:rPr>
              <a:t>The risk-free rate and the market risk premium are key inputs for calculating expected returns.</a:t>
            </a:r>
            <a:endParaRPr sz="1200">
              <a:solidFill>
                <a:srgbClr val="0D0D0D"/>
              </a:solidFill>
              <a:highlight>
                <a:srgbClr val="FFFFFF"/>
              </a:highlight>
              <a:latin typeface="Times New Roman"/>
              <a:ea typeface="Times New Roman"/>
              <a:cs typeface="Times New Roman"/>
              <a:sym typeface="Times New Roman"/>
            </a:endParaRPr>
          </a:p>
          <a:p>
            <a:pPr indent="-304800" lvl="1" marL="914400" rtl="0" algn="l">
              <a:spcBef>
                <a:spcPts val="0"/>
              </a:spcBef>
              <a:spcAft>
                <a:spcPts val="0"/>
              </a:spcAft>
              <a:buClr>
                <a:srgbClr val="0D0D0D"/>
              </a:buClr>
              <a:buSzPts val="1200"/>
              <a:buFont typeface="Times New Roman"/>
              <a:buChar char="●"/>
            </a:pPr>
            <a:r>
              <a:rPr lang="en" sz="1200">
                <a:solidFill>
                  <a:srgbClr val="0D0D0D"/>
                </a:solidFill>
                <a:highlight>
                  <a:srgbClr val="FFFFFF"/>
                </a:highlight>
                <a:latin typeface="Times New Roman"/>
                <a:ea typeface="Times New Roman"/>
                <a:cs typeface="Times New Roman"/>
                <a:sym typeface="Times New Roman"/>
              </a:rPr>
              <a:t>The main insight is the consideration of systematic risk and the market risk premium in determining expected returns.</a:t>
            </a:r>
            <a:endParaRPr>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1"/>
          <p:cNvSpPr txBox="1"/>
          <p:nvPr>
            <p:ph idx="1" type="body"/>
          </p:nvPr>
        </p:nvSpPr>
        <p:spPr>
          <a:xfrm>
            <a:off x="819150" y="1426450"/>
            <a:ext cx="7505700" cy="3263400"/>
          </a:xfrm>
          <a:prstGeom prst="rect">
            <a:avLst/>
          </a:prstGeom>
        </p:spPr>
        <p:txBody>
          <a:bodyPr anchorCtr="0" anchor="t" bIns="91425" lIns="91425" spcFirstLastPara="1" rIns="91425" wrap="square" tIns="91425">
            <a:normAutofit lnSpcReduction="20000"/>
          </a:bodyPr>
          <a:lstStyle/>
          <a:p>
            <a:pPr indent="-304800" lvl="0" marL="457200" rtl="0" algn="l">
              <a:spcBef>
                <a:spcPts val="0"/>
              </a:spcBef>
              <a:spcAft>
                <a:spcPts val="0"/>
              </a:spcAft>
              <a:buClr>
                <a:srgbClr val="0D0D0D"/>
              </a:buClr>
              <a:buSzPts val="1200"/>
              <a:buFont typeface="Times New Roman"/>
              <a:buChar char="●"/>
            </a:pPr>
            <a:r>
              <a:rPr b="1" lang="en" sz="1200">
                <a:solidFill>
                  <a:srgbClr val="0D0D0D"/>
                </a:solidFill>
                <a:highlight>
                  <a:srgbClr val="FFFFFF"/>
                </a:highlight>
                <a:latin typeface="Times New Roman"/>
                <a:ea typeface="Times New Roman"/>
                <a:cs typeface="Times New Roman"/>
                <a:sym typeface="Times New Roman"/>
              </a:rPr>
              <a:t>Key Insights:</a:t>
            </a:r>
            <a:endParaRPr b="1" sz="1200">
              <a:solidFill>
                <a:srgbClr val="0D0D0D"/>
              </a:solidFill>
              <a:highlight>
                <a:srgbClr val="FFFFFF"/>
              </a:highlight>
              <a:latin typeface="Times New Roman"/>
              <a:ea typeface="Times New Roman"/>
              <a:cs typeface="Times New Roman"/>
              <a:sym typeface="Times New Roman"/>
            </a:endParaRPr>
          </a:p>
          <a:p>
            <a:pPr indent="-304800" lvl="1" marL="914400" rtl="0" algn="l">
              <a:spcBef>
                <a:spcPts val="0"/>
              </a:spcBef>
              <a:spcAft>
                <a:spcPts val="0"/>
              </a:spcAft>
              <a:buClr>
                <a:srgbClr val="0D0D0D"/>
              </a:buClr>
              <a:buSzPts val="1200"/>
              <a:buFont typeface="Times New Roman"/>
              <a:buChar char="●"/>
            </a:pPr>
            <a:r>
              <a:rPr i="1" lang="en" sz="1200" u="sng">
                <a:solidFill>
                  <a:srgbClr val="0D0D0D"/>
                </a:solidFill>
                <a:highlight>
                  <a:srgbClr val="FFFFFF"/>
                </a:highlight>
                <a:latin typeface="Times New Roman"/>
                <a:ea typeface="Times New Roman"/>
                <a:cs typeface="Times New Roman"/>
                <a:sym typeface="Times New Roman"/>
              </a:rPr>
              <a:t>Markowitz Approach:</a:t>
            </a:r>
            <a:r>
              <a:rPr lang="en" sz="1200">
                <a:solidFill>
                  <a:srgbClr val="0D0D0D"/>
                </a:solidFill>
                <a:highlight>
                  <a:srgbClr val="FFFFFF"/>
                </a:highlight>
                <a:latin typeface="Times New Roman"/>
                <a:ea typeface="Times New Roman"/>
                <a:cs typeface="Times New Roman"/>
                <a:sym typeface="Times New Roman"/>
              </a:rPr>
              <a:t> Emphasizes the benefits of diversification and the efficient frontier, allowing investors to construct portfolios tailored to their risk preferences.</a:t>
            </a:r>
            <a:endParaRPr sz="1200">
              <a:solidFill>
                <a:srgbClr val="0D0D0D"/>
              </a:solidFill>
              <a:highlight>
                <a:srgbClr val="FFFFFF"/>
              </a:highlight>
              <a:latin typeface="Times New Roman"/>
              <a:ea typeface="Times New Roman"/>
              <a:cs typeface="Times New Roman"/>
              <a:sym typeface="Times New Roman"/>
            </a:endParaRPr>
          </a:p>
          <a:p>
            <a:pPr indent="-304800" lvl="1" marL="914400" rtl="0" algn="l">
              <a:spcBef>
                <a:spcPts val="0"/>
              </a:spcBef>
              <a:spcAft>
                <a:spcPts val="0"/>
              </a:spcAft>
              <a:buClr>
                <a:srgbClr val="0D0D0D"/>
              </a:buClr>
              <a:buSzPts val="1200"/>
              <a:buFont typeface="Times New Roman"/>
              <a:buChar char="●"/>
            </a:pPr>
            <a:r>
              <a:rPr i="1" lang="en" sz="1200" u="sng">
                <a:solidFill>
                  <a:srgbClr val="0D0D0D"/>
                </a:solidFill>
                <a:highlight>
                  <a:srgbClr val="FFFFFF"/>
                </a:highlight>
                <a:latin typeface="Times New Roman"/>
                <a:ea typeface="Times New Roman"/>
                <a:cs typeface="Times New Roman"/>
                <a:sym typeface="Times New Roman"/>
              </a:rPr>
              <a:t>CAPM Approach:</a:t>
            </a:r>
            <a:r>
              <a:rPr lang="en" sz="1200">
                <a:solidFill>
                  <a:srgbClr val="0D0D0D"/>
                </a:solidFill>
                <a:highlight>
                  <a:srgbClr val="FFFFFF"/>
                </a:highlight>
                <a:latin typeface="Times New Roman"/>
                <a:ea typeface="Times New Roman"/>
                <a:cs typeface="Times New Roman"/>
                <a:sym typeface="Times New Roman"/>
              </a:rPr>
              <a:t> Highlights the importance of systematic risk and the market risk premium in determining asset returns, providing a more straightforward framework for estimating expected returns based on beta.</a:t>
            </a:r>
            <a:endParaRPr sz="1200">
              <a:solidFill>
                <a:srgbClr val="0D0D0D"/>
              </a:solidFill>
              <a:highlight>
                <a:srgbClr val="FFFFFF"/>
              </a:highlight>
              <a:latin typeface="Times New Roman"/>
              <a:ea typeface="Times New Roman"/>
              <a:cs typeface="Times New Roman"/>
              <a:sym typeface="Times New Roman"/>
            </a:endParaRPr>
          </a:p>
          <a:p>
            <a:pPr indent="0" lvl="0" marL="914400" rtl="0" algn="l">
              <a:spcBef>
                <a:spcPts val="0"/>
              </a:spcBef>
              <a:spcAft>
                <a:spcPts val="0"/>
              </a:spcAft>
              <a:buNone/>
            </a:pPr>
            <a:r>
              <a:t/>
            </a:r>
            <a:endParaRPr sz="1200">
              <a:solidFill>
                <a:srgbClr val="0D0D0D"/>
              </a:solidFill>
              <a:highlight>
                <a:srgbClr val="FFFFFF"/>
              </a:highlight>
              <a:latin typeface="Times New Roman"/>
              <a:ea typeface="Times New Roman"/>
              <a:cs typeface="Times New Roman"/>
              <a:sym typeface="Times New Roman"/>
            </a:endParaRPr>
          </a:p>
          <a:p>
            <a:pPr indent="-304800" lvl="0" marL="457200" rtl="0" algn="l">
              <a:spcBef>
                <a:spcPts val="0"/>
              </a:spcBef>
              <a:spcAft>
                <a:spcPts val="0"/>
              </a:spcAft>
              <a:buClr>
                <a:srgbClr val="0D0D0D"/>
              </a:buClr>
              <a:buSzPts val="1200"/>
              <a:buFont typeface="Times New Roman"/>
              <a:buChar char="●"/>
            </a:pPr>
            <a:r>
              <a:rPr b="1" lang="en" sz="1200">
                <a:solidFill>
                  <a:srgbClr val="0D0D0D"/>
                </a:solidFill>
                <a:highlight>
                  <a:srgbClr val="FFFFFF"/>
                </a:highlight>
                <a:latin typeface="Times New Roman"/>
                <a:ea typeface="Times New Roman"/>
                <a:cs typeface="Times New Roman"/>
                <a:sym typeface="Times New Roman"/>
              </a:rPr>
              <a:t>Comparison:</a:t>
            </a:r>
            <a:endParaRPr b="1" sz="1200">
              <a:solidFill>
                <a:srgbClr val="0D0D0D"/>
              </a:solidFill>
              <a:highlight>
                <a:srgbClr val="FFFFFF"/>
              </a:highlight>
              <a:latin typeface="Times New Roman"/>
              <a:ea typeface="Times New Roman"/>
              <a:cs typeface="Times New Roman"/>
              <a:sym typeface="Times New Roman"/>
            </a:endParaRPr>
          </a:p>
          <a:p>
            <a:pPr indent="-304800" lvl="1" marL="914400" rtl="0" algn="l">
              <a:spcBef>
                <a:spcPts val="0"/>
              </a:spcBef>
              <a:spcAft>
                <a:spcPts val="0"/>
              </a:spcAft>
              <a:buClr>
                <a:srgbClr val="0D0D0D"/>
              </a:buClr>
              <a:buSzPts val="1200"/>
              <a:buFont typeface="Times New Roman"/>
              <a:buChar char="●"/>
            </a:pPr>
            <a:r>
              <a:rPr lang="en" sz="1200">
                <a:solidFill>
                  <a:srgbClr val="0D0D0D"/>
                </a:solidFill>
                <a:highlight>
                  <a:srgbClr val="FFFFFF"/>
                </a:highlight>
                <a:latin typeface="Times New Roman"/>
                <a:ea typeface="Times New Roman"/>
                <a:cs typeface="Times New Roman"/>
                <a:sym typeface="Times New Roman"/>
              </a:rPr>
              <a:t>While both approaches aim to optimize portfolios, they differ in their methodologies and underlying assumptions.</a:t>
            </a:r>
            <a:endParaRPr sz="1200">
              <a:solidFill>
                <a:srgbClr val="0D0D0D"/>
              </a:solidFill>
              <a:highlight>
                <a:srgbClr val="FFFFFF"/>
              </a:highlight>
              <a:latin typeface="Times New Roman"/>
              <a:ea typeface="Times New Roman"/>
              <a:cs typeface="Times New Roman"/>
              <a:sym typeface="Times New Roman"/>
            </a:endParaRPr>
          </a:p>
          <a:p>
            <a:pPr indent="-304800" lvl="1" marL="914400" rtl="0" algn="l">
              <a:spcBef>
                <a:spcPts val="0"/>
              </a:spcBef>
              <a:spcAft>
                <a:spcPts val="0"/>
              </a:spcAft>
              <a:buClr>
                <a:srgbClr val="0D0D0D"/>
              </a:buClr>
              <a:buSzPts val="1200"/>
              <a:buFont typeface="Times New Roman"/>
              <a:buChar char="●"/>
            </a:pPr>
            <a:r>
              <a:rPr lang="en" sz="1200">
                <a:solidFill>
                  <a:srgbClr val="0D0D0D"/>
                </a:solidFill>
                <a:highlight>
                  <a:srgbClr val="FFFFFF"/>
                </a:highlight>
                <a:latin typeface="Times New Roman"/>
                <a:ea typeface="Times New Roman"/>
                <a:cs typeface="Times New Roman"/>
                <a:sym typeface="Times New Roman"/>
              </a:rPr>
              <a:t>Markowitz focuses on diversification and the mean-variance trade-off, accommodating various levels of risk aversion and return expectations.</a:t>
            </a:r>
            <a:endParaRPr sz="1200">
              <a:solidFill>
                <a:srgbClr val="0D0D0D"/>
              </a:solidFill>
              <a:highlight>
                <a:srgbClr val="FFFFFF"/>
              </a:highlight>
              <a:latin typeface="Times New Roman"/>
              <a:ea typeface="Times New Roman"/>
              <a:cs typeface="Times New Roman"/>
              <a:sym typeface="Times New Roman"/>
            </a:endParaRPr>
          </a:p>
          <a:p>
            <a:pPr indent="-304800" lvl="1" marL="914400" rtl="0" algn="l">
              <a:spcBef>
                <a:spcPts val="0"/>
              </a:spcBef>
              <a:spcAft>
                <a:spcPts val="0"/>
              </a:spcAft>
              <a:buClr>
                <a:srgbClr val="0D0D0D"/>
              </a:buClr>
              <a:buSzPts val="1200"/>
              <a:buFont typeface="Times New Roman"/>
              <a:buChar char="●"/>
            </a:pPr>
            <a:r>
              <a:rPr lang="en" sz="1200">
                <a:solidFill>
                  <a:srgbClr val="0D0D0D"/>
                </a:solidFill>
                <a:highlight>
                  <a:srgbClr val="FFFFFF"/>
                </a:highlight>
                <a:latin typeface="Times New Roman"/>
                <a:ea typeface="Times New Roman"/>
                <a:cs typeface="Times New Roman"/>
                <a:sym typeface="Times New Roman"/>
              </a:rPr>
              <a:t>CAPM provides a more simplified model based on systematic risk and market equilibrium, offering a more straightforward approach to estimating expected returns.</a:t>
            </a:r>
            <a:endParaRPr sz="1200">
              <a:solidFill>
                <a:srgbClr val="0D0D0D"/>
              </a:solidFill>
              <a:highlight>
                <a:srgbClr val="FFFFFF"/>
              </a:highlight>
              <a:latin typeface="Times New Roman"/>
              <a:ea typeface="Times New Roman"/>
              <a:cs typeface="Times New Roman"/>
              <a:sym typeface="Times New Roman"/>
            </a:endParaRPr>
          </a:p>
          <a:p>
            <a:pPr indent="-304800" lvl="1" marL="914400" rtl="0" algn="l">
              <a:spcBef>
                <a:spcPts val="0"/>
              </a:spcBef>
              <a:spcAft>
                <a:spcPts val="0"/>
              </a:spcAft>
              <a:buClr>
                <a:srgbClr val="0D0D0D"/>
              </a:buClr>
              <a:buSzPts val="1200"/>
              <a:buFont typeface="Times New Roman"/>
              <a:buChar char="●"/>
            </a:pPr>
            <a:r>
              <a:rPr lang="en" sz="1200">
                <a:solidFill>
                  <a:srgbClr val="0D0D0D"/>
                </a:solidFill>
                <a:highlight>
                  <a:srgbClr val="FFFFFF"/>
                </a:highlight>
                <a:latin typeface="Times New Roman"/>
                <a:ea typeface="Times New Roman"/>
                <a:cs typeface="Times New Roman"/>
                <a:sym typeface="Times New Roman"/>
              </a:rPr>
              <a:t>Markowitz is more flexible and adaptable to different investment objectives and preferences, whereas CAPM provides a more standardized approach based on market principles</a:t>
            </a:r>
            <a:endParaRPr sz="1200">
              <a:solidFill>
                <a:srgbClr val="0D0D0D"/>
              </a:solidFill>
              <a:highlight>
                <a:srgbClr val="FFFFFF"/>
              </a:highlight>
              <a:latin typeface="Times New Roman"/>
              <a:ea typeface="Times New Roman"/>
              <a:cs typeface="Times New Roman"/>
              <a:sym typeface="Times New Roman"/>
            </a:endParaRPr>
          </a:p>
          <a:p>
            <a:pPr indent="0" lvl="0" marL="0" rtl="0" algn="l">
              <a:spcBef>
                <a:spcPts val="0"/>
              </a:spcBef>
              <a:spcAft>
                <a:spcPts val="1200"/>
              </a:spcAft>
              <a:buNone/>
            </a:pPr>
            <a:r>
              <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Outline</a:t>
            </a:r>
            <a:endParaRPr>
              <a:latin typeface="Times New Roman"/>
              <a:ea typeface="Times New Roman"/>
              <a:cs typeface="Times New Roman"/>
              <a:sym typeface="Times New Roman"/>
            </a:endParaRPr>
          </a:p>
        </p:txBody>
      </p:sp>
      <p:sp>
        <p:nvSpPr>
          <p:cNvPr id="136" name="Google Shape;136;p14"/>
          <p:cNvSpPr txBox="1"/>
          <p:nvPr>
            <p:ph idx="1" type="body"/>
          </p:nvPr>
        </p:nvSpPr>
        <p:spPr>
          <a:xfrm>
            <a:off x="819150" y="1703325"/>
            <a:ext cx="7505700" cy="2448000"/>
          </a:xfrm>
          <a:prstGeom prst="rect">
            <a:avLst/>
          </a:prstGeom>
        </p:spPr>
        <p:txBody>
          <a:bodyPr anchorCtr="0" anchor="t" bIns="91425" lIns="91425" spcFirstLastPara="1" rIns="91425" wrap="square" tIns="91425">
            <a:noAutofit/>
          </a:bodyPr>
          <a:lstStyle/>
          <a:p>
            <a:pPr indent="-298450" lvl="0" marL="457200" rtl="0" algn="l">
              <a:spcBef>
                <a:spcPts val="1500"/>
              </a:spcBef>
              <a:spcAft>
                <a:spcPts val="0"/>
              </a:spcAft>
              <a:buClr>
                <a:srgbClr val="0D0D0D"/>
              </a:buClr>
              <a:buSzPts val="1100"/>
              <a:buFont typeface="Times New Roman"/>
              <a:buChar char="●"/>
            </a:pPr>
            <a:r>
              <a:rPr lang="en" sz="1100">
                <a:solidFill>
                  <a:srgbClr val="0D0D0D"/>
                </a:solidFill>
                <a:highlight>
                  <a:srgbClr val="FFFFFF"/>
                </a:highlight>
                <a:latin typeface="Times New Roman"/>
                <a:ea typeface="Times New Roman"/>
                <a:cs typeface="Times New Roman"/>
                <a:sym typeface="Times New Roman"/>
              </a:rPr>
              <a:t>Selected risk free asset as PPF with 7.1% annual return (0.019% daily).</a:t>
            </a:r>
            <a:endParaRPr sz="1100">
              <a:solidFill>
                <a:srgbClr val="0D0D0D"/>
              </a:solidFill>
              <a:highlight>
                <a:srgbClr val="FFFFFF"/>
              </a:highlight>
              <a:latin typeface="Times New Roman"/>
              <a:ea typeface="Times New Roman"/>
              <a:cs typeface="Times New Roman"/>
              <a:sym typeface="Times New Roman"/>
            </a:endParaRPr>
          </a:p>
          <a:p>
            <a:pPr indent="-298450" lvl="0" marL="457200" rtl="0" algn="l">
              <a:spcBef>
                <a:spcPts val="0"/>
              </a:spcBef>
              <a:spcAft>
                <a:spcPts val="0"/>
              </a:spcAft>
              <a:buClr>
                <a:srgbClr val="0D0D0D"/>
              </a:buClr>
              <a:buSzPts val="1100"/>
              <a:buFont typeface="Times New Roman"/>
              <a:buChar char="●"/>
            </a:pPr>
            <a:r>
              <a:rPr lang="en" sz="1100">
                <a:solidFill>
                  <a:srgbClr val="0D0D0D"/>
                </a:solidFill>
                <a:highlight>
                  <a:srgbClr val="FFFFFF"/>
                </a:highlight>
                <a:latin typeface="Times New Roman"/>
                <a:ea typeface="Times New Roman"/>
                <a:cs typeface="Times New Roman"/>
                <a:sym typeface="Times New Roman"/>
              </a:rPr>
              <a:t>Choose 10 risky assets - Stock = ['AAPL', 'MSFT', 'GOOGL', 'AMZN', 'CSCO', 'TSLA', 'NVDA', 'JPM', 'GS', 'NFLX']</a:t>
            </a:r>
            <a:endParaRPr sz="1100">
              <a:solidFill>
                <a:srgbClr val="0D0D0D"/>
              </a:solidFill>
              <a:highlight>
                <a:srgbClr val="FFFFFF"/>
              </a:highlight>
              <a:latin typeface="Times New Roman"/>
              <a:ea typeface="Times New Roman"/>
              <a:cs typeface="Times New Roman"/>
              <a:sym typeface="Times New Roman"/>
            </a:endParaRPr>
          </a:p>
          <a:p>
            <a:pPr indent="-298450" lvl="0" marL="457200" rtl="0" algn="l">
              <a:spcBef>
                <a:spcPts val="0"/>
              </a:spcBef>
              <a:spcAft>
                <a:spcPts val="0"/>
              </a:spcAft>
              <a:buClr>
                <a:srgbClr val="0D0D0D"/>
              </a:buClr>
              <a:buSzPts val="1100"/>
              <a:buFont typeface="Times New Roman"/>
              <a:buChar char="●"/>
            </a:pPr>
            <a:r>
              <a:rPr lang="en" sz="1100">
                <a:solidFill>
                  <a:srgbClr val="0D0D0D"/>
                </a:solidFill>
                <a:highlight>
                  <a:srgbClr val="FFFFFF"/>
                </a:highlight>
                <a:latin typeface="Times New Roman"/>
                <a:ea typeface="Times New Roman"/>
                <a:cs typeface="Times New Roman"/>
                <a:sym typeface="Times New Roman"/>
              </a:rPr>
              <a:t>Utilize the Capital Asset Pricing Model (CAPM) formula to calculate the expected return for each of the 10 risky assets.</a:t>
            </a:r>
            <a:endParaRPr sz="1100">
              <a:solidFill>
                <a:srgbClr val="0D0D0D"/>
              </a:solidFill>
              <a:highlight>
                <a:srgbClr val="FFFFFF"/>
              </a:highlight>
              <a:latin typeface="Times New Roman"/>
              <a:ea typeface="Times New Roman"/>
              <a:cs typeface="Times New Roman"/>
              <a:sym typeface="Times New Roman"/>
            </a:endParaRPr>
          </a:p>
          <a:p>
            <a:pPr indent="-298450" lvl="0" marL="457200" rtl="0" algn="l">
              <a:spcBef>
                <a:spcPts val="0"/>
              </a:spcBef>
              <a:spcAft>
                <a:spcPts val="0"/>
              </a:spcAft>
              <a:buClr>
                <a:srgbClr val="0D0D0D"/>
              </a:buClr>
              <a:buSzPts val="1100"/>
              <a:buFont typeface="Times New Roman"/>
              <a:buChar char="●"/>
            </a:pPr>
            <a:r>
              <a:rPr lang="en" sz="1100">
                <a:solidFill>
                  <a:srgbClr val="0D0D0D"/>
                </a:solidFill>
                <a:highlight>
                  <a:srgbClr val="FFFFFF"/>
                </a:highlight>
                <a:latin typeface="Times New Roman"/>
                <a:ea typeface="Times New Roman"/>
                <a:cs typeface="Times New Roman"/>
                <a:sym typeface="Times New Roman"/>
              </a:rPr>
              <a:t>Computed the Capital Market Line (CML) equation using the CAPM model.</a:t>
            </a:r>
            <a:endParaRPr sz="1100">
              <a:solidFill>
                <a:srgbClr val="0D0D0D"/>
              </a:solidFill>
              <a:highlight>
                <a:srgbClr val="FFFFFF"/>
              </a:highlight>
              <a:latin typeface="Times New Roman"/>
              <a:ea typeface="Times New Roman"/>
              <a:cs typeface="Times New Roman"/>
              <a:sym typeface="Times New Roman"/>
            </a:endParaRPr>
          </a:p>
          <a:p>
            <a:pPr indent="-298450" lvl="0" marL="457200" rtl="0" algn="l">
              <a:spcBef>
                <a:spcPts val="0"/>
              </a:spcBef>
              <a:spcAft>
                <a:spcPts val="0"/>
              </a:spcAft>
              <a:buClr>
                <a:srgbClr val="0D0D0D"/>
              </a:buClr>
              <a:buSzPts val="1100"/>
              <a:buFont typeface="Times New Roman"/>
              <a:buChar char="●"/>
            </a:pPr>
            <a:r>
              <a:rPr lang="en" sz="1100">
                <a:solidFill>
                  <a:srgbClr val="0D0D0D"/>
                </a:solidFill>
                <a:highlight>
                  <a:srgbClr val="FFFFFF"/>
                </a:highlight>
                <a:latin typeface="Times New Roman"/>
                <a:ea typeface="Times New Roman"/>
                <a:cs typeface="Times New Roman"/>
                <a:sym typeface="Times New Roman"/>
              </a:rPr>
              <a:t>Plotted the efficient frontier and CML.</a:t>
            </a:r>
            <a:endParaRPr sz="1100">
              <a:solidFill>
                <a:srgbClr val="0D0D0D"/>
              </a:solidFill>
              <a:highlight>
                <a:srgbClr val="FFFFFF"/>
              </a:highlight>
              <a:latin typeface="Times New Roman"/>
              <a:ea typeface="Times New Roman"/>
              <a:cs typeface="Times New Roman"/>
              <a:sym typeface="Times New Roman"/>
            </a:endParaRPr>
          </a:p>
          <a:p>
            <a:pPr indent="-298450" lvl="0" marL="457200" rtl="0" algn="l">
              <a:spcBef>
                <a:spcPts val="0"/>
              </a:spcBef>
              <a:spcAft>
                <a:spcPts val="0"/>
              </a:spcAft>
              <a:buClr>
                <a:srgbClr val="0D0D0D"/>
              </a:buClr>
              <a:buSzPts val="1100"/>
              <a:buFont typeface="Times New Roman"/>
              <a:buChar char="●"/>
            </a:pPr>
            <a:r>
              <a:rPr lang="en" sz="1100">
                <a:solidFill>
                  <a:srgbClr val="0D0D0D"/>
                </a:solidFill>
                <a:highlight>
                  <a:srgbClr val="FFFFFF"/>
                </a:highlight>
                <a:latin typeface="Times New Roman"/>
                <a:ea typeface="Times New Roman"/>
                <a:cs typeface="Times New Roman"/>
                <a:sym typeface="Times New Roman"/>
              </a:rPr>
              <a:t>Tangency line on efficient frontier.</a:t>
            </a:r>
            <a:endParaRPr sz="1100">
              <a:solidFill>
                <a:srgbClr val="0D0D0D"/>
              </a:solidFill>
              <a:highlight>
                <a:srgbClr val="FFFFFF"/>
              </a:highlight>
              <a:latin typeface="Times New Roman"/>
              <a:ea typeface="Times New Roman"/>
              <a:cs typeface="Times New Roman"/>
              <a:sym typeface="Times New Roman"/>
            </a:endParaRPr>
          </a:p>
          <a:p>
            <a:pPr indent="-298450" lvl="0" marL="457200" rtl="0" algn="l">
              <a:spcBef>
                <a:spcPts val="0"/>
              </a:spcBef>
              <a:spcAft>
                <a:spcPts val="0"/>
              </a:spcAft>
              <a:buClr>
                <a:srgbClr val="0D0D0D"/>
              </a:buClr>
              <a:buSzPts val="1100"/>
              <a:buFont typeface="Times New Roman"/>
              <a:buChar char="●"/>
            </a:pPr>
            <a:r>
              <a:rPr lang="en" sz="1100">
                <a:solidFill>
                  <a:srgbClr val="0D0D0D"/>
                </a:solidFill>
                <a:highlight>
                  <a:srgbClr val="FFFFFF"/>
                </a:highlight>
                <a:latin typeface="Times New Roman"/>
                <a:ea typeface="Times New Roman"/>
                <a:cs typeface="Times New Roman"/>
                <a:sym typeface="Times New Roman"/>
              </a:rPr>
              <a:t>3 risky assets for individual Security Market Lines - ['NVDA', 'AAPL', 'TSLA']</a:t>
            </a:r>
            <a:endParaRPr sz="1100">
              <a:solidFill>
                <a:srgbClr val="0D0D0D"/>
              </a:solidFill>
              <a:highlight>
                <a:srgbClr val="FFFFFF"/>
              </a:highlight>
              <a:latin typeface="Times New Roman"/>
              <a:ea typeface="Times New Roman"/>
              <a:cs typeface="Times New Roman"/>
              <a:sym typeface="Times New Roman"/>
            </a:endParaRPr>
          </a:p>
          <a:p>
            <a:pPr indent="-298450" lvl="0" marL="457200" rtl="0" algn="l">
              <a:spcBef>
                <a:spcPts val="0"/>
              </a:spcBef>
              <a:spcAft>
                <a:spcPts val="0"/>
              </a:spcAft>
              <a:buClr>
                <a:srgbClr val="0D0D0D"/>
              </a:buClr>
              <a:buSzPts val="1100"/>
              <a:buFont typeface="Times New Roman"/>
              <a:buChar char="●"/>
            </a:pPr>
            <a:r>
              <a:rPr lang="en" sz="1100">
                <a:solidFill>
                  <a:srgbClr val="0D0D0D"/>
                </a:solidFill>
                <a:highlight>
                  <a:srgbClr val="FFFFFF"/>
                </a:highlight>
                <a:latin typeface="Times New Roman"/>
                <a:ea typeface="Times New Roman"/>
                <a:cs typeface="Times New Roman"/>
                <a:sym typeface="Times New Roman"/>
              </a:rPr>
              <a:t>Performance </a:t>
            </a:r>
            <a:r>
              <a:rPr lang="en" sz="1100">
                <a:solidFill>
                  <a:srgbClr val="0D0D0D"/>
                </a:solidFill>
                <a:highlight>
                  <a:srgbClr val="FFFFFF"/>
                </a:highlight>
                <a:latin typeface="Times New Roman"/>
                <a:ea typeface="Times New Roman"/>
                <a:cs typeface="Times New Roman"/>
                <a:sym typeface="Times New Roman"/>
              </a:rPr>
              <a:t>Metrics</a:t>
            </a:r>
            <a:r>
              <a:rPr lang="en" sz="1100">
                <a:solidFill>
                  <a:srgbClr val="0D0D0D"/>
                </a:solidFill>
                <a:highlight>
                  <a:srgbClr val="FFFFFF"/>
                </a:highlight>
                <a:latin typeface="Times New Roman"/>
                <a:ea typeface="Times New Roman"/>
                <a:cs typeface="Times New Roman"/>
                <a:sym typeface="Times New Roman"/>
              </a:rPr>
              <a:t> - Sharpe Ratio, Treynor Ratio</a:t>
            </a:r>
            <a:endParaRPr sz="1100">
              <a:solidFill>
                <a:srgbClr val="0D0D0D"/>
              </a:solidFill>
              <a:highlight>
                <a:srgbClr val="FFFFFF"/>
              </a:highlight>
              <a:latin typeface="Times New Roman"/>
              <a:ea typeface="Times New Roman"/>
              <a:cs typeface="Times New Roman"/>
              <a:sym typeface="Times New Roman"/>
            </a:endParaRPr>
          </a:p>
          <a:p>
            <a:pPr indent="-298450" lvl="0" marL="457200" rtl="0" algn="l">
              <a:spcBef>
                <a:spcPts val="0"/>
              </a:spcBef>
              <a:spcAft>
                <a:spcPts val="0"/>
              </a:spcAft>
              <a:buClr>
                <a:srgbClr val="0D0D0D"/>
              </a:buClr>
              <a:buSzPts val="1100"/>
              <a:buFont typeface="Times New Roman"/>
              <a:buChar char="●"/>
            </a:pPr>
            <a:r>
              <a:rPr lang="en" sz="1100">
                <a:solidFill>
                  <a:srgbClr val="0D0D0D"/>
                </a:solidFill>
                <a:highlight>
                  <a:srgbClr val="FFFFFF"/>
                </a:highlight>
                <a:latin typeface="Times New Roman"/>
                <a:ea typeface="Times New Roman"/>
                <a:cs typeface="Times New Roman"/>
                <a:sym typeface="Times New Roman"/>
              </a:rPr>
              <a:t>Compare and contrast the portfolios</a:t>
            </a:r>
            <a:endParaRPr sz="1180">
              <a:solidFill>
                <a:srgbClr val="000000"/>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2"/>
          <p:cNvSpPr txBox="1"/>
          <p:nvPr>
            <p:ph idx="1" type="body"/>
          </p:nvPr>
        </p:nvSpPr>
        <p:spPr>
          <a:xfrm>
            <a:off x="819150" y="1575525"/>
            <a:ext cx="7505700" cy="28632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rgbClr val="0D0D0D"/>
              </a:buClr>
              <a:buSzPts val="1200"/>
              <a:buFont typeface="Times New Roman"/>
              <a:buChar char="●"/>
            </a:pPr>
            <a:r>
              <a:rPr b="1" lang="en" sz="1200">
                <a:solidFill>
                  <a:srgbClr val="0D0D0D"/>
                </a:solidFill>
                <a:highlight>
                  <a:srgbClr val="FFFFFF"/>
                </a:highlight>
                <a:latin typeface="Times New Roman"/>
                <a:ea typeface="Times New Roman"/>
                <a:cs typeface="Times New Roman"/>
                <a:sym typeface="Times New Roman"/>
              </a:rPr>
              <a:t>Contrast:</a:t>
            </a:r>
            <a:endParaRPr b="1" sz="1200">
              <a:solidFill>
                <a:srgbClr val="0D0D0D"/>
              </a:solidFill>
              <a:highlight>
                <a:srgbClr val="FFFFFF"/>
              </a:highlight>
              <a:latin typeface="Times New Roman"/>
              <a:ea typeface="Times New Roman"/>
              <a:cs typeface="Times New Roman"/>
              <a:sym typeface="Times New Roman"/>
            </a:endParaRPr>
          </a:p>
          <a:p>
            <a:pPr indent="-304800" lvl="1" marL="914400" rtl="0" algn="l">
              <a:spcBef>
                <a:spcPts val="0"/>
              </a:spcBef>
              <a:spcAft>
                <a:spcPts val="0"/>
              </a:spcAft>
              <a:buClr>
                <a:srgbClr val="0D0D0D"/>
              </a:buClr>
              <a:buSzPts val="1200"/>
              <a:buFont typeface="Times New Roman"/>
              <a:buChar char="●"/>
            </a:pPr>
            <a:r>
              <a:rPr lang="en" sz="1200">
                <a:solidFill>
                  <a:srgbClr val="0D0D0D"/>
                </a:solidFill>
                <a:highlight>
                  <a:srgbClr val="FFFFFF"/>
                </a:highlight>
                <a:latin typeface="Times New Roman"/>
                <a:ea typeface="Times New Roman"/>
                <a:cs typeface="Times New Roman"/>
                <a:sym typeface="Times New Roman"/>
              </a:rPr>
              <a:t>Markowitz allows for a broader range of assets and considers their covariance structure, whereas CAPM focuses solely on systematic risk and the relationship between beta and expected return.</a:t>
            </a:r>
            <a:endParaRPr sz="1200">
              <a:solidFill>
                <a:srgbClr val="0D0D0D"/>
              </a:solidFill>
              <a:highlight>
                <a:srgbClr val="FFFFFF"/>
              </a:highlight>
              <a:latin typeface="Times New Roman"/>
              <a:ea typeface="Times New Roman"/>
              <a:cs typeface="Times New Roman"/>
              <a:sym typeface="Times New Roman"/>
            </a:endParaRPr>
          </a:p>
          <a:p>
            <a:pPr indent="-304800" lvl="1" marL="914400" rtl="0" algn="l">
              <a:spcBef>
                <a:spcPts val="0"/>
              </a:spcBef>
              <a:spcAft>
                <a:spcPts val="0"/>
              </a:spcAft>
              <a:buClr>
                <a:srgbClr val="0D0D0D"/>
              </a:buClr>
              <a:buSzPts val="1200"/>
              <a:buFont typeface="Times New Roman"/>
              <a:buChar char="●"/>
            </a:pPr>
            <a:r>
              <a:rPr lang="en" sz="1200">
                <a:solidFill>
                  <a:srgbClr val="0D0D0D"/>
                </a:solidFill>
                <a:highlight>
                  <a:srgbClr val="FFFFFF"/>
                </a:highlight>
                <a:latin typeface="Times New Roman"/>
                <a:ea typeface="Times New Roman"/>
                <a:cs typeface="Times New Roman"/>
                <a:sym typeface="Times New Roman"/>
              </a:rPr>
              <a:t>Markowitz provides a more comprehensive framework for portfolio optimization, while CAPM offers a simpler, single-factor model for estimating expected returns.</a:t>
            </a:r>
            <a:endParaRPr sz="1200">
              <a:solidFill>
                <a:srgbClr val="0D0D0D"/>
              </a:solidFill>
              <a:highlight>
                <a:srgbClr val="FFFFFF"/>
              </a:highlight>
              <a:latin typeface="Times New Roman"/>
              <a:ea typeface="Times New Roman"/>
              <a:cs typeface="Times New Roman"/>
              <a:sym typeface="Times New Roman"/>
            </a:endParaRPr>
          </a:p>
          <a:p>
            <a:pPr indent="0" lvl="0" marL="914400" rtl="0" algn="l">
              <a:spcBef>
                <a:spcPts val="0"/>
              </a:spcBef>
              <a:spcAft>
                <a:spcPts val="0"/>
              </a:spcAft>
              <a:buNone/>
            </a:pPr>
            <a:r>
              <a:t/>
            </a:r>
            <a:endParaRPr sz="1200">
              <a:solidFill>
                <a:srgbClr val="0D0D0D"/>
              </a:solidFill>
              <a:highlight>
                <a:srgbClr val="FFFFFF"/>
              </a:highlight>
              <a:latin typeface="Times New Roman"/>
              <a:ea typeface="Times New Roman"/>
              <a:cs typeface="Times New Roman"/>
              <a:sym typeface="Times New Roman"/>
            </a:endParaRPr>
          </a:p>
          <a:p>
            <a:pPr indent="-304800" lvl="0" marL="457200" rtl="0" algn="l">
              <a:spcBef>
                <a:spcPts val="0"/>
              </a:spcBef>
              <a:spcAft>
                <a:spcPts val="0"/>
              </a:spcAft>
              <a:buClr>
                <a:srgbClr val="0D0D0D"/>
              </a:buClr>
              <a:buSzPts val="1200"/>
              <a:buFont typeface="Roboto"/>
              <a:buChar char="●"/>
            </a:pPr>
            <a:r>
              <a:rPr b="1" lang="en" sz="1200">
                <a:solidFill>
                  <a:srgbClr val="0D0D0D"/>
                </a:solidFill>
                <a:highlight>
                  <a:srgbClr val="FFFFFF"/>
                </a:highlight>
                <a:latin typeface="Times New Roman"/>
                <a:ea typeface="Times New Roman"/>
                <a:cs typeface="Times New Roman"/>
                <a:sym typeface="Times New Roman"/>
              </a:rPr>
              <a:t>Summary:</a:t>
            </a:r>
            <a:r>
              <a:rPr lang="en" sz="1200">
                <a:solidFill>
                  <a:srgbClr val="0D0D0D"/>
                </a:solidFill>
                <a:highlight>
                  <a:srgbClr val="FFFFFF"/>
                </a:highlight>
                <a:latin typeface="Times New Roman"/>
                <a:ea typeface="Times New Roman"/>
                <a:cs typeface="Times New Roman"/>
                <a:sym typeface="Times New Roman"/>
              </a:rPr>
              <a:t> Both approaches offer valuable insights into portfolio construction and risk-return trade-offs, with Markowitz providing more flexibility and customization and CAPM offering a more streamlined and market-based approach to estimating expected returns. The choice between the two depends on the investor's preferences, risk tolerance, and the level of complexity desired in portfolio optimization.</a:t>
            </a:r>
            <a:endParaRPr>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pic>
        <p:nvPicPr>
          <p:cNvPr id="262" name="Google Shape;262;p33"/>
          <p:cNvPicPr preferRelativeResize="0"/>
          <p:nvPr/>
        </p:nvPicPr>
        <p:blipFill>
          <a:blip r:embed="rId3">
            <a:alphaModFix/>
          </a:blip>
          <a:stretch>
            <a:fillRect/>
          </a:stretch>
        </p:blipFill>
        <p:spPr>
          <a:xfrm>
            <a:off x="392600" y="805325"/>
            <a:ext cx="8081451" cy="3783574"/>
          </a:xfrm>
          <a:prstGeom prst="rect">
            <a:avLst/>
          </a:prstGeom>
          <a:noFill/>
          <a:ln>
            <a:noFill/>
          </a:ln>
        </p:spPr>
      </p:pic>
      <p:sp>
        <p:nvSpPr>
          <p:cNvPr id="263" name="Google Shape;263;p33"/>
          <p:cNvSpPr txBox="1"/>
          <p:nvPr/>
        </p:nvSpPr>
        <p:spPr>
          <a:xfrm>
            <a:off x="1052800" y="1070300"/>
            <a:ext cx="47709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latin typeface="Calibri"/>
                <a:ea typeface="Calibri"/>
                <a:cs typeface="Calibri"/>
                <a:sym typeface="Calibri"/>
              </a:rPr>
              <a:t>Markowitz</a:t>
            </a:r>
            <a:r>
              <a:rPr lang="en" sz="1300">
                <a:solidFill>
                  <a:schemeClr val="dk2"/>
                </a:solidFill>
                <a:latin typeface="Calibri"/>
                <a:ea typeface="Calibri"/>
                <a:cs typeface="Calibri"/>
                <a:sym typeface="Calibri"/>
              </a:rPr>
              <a:t> vs CAPM</a:t>
            </a:r>
            <a:endParaRPr sz="1300">
              <a:solidFill>
                <a:schemeClr val="dk2"/>
              </a:solidFill>
              <a:latin typeface="Calibri"/>
              <a:ea typeface="Calibri"/>
              <a:cs typeface="Calibri"/>
              <a:sym typeface="Calibri"/>
            </a:endParaRPr>
          </a:p>
        </p:txBody>
      </p:sp>
      <p:sp>
        <p:nvSpPr>
          <p:cNvPr id="264" name="Google Shape;264;p33"/>
          <p:cNvSpPr txBox="1"/>
          <p:nvPr/>
        </p:nvSpPr>
        <p:spPr>
          <a:xfrm>
            <a:off x="939250" y="4441300"/>
            <a:ext cx="7011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latin typeface="Calibri"/>
                <a:ea typeface="Calibri"/>
                <a:cs typeface="Calibri"/>
                <a:sym typeface="Calibri"/>
              </a:rPr>
              <a:t>Plot inference summary- CAPM is more complex but better results in comparison to the Markowitz</a:t>
            </a:r>
            <a:endParaRPr sz="1300">
              <a:solidFill>
                <a:schemeClr val="dk2"/>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4"/>
          <p:cNvSpPr txBox="1"/>
          <p:nvPr/>
        </p:nvSpPr>
        <p:spPr>
          <a:xfrm>
            <a:off x="2186550" y="1925250"/>
            <a:ext cx="47709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7200">
                <a:solidFill>
                  <a:schemeClr val="dk2"/>
                </a:solidFill>
                <a:latin typeface="Calibri"/>
                <a:ea typeface="Calibri"/>
                <a:cs typeface="Calibri"/>
                <a:sym typeface="Calibri"/>
              </a:rPr>
              <a:t>THANK YOU</a:t>
            </a:r>
            <a:endParaRPr b="1" sz="7200">
              <a:solidFill>
                <a:schemeClr val="dk2"/>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Datasets</a:t>
            </a:r>
            <a:endParaRPr>
              <a:latin typeface="Times New Roman"/>
              <a:ea typeface="Times New Roman"/>
              <a:cs typeface="Times New Roman"/>
              <a:sym typeface="Times New Roman"/>
            </a:endParaRPr>
          </a:p>
        </p:txBody>
      </p:sp>
      <p:sp>
        <p:nvSpPr>
          <p:cNvPr id="142" name="Google Shape;142;p15"/>
          <p:cNvSpPr txBox="1"/>
          <p:nvPr>
            <p:ph idx="1" type="body"/>
          </p:nvPr>
        </p:nvSpPr>
        <p:spPr>
          <a:xfrm>
            <a:off x="819150" y="1663675"/>
            <a:ext cx="7505700" cy="2448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Apple (AAPL) </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Microsoft (MSFT) </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Alphabet Inc. (Formerly Google) (GOOGL)</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Amazon (AMZN)</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Cisco (CSCO) </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Tesla (TSLA)</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Nvidia (NVDA)</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JP Morgan (JPM)</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Goldman Sachs (GS) </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Netflix (NFLX) </a:t>
            </a:r>
            <a:endParaRPr sz="1400">
              <a:solidFill>
                <a:srgbClr val="000000"/>
              </a:solidFill>
              <a:latin typeface="Times New Roman"/>
              <a:ea typeface="Times New Roman"/>
              <a:cs typeface="Times New Roman"/>
              <a:sym typeface="Times New Roman"/>
            </a:endParaRPr>
          </a:p>
          <a:p>
            <a:pPr indent="0" lvl="0" marL="457200" rtl="0" algn="l">
              <a:spcBef>
                <a:spcPts val="0"/>
              </a:spcBef>
              <a:spcAft>
                <a:spcPts val="1200"/>
              </a:spcAft>
              <a:buNone/>
            </a:pPr>
            <a:r>
              <a:t/>
            </a:r>
            <a:endParaRPr sz="1400">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Important terms used</a:t>
            </a:r>
            <a:endParaRPr>
              <a:latin typeface="Times New Roman"/>
              <a:ea typeface="Times New Roman"/>
              <a:cs typeface="Times New Roman"/>
              <a:sym typeface="Times New Roman"/>
            </a:endParaRPr>
          </a:p>
        </p:txBody>
      </p:sp>
      <p:sp>
        <p:nvSpPr>
          <p:cNvPr id="148" name="Google Shape;148;p16"/>
          <p:cNvSpPr txBox="1"/>
          <p:nvPr>
            <p:ph idx="1" type="body"/>
          </p:nvPr>
        </p:nvSpPr>
        <p:spPr>
          <a:xfrm>
            <a:off x="819150" y="1564575"/>
            <a:ext cx="7666200" cy="296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200">
                <a:solidFill>
                  <a:srgbClr val="000000"/>
                </a:solidFill>
                <a:latin typeface="Times New Roman"/>
                <a:ea typeface="Times New Roman"/>
                <a:cs typeface="Times New Roman"/>
                <a:sym typeface="Times New Roman"/>
              </a:rPr>
              <a:t>Portfolio : </a:t>
            </a:r>
            <a:r>
              <a:rPr lang="en" sz="1200">
                <a:solidFill>
                  <a:srgbClr val="000000"/>
                </a:solidFill>
                <a:latin typeface="Times New Roman"/>
                <a:ea typeface="Times New Roman"/>
                <a:cs typeface="Times New Roman"/>
                <a:sym typeface="Times New Roman"/>
              </a:rPr>
              <a:t>A combination of different assets held in a specific proportion to achieve a desired risk-return profile.</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1" lang="en" sz="1200">
                <a:solidFill>
                  <a:srgbClr val="000000"/>
                </a:solidFill>
                <a:latin typeface="Times New Roman"/>
                <a:ea typeface="Times New Roman"/>
                <a:cs typeface="Times New Roman"/>
                <a:sym typeface="Times New Roman"/>
              </a:rPr>
              <a:t>Return of Portfolio :</a:t>
            </a:r>
            <a:r>
              <a:rPr lang="en" sz="1200">
                <a:solidFill>
                  <a:srgbClr val="000000"/>
                </a:solidFill>
                <a:latin typeface="Times New Roman"/>
                <a:ea typeface="Times New Roman"/>
                <a:cs typeface="Times New Roman"/>
                <a:sym typeface="Times New Roman"/>
              </a:rPr>
              <a:t> The return of a portfolio represents the gain or loss on an investment over a specific period.</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1" lang="en" sz="1200">
                <a:solidFill>
                  <a:srgbClr val="000000"/>
                </a:solidFill>
                <a:latin typeface="Times New Roman"/>
                <a:ea typeface="Times New Roman"/>
                <a:cs typeface="Times New Roman"/>
                <a:sym typeface="Times New Roman"/>
              </a:rPr>
              <a:t>Risk of Portfolio : </a:t>
            </a:r>
            <a:r>
              <a:rPr lang="en" sz="1200">
                <a:solidFill>
                  <a:srgbClr val="000000"/>
                </a:solidFill>
                <a:latin typeface="Times New Roman"/>
                <a:ea typeface="Times New Roman"/>
                <a:cs typeface="Times New Roman"/>
                <a:sym typeface="Times New Roman"/>
              </a:rPr>
              <a:t>The risk of a portfolio measures the uncertainty or variability of returns associated with the portfolio.</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1" lang="en" sz="1200">
                <a:solidFill>
                  <a:srgbClr val="000000"/>
                </a:solidFill>
                <a:latin typeface="Times New Roman"/>
                <a:ea typeface="Times New Roman"/>
                <a:cs typeface="Times New Roman"/>
                <a:sym typeface="Times New Roman"/>
              </a:rPr>
              <a:t>Efficient Frontier : </a:t>
            </a:r>
            <a:r>
              <a:rPr lang="en" sz="1200">
                <a:solidFill>
                  <a:srgbClr val="000000"/>
                </a:solidFill>
                <a:latin typeface="Times New Roman"/>
                <a:ea typeface="Times New Roman"/>
                <a:cs typeface="Times New Roman"/>
                <a:sym typeface="Times New Roman"/>
              </a:rPr>
              <a:t>A set of portfolios that offer the maximum expected return for a given level of risk or the minimum risk for a given level of return.</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1" lang="en" sz="1200">
                <a:solidFill>
                  <a:srgbClr val="000000"/>
                </a:solidFill>
                <a:latin typeface="Times New Roman"/>
                <a:ea typeface="Times New Roman"/>
                <a:cs typeface="Times New Roman"/>
                <a:sym typeface="Times New Roman"/>
              </a:rPr>
              <a:t>Formula-</a:t>
            </a:r>
            <a:endParaRPr b="1" sz="1200">
              <a:solidFill>
                <a:srgbClr val="000000"/>
              </a:solidFill>
              <a:latin typeface="Times New Roman"/>
              <a:ea typeface="Times New Roman"/>
              <a:cs typeface="Times New Roman"/>
              <a:sym typeface="Times New Roman"/>
            </a:endParaRPr>
          </a:p>
        </p:txBody>
      </p:sp>
      <p:pic>
        <p:nvPicPr>
          <p:cNvPr id="149" name="Google Shape;149;p16"/>
          <p:cNvPicPr preferRelativeResize="0"/>
          <p:nvPr/>
        </p:nvPicPr>
        <p:blipFill>
          <a:blip r:embed="rId3">
            <a:alphaModFix/>
          </a:blip>
          <a:stretch>
            <a:fillRect/>
          </a:stretch>
        </p:blipFill>
        <p:spPr>
          <a:xfrm>
            <a:off x="1343525" y="3098601"/>
            <a:ext cx="3054275" cy="1510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Return and Risk of the Assets</a:t>
            </a:r>
            <a:endParaRPr>
              <a:latin typeface="Times New Roman"/>
              <a:ea typeface="Times New Roman"/>
              <a:cs typeface="Times New Roman"/>
              <a:sym typeface="Times New Roman"/>
            </a:endParaRPr>
          </a:p>
        </p:txBody>
      </p:sp>
      <p:pic>
        <p:nvPicPr>
          <p:cNvPr id="155" name="Google Shape;155;p17"/>
          <p:cNvPicPr preferRelativeResize="0"/>
          <p:nvPr/>
        </p:nvPicPr>
        <p:blipFill>
          <a:blip r:embed="rId3">
            <a:alphaModFix/>
          </a:blip>
          <a:stretch>
            <a:fillRect/>
          </a:stretch>
        </p:blipFill>
        <p:spPr>
          <a:xfrm>
            <a:off x="2211050" y="1588425"/>
            <a:ext cx="4721901" cy="3181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8"/>
          <p:cNvSpPr txBox="1"/>
          <p:nvPr>
            <p:ph type="title"/>
          </p:nvPr>
        </p:nvSpPr>
        <p:spPr>
          <a:xfrm>
            <a:off x="739850" y="6051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Visualizing Returns of Assets</a:t>
            </a:r>
            <a:endParaRPr>
              <a:latin typeface="Times New Roman"/>
              <a:ea typeface="Times New Roman"/>
              <a:cs typeface="Times New Roman"/>
              <a:sym typeface="Times New Roman"/>
            </a:endParaRPr>
          </a:p>
        </p:txBody>
      </p:sp>
      <p:pic>
        <p:nvPicPr>
          <p:cNvPr id="161" name="Google Shape;161;p18"/>
          <p:cNvPicPr preferRelativeResize="0"/>
          <p:nvPr/>
        </p:nvPicPr>
        <p:blipFill>
          <a:blip r:embed="rId3">
            <a:alphaModFix/>
          </a:blip>
          <a:stretch>
            <a:fillRect/>
          </a:stretch>
        </p:blipFill>
        <p:spPr>
          <a:xfrm>
            <a:off x="392188" y="1500425"/>
            <a:ext cx="8359625" cy="2973150"/>
          </a:xfrm>
          <a:prstGeom prst="rect">
            <a:avLst/>
          </a:prstGeom>
          <a:noFill/>
          <a:ln cap="flat" cmpd="sng" w="12700">
            <a:solidFill>
              <a:srgbClr val="000000"/>
            </a:solidFill>
            <a:prstDash val="solid"/>
            <a:miter lim="8000"/>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9"/>
          <p:cNvSpPr txBox="1"/>
          <p:nvPr>
            <p:ph type="title"/>
          </p:nvPr>
        </p:nvSpPr>
        <p:spPr>
          <a:xfrm>
            <a:off x="819150" y="5783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Correlation and Covariance of Return and Risk </a:t>
            </a:r>
            <a:endParaRPr>
              <a:latin typeface="Times New Roman"/>
              <a:ea typeface="Times New Roman"/>
              <a:cs typeface="Times New Roman"/>
              <a:sym typeface="Times New Roman"/>
            </a:endParaRPr>
          </a:p>
        </p:txBody>
      </p:sp>
      <p:pic>
        <p:nvPicPr>
          <p:cNvPr id="167" name="Google Shape;167;p19"/>
          <p:cNvPicPr preferRelativeResize="0"/>
          <p:nvPr/>
        </p:nvPicPr>
        <p:blipFill>
          <a:blip r:embed="rId3">
            <a:alphaModFix/>
          </a:blip>
          <a:stretch>
            <a:fillRect/>
          </a:stretch>
        </p:blipFill>
        <p:spPr>
          <a:xfrm>
            <a:off x="863300" y="1421150"/>
            <a:ext cx="7400951" cy="3208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0"/>
          <p:cNvSpPr txBox="1"/>
          <p:nvPr>
            <p:ph type="title"/>
          </p:nvPr>
        </p:nvSpPr>
        <p:spPr>
          <a:xfrm>
            <a:off x="819150" y="845600"/>
            <a:ext cx="7505700" cy="40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CAPM Expected return Calculation</a:t>
            </a:r>
            <a:endParaRPr/>
          </a:p>
        </p:txBody>
      </p:sp>
      <p:pic>
        <p:nvPicPr>
          <p:cNvPr id="173" name="Google Shape;173;p20"/>
          <p:cNvPicPr preferRelativeResize="0"/>
          <p:nvPr/>
        </p:nvPicPr>
        <p:blipFill>
          <a:blip r:embed="rId3">
            <a:alphaModFix/>
          </a:blip>
          <a:stretch>
            <a:fillRect/>
          </a:stretch>
        </p:blipFill>
        <p:spPr>
          <a:xfrm>
            <a:off x="4640500" y="1402150"/>
            <a:ext cx="2641513" cy="3399725"/>
          </a:xfrm>
          <a:prstGeom prst="rect">
            <a:avLst/>
          </a:prstGeom>
          <a:noFill/>
          <a:ln>
            <a:noFill/>
          </a:ln>
        </p:spPr>
      </p:pic>
      <p:pic>
        <p:nvPicPr>
          <p:cNvPr id="174" name="Google Shape;174;p20"/>
          <p:cNvPicPr preferRelativeResize="0"/>
          <p:nvPr/>
        </p:nvPicPr>
        <p:blipFill>
          <a:blip r:embed="rId4">
            <a:alphaModFix/>
          </a:blip>
          <a:stretch>
            <a:fillRect/>
          </a:stretch>
        </p:blipFill>
        <p:spPr>
          <a:xfrm>
            <a:off x="1837800" y="1402149"/>
            <a:ext cx="1519800" cy="3399725"/>
          </a:xfrm>
          <a:prstGeom prst="rect">
            <a:avLst/>
          </a:prstGeom>
          <a:noFill/>
          <a:ln>
            <a:noFill/>
          </a:ln>
        </p:spPr>
      </p:pic>
      <p:cxnSp>
        <p:nvCxnSpPr>
          <p:cNvPr id="175" name="Google Shape;175;p20"/>
          <p:cNvCxnSpPr/>
          <p:nvPr/>
        </p:nvCxnSpPr>
        <p:spPr>
          <a:xfrm>
            <a:off x="3609675" y="3029875"/>
            <a:ext cx="771600" cy="0"/>
          </a:xfrm>
          <a:prstGeom prst="straightConnector1">
            <a:avLst/>
          </a:prstGeom>
          <a:noFill/>
          <a:ln cap="flat" cmpd="sng" w="9525">
            <a:solidFill>
              <a:schemeClr val="dk2"/>
            </a:solidFill>
            <a:prstDash val="solid"/>
            <a:round/>
            <a:headEnd len="med" w="med" type="none"/>
            <a:tailEnd len="med" w="med" type="none"/>
          </a:ln>
        </p:spPr>
      </p:cxnSp>
      <p:cxnSp>
        <p:nvCxnSpPr>
          <p:cNvPr id="176" name="Google Shape;176;p20"/>
          <p:cNvCxnSpPr/>
          <p:nvPr/>
        </p:nvCxnSpPr>
        <p:spPr>
          <a:xfrm flipH="1">
            <a:off x="4235125" y="3032025"/>
            <a:ext cx="144600" cy="144600"/>
          </a:xfrm>
          <a:prstGeom prst="straightConnector1">
            <a:avLst/>
          </a:prstGeom>
          <a:noFill/>
          <a:ln cap="flat" cmpd="sng" w="9525">
            <a:solidFill>
              <a:schemeClr val="dk2"/>
            </a:solidFill>
            <a:prstDash val="solid"/>
            <a:round/>
            <a:headEnd len="med" w="med" type="none"/>
            <a:tailEnd len="med" w="med" type="none"/>
          </a:ln>
        </p:spPr>
      </p:cxnSp>
      <p:cxnSp>
        <p:nvCxnSpPr>
          <p:cNvPr id="177" name="Google Shape;177;p20"/>
          <p:cNvCxnSpPr/>
          <p:nvPr/>
        </p:nvCxnSpPr>
        <p:spPr>
          <a:xfrm rot="10800000">
            <a:off x="4239800" y="2890975"/>
            <a:ext cx="138900" cy="1389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CML Equation</a:t>
            </a:r>
            <a:endParaRPr/>
          </a:p>
        </p:txBody>
      </p:sp>
      <p:pic>
        <p:nvPicPr>
          <p:cNvPr id="183" name="Google Shape;183;p21"/>
          <p:cNvPicPr preferRelativeResize="0"/>
          <p:nvPr/>
        </p:nvPicPr>
        <p:blipFill>
          <a:blip r:embed="rId3">
            <a:alphaModFix/>
          </a:blip>
          <a:stretch>
            <a:fillRect/>
          </a:stretch>
        </p:blipFill>
        <p:spPr>
          <a:xfrm>
            <a:off x="846025" y="1800198"/>
            <a:ext cx="7451951" cy="2379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