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276" r:id="rId48"/>
    <p:sldId id="277" r:id="rId49"/>
    <p:sldId id="278" r:id="rId50"/>
    <p:sldId id="279" r:id="rId51"/>
    <p:sldId id="280" r:id="rId52"/>
    <p:sldId id="281" r:id="rId53"/>
    <p:sldId id="282" r:id="rId54"/>
    <p:sldId id="283" r:id="rId55"/>
    <p:sldId id="284" r:id="rId56"/>
    <p:sldId id="285" r:id="rId57"/>
    <p:sldId id="286" r:id="rId58"/>
    <p:sldId id="287" r:id="rId59"/>
    <p:sldId id="288" r:id="rId60"/>
    <p:sldId id="289" r:id="rId6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Century Gothic Paneuropean" charset="1" panose="020B0502020202020204"/>
      <p:regular r:id="rId14"/>
    </p:embeddedFont>
    <p:embeddedFont>
      <p:font typeface="Century Gothic Paneuropean Bold" charset="1" panose="020B0702020202020204"/>
      <p:regular r:id="rId15"/>
    </p:embeddedFont>
    <p:embeddedFont>
      <p:font typeface="Century Gothic Paneuropean Italics" charset="1" panose="020B0502020202090204"/>
      <p:regular r:id="rId16"/>
    </p:embeddedFont>
    <p:embeddedFont>
      <p:font typeface="Century Gothic Paneuropean Bold Italics" charset="1" panose="020B0702020202090204"/>
      <p:regular r:id="rId17"/>
    </p:embeddedFont>
    <p:embeddedFont>
      <p:font typeface="Century Gothic Paneuropean Light" charset="1" panose="020B0302020202020204"/>
      <p:regular r:id="rId18"/>
    </p:embeddedFont>
    <p:embeddedFont>
      <p:font typeface="Century Gothic Paneuropean Light Italics" charset="1" panose="020B0302020202090204"/>
      <p:regular r:id="rId19"/>
    </p:embeddedFont>
    <p:embeddedFont>
      <p:font typeface="Century Gothic Paneuropean Heavy" charset="1" panose="020B0A02020202020204"/>
      <p:regular r:id="rId20"/>
    </p:embeddedFont>
    <p:embeddedFont>
      <p:font typeface="Century Gothic Paneuropean Heavy Italics" charset="1" panose="020B0A02020202090204"/>
      <p:regular r:id="rId21"/>
    </p:embeddedFont>
    <p:embeddedFont>
      <p:font typeface="Now" charset="1" panose="00000500000000000000"/>
      <p:regular r:id="rId22"/>
    </p:embeddedFont>
    <p:embeddedFont>
      <p:font typeface="Now Bold" charset="1" panose="00000800000000000000"/>
      <p:regular r:id="rId23"/>
    </p:embeddedFont>
    <p:embeddedFont>
      <p:font typeface="Now Thin" charset="1" panose="00000300000000000000"/>
      <p:regular r:id="rId24"/>
    </p:embeddedFont>
    <p:embeddedFont>
      <p:font typeface="Now Light" charset="1" panose="00000400000000000000"/>
      <p:regular r:id="rId25"/>
    </p:embeddedFont>
    <p:embeddedFont>
      <p:font typeface="Now Medium" charset="1" panose="00000600000000000000"/>
      <p:regular r:id="rId26"/>
    </p:embeddedFont>
    <p:embeddedFont>
      <p:font typeface="Now Heavy" charset="1" panose="00000A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36" Target="slides/slide9.xml" Type="http://schemas.openxmlformats.org/officeDocument/2006/relationships/slide"/><Relationship Id="rId37" Target="slides/slide10.xml" Type="http://schemas.openxmlformats.org/officeDocument/2006/relationships/slide"/><Relationship Id="rId38" Target="slides/slide11.xml" Type="http://schemas.openxmlformats.org/officeDocument/2006/relationships/slide"/><Relationship Id="rId39" Target="slides/slide12.xml" Type="http://schemas.openxmlformats.org/officeDocument/2006/relationships/slide"/><Relationship Id="rId4" Target="theme/theme1.xml" Type="http://schemas.openxmlformats.org/officeDocument/2006/relationships/theme"/><Relationship Id="rId40" Target="slides/slide13.xml" Type="http://schemas.openxmlformats.org/officeDocument/2006/relationships/slide"/><Relationship Id="rId41" Target="slides/slide14.xml" Type="http://schemas.openxmlformats.org/officeDocument/2006/relationships/slide"/><Relationship Id="rId42" Target="slides/slide15.xml" Type="http://schemas.openxmlformats.org/officeDocument/2006/relationships/slide"/><Relationship Id="rId43" Target="slides/slide16.xml" Type="http://schemas.openxmlformats.org/officeDocument/2006/relationships/slide"/><Relationship Id="rId44" Target="slides/slide17.xml" Type="http://schemas.openxmlformats.org/officeDocument/2006/relationships/slide"/><Relationship Id="rId45" Target="slides/slide18.xml" Type="http://schemas.openxmlformats.org/officeDocument/2006/relationships/slide"/><Relationship Id="rId46" Target="slides/slide19.xml" Type="http://schemas.openxmlformats.org/officeDocument/2006/relationships/slide"/><Relationship Id="rId47" Target="slides/slide20.xml" Type="http://schemas.openxmlformats.org/officeDocument/2006/relationships/slide"/><Relationship Id="rId48" Target="slides/slide21.xml" Type="http://schemas.openxmlformats.org/officeDocument/2006/relationships/slide"/><Relationship Id="rId49" Target="slides/slide22.xml" Type="http://schemas.openxmlformats.org/officeDocument/2006/relationships/slide"/><Relationship Id="rId5" Target="tableStyles.xml" Type="http://schemas.openxmlformats.org/officeDocument/2006/relationships/tableStyles"/><Relationship Id="rId50" Target="slides/slide23.xml" Type="http://schemas.openxmlformats.org/officeDocument/2006/relationships/slide"/><Relationship Id="rId51" Target="slides/slide24.xml" Type="http://schemas.openxmlformats.org/officeDocument/2006/relationships/slide"/><Relationship Id="rId52" Target="slides/slide25.xml" Type="http://schemas.openxmlformats.org/officeDocument/2006/relationships/slide"/><Relationship Id="rId53" Target="slides/slide26.xml" Type="http://schemas.openxmlformats.org/officeDocument/2006/relationships/slide"/><Relationship Id="rId54" Target="slides/slide27.xml" Type="http://schemas.openxmlformats.org/officeDocument/2006/relationships/slide"/><Relationship Id="rId55" Target="slides/slide28.xml" Type="http://schemas.openxmlformats.org/officeDocument/2006/relationships/slide"/><Relationship Id="rId56" Target="slides/slide29.xml" Type="http://schemas.openxmlformats.org/officeDocument/2006/relationships/slide"/><Relationship Id="rId57" Target="slides/slide30.xml" Type="http://schemas.openxmlformats.org/officeDocument/2006/relationships/slide"/><Relationship Id="rId58" Target="slides/slide31.xml" Type="http://schemas.openxmlformats.org/officeDocument/2006/relationships/slide"/><Relationship Id="rId59" Target="slides/slide32.xml" Type="http://schemas.openxmlformats.org/officeDocument/2006/relationships/slide"/><Relationship Id="rId6" Target="fonts/font6.fntdata" Type="http://schemas.openxmlformats.org/officeDocument/2006/relationships/font"/><Relationship Id="rId60" Target="slides/slide33.xml" Type="http://schemas.openxmlformats.org/officeDocument/2006/relationships/slide"/><Relationship Id="rId61" Target="slides/slide34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27.png" Type="http://schemas.openxmlformats.org/officeDocument/2006/relationships/image"/><Relationship Id="rId5" Target="../media/image2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29.png" Type="http://schemas.openxmlformats.org/officeDocument/2006/relationships/image"/><Relationship Id="rId5" Target="../media/image30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31.png" Type="http://schemas.openxmlformats.org/officeDocument/2006/relationships/image"/><Relationship Id="rId5" Target="../media/image32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33.png" Type="http://schemas.openxmlformats.org/officeDocument/2006/relationships/image"/><Relationship Id="rId5" Target="../media/image34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35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36.png" Type="http://schemas.openxmlformats.org/officeDocument/2006/relationships/image"/><Relationship Id="rId5" Target="../media/image37.png" Type="http://schemas.openxmlformats.org/officeDocument/2006/relationships/image"/><Relationship Id="rId6" Target="../media/image38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37.png" Type="http://schemas.openxmlformats.org/officeDocument/2006/relationships/image"/><Relationship Id="rId5" Target="../media/image39.png" Type="http://schemas.openxmlformats.org/officeDocument/2006/relationships/image"/><Relationship Id="rId6" Target="../media/image40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41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4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43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44.png" Type="http://schemas.openxmlformats.org/officeDocument/2006/relationships/image"/><Relationship Id="rId5" Target="../media/image45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46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47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748409">
            <a:off x="-1871927" y="7973496"/>
            <a:ext cx="6755091" cy="6130246"/>
          </a:xfrm>
          <a:custGeom>
            <a:avLst/>
            <a:gdLst/>
            <a:ahLst/>
            <a:cxnLst/>
            <a:rect r="r" b="b" t="t" l="l"/>
            <a:pathLst>
              <a:path h="6130246" w="6755091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223819">
            <a:off x="10214960" y="-5715833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01519" y="5558534"/>
            <a:ext cx="8547187" cy="1249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137"/>
              </a:lnSpc>
            </a:pPr>
            <a:r>
              <a:rPr lang="en-US" sz="7399">
                <a:solidFill>
                  <a:srgbClr val="B100E8"/>
                </a:solidFill>
                <a:latin typeface="Now Bold"/>
              </a:rPr>
              <a:t>OPTION PRICING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1028700" y="-143539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8194833">
            <a:off x="14482979" y="8370874"/>
            <a:ext cx="5020066" cy="5020066"/>
          </a:xfrm>
          <a:custGeom>
            <a:avLst/>
            <a:gdLst/>
            <a:ahLst/>
            <a:cxnLst/>
            <a:rect r="r" b="b" t="t" l="l"/>
            <a:pathLst>
              <a:path h="5020066" w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8986" y="2565101"/>
            <a:ext cx="11126320" cy="2240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77"/>
              </a:lnSpc>
            </a:pPr>
            <a:r>
              <a:rPr lang="en-US" sz="6458">
                <a:solidFill>
                  <a:srgbClr val="048AFF"/>
                </a:solidFill>
                <a:latin typeface="Now Bold"/>
              </a:rPr>
              <a:t>INTRODUCTION TO FINANCIAL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513524" y="7811476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47725" y="1028700"/>
            <a:ext cx="16764970" cy="7203870"/>
          </a:xfrm>
          <a:custGeom>
            <a:avLst/>
            <a:gdLst/>
            <a:ahLst/>
            <a:cxnLst/>
            <a:rect r="r" b="b" t="t" l="l"/>
            <a:pathLst>
              <a:path h="7203870" w="16764970">
                <a:moveTo>
                  <a:pt x="0" y="0"/>
                </a:moveTo>
                <a:lnTo>
                  <a:pt x="16764970" y="0"/>
                </a:lnTo>
                <a:lnTo>
                  <a:pt x="16764970" y="7203870"/>
                </a:lnTo>
                <a:lnTo>
                  <a:pt x="0" y="72038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26057" y="-6559068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79" y="0"/>
                </a:lnTo>
                <a:lnTo>
                  <a:pt x="9641779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513524" y="7811476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138620" y="3147054"/>
            <a:ext cx="6149380" cy="4099587"/>
          </a:xfrm>
          <a:custGeom>
            <a:avLst/>
            <a:gdLst/>
            <a:ahLst/>
            <a:cxnLst/>
            <a:rect r="r" b="b" t="t" l="l"/>
            <a:pathLst>
              <a:path h="4099587" w="6149380">
                <a:moveTo>
                  <a:pt x="0" y="0"/>
                </a:moveTo>
                <a:lnTo>
                  <a:pt x="6149380" y="0"/>
                </a:lnTo>
                <a:lnTo>
                  <a:pt x="6149380" y="4099587"/>
                </a:lnTo>
                <a:lnTo>
                  <a:pt x="0" y="40995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885825"/>
            <a:ext cx="9412479" cy="963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44"/>
              </a:lnSpc>
            </a:pPr>
            <a:r>
              <a:rPr lang="en-US" sz="5441">
                <a:solidFill>
                  <a:srgbClr val="FF66C4"/>
                </a:solidFill>
                <a:latin typeface="DM Sans Bold"/>
              </a:rPr>
              <a:t>Black Scholes Model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676378"/>
            <a:ext cx="11094701" cy="3724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2877" indent="-366439" lvl="1">
              <a:lnSpc>
                <a:spcPts val="4718"/>
              </a:lnSpc>
              <a:buFont typeface="Arial"/>
              <a:buChar char="•"/>
            </a:pPr>
            <a:r>
              <a:rPr lang="en-US" sz="3394">
                <a:solidFill>
                  <a:srgbClr val="FFFFFF"/>
                </a:solidFill>
                <a:latin typeface="Now"/>
              </a:rPr>
              <a:t>The model considers </a:t>
            </a:r>
            <a:r>
              <a:rPr lang="en-US" sz="3394" u="sng">
                <a:solidFill>
                  <a:srgbClr val="FFFFFF"/>
                </a:solidFill>
                <a:latin typeface="Now Bold"/>
              </a:rPr>
              <a:t>five</a:t>
            </a:r>
            <a:r>
              <a:rPr lang="en-US" sz="3394">
                <a:solidFill>
                  <a:srgbClr val="FFFFFF"/>
                </a:solidFill>
                <a:latin typeface="Now"/>
              </a:rPr>
              <a:t> key components:</a:t>
            </a:r>
          </a:p>
          <a:p>
            <a:pPr marL="1465755" indent="-488585" lvl="2">
              <a:lnSpc>
                <a:spcPts val="4718"/>
              </a:lnSpc>
              <a:buFont typeface="Arial"/>
              <a:buChar char="⚬"/>
            </a:pPr>
            <a:r>
              <a:rPr lang="en-US" sz="3394">
                <a:solidFill>
                  <a:srgbClr val="FFFFFF"/>
                </a:solidFill>
                <a:latin typeface="Now"/>
              </a:rPr>
              <a:t>The </a:t>
            </a:r>
            <a:r>
              <a:rPr lang="en-US" sz="3394" u="sng">
                <a:solidFill>
                  <a:srgbClr val="FFFFFF"/>
                </a:solidFill>
                <a:latin typeface="Now Bold"/>
              </a:rPr>
              <a:t>price</a:t>
            </a:r>
            <a:r>
              <a:rPr lang="en-US" sz="3394">
                <a:solidFill>
                  <a:srgbClr val="FFFFFF"/>
                </a:solidFill>
                <a:latin typeface="Now"/>
              </a:rPr>
              <a:t> of the underlying asset. </a:t>
            </a:r>
          </a:p>
          <a:p>
            <a:pPr marL="1465755" indent="-488585" lvl="2">
              <a:lnSpc>
                <a:spcPts val="4718"/>
              </a:lnSpc>
              <a:buFont typeface="Arial"/>
              <a:buChar char="⚬"/>
            </a:pPr>
            <a:r>
              <a:rPr lang="en-US" sz="3394">
                <a:solidFill>
                  <a:srgbClr val="FFFFFF"/>
                </a:solidFill>
                <a:latin typeface="Now"/>
              </a:rPr>
              <a:t>The </a:t>
            </a:r>
            <a:r>
              <a:rPr lang="en-US" sz="3394" u="sng">
                <a:solidFill>
                  <a:srgbClr val="FFFFFF"/>
                </a:solidFill>
                <a:latin typeface="Now Bold"/>
              </a:rPr>
              <a:t>strike price</a:t>
            </a:r>
            <a:r>
              <a:rPr lang="en-US" sz="3394">
                <a:solidFill>
                  <a:srgbClr val="FFFFFF"/>
                </a:solidFill>
                <a:latin typeface="Now"/>
              </a:rPr>
              <a:t> of the option. </a:t>
            </a:r>
          </a:p>
          <a:p>
            <a:pPr marL="1465755" indent="-488585" lvl="2">
              <a:lnSpc>
                <a:spcPts val="4718"/>
              </a:lnSpc>
              <a:buFont typeface="Arial"/>
              <a:buChar char="⚬"/>
            </a:pPr>
            <a:r>
              <a:rPr lang="en-US" sz="3394">
                <a:solidFill>
                  <a:srgbClr val="FFFFFF"/>
                </a:solidFill>
                <a:latin typeface="Now"/>
              </a:rPr>
              <a:t>The </a:t>
            </a:r>
            <a:r>
              <a:rPr lang="en-US" sz="3394" u="sng">
                <a:solidFill>
                  <a:srgbClr val="FFFFFF"/>
                </a:solidFill>
                <a:latin typeface="Now Bold"/>
              </a:rPr>
              <a:t>time to expiration.</a:t>
            </a:r>
          </a:p>
          <a:p>
            <a:pPr marL="1465755" indent="-488585" lvl="2">
              <a:lnSpc>
                <a:spcPts val="4718"/>
              </a:lnSpc>
              <a:buFont typeface="Arial"/>
              <a:buChar char="⚬"/>
            </a:pPr>
            <a:r>
              <a:rPr lang="en-US" sz="3394">
                <a:solidFill>
                  <a:srgbClr val="FFFFFF"/>
                </a:solidFill>
                <a:latin typeface="Now"/>
              </a:rPr>
              <a:t>T</a:t>
            </a:r>
            <a:r>
              <a:rPr lang="en-US" sz="3394">
                <a:solidFill>
                  <a:srgbClr val="FFFFFF"/>
                </a:solidFill>
                <a:latin typeface="Now"/>
              </a:rPr>
              <a:t>he </a:t>
            </a:r>
            <a:r>
              <a:rPr lang="en-US" sz="3394" u="sng">
                <a:solidFill>
                  <a:srgbClr val="FFFFFF"/>
                </a:solidFill>
                <a:latin typeface="Now Bold"/>
              </a:rPr>
              <a:t>risk-free interest rate</a:t>
            </a:r>
            <a:r>
              <a:rPr lang="en-US" sz="3394">
                <a:solidFill>
                  <a:srgbClr val="FFFFFF"/>
                </a:solidFill>
                <a:latin typeface="Now"/>
              </a:rPr>
              <a:t>, and </a:t>
            </a:r>
          </a:p>
          <a:p>
            <a:pPr marL="1465755" indent="-488585" lvl="2">
              <a:lnSpc>
                <a:spcPts val="4718"/>
              </a:lnSpc>
              <a:buFont typeface="Arial"/>
              <a:buChar char="⚬"/>
            </a:pPr>
            <a:r>
              <a:rPr lang="en-US" sz="3394">
                <a:solidFill>
                  <a:srgbClr val="FFFFFF"/>
                </a:solidFill>
                <a:latin typeface="Now"/>
              </a:rPr>
              <a:t>The </a:t>
            </a:r>
            <a:r>
              <a:rPr lang="en-US" sz="3394" u="sng">
                <a:solidFill>
                  <a:srgbClr val="FFFFFF"/>
                </a:solidFill>
                <a:latin typeface="Now Bold"/>
              </a:rPr>
              <a:t>volatility</a:t>
            </a:r>
            <a:r>
              <a:rPr lang="en-US" sz="3394">
                <a:solidFill>
                  <a:srgbClr val="FFFFFF"/>
                </a:solidFill>
                <a:latin typeface="Now"/>
              </a:rPr>
              <a:t> of the underlying asset's returns.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189491"/>
            <a:ext cx="10985413" cy="118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2877" indent="-366439" lvl="1">
              <a:lnSpc>
                <a:spcPts val="4718"/>
              </a:lnSpc>
              <a:buFont typeface="Arial"/>
              <a:buChar char="•"/>
            </a:pPr>
            <a:r>
              <a:rPr lang="en-US" sz="3394">
                <a:solidFill>
                  <a:srgbClr val="FFFFFF"/>
                </a:solidFill>
                <a:latin typeface="Now"/>
              </a:rPr>
              <a:t>The Black-Scholes model provides a theoretical framework for pricing options.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26057" y="-6559068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79" y="0"/>
                </a:lnTo>
                <a:lnTo>
                  <a:pt x="9641779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513524" y="7811476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64449" y="611129"/>
            <a:ext cx="9454026" cy="9064742"/>
          </a:xfrm>
          <a:custGeom>
            <a:avLst/>
            <a:gdLst/>
            <a:ahLst/>
            <a:cxnLst/>
            <a:rect r="r" b="b" t="t" l="l"/>
            <a:pathLst>
              <a:path h="9064742" w="9454026">
                <a:moveTo>
                  <a:pt x="0" y="0"/>
                </a:moveTo>
                <a:lnTo>
                  <a:pt x="9454026" y="0"/>
                </a:lnTo>
                <a:lnTo>
                  <a:pt x="9454026" y="9064742"/>
                </a:lnTo>
                <a:lnTo>
                  <a:pt x="0" y="90647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11218475" y="611129"/>
            <a:ext cx="0" cy="906474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1988857" y="4231849"/>
            <a:ext cx="5464493" cy="1728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00"/>
              </a:lnSpc>
            </a:pPr>
            <a:r>
              <a:rPr lang="en-US" sz="4964">
                <a:solidFill>
                  <a:srgbClr val="FFFFFF"/>
                </a:solidFill>
                <a:latin typeface="Century Gothic Paneuropean"/>
              </a:rPr>
              <a:t>To find P</a:t>
            </a:r>
          </a:p>
          <a:p>
            <a:pPr algn="ctr">
              <a:lnSpc>
                <a:spcPts val="6900"/>
              </a:lnSpc>
              <a:spcBef>
                <a:spcPct val="0"/>
              </a:spcBef>
            </a:pPr>
            <a:r>
              <a:rPr lang="en-US" sz="4964">
                <a:solidFill>
                  <a:srgbClr val="FFFFFF"/>
                </a:solidFill>
                <a:latin typeface="Century Gothic Paneuropean"/>
              </a:rPr>
              <a:t>Use Put-Call Parity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26057" y="-6559068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79" y="0"/>
                </a:lnTo>
                <a:lnTo>
                  <a:pt x="9641779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513524" y="7811476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76077" y="1582217"/>
            <a:ext cx="16735846" cy="7122566"/>
          </a:xfrm>
          <a:custGeom>
            <a:avLst/>
            <a:gdLst/>
            <a:ahLst/>
            <a:cxnLst/>
            <a:rect r="r" b="b" t="t" l="l"/>
            <a:pathLst>
              <a:path h="7122566" w="16735846">
                <a:moveTo>
                  <a:pt x="0" y="0"/>
                </a:moveTo>
                <a:lnTo>
                  <a:pt x="16735846" y="0"/>
                </a:lnTo>
                <a:lnTo>
                  <a:pt x="16735846" y="7122566"/>
                </a:lnTo>
                <a:lnTo>
                  <a:pt x="0" y="71225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26057" y="-6559068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79" y="0"/>
                </a:lnTo>
                <a:lnTo>
                  <a:pt x="9641779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513524" y="7811476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42983" y="2423957"/>
            <a:ext cx="10783914" cy="5351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0136" indent="-365068" lvl="1">
              <a:lnSpc>
                <a:spcPts val="4700"/>
              </a:lnSpc>
              <a:buFont typeface="Arial"/>
              <a:buChar char="•"/>
            </a:pPr>
            <a:r>
              <a:rPr lang="en-US" sz="3381">
                <a:solidFill>
                  <a:srgbClr val="FFFFFF"/>
                </a:solidFill>
                <a:latin typeface="Now"/>
              </a:rPr>
              <a:t>Increasing the number of time steps (nn) in the binomial model leads to finer granularity and smaller time intervals between steps.</a:t>
            </a:r>
          </a:p>
          <a:p>
            <a:pPr>
              <a:lnSpc>
                <a:spcPts val="4700"/>
              </a:lnSpc>
            </a:pPr>
          </a:p>
          <a:p>
            <a:pPr marL="730136" indent="-365068" lvl="1">
              <a:lnSpc>
                <a:spcPts val="4700"/>
              </a:lnSpc>
              <a:buFont typeface="Arial"/>
              <a:buChar char="•"/>
            </a:pPr>
            <a:r>
              <a:rPr lang="en-US" sz="3381">
                <a:solidFill>
                  <a:srgbClr val="FFFFFF"/>
                </a:solidFill>
                <a:latin typeface="Now"/>
              </a:rPr>
              <a:t>This finer granularity results in the binomial model approaching the continuous-time dynamics assumed by the Black-Scholes model, indicating convergence between the two models.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126897" y="1849143"/>
            <a:ext cx="7161103" cy="7573363"/>
          </a:xfrm>
          <a:custGeom>
            <a:avLst/>
            <a:gdLst/>
            <a:ahLst/>
            <a:cxnLst/>
            <a:rect r="r" b="b" t="t" l="l"/>
            <a:pathLst>
              <a:path h="7573363" w="7161103">
                <a:moveTo>
                  <a:pt x="0" y="0"/>
                </a:moveTo>
                <a:lnTo>
                  <a:pt x="7161103" y="0"/>
                </a:lnTo>
                <a:lnTo>
                  <a:pt x="7161103" y="7573363"/>
                </a:lnTo>
                <a:lnTo>
                  <a:pt x="0" y="75733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885825"/>
            <a:ext cx="9412479" cy="963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44"/>
              </a:lnSpc>
            </a:pPr>
            <a:r>
              <a:rPr lang="en-US" sz="5441">
                <a:solidFill>
                  <a:srgbClr val="FF66C4"/>
                </a:solidFill>
                <a:latin typeface="DM Sans Bold"/>
              </a:rPr>
              <a:t>Convergence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26057" y="-6559068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79" y="0"/>
                </a:lnTo>
                <a:lnTo>
                  <a:pt x="9641779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513524" y="7811476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685631"/>
            <a:ext cx="18288000" cy="8915739"/>
          </a:xfrm>
          <a:custGeom>
            <a:avLst/>
            <a:gdLst/>
            <a:ahLst/>
            <a:cxnLst/>
            <a:rect r="r" b="b" t="t" l="l"/>
            <a:pathLst>
              <a:path h="8915739" w="18288000">
                <a:moveTo>
                  <a:pt x="0" y="0"/>
                </a:moveTo>
                <a:lnTo>
                  <a:pt x="18288000" y="0"/>
                </a:lnTo>
                <a:lnTo>
                  <a:pt x="18288000" y="8915738"/>
                </a:lnTo>
                <a:lnTo>
                  <a:pt x="0" y="89157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56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26057" y="-6559068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79" y="0"/>
                </a:lnTo>
                <a:lnTo>
                  <a:pt x="9641779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513524" y="7811476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155864"/>
            <a:ext cx="18288000" cy="9975273"/>
          </a:xfrm>
          <a:custGeom>
            <a:avLst/>
            <a:gdLst/>
            <a:ahLst/>
            <a:cxnLst/>
            <a:rect r="r" b="b" t="t" l="l"/>
            <a:pathLst>
              <a:path h="9975273" w="18288000">
                <a:moveTo>
                  <a:pt x="0" y="0"/>
                </a:moveTo>
                <a:lnTo>
                  <a:pt x="18288000" y="0"/>
                </a:lnTo>
                <a:lnTo>
                  <a:pt x="18288000" y="9975272"/>
                </a:lnTo>
                <a:lnTo>
                  <a:pt x="0" y="99752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26057" y="-6559068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79" y="0"/>
                </a:lnTo>
                <a:lnTo>
                  <a:pt x="9641779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513524" y="7811476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41901" y="4686758"/>
            <a:ext cx="13946704" cy="5123279"/>
          </a:xfrm>
          <a:custGeom>
            <a:avLst/>
            <a:gdLst/>
            <a:ahLst/>
            <a:cxnLst/>
            <a:rect r="r" b="b" t="t" l="l"/>
            <a:pathLst>
              <a:path h="5123279" w="13946704">
                <a:moveTo>
                  <a:pt x="0" y="0"/>
                </a:moveTo>
                <a:lnTo>
                  <a:pt x="13946704" y="0"/>
                </a:lnTo>
                <a:lnTo>
                  <a:pt x="13946704" y="5123279"/>
                </a:lnTo>
                <a:lnTo>
                  <a:pt x="0" y="51232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8076" y="428096"/>
            <a:ext cx="13631811" cy="1091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70"/>
              </a:lnSpc>
            </a:pPr>
            <a:r>
              <a:rPr lang="en-US" sz="6381">
                <a:solidFill>
                  <a:srgbClr val="FF66C4"/>
                </a:solidFill>
                <a:latin typeface="Now Bold"/>
              </a:rPr>
              <a:t>Comparison with Actual Market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10589" y="1813315"/>
            <a:ext cx="15383222" cy="2301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12470" indent="-356235" lvl="1">
              <a:lnSpc>
                <a:spcPts val="4587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Now"/>
              </a:rPr>
              <a:t>Applying Black scholes and Binomial model on the dataset of options (collected from YahooFinance)</a:t>
            </a:r>
          </a:p>
          <a:p>
            <a:pPr marL="712470" indent="-356235" lvl="1">
              <a:lnSpc>
                <a:spcPts val="4587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Now"/>
              </a:rPr>
              <a:t>Period of maturity = ExpireDate - LastTradeDate (In days)</a:t>
            </a:r>
          </a:p>
          <a:p>
            <a:pPr marL="712470" indent="-356235" lvl="1">
              <a:lnSpc>
                <a:spcPts val="4587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Now"/>
              </a:rPr>
              <a:t>Steps of Binomial Model = 1 day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26057" y="-6559068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79" y="0"/>
                </a:lnTo>
                <a:lnTo>
                  <a:pt x="9641779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513524" y="7811476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48347" y="3185780"/>
            <a:ext cx="8495653" cy="6212338"/>
          </a:xfrm>
          <a:custGeom>
            <a:avLst/>
            <a:gdLst/>
            <a:ahLst/>
            <a:cxnLst/>
            <a:rect r="r" b="b" t="t" l="l"/>
            <a:pathLst>
              <a:path h="6212338" w="8495653">
                <a:moveTo>
                  <a:pt x="0" y="0"/>
                </a:moveTo>
                <a:lnTo>
                  <a:pt x="8495653" y="0"/>
                </a:lnTo>
                <a:lnTo>
                  <a:pt x="8495653" y="6212338"/>
                </a:lnTo>
                <a:lnTo>
                  <a:pt x="0" y="62123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36807" y="3185780"/>
            <a:ext cx="8593173" cy="6181823"/>
          </a:xfrm>
          <a:custGeom>
            <a:avLst/>
            <a:gdLst/>
            <a:ahLst/>
            <a:cxnLst/>
            <a:rect r="r" b="b" t="t" l="l"/>
            <a:pathLst>
              <a:path h="6181823" w="8593173">
                <a:moveTo>
                  <a:pt x="0" y="0"/>
                </a:moveTo>
                <a:lnTo>
                  <a:pt x="8593172" y="0"/>
                </a:lnTo>
                <a:lnTo>
                  <a:pt x="8593172" y="6181823"/>
                </a:lnTo>
                <a:lnTo>
                  <a:pt x="0" y="61818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8076" y="428096"/>
            <a:ext cx="13631811" cy="1086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70"/>
              </a:lnSpc>
            </a:pPr>
            <a:r>
              <a:rPr lang="en-US" sz="6381">
                <a:solidFill>
                  <a:srgbClr val="FF66C4"/>
                </a:solidFill>
                <a:latin typeface="Now Bold"/>
              </a:rPr>
              <a:t>Comparison with Actual Market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62853" y="1961342"/>
            <a:ext cx="9320737" cy="700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33"/>
              </a:lnSpc>
            </a:pPr>
            <a:r>
              <a:rPr lang="en-US" sz="4125">
                <a:solidFill>
                  <a:srgbClr val="048AFF"/>
                </a:solidFill>
                <a:latin typeface="Now Bold"/>
              </a:rPr>
              <a:t>Call Option using Binomial Model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26057" y="-6559068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79" y="0"/>
                </a:lnTo>
                <a:lnTo>
                  <a:pt x="9641779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513524" y="7811476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56188" y="3205068"/>
            <a:ext cx="8778287" cy="6162535"/>
          </a:xfrm>
          <a:custGeom>
            <a:avLst/>
            <a:gdLst/>
            <a:ahLst/>
            <a:cxnLst/>
            <a:rect r="r" b="b" t="t" l="l"/>
            <a:pathLst>
              <a:path h="6162535" w="8778287">
                <a:moveTo>
                  <a:pt x="0" y="0"/>
                </a:moveTo>
                <a:lnTo>
                  <a:pt x="8778287" y="0"/>
                </a:lnTo>
                <a:lnTo>
                  <a:pt x="8778287" y="6162535"/>
                </a:lnTo>
                <a:lnTo>
                  <a:pt x="0" y="61625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538054" y="3194464"/>
            <a:ext cx="8583666" cy="6183743"/>
          </a:xfrm>
          <a:custGeom>
            <a:avLst/>
            <a:gdLst/>
            <a:ahLst/>
            <a:cxnLst/>
            <a:rect r="r" b="b" t="t" l="l"/>
            <a:pathLst>
              <a:path h="6183743" w="8583666">
                <a:moveTo>
                  <a:pt x="0" y="0"/>
                </a:moveTo>
                <a:lnTo>
                  <a:pt x="8583666" y="0"/>
                </a:lnTo>
                <a:lnTo>
                  <a:pt x="8583666" y="6183743"/>
                </a:lnTo>
                <a:lnTo>
                  <a:pt x="0" y="61837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26651" y="428096"/>
            <a:ext cx="13631811" cy="1091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70"/>
              </a:lnSpc>
            </a:pPr>
            <a:r>
              <a:rPr lang="en-US" sz="6381">
                <a:solidFill>
                  <a:srgbClr val="FF66C4"/>
                </a:solidFill>
                <a:latin typeface="Now Bold"/>
              </a:rPr>
              <a:t>Comparison with Actual Market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62853" y="1961342"/>
            <a:ext cx="10728952" cy="700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33"/>
              </a:lnSpc>
            </a:pPr>
            <a:r>
              <a:rPr lang="en-US" sz="4125">
                <a:solidFill>
                  <a:srgbClr val="048AFF"/>
                </a:solidFill>
                <a:latin typeface="Now Bold"/>
              </a:rPr>
              <a:t>Call Option using Black Scholes Model 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223819">
            <a:off x="-4572963" y="4006074"/>
            <a:ext cx="9665112" cy="8771089"/>
          </a:xfrm>
          <a:custGeom>
            <a:avLst/>
            <a:gdLst/>
            <a:ahLst/>
            <a:cxnLst/>
            <a:rect r="r" b="b" t="t" l="l"/>
            <a:pathLst>
              <a:path h="8771089" w="9665112">
                <a:moveTo>
                  <a:pt x="0" y="0"/>
                </a:moveTo>
                <a:lnTo>
                  <a:pt x="9665112" y="0"/>
                </a:lnTo>
                <a:lnTo>
                  <a:pt x="9665112" y="8771089"/>
                </a:lnTo>
                <a:lnTo>
                  <a:pt x="0" y="8771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681318" y="2642199"/>
            <a:ext cx="9646162" cy="4299448"/>
            <a:chOff x="0" y="0"/>
            <a:chExt cx="2540553" cy="113236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40553" cy="1132365"/>
            </a:xfrm>
            <a:custGeom>
              <a:avLst/>
              <a:gdLst/>
              <a:ahLst/>
              <a:cxnLst/>
              <a:rect r="r" b="b" t="t" l="l"/>
              <a:pathLst>
                <a:path h="1132365" w="2540553">
                  <a:moveTo>
                    <a:pt x="0" y="0"/>
                  </a:moveTo>
                  <a:lnTo>
                    <a:pt x="2540553" y="0"/>
                  </a:lnTo>
                  <a:lnTo>
                    <a:pt x="2540553" y="1132365"/>
                  </a:lnTo>
                  <a:lnTo>
                    <a:pt x="0" y="11323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48AF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2540553" cy="11418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5132358" y="7708556"/>
            <a:ext cx="1769644" cy="1711728"/>
          </a:xfrm>
          <a:custGeom>
            <a:avLst/>
            <a:gdLst/>
            <a:ahLst/>
            <a:cxnLst/>
            <a:rect r="r" b="b" t="t" l="l"/>
            <a:pathLst>
              <a:path h="1711728" w="1769644">
                <a:moveTo>
                  <a:pt x="0" y="0"/>
                </a:moveTo>
                <a:lnTo>
                  <a:pt x="1769644" y="0"/>
                </a:lnTo>
                <a:lnTo>
                  <a:pt x="1769644" y="1711729"/>
                </a:lnTo>
                <a:lnTo>
                  <a:pt x="0" y="1711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956305" y="4047324"/>
            <a:ext cx="7981119" cy="2116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95784" indent="-297892" lvl="1">
              <a:lnSpc>
                <a:spcPts val="4304"/>
              </a:lnSpc>
              <a:buFont typeface="Arial"/>
              <a:buChar char="•"/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ADARSH RAJ SHRIVASTAVA (B21AI003)</a:t>
            </a:r>
          </a:p>
          <a:p>
            <a:pPr marL="595784" indent="-297892" lvl="1">
              <a:lnSpc>
                <a:spcPts val="4304"/>
              </a:lnSpc>
              <a:buFont typeface="Arial"/>
              <a:buChar char="•"/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ASHUTOSH (B21AI007)</a:t>
            </a:r>
          </a:p>
          <a:p>
            <a:pPr marL="595784" indent="-297892" lvl="1">
              <a:lnSpc>
                <a:spcPts val="4304"/>
              </a:lnSpc>
              <a:buFont typeface="Arial"/>
              <a:buChar char="•"/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PRAKHAR GUPTA (B21AI027)</a:t>
            </a:r>
          </a:p>
          <a:p>
            <a:pPr algn="l" marL="595784" indent="-297892" lvl="1">
              <a:lnSpc>
                <a:spcPts val="4304"/>
              </a:lnSpc>
              <a:buFont typeface="Arial"/>
              <a:buChar char="•"/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SALONI GARG (B21AI036)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438222" y="2797704"/>
            <a:ext cx="5121133" cy="775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4"/>
              </a:lnSpc>
            </a:pPr>
            <a:r>
              <a:rPr lang="en-US" sz="4586" spc="311">
                <a:solidFill>
                  <a:srgbClr val="048AFF"/>
                </a:solidFill>
                <a:latin typeface="Now Bold"/>
              </a:rPr>
              <a:t>Team 16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6017180" y="-1431186"/>
            <a:ext cx="3656258" cy="365625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5794975" y="3789674"/>
            <a:ext cx="9532505" cy="0"/>
          </a:xfrm>
          <a:prstGeom prst="line">
            <a:avLst/>
          </a:prstGeom>
          <a:ln cap="flat" w="38100">
            <a:solidFill>
              <a:srgbClr val="048A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26057" y="-6559068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79" y="0"/>
                </a:lnTo>
                <a:lnTo>
                  <a:pt x="9641779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513524" y="7811476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72378" y="3803286"/>
            <a:ext cx="7877291" cy="5745482"/>
          </a:xfrm>
          <a:custGeom>
            <a:avLst/>
            <a:gdLst/>
            <a:ahLst/>
            <a:cxnLst/>
            <a:rect r="r" b="b" t="t" l="l"/>
            <a:pathLst>
              <a:path h="5745482" w="7877291">
                <a:moveTo>
                  <a:pt x="0" y="0"/>
                </a:moveTo>
                <a:lnTo>
                  <a:pt x="7877291" y="0"/>
                </a:lnTo>
                <a:lnTo>
                  <a:pt x="7877291" y="5745482"/>
                </a:lnTo>
                <a:lnTo>
                  <a:pt x="0" y="57454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2869" t="-22340" r="-38305" b="-1959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967011" y="3803286"/>
            <a:ext cx="7725752" cy="5745482"/>
          </a:xfrm>
          <a:custGeom>
            <a:avLst/>
            <a:gdLst/>
            <a:ahLst/>
            <a:cxnLst/>
            <a:rect r="r" b="b" t="t" l="l"/>
            <a:pathLst>
              <a:path h="5745482" w="7725752">
                <a:moveTo>
                  <a:pt x="0" y="0"/>
                </a:moveTo>
                <a:lnTo>
                  <a:pt x="7725752" y="0"/>
                </a:lnTo>
                <a:lnTo>
                  <a:pt x="7725752" y="5745482"/>
                </a:lnTo>
                <a:lnTo>
                  <a:pt x="0" y="57454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2448" t="-40276" r="-61331" b="-6294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8076" y="428096"/>
            <a:ext cx="13631811" cy="1091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70"/>
              </a:lnSpc>
            </a:pPr>
            <a:r>
              <a:rPr lang="en-US" sz="6381">
                <a:solidFill>
                  <a:srgbClr val="FF66C4"/>
                </a:solidFill>
                <a:latin typeface="Now Bold"/>
              </a:rPr>
              <a:t>Comparison with Actual Market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72378" y="2062683"/>
            <a:ext cx="10728952" cy="700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33"/>
              </a:lnSpc>
            </a:pPr>
            <a:r>
              <a:rPr lang="en-US" sz="4125">
                <a:solidFill>
                  <a:srgbClr val="048AFF"/>
                </a:solidFill>
                <a:latin typeface="Now Bold"/>
              </a:rPr>
              <a:t>Put Option using Binomial Model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26057" y="-6559068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79" y="0"/>
                </a:lnTo>
                <a:lnTo>
                  <a:pt x="9641779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513524" y="7811476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3733715"/>
            <a:ext cx="8115300" cy="5917926"/>
          </a:xfrm>
          <a:custGeom>
            <a:avLst/>
            <a:gdLst/>
            <a:ahLst/>
            <a:cxnLst/>
            <a:rect r="r" b="b" t="t" l="l"/>
            <a:pathLst>
              <a:path h="5917926" w="8115300">
                <a:moveTo>
                  <a:pt x="0" y="0"/>
                </a:moveTo>
                <a:lnTo>
                  <a:pt x="8115300" y="0"/>
                </a:lnTo>
                <a:lnTo>
                  <a:pt x="8115300" y="5917927"/>
                </a:lnTo>
                <a:lnTo>
                  <a:pt x="0" y="59179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495301" y="3735627"/>
            <a:ext cx="8157435" cy="5916015"/>
          </a:xfrm>
          <a:custGeom>
            <a:avLst/>
            <a:gdLst/>
            <a:ahLst/>
            <a:cxnLst/>
            <a:rect r="r" b="b" t="t" l="l"/>
            <a:pathLst>
              <a:path h="5916015" w="8157435">
                <a:moveTo>
                  <a:pt x="0" y="0"/>
                </a:moveTo>
                <a:lnTo>
                  <a:pt x="8157435" y="0"/>
                </a:lnTo>
                <a:lnTo>
                  <a:pt x="8157435" y="5916015"/>
                </a:lnTo>
                <a:lnTo>
                  <a:pt x="0" y="59160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7601" y="428096"/>
            <a:ext cx="13631811" cy="1091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70"/>
              </a:lnSpc>
            </a:pPr>
            <a:r>
              <a:rPr lang="en-US" sz="6381">
                <a:solidFill>
                  <a:srgbClr val="FF66C4"/>
                </a:solidFill>
                <a:latin typeface="Now Bold"/>
              </a:rPr>
              <a:t>Comparison with Actual Market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62853" y="1961342"/>
            <a:ext cx="10728952" cy="700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33"/>
              </a:lnSpc>
            </a:pPr>
            <a:r>
              <a:rPr lang="en-US" sz="4125">
                <a:solidFill>
                  <a:srgbClr val="048AFF"/>
                </a:solidFill>
                <a:latin typeface="Now Bold"/>
              </a:rPr>
              <a:t>Put Option using Black Scholes Model  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26057" y="-6559068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79" y="0"/>
                </a:lnTo>
                <a:lnTo>
                  <a:pt x="9641779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513524" y="7811476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317340" y="3661209"/>
            <a:ext cx="8290933" cy="6011348"/>
          </a:xfrm>
          <a:custGeom>
            <a:avLst/>
            <a:gdLst/>
            <a:ahLst/>
            <a:cxnLst/>
            <a:rect r="r" b="b" t="t" l="l"/>
            <a:pathLst>
              <a:path h="6011348" w="8290933">
                <a:moveTo>
                  <a:pt x="0" y="0"/>
                </a:moveTo>
                <a:lnTo>
                  <a:pt x="8290933" y="0"/>
                </a:lnTo>
                <a:lnTo>
                  <a:pt x="8290933" y="6011349"/>
                </a:lnTo>
                <a:lnTo>
                  <a:pt x="0" y="60113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48066" y="3661209"/>
            <a:ext cx="8187440" cy="6011348"/>
          </a:xfrm>
          <a:custGeom>
            <a:avLst/>
            <a:gdLst/>
            <a:ahLst/>
            <a:cxnLst/>
            <a:rect r="r" b="b" t="t" l="l"/>
            <a:pathLst>
              <a:path h="6011348" w="8187440">
                <a:moveTo>
                  <a:pt x="0" y="0"/>
                </a:moveTo>
                <a:lnTo>
                  <a:pt x="8187440" y="0"/>
                </a:lnTo>
                <a:lnTo>
                  <a:pt x="8187440" y="6011349"/>
                </a:lnTo>
                <a:lnTo>
                  <a:pt x="0" y="60113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8076" y="428096"/>
            <a:ext cx="13631811" cy="1091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70"/>
              </a:lnSpc>
            </a:pPr>
            <a:r>
              <a:rPr lang="en-US" sz="6381">
                <a:solidFill>
                  <a:srgbClr val="FF66C4"/>
                </a:solidFill>
                <a:latin typeface="Now Bold"/>
              </a:rPr>
              <a:t>Comparison with Actual Market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8066" y="1858101"/>
            <a:ext cx="14151958" cy="649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81"/>
              </a:lnSpc>
            </a:pPr>
            <a:r>
              <a:rPr lang="en-US" sz="3799">
                <a:solidFill>
                  <a:srgbClr val="048AFF"/>
                </a:solidFill>
                <a:latin typeface="Now Bold"/>
              </a:rPr>
              <a:t>Binomial vs Black Scholes vs Actual Market</a:t>
            </a:r>
            <a:r>
              <a:rPr lang="en-US" sz="3799">
                <a:solidFill>
                  <a:srgbClr val="048AFF"/>
                </a:solidFill>
                <a:latin typeface="Now Bold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51768" y="-6534719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414472" y="7736774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76866" y="2395454"/>
            <a:ext cx="4896565" cy="749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08"/>
              </a:lnSpc>
            </a:pPr>
            <a:r>
              <a:rPr lang="en-US" sz="4394">
                <a:solidFill>
                  <a:srgbClr val="048AFF"/>
                </a:solidFill>
                <a:latin typeface="Now Bold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56845" y="4118961"/>
            <a:ext cx="15902455" cy="4044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12468" indent="-356234" lvl="1">
              <a:lnSpc>
                <a:spcPts val="4586"/>
              </a:lnSpc>
              <a:buFont typeface="Arial"/>
              <a:buChar char="•"/>
            </a:pPr>
            <a:r>
              <a:rPr lang="en-US" sz="3299">
                <a:solidFill>
                  <a:srgbClr val="FFFFFF"/>
                </a:solidFill>
                <a:latin typeface="Now"/>
              </a:rPr>
              <a:t>With a combination of shorter time to expiration and a sufficiently large number of steps in the binomial model, the practical difference between the two models becomes negligible.</a:t>
            </a:r>
          </a:p>
          <a:p>
            <a:pPr marL="712468" indent="-356234" lvl="1">
              <a:lnSpc>
                <a:spcPts val="4586"/>
              </a:lnSpc>
              <a:buFont typeface="Arial"/>
              <a:buChar char="•"/>
            </a:pPr>
            <a:r>
              <a:rPr lang="en-US" sz="3299">
                <a:solidFill>
                  <a:srgbClr val="FFFFFF"/>
                </a:solidFill>
                <a:latin typeface="Now"/>
              </a:rPr>
              <a:t>Black-Scholes and Binomial models are really good at predicting prices, which makes them valuable tools for making decisions in finance today.</a:t>
            </a:r>
          </a:p>
          <a:p>
            <a:pPr marL="712468" indent="-356234" lvl="1">
              <a:lnSpc>
                <a:spcPts val="4586"/>
              </a:lnSpc>
              <a:buFont typeface="Arial"/>
              <a:buChar char="•"/>
            </a:pPr>
            <a:r>
              <a:rPr lang="en-US" sz="3299">
                <a:solidFill>
                  <a:srgbClr val="FFFFFF"/>
                </a:solidFill>
                <a:latin typeface="Now"/>
              </a:rPr>
              <a:t>This shows that Binomial and Black-Scholes are applicable in actual market conditions and real world trading.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8076" y="428096"/>
            <a:ext cx="13631811" cy="1091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70"/>
              </a:lnSpc>
            </a:pPr>
            <a:r>
              <a:rPr lang="en-US" sz="6381">
                <a:solidFill>
                  <a:srgbClr val="FF66C4"/>
                </a:solidFill>
                <a:latin typeface="Now Bold"/>
              </a:rPr>
              <a:t>Comparison with Actual Market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26057" y="-6559068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79" y="0"/>
                </a:lnTo>
                <a:lnTo>
                  <a:pt x="9641779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27111" y="8011205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79" y="0"/>
                </a:lnTo>
                <a:lnTo>
                  <a:pt x="9641779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819896" y="3644913"/>
            <a:ext cx="3412321" cy="3668646"/>
          </a:xfrm>
          <a:custGeom>
            <a:avLst/>
            <a:gdLst/>
            <a:ahLst/>
            <a:cxnLst/>
            <a:rect r="r" b="b" t="t" l="l"/>
            <a:pathLst>
              <a:path h="3668646" w="3412321">
                <a:moveTo>
                  <a:pt x="0" y="0"/>
                </a:moveTo>
                <a:lnTo>
                  <a:pt x="3412321" y="0"/>
                </a:lnTo>
                <a:lnTo>
                  <a:pt x="3412321" y="3668646"/>
                </a:lnTo>
                <a:lnTo>
                  <a:pt x="0" y="36686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2208873"/>
            <a:ext cx="13045469" cy="6980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46031" indent="-473015" lvl="1">
              <a:lnSpc>
                <a:spcPts val="6090"/>
              </a:lnSpc>
              <a:buFont typeface="Arial"/>
              <a:buChar char="•"/>
            </a:pPr>
            <a:r>
              <a:rPr lang="en-US" sz="4381">
                <a:solidFill>
                  <a:srgbClr val="FFFFFF"/>
                </a:solidFill>
                <a:latin typeface="Now"/>
              </a:rPr>
              <a:t>Delta neutral is a portfolio strategy that uses multiple positions to balance positive and negative deltas so the overall delta of the assets totals zero.</a:t>
            </a:r>
          </a:p>
          <a:p>
            <a:pPr>
              <a:lnSpc>
                <a:spcPts val="6090"/>
              </a:lnSpc>
            </a:pPr>
          </a:p>
          <a:p>
            <a:pPr marL="946031" indent="-473015" lvl="1">
              <a:lnSpc>
                <a:spcPts val="6090"/>
              </a:lnSpc>
              <a:buFont typeface="Arial"/>
              <a:buChar char="•"/>
            </a:pPr>
            <a:r>
              <a:rPr lang="en-US" sz="4381">
                <a:solidFill>
                  <a:srgbClr val="FFFFFF"/>
                </a:solidFill>
                <a:latin typeface="Now"/>
              </a:rPr>
              <a:t>A delta-neutral portfolio evens out the response to market movements for a certain range to bring the net change of the position to zero.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885825"/>
            <a:ext cx="9412479" cy="963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44"/>
              </a:lnSpc>
            </a:pPr>
            <a:r>
              <a:rPr lang="en-US" sz="5441">
                <a:solidFill>
                  <a:srgbClr val="FF66C4"/>
                </a:solidFill>
                <a:latin typeface="DM Sans Bold"/>
              </a:rPr>
              <a:t>Delta Neutral Portfolio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26057" y="-6559068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79" y="0"/>
                </a:lnTo>
                <a:lnTo>
                  <a:pt x="9641779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27111" y="8011205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79" y="0"/>
                </a:lnTo>
                <a:lnTo>
                  <a:pt x="9641779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66669" y="3561069"/>
            <a:ext cx="6522735" cy="2181071"/>
          </a:xfrm>
          <a:custGeom>
            <a:avLst/>
            <a:gdLst/>
            <a:ahLst/>
            <a:cxnLst/>
            <a:rect r="r" b="b" t="t" l="l"/>
            <a:pathLst>
              <a:path h="2181071" w="6522735">
                <a:moveTo>
                  <a:pt x="0" y="0"/>
                </a:moveTo>
                <a:lnTo>
                  <a:pt x="6522735" y="0"/>
                </a:lnTo>
                <a:lnTo>
                  <a:pt x="6522735" y="2181072"/>
                </a:lnTo>
                <a:lnTo>
                  <a:pt x="0" y="21810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47625" cap="sq">
            <a:solidFill>
              <a:srgbClr val="FFFFFF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455634" y="3561069"/>
            <a:ext cx="7046272" cy="2173657"/>
          </a:xfrm>
          <a:custGeom>
            <a:avLst/>
            <a:gdLst/>
            <a:ahLst/>
            <a:cxnLst/>
            <a:rect r="r" b="b" t="t" l="l"/>
            <a:pathLst>
              <a:path h="2173657" w="7046272">
                <a:moveTo>
                  <a:pt x="0" y="0"/>
                </a:moveTo>
                <a:lnTo>
                  <a:pt x="7046272" y="0"/>
                </a:lnTo>
                <a:lnTo>
                  <a:pt x="7046272" y="2173657"/>
                </a:lnTo>
                <a:lnTo>
                  <a:pt x="0" y="21736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47625" cap="sq">
            <a:solidFill>
              <a:srgbClr val="FFFFFF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124674" y="6275541"/>
            <a:ext cx="10038651" cy="1783781"/>
          </a:xfrm>
          <a:custGeom>
            <a:avLst/>
            <a:gdLst/>
            <a:ahLst/>
            <a:cxnLst/>
            <a:rect r="r" b="b" t="t" l="l"/>
            <a:pathLst>
              <a:path h="1783781" w="10038651">
                <a:moveTo>
                  <a:pt x="0" y="0"/>
                </a:moveTo>
                <a:lnTo>
                  <a:pt x="10038652" y="0"/>
                </a:lnTo>
                <a:lnTo>
                  <a:pt x="10038652" y="1783781"/>
                </a:lnTo>
                <a:lnTo>
                  <a:pt x="0" y="17837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00439" y="752771"/>
            <a:ext cx="8655195" cy="732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69"/>
              </a:lnSpc>
            </a:pPr>
            <a:r>
              <a:rPr lang="en-US" sz="4294" u="sng">
                <a:solidFill>
                  <a:srgbClr val="048AFF"/>
                </a:solidFill>
                <a:latin typeface="Now Bold"/>
              </a:rPr>
              <a:t>Neutralizing using options only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00439" y="1952080"/>
            <a:ext cx="13045469" cy="732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90"/>
              </a:lnSpc>
            </a:pPr>
            <a:r>
              <a:rPr lang="en-US" sz="4381">
                <a:solidFill>
                  <a:srgbClr val="FFFFFF"/>
                </a:solidFill>
                <a:latin typeface="Now"/>
              </a:rPr>
              <a:t>For Black Scholes model, 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26057" y="-6559068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79" y="0"/>
                </a:lnTo>
                <a:lnTo>
                  <a:pt x="9641779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27111" y="8011205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79" y="0"/>
                </a:lnTo>
                <a:lnTo>
                  <a:pt x="9641779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464654" y="2333625"/>
          <a:ext cx="8399441" cy="5619750"/>
        </p:xfrm>
        <a:graphic>
          <a:graphicData uri="http://schemas.openxmlformats.org/drawingml/2006/table">
            <a:tbl>
              <a:tblPr/>
              <a:tblGrid>
                <a:gridCol w="1828184"/>
                <a:gridCol w="2114159"/>
                <a:gridCol w="1742391"/>
                <a:gridCol w="2714707"/>
              </a:tblGrid>
              <a:tr h="155785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Strike (K)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Time to Maturity (T in days)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Call Delta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Portfolio (number of put options)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37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30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23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0.999742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38731.2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37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55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36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0.998498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6648.62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37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60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23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0.996792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3107.03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37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70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37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0.997174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3528.12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37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90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65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0.999097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11065.1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9395373" y="2333625"/>
          <a:ext cx="8377515" cy="5619750"/>
        </p:xfrm>
        <a:graphic>
          <a:graphicData uri="http://schemas.openxmlformats.org/drawingml/2006/table">
            <a:tbl>
              <a:tblPr/>
              <a:tblGrid>
                <a:gridCol w="1828195"/>
                <a:gridCol w="1828195"/>
                <a:gridCol w="1828195"/>
                <a:gridCol w="2892931"/>
              </a:tblGrid>
              <a:tr h="155785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Strike (K)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Time to Maturity (T in days)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Put Delta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Portfolio (number of call options)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37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65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59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-0.000626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0.0062663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37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70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28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-0.00432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0.0433755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37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75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35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-0.00367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0.0368403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37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85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45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-0.00299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0.0299823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37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230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65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-0.00588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Now"/>
                        </a:rPr>
                        <a:t>0.059131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800439" y="1363033"/>
            <a:ext cx="3863936" cy="736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90"/>
              </a:lnSpc>
            </a:pPr>
            <a:r>
              <a:rPr lang="en-US" sz="4381" u="sng">
                <a:solidFill>
                  <a:srgbClr val="FFFFFF"/>
                </a:solidFill>
                <a:latin typeface="Now Bold"/>
              </a:rPr>
              <a:t>Call options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20194" y="1363033"/>
            <a:ext cx="3863936" cy="736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90"/>
              </a:lnSpc>
            </a:pPr>
            <a:r>
              <a:rPr lang="en-US" sz="4381" u="sng">
                <a:solidFill>
                  <a:srgbClr val="FFFFFF"/>
                </a:solidFill>
                <a:latin typeface="Now Bold"/>
              </a:rPr>
              <a:t>Put options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26057" y="-6559068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79" y="0"/>
                </a:lnTo>
                <a:lnTo>
                  <a:pt x="9641779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27111" y="8011205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79" y="0"/>
                </a:lnTo>
                <a:lnTo>
                  <a:pt x="9641779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853986" y="3972774"/>
            <a:ext cx="7046272" cy="2173657"/>
          </a:xfrm>
          <a:custGeom>
            <a:avLst/>
            <a:gdLst/>
            <a:ahLst/>
            <a:cxnLst/>
            <a:rect r="r" b="b" t="t" l="l"/>
            <a:pathLst>
              <a:path h="2173657" w="7046272">
                <a:moveTo>
                  <a:pt x="0" y="0"/>
                </a:moveTo>
                <a:lnTo>
                  <a:pt x="7046272" y="0"/>
                </a:lnTo>
                <a:lnTo>
                  <a:pt x="7046272" y="2173658"/>
                </a:lnTo>
                <a:lnTo>
                  <a:pt x="0" y="21736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47625" cap="sq">
            <a:solidFill>
              <a:srgbClr val="FFFFFF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4098819" y="7208041"/>
            <a:ext cx="8937016" cy="1606326"/>
          </a:xfrm>
          <a:custGeom>
            <a:avLst/>
            <a:gdLst/>
            <a:ahLst/>
            <a:cxnLst/>
            <a:rect r="r" b="b" t="t" l="l"/>
            <a:pathLst>
              <a:path h="1606326" w="8937016">
                <a:moveTo>
                  <a:pt x="0" y="0"/>
                </a:moveTo>
                <a:lnTo>
                  <a:pt x="8937016" y="0"/>
                </a:lnTo>
                <a:lnTo>
                  <a:pt x="8937016" y="1606327"/>
                </a:lnTo>
                <a:lnTo>
                  <a:pt x="0" y="16063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586992" y="3972774"/>
            <a:ext cx="4608153" cy="2173657"/>
          </a:xfrm>
          <a:custGeom>
            <a:avLst/>
            <a:gdLst/>
            <a:ahLst/>
            <a:cxnLst/>
            <a:rect r="r" b="b" t="t" l="l"/>
            <a:pathLst>
              <a:path h="2173657" w="4608153">
                <a:moveTo>
                  <a:pt x="0" y="0"/>
                </a:moveTo>
                <a:lnTo>
                  <a:pt x="4608153" y="0"/>
                </a:lnTo>
                <a:lnTo>
                  <a:pt x="4608153" y="2173658"/>
                </a:lnTo>
                <a:lnTo>
                  <a:pt x="0" y="21736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38100" cap="sq">
            <a:solidFill>
              <a:srgbClr val="FFFFFF"/>
            </a:solidFill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800439" y="752771"/>
            <a:ext cx="13734006" cy="732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69"/>
              </a:lnSpc>
            </a:pPr>
            <a:r>
              <a:rPr lang="en-US" sz="4294" u="sng">
                <a:solidFill>
                  <a:srgbClr val="048AFF"/>
                </a:solidFill>
                <a:latin typeface="Now Bold"/>
              </a:rPr>
              <a:t>Neutralizing using options and number of shares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00439" y="1952080"/>
            <a:ext cx="15099820" cy="1503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90"/>
              </a:lnSpc>
            </a:pPr>
            <a:r>
              <a:rPr lang="en-US" sz="4381">
                <a:solidFill>
                  <a:srgbClr val="FFFFFF"/>
                </a:solidFill>
                <a:latin typeface="Now"/>
              </a:rPr>
              <a:t>Let’s suppose we own 100 shares of AAPL stocks, now to neutralize the delta we need to buy Put options.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23110" y="0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80" y="0"/>
                </a:lnTo>
                <a:lnTo>
                  <a:pt x="9641780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1520290"/>
            <a:ext cx="18288000" cy="7246420"/>
          </a:xfrm>
          <a:custGeom>
            <a:avLst/>
            <a:gdLst/>
            <a:ahLst/>
            <a:cxnLst/>
            <a:rect r="r" b="b" t="t" l="l"/>
            <a:pathLst>
              <a:path h="7246420" w="18288000">
                <a:moveTo>
                  <a:pt x="0" y="0"/>
                </a:moveTo>
                <a:lnTo>
                  <a:pt x="18288000" y="0"/>
                </a:lnTo>
                <a:lnTo>
                  <a:pt x="18288000" y="7246420"/>
                </a:lnTo>
                <a:lnTo>
                  <a:pt x="0" y="72464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23110" y="328636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37274" y="1028700"/>
            <a:ext cx="10213452" cy="8129074"/>
          </a:xfrm>
          <a:custGeom>
            <a:avLst/>
            <a:gdLst/>
            <a:ahLst/>
            <a:cxnLst/>
            <a:rect r="r" b="b" t="t" l="l"/>
            <a:pathLst>
              <a:path h="8129074" w="10213452">
                <a:moveTo>
                  <a:pt x="0" y="0"/>
                </a:moveTo>
                <a:lnTo>
                  <a:pt x="10213452" y="0"/>
                </a:lnTo>
                <a:lnTo>
                  <a:pt x="10213452" y="8129074"/>
                </a:lnTo>
                <a:lnTo>
                  <a:pt x="0" y="81290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89719" y="-1276542"/>
            <a:ext cx="2556280" cy="2553085"/>
          </a:xfrm>
          <a:custGeom>
            <a:avLst/>
            <a:gdLst/>
            <a:ahLst/>
            <a:cxnLst/>
            <a:rect r="r" b="b" t="t" l="l"/>
            <a:pathLst>
              <a:path h="2553085" w="2556280">
                <a:moveTo>
                  <a:pt x="0" y="0"/>
                </a:moveTo>
                <a:lnTo>
                  <a:pt x="2556280" y="0"/>
                </a:lnTo>
                <a:lnTo>
                  <a:pt x="2556280" y="2553084"/>
                </a:lnTo>
                <a:lnTo>
                  <a:pt x="0" y="25530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961479" y="8631489"/>
            <a:ext cx="4010261" cy="4005248"/>
          </a:xfrm>
          <a:custGeom>
            <a:avLst/>
            <a:gdLst/>
            <a:ahLst/>
            <a:cxnLst/>
            <a:rect r="r" b="b" t="t" l="l"/>
            <a:pathLst>
              <a:path h="4005248" w="4010261">
                <a:moveTo>
                  <a:pt x="0" y="0"/>
                </a:moveTo>
                <a:lnTo>
                  <a:pt x="4010261" y="0"/>
                </a:lnTo>
                <a:lnTo>
                  <a:pt x="4010261" y="4005248"/>
                </a:lnTo>
                <a:lnTo>
                  <a:pt x="0" y="40052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198528"/>
            <a:ext cx="16230600" cy="7296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14566" indent="-357283" lvl="1">
              <a:lnSpc>
                <a:spcPts val="4832"/>
              </a:lnSpc>
              <a:buFont typeface="Arial"/>
              <a:buChar char="•"/>
            </a:pPr>
            <a:r>
              <a:rPr lang="en-US" sz="3309">
                <a:solidFill>
                  <a:srgbClr val="FFFFFF"/>
                </a:solidFill>
                <a:latin typeface="DM Sans"/>
              </a:rPr>
              <a:t>Used AAPL stock.</a:t>
            </a:r>
          </a:p>
          <a:p>
            <a:pPr marL="714566" indent="-357283" lvl="1">
              <a:lnSpc>
                <a:spcPts val="4832"/>
              </a:lnSpc>
              <a:buFont typeface="Arial"/>
              <a:buChar char="•"/>
            </a:pPr>
            <a:r>
              <a:rPr lang="en-US" sz="3309">
                <a:solidFill>
                  <a:srgbClr val="FFFFFF"/>
                </a:solidFill>
                <a:latin typeface="DM Sans"/>
              </a:rPr>
              <a:t>Used YAHOO finance for stock history</a:t>
            </a:r>
          </a:p>
          <a:p>
            <a:pPr marL="714566" indent="-357283" lvl="1">
              <a:lnSpc>
                <a:spcPts val="4832"/>
              </a:lnSpc>
              <a:buFont typeface="Arial"/>
              <a:buChar char="•"/>
            </a:pPr>
            <a:r>
              <a:rPr lang="en-US" sz="3309">
                <a:solidFill>
                  <a:srgbClr val="FFFFFF"/>
                </a:solidFill>
                <a:latin typeface="DM Sans"/>
              </a:rPr>
              <a:t>Use past one-year data to estimate the annual volatility.</a:t>
            </a:r>
          </a:p>
          <a:p>
            <a:pPr marL="714566" indent="-357283" lvl="1">
              <a:lnSpc>
                <a:spcPts val="4832"/>
              </a:lnSpc>
              <a:buFont typeface="Arial"/>
              <a:buChar char="•"/>
            </a:pPr>
            <a:r>
              <a:rPr lang="en-US" sz="3309">
                <a:solidFill>
                  <a:srgbClr val="FFFFFF"/>
                </a:solidFill>
                <a:latin typeface="DM Sans"/>
              </a:rPr>
              <a:t>Uses 10 years’ US treasury rate as the rate of interest.</a:t>
            </a:r>
          </a:p>
          <a:p>
            <a:pPr marL="714566" indent="-357283" lvl="1">
              <a:lnSpc>
                <a:spcPts val="4832"/>
              </a:lnSpc>
              <a:buFont typeface="Arial"/>
              <a:buChar char="•"/>
            </a:pPr>
            <a:r>
              <a:rPr lang="en-US" sz="3309">
                <a:solidFill>
                  <a:srgbClr val="FFFFFF"/>
                </a:solidFill>
                <a:latin typeface="DM Sans"/>
              </a:rPr>
              <a:t>Evaluated Binomial for different strike prices and time of maturity to evaluate the call/ put option.</a:t>
            </a:r>
          </a:p>
          <a:p>
            <a:pPr marL="714566" indent="-357283" lvl="1">
              <a:lnSpc>
                <a:spcPts val="4832"/>
              </a:lnSpc>
              <a:buFont typeface="Arial"/>
              <a:buChar char="•"/>
            </a:pPr>
            <a:r>
              <a:rPr lang="en-US" sz="3309">
                <a:solidFill>
                  <a:srgbClr val="FFFFFF"/>
                </a:solidFill>
                <a:latin typeface="DM Sans"/>
              </a:rPr>
              <a:t>Evaluated Black Scholes for different strike prices and time of maturity to evaluate the call/ put option.</a:t>
            </a:r>
          </a:p>
          <a:p>
            <a:pPr marL="714566" indent="-357283" lvl="1">
              <a:lnSpc>
                <a:spcPts val="4832"/>
              </a:lnSpc>
              <a:buFont typeface="Arial"/>
              <a:buChar char="•"/>
            </a:pPr>
            <a:r>
              <a:rPr lang="en-US" sz="3309">
                <a:solidFill>
                  <a:srgbClr val="FFFFFF"/>
                </a:solidFill>
                <a:latin typeface="DM Sans"/>
              </a:rPr>
              <a:t>Showed convergence of Black Scholes and Binomial for large n</a:t>
            </a:r>
          </a:p>
          <a:p>
            <a:pPr marL="714566" indent="-357283" lvl="1">
              <a:lnSpc>
                <a:spcPts val="4832"/>
              </a:lnSpc>
              <a:buFont typeface="Arial"/>
              <a:buChar char="•"/>
            </a:pPr>
            <a:r>
              <a:rPr lang="en-US" sz="3309">
                <a:solidFill>
                  <a:srgbClr val="FFFFFF"/>
                </a:solidFill>
                <a:latin typeface="DM Sans"/>
              </a:rPr>
              <a:t>Comparison with the actual market data</a:t>
            </a:r>
          </a:p>
          <a:p>
            <a:pPr marL="714566" indent="-357283" lvl="1">
              <a:lnSpc>
                <a:spcPts val="4832"/>
              </a:lnSpc>
              <a:buFont typeface="Arial"/>
              <a:buChar char="•"/>
            </a:pPr>
            <a:r>
              <a:rPr lang="en-US" sz="3309">
                <a:solidFill>
                  <a:srgbClr val="FFFFFF"/>
                </a:solidFill>
                <a:latin typeface="DM Sans"/>
              </a:rPr>
              <a:t>Created a delta neutral portfolio</a:t>
            </a:r>
          </a:p>
          <a:p>
            <a:pPr marL="714566" indent="-357283" lvl="1">
              <a:lnSpc>
                <a:spcPts val="4832"/>
              </a:lnSpc>
              <a:buFont typeface="Arial"/>
              <a:buChar char="•"/>
            </a:pPr>
            <a:r>
              <a:rPr lang="en-US" sz="3309">
                <a:solidFill>
                  <a:srgbClr val="FFFFFF"/>
                </a:solidFill>
                <a:latin typeface="DM Sans"/>
              </a:rPr>
              <a:t>Used numerical methods to get implied volatility.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855821" y="769658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792965" y="-4982246"/>
            <a:ext cx="8083465" cy="8073361"/>
          </a:xfrm>
          <a:custGeom>
            <a:avLst/>
            <a:gdLst/>
            <a:ahLst/>
            <a:cxnLst/>
            <a:rect r="r" b="b" t="t" l="l"/>
            <a:pathLst>
              <a:path h="8073361" w="8083465">
                <a:moveTo>
                  <a:pt x="0" y="0"/>
                </a:moveTo>
                <a:lnTo>
                  <a:pt x="8083465" y="0"/>
                </a:lnTo>
                <a:lnTo>
                  <a:pt x="8083465" y="8073361"/>
                </a:lnTo>
                <a:lnTo>
                  <a:pt x="0" y="80733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0507" y="428096"/>
            <a:ext cx="6417112" cy="1091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70"/>
              </a:lnSpc>
            </a:pPr>
            <a:r>
              <a:rPr lang="en-US" sz="6381">
                <a:solidFill>
                  <a:srgbClr val="FF66C4"/>
                </a:solidFill>
                <a:latin typeface="Now Bold"/>
              </a:rPr>
              <a:t>Outline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26057" y="-6559068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79" y="0"/>
                </a:lnTo>
                <a:lnTo>
                  <a:pt x="9641779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513524" y="7811476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441179" y="2956179"/>
            <a:ext cx="7068443" cy="4374643"/>
          </a:xfrm>
          <a:custGeom>
            <a:avLst/>
            <a:gdLst/>
            <a:ahLst/>
            <a:cxnLst/>
            <a:rect r="r" b="b" t="t" l="l"/>
            <a:pathLst>
              <a:path h="4374643" w="7068443">
                <a:moveTo>
                  <a:pt x="0" y="0"/>
                </a:moveTo>
                <a:lnTo>
                  <a:pt x="7068444" y="0"/>
                </a:lnTo>
                <a:lnTo>
                  <a:pt x="7068444" y="4374642"/>
                </a:lnTo>
                <a:lnTo>
                  <a:pt x="0" y="43746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885825"/>
            <a:ext cx="9412479" cy="963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44"/>
              </a:lnSpc>
            </a:pPr>
            <a:r>
              <a:rPr lang="en-US" sz="5441">
                <a:solidFill>
                  <a:srgbClr val="FF66C4"/>
                </a:solidFill>
                <a:latin typeface="DM Sans Bold"/>
              </a:rPr>
              <a:t>Implied Volatility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56522" y="2396516"/>
            <a:ext cx="9300216" cy="5228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94904" indent="-397452" lvl="1">
              <a:lnSpc>
                <a:spcPts val="5117"/>
              </a:lnSpc>
              <a:buFont typeface="Arial"/>
              <a:buChar char="•"/>
            </a:pPr>
            <a:r>
              <a:rPr lang="en-US" sz="3681">
                <a:solidFill>
                  <a:srgbClr val="FFFFFF"/>
                </a:solidFill>
                <a:latin typeface="Now"/>
              </a:rPr>
              <a:t>IV is often used to price options contracts where high implied volatility results in options with higher premiums and vice versa.</a:t>
            </a:r>
          </a:p>
          <a:p>
            <a:pPr>
              <a:lnSpc>
                <a:spcPts val="5117"/>
              </a:lnSpc>
            </a:pPr>
          </a:p>
          <a:p>
            <a:pPr marL="794904" indent="-397452" lvl="1">
              <a:lnSpc>
                <a:spcPts val="5117"/>
              </a:lnSpc>
              <a:buFont typeface="Arial"/>
              <a:buChar char="•"/>
            </a:pPr>
            <a:r>
              <a:rPr lang="en-US" sz="3681">
                <a:solidFill>
                  <a:srgbClr val="FFFFFF"/>
                </a:solidFill>
                <a:latin typeface="Now"/>
              </a:rPr>
              <a:t>Implied volatility usually increases in bearish markets and decreases when the market is bullish.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26057" y="-6559068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79" y="0"/>
                </a:lnTo>
                <a:lnTo>
                  <a:pt x="9641779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513524" y="7811476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565123" y="2684547"/>
            <a:ext cx="8618788" cy="1301413"/>
          </a:xfrm>
          <a:custGeom>
            <a:avLst/>
            <a:gdLst/>
            <a:ahLst/>
            <a:cxnLst/>
            <a:rect r="r" b="b" t="t" l="l"/>
            <a:pathLst>
              <a:path h="1301413" w="8618788">
                <a:moveTo>
                  <a:pt x="0" y="0"/>
                </a:moveTo>
                <a:lnTo>
                  <a:pt x="8618788" y="0"/>
                </a:lnTo>
                <a:lnTo>
                  <a:pt x="8618788" y="1301412"/>
                </a:lnTo>
                <a:lnTo>
                  <a:pt x="0" y="13014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189881" y="5347297"/>
            <a:ext cx="6320935" cy="1942282"/>
          </a:xfrm>
          <a:custGeom>
            <a:avLst/>
            <a:gdLst/>
            <a:ahLst/>
            <a:cxnLst/>
            <a:rect r="r" b="b" t="t" l="l"/>
            <a:pathLst>
              <a:path h="1942282" w="6320935">
                <a:moveTo>
                  <a:pt x="0" y="0"/>
                </a:moveTo>
                <a:lnTo>
                  <a:pt x="6320935" y="0"/>
                </a:lnTo>
                <a:lnTo>
                  <a:pt x="6320935" y="1942282"/>
                </a:lnTo>
                <a:lnTo>
                  <a:pt x="0" y="19422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00439" y="752771"/>
            <a:ext cx="13734006" cy="732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69"/>
              </a:lnSpc>
            </a:pPr>
            <a:r>
              <a:rPr lang="en-US" sz="4294" u="sng">
                <a:solidFill>
                  <a:srgbClr val="048AFF"/>
                </a:solidFill>
                <a:latin typeface="Now Bold"/>
              </a:rPr>
              <a:t>Numerical Method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00439" y="1952080"/>
            <a:ext cx="15099820" cy="732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90"/>
              </a:lnSpc>
            </a:pPr>
            <a:r>
              <a:rPr lang="en-US" sz="4381">
                <a:solidFill>
                  <a:srgbClr val="FFFFFF"/>
                </a:solidFill>
                <a:latin typeface="Now"/>
              </a:rPr>
              <a:t>We need to solve for </a:t>
            </a:r>
            <a:r>
              <a:rPr lang="en-US" sz="4381">
                <a:solidFill>
                  <a:srgbClr val="FFFFFF"/>
                </a:solidFill>
                <a:latin typeface="Now"/>
              </a:rPr>
              <a:t>σ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00439" y="4452684"/>
            <a:ext cx="15099820" cy="732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90"/>
              </a:lnSpc>
            </a:pPr>
            <a:r>
              <a:rPr lang="en-US" sz="4381">
                <a:solidFill>
                  <a:srgbClr val="FFFFFF"/>
                </a:solidFill>
                <a:latin typeface="Now"/>
              </a:rPr>
              <a:t>For this we will use Newton-Raphson method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26057" y="-6559068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79" y="0"/>
                </a:lnTo>
                <a:lnTo>
                  <a:pt x="9641779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513524" y="7811476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274422" y="620254"/>
            <a:ext cx="13758206" cy="9046492"/>
          </a:xfrm>
          <a:custGeom>
            <a:avLst/>
            <a:gdLst/>
            <a:ahLst/>
            <a:cxnLst/>
            <a:rect r="r" b="b" t="t" l="l"/>
            <a:pathLst>
              <a:path h="9046492" w="13758206">
                <a:moveTo>
                  <a:pt x="0" y="0"/>
                </a:moveTo>
                <a:lnTo>
                  <a:pt x="13758206" y="0"/>
                </a:lnTo>
                <a:lnTo>
                  <a:pt x="13758206" y="9046492"/>
                </a:lnTo>
                <a:lnTo>
                  <a:pt x="0" y="90464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26057" y="-6559068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79" y="0"/>
                </a:lnTo>
                <a:lnTo>
                  <a:pt x="9641779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513524" y="7811476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47930" y="319688"/>
            <a:ext cx="12398043" cy="9647624"/>
          </a:xfrm>
          <a:custGeom>
            <a:avLst/>
            <a:gdLst/>
            <a:ahLst/>
            <a:cxnLst/>
            <a:rect r="r" b="b" t="t" l="l"/>
            <a:pathLst>
              <a:path h="9647624" w="12398043">
                <a:moveTo>
                  <a:pt x="0" y="0"/>
                </a:moveTo>
                <a:lnTo>
                  <a:pt x="12398044" y="0"/>
                </a:lnTo>
                <a:lnTo>
                  <a:pt x="12398044" y="9647624"/>
                </a:lnTo>
                <a:lnTo>
                  <a:pt x="0" y="96476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001244">
            <a:off x="10917706" y="7049713"/>
            <a:ext cx="14283863" cy="12962606"/>
          </a:xfrm>
          <a:custGeom>
            <a:avLst/>
            <a:gdLst/>
            <a:ahLst/>
            <a:cxnLst/>
            <a:rect r="r" b="b" t="t" l="l"/>
            <a:pathLst>
              <a:path h="12962606" w="14283863">
                <a:moveTo>
                  <a:pt x="0" y="0"/>
                </a:moveTo>
                <a:lnTo>
                  <a:pt x="14283863" y="0"/>
                </a:lnTo>
                <a:lnTo>
                  <a:pt x="14283863" y="12962606"/>
                </a:lnTo>
                <a:lnTo>
                  <a:pt x="0" y="129626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84654">
            <a:off x="-6628924" y="-8283079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7"/>
                </a:lnTo>
                <a:lnTo>
                  <a:pt x="0" y="114316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45481" y="-69377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458731" y="4384564"/>
            <a:ext cx="11370537" cy="1374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2"/>
              </a:lnSpc>
            </a:pPr>
            <a:r>
              <a:rPr lang="en-US" sz="8087">
                <a:solidFill>
                  <a:srgbClr val="048AFF"/>
                </a:solidFill>
                <a:latin typeface="Now Bold"/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26057" y="-6559068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79" y="0"/>
                </a:lnTo>
                <a:lnTo>
                  <a:pt x="9641779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513524" y="7811476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011398" y="3292669"/>
            <a:ext cx="5029317" cy="5029317"/>
          </a:xfrm>
          <a:custGeom>
            <a:avLst/>
            <a:gdLst/>
            <a:ahLst/>
            <a:cxnLst/>
            <a:rect r="r" b="b" t="t" l="l"/>
            <a:pathLst>
              <a:path h="5029317" w="5029317">
                <a:moveTo>
                  <a:pt x="0" y="0"/>
                </a:moveTo>
                <a:lnTo>
                  <a:pt x="5029317" y="0"/>
                </a:lnTo>
                <a:lnTo>
                  <a:pt x="5029317" y="5029317"/>
                </a:lnTo>
                <a:lnTo>
                  <a:pt x="0" y="50293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0507" y="428096"/>
            <a:ext cx="6417112" cy="1091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70"/>
              </a:lnSpc>
            </a:pPr>
            <a:r>
              <a:rPr lang="en-US" sz="6381">
                <a:solidFill>
                  <a:srgbClr val="FF66C4"/>
                </a:solidFill>
                <a:latin typeface="Now Bold"/>
              </a:rPr>
              <a:t>Procedure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23387" y="2994459"/>
            <a:ext cx="11588011" cy="6569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32"/>
              </a:lnSpc>
            </a:pPr>
          </a:p>
          <a:p>
            <a:pPr>
              <a:lnSpc>
                <a:spcPts val="4732"/>
              </a:lnSpc>
            </a:pPr>
            <a:r>
              <a:rPr lang="en-US" sz="3241">
                <a:solidFill>
                  <a:srgbClr val="FFFFFF"/>
                </a:solidFill>
                <a:latin typeface="DM Sans Bold"/>
              </a:rPr>
              <a:t>Used AAPL stock:</a:t>
            </a:r>
          </a:p>
          <a:p>
            <a:pPr>
              <a:lnSpc>
                <a:spcPts val="4732"/>
              </a:lnSpc>
            </a:pPr>
            <a:r>
              <a:rPr lang="en-US" sz="3241">
                <a:solidFill>
                  <a:srgbClr val="FFFFFF"/>
                </a:solidFill>
                <a:latin typeface="DM Sans"/>
              </a:rPr>
              <a:t>We chose Apple Inc. (AAPL) as our underlying stock for this project.</a:t>
            </a:r>
          </a:p>
          <a:p>
            <a:pPr>
              <a:lnSpc>
                <a:spcPts val="4732"/>
              </a:lnSpc>
            </a:pPr>
          </a:p>
          <a:p>
            <a:pPr>
              <a:lnSpc>
                <a:spcPts val="4732"/>
              </a:lnSpc>
            </a:pPr>
            <a:r>
              <a:rPr lang="en-US" sz="3241">
                <a:solidFill>
                  <a:srgbClr val="FFFFFF"/>
                </a:solidFill>
                <a:latin typeface="DM Sans Bold"/>
              </a:rPr>
              <a:t>Used YAHOO finance for stock history:</a:t>
            </a:r>
          </a:p>
          <a:p>
            <a:pPr>
              <a:lnSpc>
                <a:spcPts val="4732"/>
              </a:lnSpc>
            </a:pPr>
            <a:r>
              <a:rPr lang="en-US" sz="3241">
                <a:solidFill>
                  <a:srgbClr val="FFFFFF"/>
                </a:solidFill>
                <a:latin typeface="DM Sans"/>
              </a:rPr>
              <a:t>For collecting historical stock data, we utilized Yahoo Finance's API. </a:t>
            </a:r>
          </a:p>
          <a:p>
            <a:pPr>
              <a:lnSpc>
                <a:spcPts val="4732"/>
              </a:lnSpc>
            </a:pPr>
            <a:r>
              <a:rPr lang="en-US" sz="3241">
                <a:solidFill>
                  <a:srgbClr val="FFFFFF"/>
                </a:solidFill>
                <a:latin typeface="DM Sans"/>
              </a:rPr>
              <a:t>We downloaded data from </a:t>
            </a:r>
            <a:r>
              <a:rPr lang="en-US" sz="3241" u="sng">
                <a:solidFill>
                  <a:srgbClr val="FFFFFF"/>
                </a:solidFill>
                <a:latin typeface="DM Sans Bold"/>
              </a:rPr>
              <a:t>March 28, 2023</a:t>
            </a:r>
            <a:r>
              <a:rPr lang="en-US" sz="3241">
                <a:solidFill>
                  <a:srgbClr val="FFFFFF"/>
                </a:solidFill>
                <a:latin typeface="DM Sans"/>
              </a:rPr>
              <a:t>, to </a:t>
            </a:r>
            <a:r>
              <a:rPr lang="en-US" sz="3241" u="sng">
                <a:solidFill>
                  <a:srgbClr val="FFFFFF"/>
                </a:solidFill>
                <a:latin typeface="DM Sans Bold"/>
              </a:rPr>
              <a:t>April 1, 2024</a:t>
            </a:r>
            <a:r>
              <a:rPr lang="en-US" sz="3241">
                <a:solidFill>
                  <a:srgbClr val="FFFFFF"/>
                </a:solidFill>
                <a:latin typeface="DM Sans"/>
              </a:rPr>
              <a:t>, for AAPL stock.</a:t>
            </a:r>
          </a:p>
          <a:p>
            <a:pPr>
              <a:lnSpc>
                <a:spcPts val="4732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00583" y="2458738"/>
            <a:ext cx="7570955" cy="1163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8"/>
              </a:lnSpc>
            </a:pPr>
            <a:r>
              <a:rPr lang="en-US" sz="3394">
                <a:solidFill>
                  <a:srgbClr val="048AFF"/>
                </a:solidFill>
                <a:latin typeface="Now Bold"/>
              </a:rPr>
              <a:t>Data Sources and Overview</a:t>
            </a:r>
          </a:p>
          <a:p>
            <a:pPr algn="ctr">
              <a:lnSpc>
                <a:spcPts val="4718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26057" y="-6559068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79" y="0"/>
                </a:lnTo>
                <a:lnTo>
                  <a:pt x="9641779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513524" y="7811476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38417" y="2359540"/>
            <a:ext cx="15611166" cy="6122292"/>
          </a:xfrm>
          <a:custGeom>
            <a:avLst/>
            <a:gdLst/>
            <a:ahLst/>
            <a:cxnLst/>
            <a:rect r="r" b="b" t="t" l="l"/>
            <a:pathLst>
              <a:path h="6122292" w="15611166">
                <a:moveTo>
                  <a:pt x="0" y="0"/>
                </a:moveTo>
                <a:lnTo>
                  <a:pt x="15611166" y="0"/>
                </a:lnTo>
                <a:lnTo>
                  <a:pt x="15611166" y="6122291"/>
                </a:lnTo>
                <a:lnTo>
                  <a:pt x="0" y="61222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0507" y="428096"/>
            <a:ext cx="6417112" cy="2200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70"/>
              </a:lnSpc>
            </a:pPr>
            <a:r>
              <a:rPr lang="en-US" sz="6381">
                <a:solidFill>
                  <a:srgbClr val="048AFF"/>
                </a:solidFill>
                <a:latin typeface="Now Bold"/>
              </a:rPr>
              <a:t>Stock - AAPL</a:t>
            </a:r>
          </a:p>
          <a:p>
            <a:pPr algn="ctr">
              <a:lnSpc>
                <a:spcPts val="887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26057" y="-6559068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79" y="0"/>
                </a:lnTo>
                <a:lnTo>
                  <a:pt x="9641779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513524" y="7811476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751398" y="1849143"/>
            <a:ext cx="7507902" cy="7538054"/>
          </a:xfrm>
          <a:custGeom>
            <a:avLst/>
            <a:gdLst/>
            <a:ahLst/>
            <a:cxnLst/>
            <a:rect r="r" b="b" t="t" l="l"/>
            <a:pathLst>
              <a:path h="7538054" w="7507902">
                <a:moveTo>
                  <a:pt x="0" y="0"/>
                </a:moveTo>
                <a:lnTo>
                  <a:pt x="7507902" y="0"/>
                </a:lnTo>
                <a:lnTo>
                  <a:pt x="7507902" y="7538054"/>
                </a:lnTo>
                <a:lnTo>
                  <a:pt x="0" y="75380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85206" y="4651704"/>
            <a:ext cx="3827949" cy="1158855"/>
            <a:chOff x="0" y="0"/>
            <a:chExt cx="1008184" cy="30521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08184" cy="305213"/>
            </a:xfrm>
            <a:custGeom>
              <a:avLst/>
              <a:gdLst/>
              <a:ahLst/>
              <a:cxnLst/>
              <a:rect r="r" b="b" t="t" l="l"/>
              <a:pathLst>
                <a:path h="305213" w="1008184">
                  <a:moveTo>
                    <a:pt x="0" y="0"/>
                  </a:moveTo>
                  <a:lnTo>
                    <a:pt x="1008184" y="0"/>
                  </a:lnTo>
                  <a:lnTo>
                    <a:pt x="1008184" y="305213"/>
                  </a:lnTo>
                  <a:lnTo>
                    <a:pt x="0" y="305213"/>
                  </a:lnTo>
                  <a:close/>
                </a:path>
              </a:pathLst>
            </a:custGeom>
            <a:solidFill>
              <a:srgbClr val="4B372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1008184" cy="3147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593949" y="2421943"/>
            <a:ext cx="6338004" cy="184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63"/>
              </a:lnSpc>
            </a:pPr>
          </a:p>
          <a:p>
            <a:pPr>
              <a:lnSpc>
                <a:spcPts val="4963"/>
              </a:lnSpc>
            </a:pPr>
            <a:r>
              <a:rPr lang="en-US" sz="3399">
                <a:solidFill>
                  <a:srgbClr val="FFFFFF"/>
                </a:solidFill>
                <a:latin typeface="Now"/>
              </a:rPr>
              <a:t>Used 10 years’ US treasury rate as the rate of interest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93949" y="4767125"/>
            <a:ext cx="4140991" cy="1043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13"/>
              </a:lnSpc>
            </a:pPr>
            <a:r>
              <a:rPr lang="en-US" sz="5899">
                <a:solidFill>
                  <a:srgbClr val="FFFFFF"/>
                </a:solidFill>
                <a:latin typeface="Now"/>
              </a:rPr>
              <a:t>r = 4.518%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93949" y="885825"/>
            <a:ext cx="9412479" cy="963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44"/>
              </a:lnSpc>
            </a:pPr>
            <a:r>
              <a:rPr lang="en-US" sz="5441">
                <a:solidFill>
                  <a:srgbClr val="FF66C4"/>
                </a:solidFill>
                <a:latin typeface="DM Sans Bold"/>
              </a:rPr>
              <a:t>Interest Rate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26057" y="-6559068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79" y="0"/>
                </a:lnTo>
                <a:lnTo>
                  <a:pt x="9641779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513524" y="7811476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93949" y="2671550"/>
            <a:ext cx="9083563" cy="1911890"/>
          </a:xfrm>
          <a:custGeom>
            <a:avLst/>
            <a:gdLst/>
            <a:ahLst/>
            <a:cxnLst/>
            <a:rect r="r" b="b" t="t" l="l"/>
            <a:pathLst>
              <a:path h="1911890" w="9083563">
                <a:moveTo>
                  <a:pt x="0" y="0"/>
                </a:moveTo>
                <a:lnTo>
                  <a:pt x="9083563" y="0"/>
                </a:lnTo>
                <a:lnTo>
                  <a:pt x="9083563" y="1911890"/>
                </a:lnTo>
                <a:lnTo>
                  <a:pt x="0" y="19118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93949" y="5143500"/>
            <a:ext cx="15665351" cy="1319092"/>
          </a:xfrm>
          <a:custGeom>
            <a:avLst/>
            <a:gdLst/>
            <a:ahLst/>
            <a:cxnLst/>
            <a:rect r="r" b="b" t="t" l="l"/>
            <a:pathLst>
              <a:path h="1319092" w="15665351">
                <a:moveTo>
                  <a:pt x="0" y="0"/>
                </a:moveTo>
                <a:lnTo>
                  <a:pt x="15665351" y="0"/>
                </a:lnTo>
                <a:lnTo>
                  <a:pt x="15665351" y="1319092"/>
                </a:lnTo>
                <a:lnTo>
                  <a:pt x="0" y="13190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93949" y="885825"/>
            <a:ext cx="9412479" cy="1026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528"/>
              </a:lnSpc>
            </a:pPr>
            <a:r>
              <a:rPr lang="en-US" sz="5841">
                <a:solidFill>
                  <a:srgbClr val="FF66C4"/>
                </a:solidFill>
                <a:latin typeface="DM Sans Bold"/>
              </a:rPr>
              <a:t>Volatility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26057" y="-6559068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79" y="0"/>
                </a:lnTo>
                <a:lnTo>
                  <a:pt x="9641779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513524" y="7811476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114613" y="2457301"/>
            <a:ext cx="8173387" cy="6574636"/>
          </a:xfrm>
          <a:custGeom>
            <a:avLst/>
            <a:gdLst/>
            <a:ahLst/>
            <a:cxnLst/>
            <a:rect r="r" b="b" t="t" l="l"/>
            <a:pathLst>
              <a:path h="6574636" w="8173387">
                <a:moveTo>
                  <a:pt x="0" y="0"/>
                </a:moveTo>
                <a:lnTo>
                  <a:pt x="8173387" y="0"/>
                </a:lnTo>
                <a:lnTo>
                  <a:pt x="8173387" y="6574636"/>
                </a:lnTo>
                <a:lnTo>
                  <a:pt x="0" y="65746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885825"/>
            <a:ext cx="9412479" cy="963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44"/>
              </a:lnSpc>
            </a:pPr>
            <a:r>
              <a:rPr lang="en-US" sz="5441">
                <a:solidFill>
                  <a:srgbClr val="FF66C4"/>
                </a:solidFill>
                <a:latin typeface="DM Sans Bold"/>
              </a:rPr>
              <a:t>Binomial Model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2305" y="2616989"/>
            <a:ext cx="9662531" cy="5798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82869" indent="-391434" lvl="1">
              <a:lnSpc>
                <a:spcPts val="5040"/>
              </a:lnSpc>
              <a:buFont typeface="Arial"/>
              <a:buChar char="•"/>
            </a:pPr>
            <a:r>
              <a:rPr lang="en-US" sz="3626">
                <a:solidFill>
                  <a:srgbClr val="FFFFFF"/>
                </a:solidFill>
                <a:latin typeface="Now"/>
              </a:rPr>
              <a:t>The binomial option pricing model assesses options by employing an iterative method that involves multiple periods to determine their value.</a:t>
            </a:r>
          </a:p>
          <a:p>
            <a:pPr>
              <a:lnSpc>
                <a:spcPts val="5040"/>
              </a:lnSpc>
            </a:pPr>
          </a:p>
          <a:p>
            <a:pPr marL="782869" indent="-391434" lvl="1">
              <a:lnSpc>
                <a:spcPts val="5040"/>
              </a:lnSpc>
              <a:buFont typeface="Arial"/>
              <a:buChar char="•"/>
            </a:pPr>
            <a:r>
              <a:rPr lang="en-US" sz="3626">
                <a:solidFill>
                  <a:srgbClr val="FFFFFF"/>
                </a:solidFill>
                <a:latin typeface="Now"/>
              </a:rPr>
              <a:t>Within this model, each iteration results in two potential outcomes – an </a:t>
            </a:r>
            <a:r>
              <a:rPr lang="en-US" sz="3626" u="sng">
                <a:solidFill>
                  <a:srgbClr val="FFFFFF"/>
                </a:solidFill>
                <a:latin typeface="Now Bold"/>
              </a:rPr>
              <a:t>upward movement</a:t>
            </a:r>
            <a:r>
              <a:rPr lang="en-US" sz="3626">
                <a:solidFill>
                  <a:srgbClr val="FFFFFF"/>
                </a:solidFill>
                <a:latin typeface="Now"/>
              </a:rPr>
              <a:t> or a </a:t>
            </a:r>
            <a:r>
              <a:rPr lang="en-US" sz="3626" u="sng">
                <a:solidFill>
                  <a:srgbClr val="FFFFFF"/>
                </a:solidFill>
                <a:latin typeface="Now Bold"/>
              </a:rPr>
              <a:t>downward movement</a:t>
            </a:r>
            <a:r>
              <a:rPr lang="en-US" sz="3626">
                <a:solidFill>
                  <a:srgbClr val="FFFFFF"/>
                </a:solidFill>
                <a:latin typeface="Now"/>
              </a:rPr>
              <a:t> following a binomial tree.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26057" y="-6559068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79" y="0"/>
                </a:lnTo>
                <a:lnTo>
                  <a:pt x="9641779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513524" y="7811476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887343" y="2514339"/>
            <a:ext cx="3277428" cy="1741850"/>
          </a:xfrm>
          <a:custGeom>
            <a:avLst/>
            <a:gdLst/>
            <a:ahLst/>
            <a:cxnLst/>
            <a:rect r="r" b="b" t="t" l="l"/>
            <a:pathLst>
              <a:path h="1741850" w="3277428">
                <a:moveTo>
                  <a:pt x="0" y="0"/>
                </a:moveTo>
                <a:lnTo>
                  <a:pt x="3277428" y="0"/>
                </a:lnTo>
                <a:lnTo>
                  <a:pt x="3277428" y="1741850"/>
                </a:lnTo>
                <a:lnTo>
                  <a:pt x="0" y="1741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887343" y="4532855"/>
            <a:ext cx="2901382" cy="2839977"/>
          </a:xfrm>
          <a:custGeom>
            <a:avLst/>
            <a:gdLst/>
            <a:ahLst/>
            <a:cxnLst/>
            <a:rect r="r" b="b" t="t" l="l"/>
            <a:pathLst>
              <a:path h="2839977" w="2901382">
                <a:moveTo>
                  <a:pt x="0" y="0"/>
                </a:moveTo>
                <a:lnTo>
                  <a:pt x="2901382" y="0"/>
                </a:lnTo>
                <a:lnTo>
                  <a:pt x="2901382" y="2839977"/>
                </a:lnTo>
                <a:lnTo>
                  <a:pt x="0" y="28399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91982" y="2664879"/>
            <a:ext cx="12480067" cy="4557413"/>
          </a:xfrm>
          <a:custGeom>
            <a:avLst/>
            <a:gdLst/>
            <a:ahLst/>
            <a:cxnLst/>
            <a:rect r="r" b="b" t="t" l="l"/>
            <a:pathLst>
              <a:path h="4557413" w="12480067">
                <a:moveTo>
                  <a:pt x="0" y="0"/>
                </a:moveTo>
                <a:lnTo>
                  <a:pt x="12480067" y="0"/>
                </a:lnTo>
                <a:lnTo>
                  <a:pt x="12480067" y="4557413"/>
                </a:lnTo>
                <a:lnTo>
                  <a:pt x="0" y="45574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12972049" y="2514339"/>
            <a:ext cx="0" cy="4707953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4127217" y="7277582"/>
            <a:ext cx="5464493" cy="1728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00"/>
              </a:lnSpc>
              <a:spcBef>
                <a:spcPct val="0"/>
              </a:spcBef>
            </a:pPr>
            <a:r>
              <a:rPr lang="en-US" sz="4964">
                <a:solidFill>
                  <a:srgbClr val="FFFFFF"/>
                </a:solidFill>
                <a:latin typeface="Century Gothic Paneuropean"/>
              </a:rPr>
              <a:t>Or</a:t>
            </a:r>
          </a:p>
          <a:p>
            <a:pPr algn="ctr">
              <a:lnSpc>
                <a:spcPts val="6900"/>
              </a:lnSpc>
              <a:spcBef>
                <a:spcPct val="0"/>
              </a:spcBef>
            </a:pPr>
            <a:r>
              <a:rPr lang="en-US" sz="4964">
                <a:solidFill>
                  <a:srgbClr val="FFFFFF"/>
                </a:solidFill>
                <a:latin typeface="Century Gothic Paneuropean"/>
              </a:rPr>
              <a:t>Use Put-Call Parity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DAGC4tz7Yi8</dc:identifier>
  <dcterms:modified xsi:type="dcterms:W3CDTF">2011-08-01T06:04:30Z</dcterms:modified>
  <cp:revision>1</cp:revision>
  <dc:title>Intro</dc:title>
</cp:coreProperties>
</file>