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2" r:id="rId7"/>
    <p:sldId id="263" r:id="rId8"/>
    <p:sldId id="261"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3E0CF-1EEA-40EC-BDFE-12B9585ED4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43AAE0-01D8-4883-96E5-8084846124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F9EA4A-3C62-4EEE-911B-C47BFC8C9A7E}"/>
              </a:ext>
            </a:extLst>
          </p:cNvPr>
          <p:cNvSpPr>
            <a:spLocks noGrp="1"/>
          </p:cNvSpPr>
          <p:nvPr>
            <p:ph type="dt" sz="half" idx="10"/>
          </p:nvPr>
        </p:nvSpPr>
        <p:spPr/>
        <p:txBody>
          <a:bodyPr/>
          <a:lstStyle/>
          <a:p>
            <a:fld id="{C446C716-D89A-4D05-B527-8AD8D0CE08CF}" type="datetimeFigureOut">
              <a:rPr lang="en-IN" smtClean="0"/>
              <a:t>11-08-2021</a:t>
            </a:fld>
            <a:endParaRPr lang="en-IN"/>
          </a:p>
        </p:txBody>
      </p:sp>
      <p:sp>
        <p:nvSpPr>
          <p:cNvPr id="5" name="Footer Placeholder 4">
            <a:extLst>
              <a:ext uri="{FF2B5EF4-FFF2-40B4-BE49-F238E27FC236}">
                <a16:creationId xmlns:a16="http://schemas.microsoft.com/office/drawing/2014/main" id="{39A6764B-CD27-47DF-8840-62226B4179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FE3202-5782-446C-AAD8-F4030E7C46B7}"/>
              </a:ext>
            </a:extLst>
          </p:cNvPr>
          <p:cNvSpPr>
            <a:spLocks noGrp="1"/>
          </p:cNvSpPr>
          <p:nvPr>
            <p:ph type="sldNum" sz="quarter" idx="12"/>
          </p:nvPr>
        </p:nvSpPr>
        <p:spPr/>
        <p:txBody>
          <a:bodyPr/>
          <a:lstStyle/>
          <a:p>
            <a:fld id="{2C2EB260-A5E2-4FBF-BB27-C389FCCBEED6}" type="slidenum">
              <a:rPr lang="en-IN" smtClean="0"/>
              <a:t>‹#›</a:t>
            </a:fld>
            <a:endParaRPr lang="en-IN"/>
          </a:p>
        </p:txBody>
      </p:sp>
    </p:spTree>
    <p:extLst>
      <p:ext uri="{BB962C8B-B14F-4D97-AF65-F5344CB8AC3E}">
        <p14:creationId xmlns:p14="http://schemas.microsoft.com/office/powerpoint/2010/main" val="315863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01836-D529-49CA-870E-E29D50C6555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199E70-0361-4BA6-B3DC-C5681419BA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EE0C2E-208E-4706-AFD2-2561AF9D0905}"/>
              </a:ext>
            </a:extLst>
          </p:cNvPr>
          <p:cNvSpPr>
            <a:spLocks noGrp="1"/>
          </p:cNvSpPr>
          <p:nvPr>
            <p:ph type="dt" sz="half" idx="10"/>
          </p:nvPr>
        </p:nvSpPr>
        <p:spPr/>
        <p:txBody>
          <a:bodyPr/>
          <a:lstStyle/>
          <a:p>
            <a:fld id="{C446C716-D89A-4D05-B527-8AD8D0CE08CF}" type="datetimeFigureOut">
              <a:rPr lang="en-IN" smtClean="0"/>
              <a:t>11-08-2021</a:t>
            </a:fld>
            <a:endParaRPr lang="en-IN"/>
          </a:p>
        </p:txBody>
      </p:sp>
      <p:sp>
        <p:nvSpPr>
          <p:cNvPr id="5" name="Footer Placeholder 4">
            <a:extLst>
              <a:ext uri="{FF2B5EF4-FFF2-40B4-BE49-F238E27FC236}">
                <a16:creationId xmlns:a16="http://schemas.microsoft.com/office/drawing/2014/main" id="{DB506535-339A-4673-B63B-3C8E7D2EF0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6BC627-4049-4F00-AD67-1355993414A3}"/>
              </a:ext>
            </a:extLst>
          </p:cNvPr>
          <p:cNvSpPr>
            <a:spLocks noGrp="1"/>
          </p:cNvSpPr>
          <p:nvPr>
            <p:ph type="sldNum" sz="quarter" idx="12"/>
          </p:nvPr>
        </p:nvSpPr>
        <p:spPr/>
        <p:txBody>
          <a:bodyPr/>
          <a:lstStyle/>
          <a:p>
            <a:fld id="{2C2EB260-A5E2-4FBF-BB27-C389FCCBEED6}" type="slidenum">
              <a:rPr lang="en-IN" smtClean="0"/>
              <a:t>‹#›</a:t>
            </a:fld>
            <a:endParaRPr lang="en-IN"/>
          </a:p>
        </p:txBody>
      </p:sp>
    </p:spTree>
    <p:extLst>
      <p:ext uri="{BB962C8B-B14F-4D97-AF65-F5344CB8AC3E}">
        <p14:creationId xmlns:p14="http://schemas.microsoft.com/office/powerpoint/2010/main" val="3301025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3D5401-825C-45C3-B419-525EDB4BC7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3DD8A5-F069-4899-9074-C604ACD07A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5B2C78-DCCE-414A-AEAE-DF2AC6CA69A3}"/>
              </a:ext>
            </a:extLst>
          </p:cNvPr>
          <p:cNvSpPr>
            <a:spLocks noGrp="1"/>
          </p:cNvSpPr>
          <p:nvPr>
            <p:ph type="dt" sz="half" idx="10"/>
          </p:nvPr>
        </p:nvSpPr>
        <p:spPr/>
        <p:txBody>
          <a:bodyPr/>
          <a:lstStyle/>
          <a:p>
            <a:fld id="{C446C716-D89A-4D05-B527-8AD8D0CE08CF}" type="datetimeFigureOut">
              <a:rPr lang="en-IN" smtClean="0"/>
              <a:t>11-08-2021</a:t>
            </a:fld>
            <a:endParaRPr lang="en-IN"/>
          </a:p>
        </p:txBody>
      </p:sp>
      <p:sp>
        <p:nvSpPr>
          <p:cNvPr id="5" name="Footer Placeholder 4">
            <a:extLst>
              <a:ext uri="{FF2B5EF4-FFF2-40B4-BE49-F238E27FC236}">
                <a16:creationId xmlns:a16="http://schemas.microsoft.com/office/drawing/2014/main" id="{4FDCD4C2-2C82-407E-B23F-F9E4B5EBF7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E67DA0-D4CF-4718-9726-989E8C696AFB}"/>
              </a:ext>
            </a:extLst>
          </p:cNvPr>
          <p:cNvSpPr>
            <a:spLocks noGrp="1"/>
          </p:cNvSpPr>
          <p:nvPr>
            <p:ph type="sldNum" sz="quarter" idx="12"/>
          </p:nvPr>
        </p:nvSpPr>
        <p:spPr/>
        <p:txBody>
          <a:bodyPr/>
          <a:lstStyle/>
          <a:p>
            <a:fld id="{2C2EB260-A5E2-4FBF-BB27-C389FCCBEED6}" type="slidenum">
              <a:rPr lang="en-IN" smtClean="0"/>
              <a:t>‹#›</a:t>
            </a:fld>
            <a:endParaRPr lang="en-IN"/>
          </a:p>
        </p:txBody>
      </p:sp>
    </p:spTree>
    <p:extLst>
      <p:ext uri="{BB962C8B-B14F-4D97-AF65-F5344CB8AC3E}">
        <p14:creationId xmlns:p14="http://schemas.microsoft.com/office/powerpoint/2010/main" val="580841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63264-1835-4FBA-ABB3-413A3DF107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8F9239-DC81-4B3E-AD1D-5E78A76B32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9BB5CE-C2FD-452F-B42E-A250777B93F2}"/>
              </a:ext>
            </a:extLst>
          </p:cNvPr>
          <p:cNvSpPr>
            <a:spLocks noGrp="1"/>
          </p:cNvSpPr>
          <p:nvPr>
            <p:ph type="dt" sz="half" idx="10"/>
          </p:nvPr>
        </p:nvSpPr>
        <p:spPr/>
        <p:txBody>
          <a:bodyPr/>
          <a:lstStyle/>
          <a:p>
            <a:fld id="{C446C716-D89A-4D05-B527-8AD8D0CE08CF}" type="datetimeFigureOut">
              <a:rPr lang="en-IN" smtClean="0"/>
              <a:t>11-08-2021</a:t>
            </a:fld>
            <a:endParaRPr lang="en-IN"/>
          </a:p>
        </p:txBody>
      </p:sp>
      <p:sp>
        <p:nvSpPr>
          <p:cNvPr id="5" name="Footer Placeholder 4">
            <a:extLst>
              <a:ext uri="{FF2B5EF4-FFF2-40B4-BE49-F238E27FC236}">
                <a16:creationId xmlns:a16="http://schemas.microsoft.com/office/drawing/2014/main" id="{C7925B4A-2DE8-4D19-98A8-D3F2D9D434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39DA50-7A87-458B-983B-D367064A9617}"/>
              </a:ext>
            </a:extLst>
          </p:cNvPr>
          <p:cNvSpPr>
            <a:spLocks noGrp="1"/>
          </p:cNvSpPr>
          <p:nvPr>
            <p:ph type="sldNum" sz="quarter" idx="12"/>
          </p:nvPr>
        </p:nvSpPr>
        <p:spPr/>
        <p:txBody>
          <a:bodyPr/>
          <a:lstStyle/>
          <a:p>
            <a:fld id="{2C2EB260-A5E2-4FBF-BB27-C389FCCBEED6}" type="slidenum">
              <a:rPr lang="en-IN" smtClean="0"/>
              <a:t>‹#›</a:t>
            </a:fld>
            <a:endParaRPr lang="en-IN"/>
          </a:p>
        </p:txBody>
      </p:sp>
    </p:spTree>
    <p:extLst>
      <p:ext uri="{BB962C8B-B14F-4D97-AF65-F5344CB8AC3E}">
        <p14:creationId xmlns:p14="http://schemas.microsoft.com/office/powerpoint/2010/main" val="3959661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49EBB-DC16-4A14-8453-CF4CF727D6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FF31E7C-A56D-4A54-9E14-C8BAE60A64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2D73CD-9C6C-43AB-9B62-3301F3B39E1F}"/>
              </a:ext>
            </a:extLst>
          </p:cNvPr>
          <p:cNvSpPr>
            <a:spLocks noGrp="1"/>
          </p:cNvSpPr>
          <p:nvPr>
            <p:ph type="dt" sz="half" idx="10"/>
          </p:nvPr>
        </p:nvSpPr>
        <p:spPr/>
        <p:txBody>
          <a:bodyPr/>
          <a:lstStyle/>
          <a:p>
            <a:fld id="{C446C716-D89A-4D05-B527-8AD8D0CE08CF}" type="datetimeFigureOut">
              <a:rPr lang="en-IN" smtClean="0"/>
              <a:t>11-08-2021</a:t>
            </a:fld>
            <a:endParaRPr lang="en-IN"/>
          </a:p>
        </p:txBody>
      </p:sp>
      <p:sp>
        <p:nvSpPr>
          <p:cNvPr id="5" name="Footer Placeholder 4">
            <a:extLst>
              <a:ext uri="{FF2B5EF4-FFF2-40B4-BE49-F238E27FC236}">
                <a16:creationId xmlns:a16="http://schemas.microsoft.com/office/drawing/2014/main" id="{B61CFA45-F5A2-4593-82D6-08360096E0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3C2074-54E5-45E7-9CC5-EECC8B87EFAC}"/>
              </a:ext>
            </a:extLst>
          </p:cNvPr>
          <p:cNvSpPr>
            <a:spLocks noGrp="1"/>
          </p:cNvSpPr>
          <p:nvPr>
            <p:ph type="sldNum" sz="quarter" idx="12"/>
          </p:nvPr>
        </p:nvSpPr>
        <p:spPr/>
        <p:txBody>
          <a:bodyPr/>
          <a:lstStyle/>
          <a:p>
            <a:fld id="{2C2EB260-A5E2-4FBF-BB27-C389FCCBEED6}" type="slidenum">
              <a:rPr lang="en-IN" smtClean="0"/>
              <a:t>‹#›</a:t>
            </a:fld>
            <a:endParaRPr lang="en-IN"/>
          </a:p>
        </p:txBody>
      </p:sp>
    </p:spTree>
    <p:extLst>
      <p:ext uri="{BB962C8B-B14F-4D97-AF65-F5344CB8AC3E}">
        <p14:creationId xmlns:p14="http://schemas.microsoft.com/office/powerpoint/2010/main" val="2409013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2379E-E0BD-4B20-BEF5-CCDA08B45C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4E288C-EF81-4449-87FB-FE4640B6ED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68B47C9-7CDB-4F27-BFE8-818AE800DE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B1AF9D2-1899-4E68-82FB-6E3374E4BA05}"/>
              </a:ext>
            </a:extLst>
          </p:cNvPr>
          <p:cNvSpPr>
            <a:spLocks noGrp="1"/>
          </p:cNvSpPr>
          <p:nvPr>
            <p:ph type="dt" sz="half" idx="10"/>
          </p:nvPr>
        </p:nvSpPr>
        <p:spPr/>
        <p:txBody>
          <a:bodyPr/>
          <a:lstStyle/>
          <a:p>
            <a:fld id="{C446C716-D89A-4D05-B527-8AD8D0CE08CF}" type="datetimeFigureOut">
              <a:rPr lang="en-IN" smtClean="0"/>
              <a:t>11-08-2021</a:t>
            </a:fld>
            <a:endParaRPr lang="en-IN"/>
          </a:p>
        </p:txBody>
      </p:sp>
      <p:sp>
        <p:nvSpPr>
          <p:cNvPr id="6" name="Footer Placeholder 5">
            <a:extLst>
              <a:ext uri="{FF2B5EF4-FFF2-40B4-BE49-F238E27FC236}">
                <a16:creationId xmlns:a16="http://schemas.microsoft.com/office/drawing/2014/main" id="{14BFBE36-FB62-45E0-ACC8-D34D6253B9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D22026-E8C6-4EA9-8CCC-A6553A463E01}"/>
              </a:ext>
            </a:extLst>
          </p:cNvPr>
          <p:cNvSpPr>
            <a:spLocks noGrp="1"/>
          </p:cNvSpPr>
          <p:nvPr>
            <p:ph type="sldNum" sz="quarter" idx="12"/>
          </p:nvPr>
        </p:nvSpPr>
        <p:spPr/>
        <p:txBody>
          <a:bodyPr/>
          <a:lstStyle/>
          <a:p>
            <a:fld id="{2C2EB260-A5E2-4FBF-BB27-C389FCCBEED6}" type="slidenum">
              <a:rPr lang="en-IN" smtClean="0"/>
              <a:t>‹#›</a:t>
            </a:fld>
            <a:endParaRPr lang="en-IN"/>
          </a:p>
        </p:txBody>
      </p:sp>
    </p:spTree>
    <p:extLst>
      <p:ext uri="{BB962C8B-B14F-4D97-AF65-F5344CB8AC3E}">
        <p14:creationId xmlns:p14="http://schemas.microsoft.com/office/powerpoint/2010/main" val="4188775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21992-8102-47DC-A498-C6DC5BE2B44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1683A7-6408-4788-ADB5-1F3BB89D74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A25828-DB6E-4FC4-A2A1-EA41E5FBCB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B34D73-2F37-4817-B0F8-3188CD3572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9035B1-BE92-4CFE-94F7-67775A7B9B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D2CC7C-66FB-4F65-9B3B-6A76B2A43A3B}"/>
              </a:ext>
            </a:extLst>
          </p:cNvPr>
          <p:cNvSpPr>
            <a:spLocks noGrp="1"/>
          </p:cNvSpPr>
          <p:nvPr>
            <p:ph type="dt" sz="half" idx="10"/>
          </p:nvPr>
        </p:nvSpPr>
        <p:spPr/>
        <p:txBody>
          <a:bodyPr/>
          <a:lstStyle/>
          <a:p>
            <a:fld id="{C446C716-D89A-4D05-B527-8AD8D0CE08CF}" type="datetimeFigureOut">
              <a:rPr lang="en-IN" smtClean="0"/>
              <a:t>11-08-2021</a:t>
            </a:fld>
            <a:endParaRPr lang="en-IN"/>
          </a:p>
        </p:txBody>
      </p:sp>
      <p:sp>
        <p:nvSpPr>
          <p:cNvPr id="8" name="Footer Placeholder 7">
            <a:extLst>
              <a:ext uri="{FF2B5EF4-FFF2-40B4-BE49-F238E27FC236}">
                <a16:creationId xmlns:a16="http://schemas.microsoft.com/office/drawing/2014/main" id="{167A30DE-8B60-4ABC-8B8F-803FC03FD6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A39AF80-B01D-43BC-B87C-BD6469D1F7B6}"/>
              </a:ext>
            </a:extLst>
          </p:cNvPr>
          <p:cNvSpPr>
            <a:spLocks noGrp="1"/>
          </p:cNvSpPr>
          <p:nvPr>
            <p:ph type="sldNum" sz="quarter" idx="12"/>
          </p:nvPr>
        </p:nvSpPr>
        <p:spPr/>
        <p:txBody>
          <a:bodyPr/>
          <a:lstStyle/>
          <a:p>
            <a:fld id="{2C2EB260-A5E2-4FBF-BB27-C389FCCBEED6}" type="slidenum">
              <a:rPr lang="en-IN" smtClean="0"/>
              <a:t>‹#›</a:t>
            </a:fld>
            <a:endParaRPr lang="en-IN"/>
          </a:p>
        </p:txBody>
      </p:sp>
    </p:spTree>
    <p:extLst>
      <p:ext uri="{BB962C8B-B14F-4D97-AF65-F5344CB8AC3E}">
        <p14:creationId xmlns:p14="http://schemas.microsoft.com/office/powerpoint/2010/main" val="364463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84BD7-2A8F-445B-A2FC-449C361613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3583A8-ADA7-4D69-8A14-AE1027576EBE}"/>
              </a:ext>
            </a:extLst>
          </p:cNvPr>
          <p:cNvSpPr>
            <a:spLocks noGrp="1"/>
          </p:cNvSpPr>
          <p:nvPr>
            <p:ph type="dt" sz="half" idx="10"/>
          </p:nvPr>
        </p:nvSpPr>
        <p:spPr/>
        <p:txBody>
          <a:bodyPr/>
          <a:lstStyle/>
          <a:p>
            <a:fld id="{C446C716-D89A-4D05-B527-8AD8D0CE08CF}" type="datetimeFigureOut">
              <a:rPr lang="en-IN" smtClean="0"/>
              <a:t>11-08-2021</a:t>
            </a:fld>
            <a:endParaRPr lang="en-IN"/>
          </a:p>
        </p:txBody>
      </p:sp>
      <p:sp>
        <p:nvSpPr>
          <p:cNvPr id="4" name="Footer Placeholder 3">
            <a:extLst>
              <a:ext uri="{FF2B5EF4-FFF2-40B4-BE49-F238E27FC236}">
                <a16:creationId xmlns:a16="http://schemas.microsoft.com/office/drawing/2014/main" id="{7ECFCE88-984D-419A-928C-85ECBBDFBF5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F731057-DFD2-4D51-83DA-BB92CC836840}"/>
              </a:ext>
            </a:extLst>
          </p:cNvPr>
          <p:cNvSpPr>
            <a:spLocks noGrp="1"/>
          </p:cNvSpPr>
          <p:nvPr>
            <p:ph type="sldNum" sz="quarter" idx="12"/>
          </p:nvPr>
        </p:nvSpPr>
        <p:spPr/>
        <p:txBody>
          <a:bodyPr/>
          <a:lstStyle/>
          <a:p>
            <a:fld id="{2C2EB260-A5E2-4FBF-BB27-C389FCCBEED6}" type="slidenum">
              <a:rPr lang="en-IN" smtClean="0"/>
              <a:t>‹#›</a:t>
            </a:fld>
            <a:endParaRPr lang="en-IN"/>
          </a:p>
        </p:txBody>
      </p:sp>
    </p:spTree>
    <p:extLst>
      <p:ext uri="{BB962C8B-B14F-4D97-AF65-F5344CB8AC3E}">
        <p14:creationId xmlns:p14="http://schemas.microsoft.com/office/powerpoint/2010/main" val="1622881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0362D9-058D-461F-8411-80B3DAEB3B44}"/>
              </a:ext>
            </a:extLst>
          </p:cNvPr>
          <p:cNvSpPr>
            <a:spLocks noGrp="1"/>
          </p:cNvSpPr>
          <p:nvPr>
            <p:ph type="dt" sz="half" idx="10"/>
          </p:nvPr>
        </p:nvSpPr>
        <p:spPr/>
        <p:txBody>
          <a:bodyPr/>
          <a:lstStyle/>
          <a:p>
            <a:fld id="{C446C716-D89A-4D05-B527-8AD8D0CE08CF}" type="datetimeFigureOut">
              <a:rPr lang="en-IN" smtClean="0"/>
              <a:t>11-08-2021</a:t>
            </a:fld>
            <a:endParaRPr lang="en-IN"/>
          </a:p>
        </p:txBody>
      </p:sp>
      <p:sp>
        <p:nvSpPr>
          <p:cNvPr id="3" name="Footer Placeholder 2">
            <a:extLst>
              <a:ext uri="{FF2B5EF4-FFF2-40B4-BE49-F238E27FC236}">
                <a16:creationId xmlns:a16="http://schemas.microsoft.com/office/drawing/2014/main" id="{E1DD5E67-00CD-4CCC-BB5A-044D02EEA3A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A1BA4E1-AF9C-4BAA-9D31-A49E973261E2}"/>
              </a:ext>
            </a:extLst>
          </p:cNvPr>
          <p:cNvSpPr>
            <a:spLocks noGrp="1"/>
          </p:cNvSpPr>
          <p:nvPr>
            <p:ph type="sldNum" sz="quarter" idx="12"/>
          </p:nvPr>
        </p:nvSpPr>
        <p:spPr/>
        <p:txBody>
          <a:bodyPr/>
          <a:lstStyle/>
          <a:p>
            <a:fld id="{2C2EB260-A5E2-4FBF-BB27-C389FCCBEED6}" type="slidenum">
              <a:rPr lang="en-IN" smtClean="0"/>
              <a:t>‹#›</a:t>
            </a:fld>
            <a:endParaRPr lang="en-IN"/>
          </a:p>
        </p:txBody>
      </p:sp>
    </p:spTree>
    <p:extLst>
      <p:ext uri="{BB962C8B-B14F-4D97-AF65-F5344CB8AC3E}">
        <p14:creationId xmlns:p14="http://schemas.microsoft.com/office/powerpoint/2010/main" val="13428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BA19-9506-4F11-B093-2A28D172EA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85F5DC9-B8C5-4B00-A1F9-FB821A867F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EFA852-D1AA-4972-B9A9-B5157E944A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45CBF-F49D-4C66-B600-A998F9367314}"/>
              </a:ext>
            </a:extLst>
          </p:cNvPr>
          <p:cNvSpPr>
            <a:spLocks noGrp="1"/>
          </p:cNvSpPr>
          <p:nvPr>
            <p:ph type="dt" sz="half" idx="10"/>
          </p:nvPr>
        </p:nvSpPr>
        <p:spPr/>
        <p:txBody>
          <a:bodyPr/>
          <a:lstStyle/>
          <a:p>
            <a:fld id="{C446C716-D89A-4D05-B527-8AD8D0CE08CF}" type="datetimeFigureOut">
              <a:rPr lang="en-IN" smtClean="0"/>
              <a:t>11-08-2021</a:t>
            </a:fld>
            <a:endParaRPr lang="en-IN"/>
          </a:p>
        </p:txBody>
      </p:sp>
      <p:sp>
        <p:nvSpPr>
          <p:cNvPr id="6" name="Footer Placeholder 5">
            <a:extLst>
              <a:ext uri="{FF2B5EF4-FFF2-40B4-BE49-F238E27FC236}">
                <a16:creationId xmlns:a16="http://schemas.microsoft.com/office/drawing/2014/main" id="{0921869C-E55B-4CD3-BEA2-16E439D361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81EC74-8989-4526-9CEF-7D441E525C9C}"/>
              </a:ext>
            </a:extLst>
          </p:cNvPr>
          <p:cNvSpPr>
            <a:spLocks noGrp="1"/>
          </p:cNvSpPr>
          <p:nvPr>
            <p:ph type="sldNum" sz="quarter" idx="12"/>
          </p:nvPr>
        </p:nvSpPr>
        <p:spPr/>
        <p:txBody>
          <a:bodyPr/>
          <a:lstStyle/>
          <a:p>
            <a:fld id="{2C2EB260-A5E2-4FBF-BB27-C389FCCBEED6}" type="slidenum">
              <a:rPr lang="en-IN" smtClean="0"/>
              <a:t>‹#›</a:t>
            </a:fld>
            <a:endParaRPr lang="en-IN"/>
          </a:p>
        </p:txBody>
      </p:sp>
    </p:spTree>
    <p:extLst>
      <p:ext uri="{BB962C8B-B14F-4D97-AF65-F5344CB8AC3E}">
        <p14:creationId xmlns:p14="http://schemas.microsoft.com/office/powerpoint/2010/main" val="217432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26F30-AC8C-443E-BC90-ACCC8BDF24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244198-25A7-4F0E-9C6D-696E2B90AE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46F05E5-C4B2-42A7-9BD2-E3FFD9D985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EAD155-C286-49FB-A17D-969A3FE1B3E7}"/>
              </a:ext>
            </a:extLst>
          </p:cNvPr>
          <p:cNvSpPr>
            <a:spLocks noGrp="1"/>
          </p:cNvSpPr>
          <p:nvPr>
            <p:ph type="dt" sz="half" idx="10"/>
          </p:nvPr>
        </p:nvSpPr>
        <p:spPr/>
        <p:txBody>
          <a:bodyPr/>
          <a:lstStyle/>
          <a:p>
            <a:fld id="{C446C716-D89A-4D05-B527-8AD8D0CE08CF}" type="datetimeFigureOut">
              <a:rPr lang="en-IN" smtClean="0"/>
              <a:t>11-08-2021</a:t>
            </a:fld>
            <a:endParaRPr lang="en-IN"/>
          </a:p>
        </p:txBody>
      </p:sp>
      <p:sp>
        <p:nvSpPr>
          <p:cNvPr id="6" name="Footer Placeholder 5">
            <a:extLst>
              <a:ext uri="{FF2B5EF4-FFF2-40B4-BE49-F238E27FC236}">
                <a16:creationId xmlns:a16="http://schemas.microsoft.com/office/drawing/2014/main" id="{428DD922-0D5D-494C-AB85-96FC140604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2F2FC3-5A72-4F44-AB1F-A00A6FFBA4AE}"/>
              </a:ext>
            </a:extLst>
          </p:cNvPr>
          <p:cNvSpPr>
            <a:spLocks noGrp="1"/>
          </p:cNvSpPr>
          <p:nvPr>
            <p:ph type="sldNum" sz="quarter" idx="12"/>
          </p:nvPr>
        </p:nvSpPr>
        <p:spPr/>
        <p:txBody>
          <a:bodyPr/>
          <a:lstStyle/>
          <a:p>
            <a:fld id="{2C2EB260-A5E2-4FBF-BB27-C389FCCBEED6}" type="slidenum">
              <a:rPr lang="en-IN" smtClean="0"/>
              <a:t>‹#›</a:t>
            </a:fld>
            <a:endParaRPr lang="en-IN"/>
          </a:p>
        </p:txBody>
      </p:sp>
    </p:spTree>
    <p:extLst>
      <p:ext uri="{BB962C8B-B14F-4D97-AF65-F5344CB8AC3E}">
        <p14:creationId xmlns:p14="http://schemas.microsoft.com/office/powerpoint/2010/main" val="3626311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A8D483-902F-4F26-A203-80DBA50904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B3B49E-42D2-4FBC-B9BB-7CCE811CF8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7AB3A1-813A-41B6-9B7D-C6C47F4F99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6C716-D89A-4D05-B527-8AD8D0CE08CF}" type="datetimeFigureOut">
              <a:rPr lang="en-IN" smtClean="0"/>
              <a:t>11-08-2021</a:t>
            </a:fld>
            <a:endParaRPr lang="en-IN"/>
          </a:p>
        </p:txBody>
      </p:sp>
      <p:sp>
        <p:nvSpPr>
          <p:cNvPr id="5" name="Footer Placeholder 4">
            <a:extLst>
              <a:ext uri="{FF2B5EF4-FFF2-40B4-BE49-F238E27FC236}">
                <a16:creationId xmlns:a16="http://schemas.microsoft.com/office/drawing/2014/main" id="{A821D64D-65D7-494F-ABDE-732E616904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208FEDA-3E35-46B2-BDAD-34EBD2E68F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2EB260-A5E2-4FBF-BB27-C389FCCBEED6}" type="slidenum">
              <a:rPr lang="en-IN" smtClean="0"/>
              <a:t>‹#›</a:t>
            </a:fld>
            <a:endParaRPr lang="en-IN"/>
          </a:p>
        </p:txBody>
      </p:sp>
    </p:spTree>
    <p:extLst>
      <p:ext uri="{BB962C8B-B14F-4D97-AF65-F5344CB8AC3E}">
        <p14:creationId xmlns:p14="http://schemas.microsoft.com/office/powerpoint/2010/main" val="530338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huggingface.co/transformers/model_doc/bert.html#bertfortokenclassific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Sequence_labeling" TargetMode="External"/><Relationship Id="rId2" Type="http://schemas.openxmlformats.org/officeDocument/2006/relationships/hyperlink" Target="https://groups.csail.mit.edu/sls/downloads/movie/" TargetMode="External"/><Relationship Id="rId1" Type="http://schemas.openxmlformats.org/officeDocument/2006/relationships/slideLayout" Target="../slideLayouts/slideLayout2.xml"/><Relationship Id="rId4" Type="http://schemas.openxmlformats.org/officeDocument/2006/relationships/hyperlink" Target="https://web.stanford.edu/~jurafsky/slp3/"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flairNLP/flai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BA0F7-CC7B-4BEB-A494-162EB37341F0}"/>
              </a:ext>
            </a:extLst>
          </p:cNvPr>
          <p:cNvSpPr>
            <a:spLocks noGrp="1"/>
          </p:cNvSpPr>
          <p:nvPr>
            <p:ph type="ctrTitle"/>
          </p:nvPr>
        </p:nvSpPr>
        <p:spPr>
          <a:xfrm>
            <a:off x="795342" y="637953"/>
            <a:ext cx="8272458" cy="3189507"/>
          </a:xfrm>
        </p:spPr>
        <p:txBody>
          <a:bodyPr>
            <a:normAutofit/>
          </a:bodyPr>
          <a:lstStyle/>
          <a:p>
            <a:pPr algn="l"/>
            <a:r>
              <a:rPr lang="en-IN" sz="8000" dirty="0">
                <a:solidFill>
                  <a:srgbClr val="FFFFFF"/>
                </a:solidFill>
                <a:cs typeface="Arial" panose="020B0604020202020204" pitchFamily="34" charset="0"/>
              </a:rPr>
              <a:t>KPMG NLP Assessment</a:t>
            </a:r>
          </a:p>
        </p:txBody>
      </p:sp>
      <p:sp>
        <p:nvSpPr>
          <p:cNvPr id="12"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379BD2C7-5180-4DB6-9756-982F73CA0B68}"/>
              </a:ext>
            </a:extLst>
          </p:cNvPr>
          <p:cNvSpPr>
            <a:spLocks noGrp="1"/>
          </p:cNvSpPr>
          <p:nvPr>
            <p:ph type="subTitle" idx="1"/>
          </p:nvPr>
        </p:nvSpPr>
        <p:spPr>
          <a:xfrm>
            <a:off x="795342" y="4377268"/>
            <a:ext cx="7970903" cy="1280582"/>
          </a:xfrm>
        </p:spPr>
        <p:txBody>
          <a:bodyPr anchor="t">
            <a:normAutofit/>
          </a:bodyPr>
          <a:lstStyle/>
          <a:p>
            <a:pPr algn="l"/>
            <a:r>
              <a:rPr lang="en-IN" sz="2500" dirty="0">
                <a:solidFill>
                  <a:srgbClr val="FEFFFF"/>
                </a:solidFill>
                <a:latin typeface="+mj-lt"/>
                <a:cs typeface="Arial" panose="020B0604020202020204" pitchFamily="34" charset="0"/>
              </a:rPr>
              <a:t>Submitted By : Prakhar Gurawa</a:t>
            </a:r>
          </a:p>
          <a:p>
            <a:pPr algn="l"/>
            <a:r>
              <a:rPr lang="en-IN" sz="2500" dirty="0">
                <a:solidFill>
                  <a:srgbClr val="FEFFFF"/>
                </a:solidFill>
                <a:latin typeface="+mj-lt"/>
                <a:cs typeface="Arial" panose="020B0604020202020204" pitchFamily="34" charset="0"/>
              </a:rPr>
              <a:t>Aim: To perform a task of Sequence Tagging on a Movie dataset  </a:t>
            </a:r>
          </a:p>
        </p:txBody>
      </p:sp>
      <p:sp>
        <p:nvSpPr>
          <p:cNvPr id="18"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26510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F728EA5-BC1B-45FA-A2D6-C9DB8F466F57}"/>
              </a:ext>
            </a:extLst>
          </p:cNvPr>
          <p:cNvSpPr>
            <a:spLocks noGrp="1"/>
          </p:cNvSpPr>
          <p:nvPr>
            <p:ph type="title"/>
          </p:nvPr>
        </p:nvSpPr>
        <p:spPr>
          <a:xfrm>
            <a:off x="958506" y="800392"/>
            <a:ext cx="10264697" cy="1212102"/>
          </a:xfrm>
        </p:spPr>
        <p:txBody>
          <a:bodyPr>
            <a:normAutofit/>
          </a:bodyPr>
          <a:lstStyle/>
          <a:p>
            <a:r>
              <a:rPr lang="en-IN" sz="4000" dirty="0">
                <a:solidFill>
                  <a:srgbClr val="FFFFFF"/>
                </a:solidFill>
              </a:rPr>
              <a:t>Potential Improvements</a:t>
            </a:r>
          </a:p>
        </p:txBody>
      </p:sp>
      <p:sp>
        <p:nvSpPr>
          <p:cNvPr id="3" name="Content Placeholder 2">
            <a:extLst>
              <a:ext uri="{FF2B5EF4-FFF2-40B4-BE49-F238E27FC236}">
                <a16:creationId xmlns:a16="http://schemas.microsoft.com/office/drawing/2014/main" id="{4903EB71-C2B5-4FFD-B62E-2CB0CD4B095D}"/>
              </a:ext>
            </a:extLst>
          </p:cNvPr>
          <p:cNvSpPr>
            <a:spLocks noGrp="1"/>
          </p:cNvSpPr>
          <p:nvPr>
            <p:ph idx="1"/>
          </p:nvPr>
        </p:nvSpPr>
        <p:spPr>
          <a:xfrm>
            <a:off x="1367624" y="2490436"/>
            <a:ext cx="9708995" cy="3567173"/>
          </a:xfrm>
        </p:spPr>
        <p:txBody>
          <a:bodyPr anchor="ctr">
            <a:normAutofit lnSpcReduction="10000"/>
          </a:bodyPr>
          <a:lstStyle/>
          <a:p>
            <a:r>
              <a:rPr lang="en-IN" sz="2000" dirty="0">
                <a:latin typeface="+mj-lt"/>
                <a:cs typeface="Arial" panose="020B0604020202020204" pitchFamily="34" charset="0"/>
              </a:rPr>
              <a:t>The flair library provides </a:t>
            </a:r>
            <a:r>
              <a:rPr lang="en-IN" sz="2000" dirty="0" err="1">
                <a:latin typeface="+mj-lt"/>
                <a:cs typeface="Arial" panose="020B0604020202020204" pitchFamily="34" charset="0"/>
              </a:rPr>
              <a:t>StackedEmbeddings</a:t>
            </a:r>
            <a:r>
              <a:rPr lang="en-IN" sz="2000" dirty="0">
                <a:latin typeface="+mj-lt"/>
                <a:cs typeface="Arial" panose="020B0604020202020204" pitchFamily="34" charset="0"/>
              </a:rPr>
              <a:t> which can be u</a:t>
            </a:r>
            <a:r>
              <a:rPr lang="en-US" sz="2000" b="0" i="0" dirty="0">
                <a:effectLst/>
                <a:latin typeface="+mj-lt"/>
                <a:cs typeface="Arial" panose="020B0604020202020204" pitchFamily="34" charset="0"/>
              </a:rPr>
              <a:t>sed  to combine different embeddings together, for instance if you want to use both traditional embeddings together with contextual string embeddings. It can provide a better performance.</a:t>
            </a:r>
          </a:p>
          <a:p>
            <a:r>
              <a:rPr lang="en-US" sz="2000" dirty="0">
                <a:latin typeface="+mj-lt"/>
                <a:cs typeface="Arial" panose="020B0604020202020204" pitchFamily="34" charset="0"/>
              </a:rPr>
              <a:t>We can perform hyperparameter optimizers, as there are number of hyperparameters like learning rate, regularization, hidden size, dropout, word dropout, loss weight. Varying them can help us learn better model, but will require more time and resources.</a:t>
            </a:r>
          </a:p>
          <a:p>
            <a:r>
              <a:rPr lang="en-US" sz="2000" dirty="0">
                <a:latin typeface="+mj-lt"/>
                <a:cs typeface="Arial" panose="020B0604020202020204" pitchFamily="34" charset="0"/>
              </a:rPr>
              <a:t>The flair model uses bi-directional LSTM model, we can use a transformer based model like BERT to expect a better performance. </a:t>
            </a:r>
            <a:r>
              <a:rPr lang="en-US" sz="2000" dirty="0" err="1">
                <a:latin typeface="+mj-lt"/>
                <a:cs typeface="Arial" panose="020B0604020202020204" pitchFamily="34" charset="0"/>
              </a:rPr>
              <a:t>Huggingface</a:t>
            </a:r>
            <a:r>
              <a:rPr lang="en-US" sz="2000" dirty="0">
                <a:latin typeface="+mj-lt"/>
                <a:cs typeface="Arial" panose="020B0604020202020204" pitchFamily="34" charset="0"/>
              </a:rPr>
              <a:t> provides BERT </a:t>
            </a:r>
            <a:r>
              <a:rPr lang="en-US" sz="2000" dirty="0" err="1">
                <a:latin typeface="+mj-lt"/>
                <a:cs typeface="Arial" panose="020B0604020202020204" pitchFamily="34" charset="0"/>
              </a:rPr>
              <a:t>implemnation</a:t>
            </a:r>
            <a:r>
              <a:rPr lang="en-US" sz="2000" dirty="0">
                <a:latin typeface="+mj-lt"/>
                <a:cs typeface="Arial" panose="020B0604020202020204" pitchFamily="34" charset="0"/>
              </a:rPr>
              <a:t> for this task which can be found here : </a:t>
            </a:r>
            <a:r>
              <a:rPr lang="en-US" sz="2000" dirty="0">
                <a:latin typeface="+mj-lt"/>
                <a:cs typeface="Arial" panose="020B0604020202020204" pitchFamily="34" charset="0"/>
                <a:hlinkClick r:id="rId2"/>
              </a:rPr>
              <a:t>https://huggingface.co/transformers/model_doc/bert.html#bertfortokenclassification</a:t>
            </a:r>
            <a:r>
              <a:rPr lang="en-US" sz="2000" dirty="0">
                <a:latin typeface="+mj-lt"/>
                <a:cs typeface="Arial" panose="020B0604020202020204" pitchFamily="34" charset="0"/>
              </a:rPr>
              <a:t>  </a:t>
            </a:r>
          </a:p>
          <a:p>
            <a:r>
              <a:rPr lang="en-US" sz="2000" dirty="0">
                <a:latin typeface="+mj-lt"/>
                <a:cs typeface="Arial" panose="020B0604020202020204" pitchFamily="34" charset="0"/>
              </a:rPr>
              <a:t>We can create a new model which takes word embeddings and parse trees as input for better understanding of relationship, this will be a new kind of model of its own.</a:t>
            </a:r>
            <a:endParaRPr lang="en-IN" sz="2000" dirty="0">
              <a:latin typeface="+mj-lt"/>
              <a:cs typeface="Arial" panose="020B0604020202020204" pitchFamily="34" charset="0"/>
            </a:endParaRPr>
          </a:p>
        </p:txBody>
      </p:sp>
    </p:spTree>
    <p:extLst>
      <p:ext uri="{BB962C8B-B14F-4D97-AF65-F5344CB8AC3E}">
        <p14:creationId xmlns:p14="http://schemas.microsoft.com/office/powerpoint/2010/main" val="2241438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99E254A-5DA4-44E8-AE9A-F2D090FC2377}"/>
              </a:ext>
            </a:extLst>
          </p:cNvPr>
          <p:cNvSpPr>
            <a:spLocks noGrp="1"/>
          </p:cNvSpPr>
          <p:nvPr>
            <p:ph type="title"/>
          </p:nvPr>
        </p:nvSpPr>
        <p:spPr>
          <a:xfrm>
            <a:off x="958506" y="800392"/>
            <a:ext cx="10264697" cy="1212102"/>
          </a:xfrm>
        </p:spPr>
        <p:txBody>
          <a:bodyPr>
            <a:normAutofit/>
          </a:bodyPr>
          <a:lstStyle/>
          <a:p>
            <a:r>
              <a:rPr lang="en-IN" sz="4000" dirty="0">
                <a:solidFill>
                  <a:srgbClr val="FFFFFF"/>
                </a:solidFill>
                <a:cs typeface="Arial" panose="020B0604020202020204" pitchFamily="34" charset="0"/>
              </a:rPr>
              <a:t>About problem</a:t>
            </a:r>
          </a:p>
        </p:txBody>
      </p:sp>
      <p:sp>
        <p:nvSpPr>
          <p:cNvPr id="3" name="Content Placeholder 2">
            <a:extLst>
              <a:ext uri="{FF2B5EF4-FFF2-40B4-BE49-F238E27FC236}">
                <a16:creationId xmlns:a16="http://schemas.microsoft.com/office/drawing/2014/main" id="{9869D4C4-7968-4EF3-B0DF-A41A5281CCA8}"/>
              </a:ext>
            </a:extLst>
          </p:cNvPr>
          <p:cNvSpPr>
            <a:spLocks noGrp="1"/>
          </p:cNvSpPr>
          <p:nvPr>
            <p:ph idx="1"/>
          </p:nvPr>
        </p:nvSpPr>
        <p:spPr>
          <a:xfrm>
            <a:off x="1367624" y="2490436"/>
            <a:ext cx="9708995" cy="3567173"/>
          </a:xfrm>
        </p:spPr>
        <p:txBody>
          <a:bodyPr anchor="ctr">
            <a:normAutofit/>
          </a:bodyPr>
          <a:lstStyle/>
          <a:p>
            <a:r>
              <a:rPr lang="en-IN" sz="1700" dirty="0">
                <a:latin typeface="+mj-lt"/>
                <a:cs typeface="Arial" panose="020B0604020202020204" pitchFamily="34" charset="0"/>
              </a:rPr>
              <a:t>We are provided a custom movie dataset in BIO format (Link: </a:t>
            </a:r>
            <a:r>
              <a:rPr lang="en-IN" sz="1700" dirty="0">
                <a:latin typeface="+mj-lt"/>
                <a:cs typeface="Arial" panose="020B0604020202020204" pitchFamily="34" charset="0"/>
                <a:hlinkClick r:id="rId2"/>
              </a:rPr>
              <a:t>https://groups.csail.mit.edu/sls/downloads/movie/</a:t>
            </a:r>
            <a:r>
              <a:rPr lang="en-IN" sz="1700" dirty="0">
                <a:latin typeface="+mj-lt"/>
                <a:cs typeface="Arial" panose="020B0604020202020204" pitchFamily="34" charset="0"/>
              </a:rPr>
              <a:t>) which involves two database </a:t>
            </a:r>
            <a:r>
              <a:rPr lang="en-IN" sz="1700" dirty="0" err="1">
                <a:latin typeface="+mj-lt"/>
                <a:cs typeface="Arial" panose="020B0604020202020204" pitchFamily="34" charset="0"/>
              </a:rPr>
              <a:t>eng</a:t>
            </a:r>
            <a:r>
              <a:rPr lang="en-IN" sz="1700" dirty="0">
                <a:latin typeface="+mj-lt"/>
                <a:cs typeface="Arial" panose="020B0604020202020204" pitchFamily="34" charset="0"/>
              </a:rPr>
              <a:t> corpus with simple queries and </a:t>
            </a:r>
            <a:r>
              <a:rPr lang="en-IN" sz="1700" i="0" dirty="0">
                <a:effectLst/>
                <a:latin typeface="+mj-lt"/>
                <a:cs typeface="Arial" panose="020B0604020202020204" pitchFamily="34" charset="0"/>
              </a:rPr>
              <a:t>trivia10k13 with complex.</a:t>
            </a:r>
          </a:p>
          <a:p>
            <a:r>
              <a:rPr lang="en-US" sz="1700" dirty="0">
                <a:effectLst/>
                <a:latin typeface="+mj-lt"/>
                <a:cs typeface="Arial" panose="020B0604020202020204" pitchFamily="34" charset="0"/>
              </a:rPr>
              <a:t>The task described in the given problem is generally defined as sequence tagging or sequence labelling in the literature. </a:t>
            </a:r>
          </a:p>
          <a:p>
            <a:r>
              <a:rPr lang="en-US" sz="1700" i="0" dirty="0">
                <a:effectLst/>
                <a:latin typeface="+mj-lt"/>
                <a:cs typeface="Arial" panose="020B0604020202020204" pitchFamily="34" charset="0"/>
              </a:rPr>
              <a:t>According to Wikipedia: In machine learning, sequence labeling is a type of pattern recognition task that involves the algorithmic assignment of a categorical label to each member of a sequence of observed values. A common example of a sequence labeling task is part of speech tagging, which seeks to assign a part of speech to each word in an input sentence or document. (Reference : </a:t>
            </a:r>
            <a:r>
              <a:rPr lang="en-US" sz="1700" i="0" dirty="0">
                <a:effectLst/>
                <a:latin typeface="+mj-lt"/>
                <a:cs typeface="Arial" panose="020B0604020202020204" pitchFamily="34" charset="0"/>
                <a:hlinkClick r:id="rId3"/>
              </a:rPr>
              <a:t>https://en.wikipedia.org/wiki/Sequence_labeling</a:t>
            </a:r>
            <a:r>
              <a:rPr lang="en-US" sz="1700" i="0" dirty="0">
                <a:effectLst/>
                <a:latin typeface="+mj-lt"/>
                <a:cs typeface="Arial" panose="020B0604020202020204" pitchFamily="34" charset="0"/>
              </a:rPr>
              <a:t>)</a:t>
            </a:r>
          </a:p>
          <a:p>
            <a:r>
              <a:rPr lang="en-US" sz="1700" i="0" dirty="0">
                <a:effectLst/>
                <a:latin typeface="+mj-lt"/>
                <a:cs typeface="Arial" panose="020B0604020202020204" pitchFamily="34" charset="0"/>
              </a:rPr>
              <a:t>Chapter 9 of Book by Dan </a:t>
            </a:r>
            <a:r>
              <a:rPr lang="en-US" sz="1700" i="0" dirty="0" err="1">
                <a:effectLst/>
                <a:latin typeface="+mj-lt"/>
                <a:cs typeface="Arial" panose="020B0604020202020204" pitchFamily="34" charset="0"/>
              </a:rPr>
              <a:t>Jurafsky</a:t>
            </a:r>
            <a:r>
              <a:rPr lang="en-US" sz="1700" i="0" dirty="0">
                <a:effectLst/>
                <a:latin typeface="+mj-lt"/>
                <a:cs typeface="Arial" panose="020B0604020202020204" pitchFamily="34" charset="0"/>
              </a:rPr>
              <a:t> and James H. Martin, Speech and Language Processing goes in great depth by presenting deep learning models for sequence processing. (Reference: </a:t>
            </a:r>
            <a:r>
              <a:rPr lang="en-US" sz="1700" i="0" dirty="0">
                <a:effectLst/>
                <a:latin typeface="+mj-lt"/>
                <a:cs typeface="Arial" panose="020B0604020202020204" pitchFamily="34" charset="0"/>
                <a:hlinkClick r:id="rId4"/>
              </a:rPr>
              <a:t>https://web.stanford.edu/~jurafsky/slp3/</a:t>
            </a:r>
            <a:r>
              <a:rPr lang="en-US" sz="1700" i="0" dirty="0">
                <a:effectLst/>
                <a:latin typeface="+mj-lt"/>
                <a:cs typeface="Arial" panose="020B0604020202020204" pitchFamily="34" charset="0"/>
              </a:rPr>
              <a:t>)</a:t>
            </a:r>
            <a:endParaRPr lang="en-IN" sz="1700" dirty="0">
              <a:latin typeface="+mj-lt"/>
              <a:cs typeface="Arial" panose="020B0604020202020204" pitchFamily="34" charset="0"/>
            </a:endParaRPr>
          </a:p>
        </p:txBody>
      </p:sp>
    </p:spTree>
    <p:extLst>
      <p:ext uri="{BB962C8B-B14F-4D97-AF65-F5344CB8AC3E}">
        <p14:creationId xmlns:p14="http://schemas.microsoft.com/office/powerpoint/2010/main" val="227580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34">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BFEA756-469B-45B8-858E-19B17DD9B920}"/>
              </a:ext>
            </a:extLst>
          </p:cNvPr>
          <p:cNvSpPr>
            <a:spLocks noGrp="1"/>
          </p:cNvSpPr>
          <p:nvPr>
            <p:ph type="title"/>
          </p:nvPr>
        </p:nvSpPr>
        <p:spPr>
          <a:xfrm>
            <a:off x="958506" y="800392"/>
            <a:ext cx="10264697" cy="1212102"/>
          </a:xfrm>
        </p:spPr>
        <p:txBody>
          <a:bodyPr>
            <a:normAutofit/>
          </a:bodyPr>
          <a:lstStyle/>
          <a:p>
            <a:r>
              <a:rPr lang="en-IN" sz="4000" dirty="0">
                <a:solidFill>
                  <a:srgbClr val="FFFFFF"/>
                </a:solidFill>
              </a:rPr>
              <a:t>Methodology</a:t>
            </a:r>
          </a:p>
        </p:txBody>
      </p:sp>
      <p:sp>
        <p:nvSpPr>
          <p:cNvPr id="3" name="Content Placeholder 2">
            <a:extLst>
              <a:ext uri="{FF2B5EF4-FFF2-40B4-BE49-F238E27FC236}">
                <a16:creationId xmlns:a16="http://schemas.microsoft.com/office/drawing/2014/main" id="{D16AC729-EB69-4CDC-A533-BCC92E6FC3E8}"/>
              </a:ext>
            </a:extLst>
          </p:cNvPr>
          <p:cNvSpPr>
            <a:spLocks noGrp="1"/>
          </p:cNvSpPr>
          <p:nvPr>
            <p:ph idx="1"/>
          </p:nvPr>
        </p:nvSpPr>
        <p:spPr>
          <a:xfrm>
            <a:off x="1367624" y="2490436"/>
            <a:ext cx="9708995" cy="3731849"/>
          </a:xfrm>
        </p:spPr>
        <p:txBody>
          <a:bodyPr anchor="ctr">
            <a:normAutofit/>
          </a:bodyPr>
          <a:lstStyle/>
          <a:p>
            <a:r>
              <a:rPr lang="en-IN" sz="1700" dirty="0">
                <a:latin typeface="+mj-lt"/>
                <a:cs typeface="Arial" panose="020B0604020202020204" pitchFamily="34" charset="0"/>
              </a:rPr>
              <a:t>We are going to train a custom NER</a:t>
            </a:r>
            <a:r>
              <a:rPr lang="en-IN" sz="1700" b="0" i="0" dirty="0">
                <a:effectLst/>
                <a:latin typeface="+mj-lt"/>
                <a:cs typeface="Arial" panose="020B0604020202020204" pitchFamily="34" charset="0"/>
              </a:rPr>
              <a:t>/Sequence Tagging model, using an open- source NLP Python library Flair (Link: </a:t>
            </a:r>
            <a:r>
              <a:rPr lang="en-IN" sz="1700" b="0" i="0" dirty="0">
                <a:effectLst/>
                <a:latin typeface="+mj-lt"/>
                <a:cs typeface="Arial" panose="020B0604020202020204" pitchFamily="34" charset="0"/>
                <a:hlinkClick r:id="rId2"/>
              </a:rPr>
              <a:t>https://github.com/flairNLP/flair</a:t>
            </a:r>
            <a:r>
              <a:rPr lang="en-IN" sz="1700" b="0" i="0" dirty="0">
                <a:effectLst/>
                <a:latin typeface="+mj-lt"/>
                <a:cs typeface="Arial" panose="020B0604020202020204" pitchFamily="34" charset="0"/>
              </a:rPr>
              <a:t>) </a:t>
            </a:r>
          </a:p>
          <a:p>
            <a:r>
              <a:rPr lang="en-IN" sz="1700" dirty="0">
                <a:latin typeface="+mj-lt"/>
                <a:cs typeface="Arial" panose="020B0604020202020204" pitchFamily="34" charset="0"/>
              </a:rPr>
              <a:t>Flair is a powerful </a:t>
            </a:r>
            <a:r>
              <a:rPr lang="en-US" sz="1700" b="0" i="0" dirty="0">
                <a:effectLst/>
                <a:latin typeface="+mj-lt"/>
                <a:cs typeface="Arial" panose="020B0604020202020204" pitchFamily="34" charset="0"/>
              </a:rPr>
              <a:t>framework for Natural language processing build using </a:t>
            </a:r>
            <a:r>
              <a:rPr lang="en-US" sz="1700" b="0" i="0" dirty="0" err="1">
                <a:effectLst/>
                <a:latin typeface="+mj-lt"/>
                <a:cs typeface="Arial" panose="020B0604020202020204" pitchFamily="34" charset="0"/>
              </a:rPr>
              <a:t>PyTorch</a:t>
            </a:r>
            <a:r>
              <a:rPr lang="en-US" sz="1700" b="0" i="0" dirty="0">
                <a:effectLst/>
                <a:latin typeface="+mj-lt"/>
                <a:cs typeface="Arial" panose="020B0604020202020204" pitchFamily="34" charset="0"/>
              </a:rPr>
              <a:t> and even provides its own flair embeddings, assistance in number of NLP tasks like POS tagging, NER, text classification.</a:t>
            </a:r>
          </a:p>
          <a:p>
            <a:r>
              <a:rPr lang="en-US" sz="1700" dirty="0">
                <a:latin typeface="+mj-lt"/>
                <a:cs typeface="Arial" panose="020B0604020202020204" pitchFamily="34" charset="0"/>
              </a:rPr>
              <a:t>The training code can be found as </a:t>
            </a:r>
            <a:r>
              <a:rPr lang="en-US" sz="1700" dirty="0" err="1">
                <a:latin typeface="+mj-lt"/>
                <a:cs typeface="Arial" panose="020B0604020202020204" pitchFamily="34" charset="0"/>
              </a:rPr>
              <a:t>Colab</a:t>
            </a:r>
            <a:r>
              <a:rPr lang="en-US" sz="1700" dirty="0">
                <a:latin typeface="+mj-lt"/>
                <a:cs typeface="Arial" panose="020B0604020202020204" pitchFamily="34" charset="0"/>
              </a:rPr>
              <a:t> </a:t>
            </a:r>
            <a:r>
              <a:rPr lang="en-US" sz="1700" dirty="0" err="1">
                <a:latin typeface="+mj-lt"/>
                <a:cs typeface="Arial" panose="020B0604020202020204" pitchFamily="34" charset="0"/>
              </a:rPr>
              <a:t>ipynb</a:t>
            </a:r>
            <a:r>
              <a:rPr lang="en-US" sz="1700" dirty="0">
                <a:latin typeface="+mj-lt"/>
                <a:cs typeface="Arial" panose="020B0604020202020204" pitchFamily="34" charset="0"/>
              </a:rPr>
              <a:t> files trained on GPU </a:t>
            </a:r>
            <a:r>
              <a:rPr lang="en-IN" sz="1700" b="0" i="0" dirty="0">
                <a:effectLst/>
                <a:latin typeface="+mj-lt"/>
                <a:cs typeface="Arial" panose="020B0604020202020204" pitchFamily="34" charset="0"/>
              </a:rPr>
              <a:t>Tesla P100-PCIE-16GB and </a:t>
            </a:r>
            <a:r>
              <a:rPr lang="pt-BR" sz="1700" b="0" i="0" dirty="0">
                <a:effectLst/>
                <a:latin typeface="+mj-lt"/>
                <a:cs typeface="Arial" panose="020B0604020202020204" pitchFamily="34" charset="0"/>
              </a:rPr>
              <a:t>Intel(R) Xeon(R) CPU @ 2.20GHz CPU.</a:t>
            </a:r>
          </a:p>
          <a:p>
            <a:r>
              <a:rPr lang="pt-BR" sz="1700" dirty="0">
                <a:latin typeface="+mj-lt"/>
                <a:cs typeface="Arial" panose="020B0604020202020204" pitchFamily="34" charset="0"/>
              </a:rPr>
              <a:t>Benefits of using flair library: state of art models, different embeddings provided, extensive evaluation with different measures, open source so easy to extend and modify models.</a:t>
            </a:r>
            <a:endParaRPr lang="en-IN" sz="1700" dirty="0">
              <a:latin typeface="+mj-lt"/>
              <a:cs typeface="Arial" panose="020B0604020202020204" pitchFamily="34" charset="0"/>
            </a:endParaRPr>
          </a:p>
          <a:p>
            <a:endParaRPr lang="en-IN" sz="2400" dirty="0"/>
          </a:p>
        </p:txBody>
      </p:sp>
    </p:spTree>
    <p:extLst>
      <p:ext uri="{BB962C8B-B14F-4D97-AF65-F5344CB8AC3E}">
        <p14:creationId xmlns:p14="http://schemas.microsoft.com/office/powerpoint/2010/main" val="3194967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0072F5-B0CD-42CE-B7B0-7DF4C4F8F021}"/>
              </a:ext>
            </a:extLst>
          </p:cNvPr>
          <p:cNvSpPr>
            <a:spLocks noGrp="1"/>
          </p:cNvSpPr>
          <p:nvPr>
            <p:ph type="title"/>
          </p:nvPr>
        </p:nvSpPr>
        <p:spPr>
          <a:xfrm>
            <a:off x="643467" y="640080"/>
            <a:ext cx="3096427" cy="5613236"/>
          </a:xfrm>
        </p:spPr>
        <p:txBody>
          <a:bodyPr anchor="ctr">
            <a:normAutofit/>
          </a:bodyPr>
          <a:lstStyle/>
          <a:p>
            <a:r>
              <a:rPr lang="en-IN" sz="4000" dirty="0">
                <a:solidFill>
                  <a:srgbClr val="FFFFFF"/>
                </a:solidFill>
              </a:rPr>
              <a:t>Sequence Tagging Pipeline using Flair</a:t>
            </a:r>
          </a:p>
        </p:txBody>
      </p:sp>
      <p:sp>
        <p:nvSpPr>
          <p:cNvPr id="3" name="Content Placeholder 2">
            <a:extLst>
              <a:ext uri="{FF2B5EF4-FFF2-40B4-BE49-F238E27FC236}">
                <a16:creationId xmlns:a16="http://schemas.microsoft.com/office/drawing/2014/main" id="{84FF048A-6D20-4F71-9328-99386E33C354}"/>
              </a:ext>
            </a:extLst>
          </p:cNvPr>
          <p:cNvSpPr>
            <a:spLocks noGrp="1"/>
          </p:cNvSpPr>
          <p:nvPr>
            <p:ph idx="1"/>
          </p:nvPr>
        </p:nvSpPr>
        <p:spPr>
          <a:xfrm>
            <a:off x="4699818" y="640082"/>
            <a:ext cx="6848715" cy="2484884"/>
          </a:xfrm>
        </p:spPr>
        <p:txBody>
          <a:bodyPr anchor="ctr">
            <a:normAutofit fontScale="92500" lnSpcReduction="20000"/>
          </a:bodyPr>
          <a:lstStyle/>
          <a:p>
            <a:r>
              <a:rPr lang="en-IN" sz="2000" b="1" dirty="0">
                <a:latin typeface="+mj-lt"/>
                <a:cs typeface="Arial" panose="020B0604020202020204" pitchFamily="34" charset="0"/>
              </a:rPr>
              <a:t>Importing data: </a:t>
            </a:r>
            <a:r>
              <a:rPr lang="en-IN" sz="2000" dirty="0">
                <a:latin typeface="+mj-lt"/>
                <a:cs typeface="Arial" panose="020B0604020202020204" pitchFamily="34" charset="0"/>
              </a:rPr>
              <a:t>The data is stored in </a:t>
            </a:r>
            <a:r>
              <a:rPr lang="en-IN" sz="2000" dirty="0" err="1">
                <a:latin typeface="+mj-lt"/>
                <a:cs typeface="Arial" panose="020B0604020202020204" pitchFamily="34" charset="0"/>
              </a:rPr>
              <a:t>ColumnCorpus</a:t>
            </a:r>
            <a:r>
              <a:rPr lang="en-IN" sz="2000" dirty="0">
                <a:latin typeface="+mj-lt"/>
                <a:cs typeface="Arial" panose="020B0604020202020204" pitchFamily="34" charset="0"/>
              </a:rPr>
              <a:t>, a data structure used by Flair for processing of data. Each example in our </a:t>
            </a:r>
            <a:r>
              <a:rPr lang="en-IN" sz="2000" dirty="0" err="1">
                <a:latin typeface="+mj-lt"/>
                <a:cs typeface="Arial" panose="020B0604020202020204" pitchFamily="34" charset="0"/>
              </a:rPr>
              <a:t>ColumnCorpus</a:t>
            </a:r>
            <a:r>
              <a:rPr lang="en-IN" sz="2000" dirty="0">
                <a:latin typeface="+mj-lt"/>
                <a:cs typeface="Arial" panose="020B0604020202020204" pitchFamily="34" charset="0"/>
              </a:rPr>
              <a:t> will have two columns, word and tag (which will be predicted).</a:t>
            </a:r>
          </a:p>
          <a:p>
            <a:r>
              <a:rPr lang="en-IN" sz="2000" b="1" dirty="0">
                <a:latin typeface="+mj-lt"/>
                <a:cs typeface="Arial" panose="020B0604020202020204" pitchFamily="34" charset="0"/>
              </a:rPr>
              <a:t>Create Tag Dictionary: </a:t>
            </a:r>
            <a:r>
              <a:rPr lang="en-IN" sz="2000" dirty="0">
                <a:latin typeface="+mj-lt"/>
                <a:cs typeface="Arial" panose="020B0604020202020204" pitchFamily="34" charset="0"/>
              </a:rPr>
              <a:t>To create a dictionary which will contain classes from which predictions will belong to. Example: </a:t>
            </a:r>
            <a:r>
              <a:rPr lang="en-IN" sz="2000" b="0" i="0" dirty="0">
                <a:effectLst/>
                <a:latin typeface="+mj-lt"/>
                <a:cs typeface="Arial" panose="020B0604020202020204" pitchFamily="34" charset="0"/>
              </a:rPr>
              <a:t>B-Actor, I-Actor, B-Plot, I-Plot etc.</a:t>
            </a:r>
          </a:p>
          <a:p>
            <a:r>
              <a:rPr lang="en-IN" sz="2000" b="1" dirty="0">
                <a:latin typeface="+mj-lt"/>
                <a:cs typeface="Arial" panose="020B0604020202020204" pitchFamily="34" charset="0"/>
              </a:rPr>
              <a:t>Generate Word Embeddings: </a:t>
            </a:r>
            <a:r>
              <a:rPr lang="en-IN" sz="2000" dirty="0">
                <a:latin typeface="+mj-lt"/>
                <a:cs typeface="Arial" panose="020B0604020202020204" pitchFamily="34" charset="0"/>
              </a:rPr>
              <a:t>Flair provides a number of different </a:t>
            </a:r>
            <a:r>
              <a:rPr lang="en-US" sz="2000" b="0" i="0" dirty="0">
                <a:effectLst/>
                <a:latin typeface="+mj-lt"/>
                <a:cs typeface="Arial" panose="020B0604020202020204" pitchFamily="34" charset="0"/>
              </a:rPr>
              <a:t>embeddings</a:t>
            </a:r>
            <a:r>
              <a:rPr lang="en-IN" sz="2000" dirty="0">
                <a:latin typeface="+mj-lt"/>
                <a:cs typeface="Arial" panose="020B0604020202020204" pitchFamily="34" charset="0"/>
              </a:rPr>
              <a:t>, we will be using Glove Embeddings. </a:t>
            </a:r>
            <a:r>
              <a:rPr lang="en-US" sz="2000" b="0" i="0" dirty="0" err="1">
                <a:effectLst/>
                <a:latin typeface="+mj-lt"/>
                <a:cs typeface="Arial" panose="020B0604020202020204" pitchFamily="34" charset="0"/>
              </a:rPr>
              <a:t>GloVe</a:t>
            </a:r>
            <a:r>
              <a:rPr lang="en-US" sz="2000" b="0" i="0" dirty="0">
                <a:effectLst/>
                <a:latin typeface="+mj-lt"/>
                <a:cs typeface="Arial" panose="020B0604020202020204" pitchFamily="34" charset="0"/>
              </a:rPr>
              <a:t> embeddings are </a:t>
            </a:r>
            <a:r>
              <a:rPr lang="en-US" sz="2000" b="0" i="0" dirty="0" err="1">
                <a:effectLst/>
                <a:latin typeface="+mj-lt"/>
                <a:cs typeface="Arial" panose="020B0604020202020204" pitchFamily="34" charset="0"/>
              </a:rPr>
              <a:t>PyTorch</a:t>
            </a:r>
            <a:r>
              <a:rPr lang="en-US" sz="2000" b="0" i="0" dirty="0">
                <a:effectLst/>
                <a:latin typeface="+mj-lt"/>
                <a:cs typeface="Arial" panose="020B0604020202020204" pitchFamily="34" charset="0"/>
              </a:rPr>
              <a:t> vectors of dimensionality 100.</a:t>
            </a:r>
            <a:endParaRPr lang="en-IN" sz="2000" b="0" i="0" dirty="0">
              <a:effectLst/>
              <a:latin typeface="+mj-lt"/>
              <a:cs typeface="Arial" panose="020B0604020202020204" pitchFamily="34" charset="0"/>
            </a:endParaRPr>
          </a:p>
          <a:p>
            <a:endParaRPr lang="en-IN" sz="1700" b="0" i="0" dirty="0">
              <a:effectLst/>
              <a:latin typeface="Courier New" panose="02070309020205020404" pitchFamily="49" charset="0"/>
            </a:endParaRPr>
          </a:p>
        </p:txBody>
      </p:sp>
      <p:pic>
        <p:nvPicPr>
          <p:cNvPr id="4" name="Content Placeholder 4">
            <a:extLst>
              <a:ext uri="{FF2B5EF4-FFF2-40B4-BE49-F238E27FC236}">
                <a16:creationId xmlns:a16="http://schemas.microsoft.com/office/drawing/2014/main" id="{4C179566-C233-4259-A8C4-410F5998C5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7" y="4320300"/>
            <a:ext cx="6894236" cy="741130"/>
          </a:xfrm>
          <a:prstGeom prst="rect">
            <a:avLst/>
          </a:prstGeom>
        </p:spPr>
      </p:pic>
    </p:spTree>
    <p:extLst>
      <p:ext uri="{BB962C8B-B14F-4D97-AF65-F5344CB8AC3E}">
        <p14:creationId xmlns:p14="http://schemas.microsoft.com/office/powerpoint/2010/main" val="3791054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2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6214B5B-9C7A-4943-8D49-93D9AB3CB7FC}"/>
              </a:ext>
            </a:extLst>
          </p:cNvPr>
          <p:cNvSpPr>
            <a:spLocks noGrp="1"/>
          </p:cNvSpPr>
          <p:nvPr>
            <p:ph type="title"/>
          </p:nvPr>
        </p:nvSpPr>
        <p:spPr>
          <a:xfrm>
            <a:off x="1047280" y="759806"/>
            <a:ext cx="9828243" cy="796620"/>
          </a:xfrm>
        </p:spPr>
        <p:txBody>
          <a:bodyPr>
            <a:normAutofit/>
          </a:bodyPr>
          <a:lstStyle/>
          <a:p>
            <a:endParaRPr lang="en-IN" sz="4000" dirty="0">
              <a:solidFill>
                <a:srgbClr val="FFFFFF"/>
              </a:solidFill>
            </a:endParaRPr>
          </a:p>
        </p:txBody>
      </p:sp>
      <p:sp>
        <p:nvSpPr>
          <p:cNvPr id="7" name="Content Placeholder 6">
            <a:extLst>
              <a:ext uri="{FF2B5EF4-FFF2-40B4-BE49-F238E27FC236}">
                <a16:creationId xmlns:a16="http://schemas.microsoft.com/office/drawing/2014/main" id="{BDD300C2-07CF-419D-9A26-118E9DA7566C}"/>
              </a:ext>
            </a:extLst>
          </p:cNvPr>
          <p:cNvSpPr>
            <a:spLocks noGrp="1"/>
          </p:cNvSpPr>
          <p:nvPr>
            <p:ph idx="1"/>
          </p:nvPr>
        </p:nvSpPr>
        <p:spPr>
          <a:xfrm>
            <a:off x="1424904" y="2494450"/>
            <a:ext cx="5116459" cy="3925805"/>
          </a:xfrm>
        </p:spPr>
        <p:txBody>
          <a:bodyPr>
            <a:normAutofit fontScale="70000" lnSpcReduction="20000"/>
          </a:bodyPr>
          <a:lstStyle/>
          <a:p>
            <a:r>
              <a:rPr lang="en-IN" sz="2700" b="1" dirty="0">
                <a:latin typeface="+mj-lt"/>
                <a:cs typeface="Arial" panose="020B0604020202020204" pitchFamily="34" charset="0"/>
              </a:rPr>
              <a:t>Train a Sequence Model: </a:t>
            </a:r>
            <a:r>
              <a:rPr lang="en-US" sz="2700" b="0" i="0" dirty="0">
                <a:effectLst/>
                <a:latin typeface="+mj-lt"/>
                <a:cs typeface="Arial" panose="020B0604020202020204" pitchFamily="34" charset="0"/>
              </a:rPr>
              <a:t>Sequence Tagger used is a bi-directional LSTM model, for better generalization of relations over time as compared to RNNs and Vanilla Neural Nets. The model somewhat looks like as figure just stacked and with LSTM cells. The image is taken from Chapter 9,</a:t>
            </a:r>
            <a:r>
              <a:rPr lang="en-US" sz="2700" i="0" dirty="0">
                <a:effectLst/>
                <a:latin typeface="+mj-lt"/>
                <a:cs typeface="Arial" panose="020B0604020202020204" pitchFamily="34" charset="0"/>
              </a:rPr>
              <a:t> of Book by Dan </a:t>
            </a:r>
            <a:r>
              <a:rPr lang="en-US" sz="2700" i="0" dirty="0" err="1">
                <a:effectLst/>
                <a:latin typeface="+mj-lt"/>
                <a:cs typeface="Arial" panose="020B0604020202020204" pitchFamily="34" charset="0"/>
              </a:rPr>
              <a:t>Jurafsky</a:t>
            </a:r>
            <a:r>
              <a:rPr lang="en-US" sz="2700" i="0" dirty="0">
                <a:effectLst/>
                <a:latin typeface="+mj-lt"/>
                <a:cs typeface="Arial" panose="020B0604020202020204" pitchFamily="34" charset="0"/>
              </a:rPr>
              <a:t> and James H. Martin, Speech and Language Processing </a:t>
            </a:r>
            <a:endParaRPr lang="en-US" sz="2700" b="0" i="0" dirty="0">
              <a:effectLst/>
              <a:latin typeface="+mj-lt"/>
              <a:cs typeface="Arial" panose="020B0604020202020204" pitchFamily="34" charset="0"/>
            </a:endParaRPr>
          </a:p>
          <a:p>
            <a:r>
              <a:rPr lang="en-US" sz="2700" b="1" i="0" dirty="0">
                <a:effectLst/>
                <a:latin typeface="+mj-lt"/>
                <a:cs typeface="Arial" panose="020B0604020202020204" pitchFamily="34" charset="0"/>
              </a:rPr>
              <a:t>Visualizing Results/Measuring Results: </a:t>
            </a:r>
            <a:r>
              <a:rPr lang="en-US" sz="2700" b="0" i="0" dirty="0">
                <a:effectLst/>
                <a:latin typeface="+mj-lt"/>
                <a:cs typeface="Arial" panose="020B0604020202020204" pitchFamily="34" charset="0"/>
              </a:rPr>
              <a:t>Performed multiple operation to evaluate the learned model like F1-Score (Macro and Micro), per class performance, precision, recall etc.</a:t>
            </a:r>
          </a:p>
          <a:p>
            <a:r>
              <a:rPr lang="en-US" sz="2700" b="1" dirty="0">
                <a:latin typeface="+mj-lt"/>
                <a:cs typeface="Arial" panose="020B0604020202020204" pitchFamily="34" charset="0"/>
              </a:rPr>
              <a:t>Test on self custom made data : </a:t>
            </a:r>
            <a:r>
              <a:rPr lang="en-US" sz="2700" dirty="0">
                <a:latin typeface="+mj-lt"/>
                <a:cs typeface="Arial" panose="020B0604020202020204" pitchFamily="34" charset="0"/>
              </a:rPr>
              <a:t>As the model is already tested on test data, a evaluation on few self made example is performed to sense the real performance of model.</a:t>
            </a:r>
            <a:endParaRPr lang="en-US" sz="2700" b="0" i="0" dirty="0">
              <a:effectLst/>
              <a:latin typeface="+mj-lt"/>
              <a:cs typeface="Arial" panose="020B0604020202020204" pitchFamily="34" charset="0"/>
            </a:endParaRPr>
          </a:p>
          <a:p>
            <a:endParaRPr lang="en-US" sz="2400" b="0" i="0" dirty="0">
              <a:effectLst/>
              <a:latin typeface="+mj-lt"/>
              <a:cs typeface="Arial" panose="020B0604020202020204" pitchFamily="34" charset="0"/>
            </a:endParaRPr>
          </a:p>
          <a:p>
            <a:endParaRPr lang="en-US" sz="800" b="0" i="0" dirty="0">
              <a:effectLst/>
              <a:latin typeface="Roboto" panose="02000000000000000000" pitchFamily="2" charset="0"/>
            </a:endParaRPr>
          </a:p>
          <a:p>
            <a:endParaRPr lang="en-IN" sz="800" dirty="0"/>
          </a:p>
        </p:txBody>
      </p:sp>
      <p:pic>
        <p:nvPicPr>
          <p:cNvPr id="11" name="Picture 10" descr="Diagram&#10;&#10;Description automatically generated">
            <a:extLst>
              <a:ext uri="{FF2B5EF4-FFF2-40B4-BE49-F238E27FC236}">
                <a16:creationId xmlns:a16="http://schemas.microsoft.com/office/drawing/2014/main" id="{5703CAC9-946F-4C33-9593-081190265910}"/>
              </a:ext>
            </a:extLst>
          </p:cNvPr>
          <p:cNvPicPr>
            <a:picLocks noChangeAspect="1"/>
          </p:cNvPicPr>
          <p:nvPr/>
        </p:nvPicPr>
        <p:blipFill rotWithShape="1">
          <a:blip r:embed="rId2">
            <a:extLst>
              <a:ext uri="{28A0092B-C50C-407E-A947-70E740481C1C}">
                <a14:useLocalDpi xmlns:a14="http://schemas.microsoft.com/office/drawing/2010/main" val="0"/>
              </a:ext>
            </a:extLst>
          </a:blip>
          <a:srcRect l="17125" r="4706" b="-2"/>
          <a:stretch/>
        </p:blipFill>
        <p:spPr>
          <a:xfrm>
            <a:off x="6847750" y="2492376"/>
            <a:ext cx="4053545" cy="3563372"/>
          </a:xfrm>
          <a:prstGeom prst="rect">
            <a:avLst/>
          </a:prstGeom>
        </p:spPr>
      </p:pic>
    </p:spTree>
    <p:extLst>
      <p:ext uri="{BB962C8B-B14F-4D97-AF65-F5344CB8AC3E}">
        <p14:creationId xmlns:p14="http://schemas.microsoft.com/office/powerpoint/2010/main" val="2332681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6B31192-7097-4430-92B9-369FFEE1AA58}"/>
              </a:ext>
            </a:extLst>
          </p:cNvPr>
          <p:cNvSpPr>
            <a:spLocks noGrp="1"/>
          </p:cNvSpPr>
          <p:nvPr>
            <p:ph type="title"/>
          </p:nvPr>
        </p:nvSpPr>
        <p:spPr>
          <a:xfrm>
            <a:off x="1146879" y="998002"/>
            <a:ext cx="3182940" cy="1471959"/>
          </a:xfrm>
        </p:spPr>
        <p:txBody>
          <a:bodyPr>
            <a:normAutofit/>
          </a:bodyPr>
          <a:lstStyle/>
          <a:p>
            <a:r>
              <a:rPr lang="en-IN" sz="3600" dirty="0">
                <a:solidFill>
                  <a:srgbClr val="FFFFFF"/>
                </a:solidFill>
              </a:rPr>
              <a:t>Performance on </a:t>
            </a:r>
            <a:r>
              <a:rPr lang="en-IN" sz="3600" dirty="0" err="1">
                <a:solidFill>
                  <a:srgbClr val="FFFFFF"/>
                </a:solidFill>
              </a:rPr>
              <a:t>Eng</a:t>
            </a:r>
            <a:r>
              <a:rPr lang="en-IN" sz="3600" dirty="0">
                <a:solidFill>
                  <a:srgbClr val="FFFFFF"/>
                </a:solidFill>
              </a:rPr>
              <a:t> data </a:t>
            </a:r>
          </a:p>
        </p:txBody>
      </p:sp>
      <p:sp>
        <p:nvSpPr>
          <p:cNvPr id="3" name="Content Placeholder 2">
            <a:extLst>
              <a:ext uri="{FF2B5EF4-FFF2-40B4-BE49-F238E27FC236}">
                <a16:creationId xmlns:a16="http://schemas.microsoft.com/office/drawing/2014/main" id="{41ADC0FD-3DB5-47DB-88B5-01CB5956D1C3}"/>
              </a:ext>
            </a:extLst>
          </p:cNvPr>
          <p:cNvSpPr>
            <a:spLocks noGrp="1"/>
          </p:cNvSpPr>
          <p:nvPr>
            <p:ph idx="1"/>
          </p:nvPr>
        </p:nvSpPr>
        <p:spPr>
          <a:xfrm>
            <a:off x="1139635" y="2546161"/>
            <a:ext cx="3200451" cy="2985929"/>
          </a:xfrm>
        </p:spPr>
        <p:txBody>
          <a:bodyPr anchor="t">
            <a:normAutofit lnSpcReduction="10000"/>
          </a:bodyPr>
          <a:lstStyle/>
          <a:p>
            <a:r>
              <a:rPr lang="en-IN" sz="1600" dirty="0">
                <a:solidFill>
                  <a:srgbClr val="FEFFFF"/>
                </a:solidFill>
                <a:latin typeface="+mj-lt"/>
                <a:cs typeface="Arial" panose="020B0604020202020204" pitchFamily="34" charset="0"/>
              </a:rPr>
              <a:t>Hidden size 256, learning rate 0.1, mini batch size 32 trained for 68 epochs.</a:t>
            </a:r>
          </a:p>
          <a:p>
            <a:r>
              <a:rPr lang="en-IN" sz="1600" dirty="0">
                <a:solidFill>
                  <a:srgbClr val="FEFFFF"/>
                </a:solidFill>
                <a:latin typeface="+mj-lt"/>
                <a:cs typeface="Arial" panose="020B0604020202020204" pitchFamily="34" charset="0"/>
              </a:rPr>
              <a:t>F1 score (micro) : </a:t>
            </a:r>
            <a:r>
              <a:rPr lang="en-IN" sz="1600" b="0" i="0" dirty="0">
                <a:solidFill>
                  <a:srgbClr val="FEFFFF"/>
                </a:solidFill>
                <a:effectLst/>
                <a:latin typeface="+mj-lt"/>
              </a:rPr>
              <a:t>0.8695</a:t>
            </a:r>
          </a:p>
          <a:p>
            <a:r>
              <a:rPr lang="en-IN" sz="1600" dirty="0">
                <a:solidFill>
                  <a:srgbClr val="FEFFFF"/>
                </a:solidFill>
                <a:latin typeface="+mj-lt"/>
                <a:cs typeface="Arial" panose="020B0604020202020204" pitchFamily="34" charset="0"/>
              </a:rPr>
              <a:t>F1 score (macro): </a:t>
            </a:r>
            <a:r>
              <a:rPr lang="en-IN" sz="1600" b="0" i="0" dirty="0">
                <a:solidFill>
                  <a:srgbClr val="FEFFFF"/>
                </a:solidFill>
                <a:effectLst/>
                <a:latin typeface="+mj-lt"/>
              </a:rPr>
              <a:t>0.7603</a:t>
            </a:r>
          </a:p>
          <a:p>
            <a:r>
              <a:rPr lang="en-IN" sz="1600" b="0" i="0" dirty="0">
                <a:solidFill>
                  <a:srgbClr val="FEFFFF"/>
                </a:solidFill>
                <a:effectLst/>
                <a:latin typeface="+mj-lt"/>
                <a:cs typeface="Arial" panose="020B0604020202020204" pitchFamily="34" charset="0"/>
              </a:rPr>
              <a:t>Final training loss : </a:t>
            </a:r>
            <a:r>
              <a:rPr lang="en-IN" sz="1600" b="0" i="0" dirty="0">
                <a:solidFill>
                  <a:srgbClr val="FEFFFF"/>
                </a:solidFill>
                <a:effectLst/>
                <a:latin typeface="+mj-lt"/>
              </a:rPr>
              <a:t>1.645139</a:t>
            </a:r>
            <a:r>
              <a:rPr lang="en-IN" sz="1600" b="0" i="0" dirty="0">
                <a:solidFill>
                  <a:srgbClr val="FEFFFF"/>
                </a:solidFill>
                <a:effectLst/>
                <a:latin typeface="+mj-lt"/>
                <a:cs typeface="Arial" panose="020B0604020202020204" pitchFamily="34" charset="0"/>
              </a:rPr>
              <a:t>, Final dev loss : </a:t>
            </a:r>
            <a:r>
              <a:rPr lang="en-IN" sz="1600" b="0" i="0" dirty="0">
                <a:solidFill>
                  <a:srgbClr val="FEFFFF"/>
                </a:solidFill>
                <a:effectLst/>
                <a:latin typeface="+mj-lt"/>
              </a:rPr>
              <a:t>1.564637</a:t>
            </a:r>
          </a:p>
          <a:p>
            <a:r>
              <a:rPr lang="en-IN" sz="1600" b="0" i="0" dirty="0">
                <a:solidFill>
                  <a:srgbClr val="FEFFFF"/>
                </a:solidFill>
                <a:effectLst/>
                <a:latin typeface="+mj-lt"/>
                <a:cs typeface="Arial" panose="020B0604020202020204" pitchFamily="34" charset="0"/>
              </a:rPr>
              <a:t>Final dev precision :</a:t>
            </a:r>
            <a:r>
              <a:rPr lang="en-IN" sz="1600" b="0" i="0" dirty="0">
                <a:solidFill>
                  <a:srgbClr val="FEFFFF"/>
                </a:solidFill>
                <a:effectLst/>
                <a:latin typeface="+mj-lt"/>
              </a:rPr>
              <a:t> 0.8780</a:t>
            </a:r>
            <a:r>
              <a:rPr lang="en-IN" sz="1600" b="0" i="0" dirty="0">
                <a:solidFill>
                  <a:srgbClr val="FEFFFF"/>
                </a:solidFill>
                <a:effectLst/>
                <a:latin typeface="+mj-lt"/>
                <a:cs typeface="Arial" panose="020B0604020202020204" pitchFamily="34" charset="0"/>
              </a:rPr>
              <a:t>, Final dev recall : </a:t>
            </a:r>
            <a:r>
              <a:rPr lang="en-IN" sz="1600" b="0" i="0" dirty="0">
                <a:solidFill>
                  <a:srgbClr val="FEFFFF"/>
                </a:solidFill>
                <a:effectLst/>
                <a:latin typeface="+mj-lt"/>
              </a:rPr>
              <a:t>0.8670</a:t>
            </a:r>
            <a:r>
              <a:rPr lang="en-IN" sz="1600" b="0" i="0" dirty="0">
                <a:solidFill>
                  <a:srgbClr val="FEFFFF"/>
                </a:solidFill>
                <a:effectLst/>
                <a:latin typeface="+mj-lt"/>
                <a:cs typeface="Arial" panose="020B0604020202020204" pitchFamily="34" charset="0"/>
              </a:rPr>
              <a:t>, </a:t>
            </a:r>
            <a:r>
              <a:rPr lang="en-US" sz="1600" b="0" i="0" dirty="0">
                <a:solidFill>
                  <a:srgbClr val="FEFFFF"/>
                </a:solidFill>
                <a:effectLst/>
                <a:latin typeface="+mj-lt"/>
                <a:cs typeface="Arial" panose="020B0604020202020204" pitchFamily="34" charset="0"/>
              </a:rPr>
              <a:t>Final dev F1 score : </a:t>
            </a:r>
            <a:r>
              <a:rPr lang="en-IN" sz="1600" b="0" i="0" dirty="0">
                <a:solidFill>
                  <a:srgbClr val="FEFFFF"/>
                </a:solidFill>
                <a:effectLst/>
                <a:latin typeface="+mj-lt"/>
              </a:rPr>
              <a:t> 0.8725</a:t>
            </a:r>
          </a:p>
          <a:p>
            <a:r>
              <a:rPr lang="en-US" sz="1600" dirty="0">
                <a:solidFill>
                  <a:srgbClr val="FEFFFF"/>
                </a:solidFill>
                <a:latin typeface="+mj-lt"/>
                <a:cs typeface="Arial" panose="020B0604020202020204" pitchFamily="34" charset="0"/>
              </a:rPr>
              <a:t>Per class performance</a:t>
            </a:r>
            <a:endParaRPr lang="en-US" sz="1600" b="0" i="0" dirty="0">
              <a:solidFill>
                <a:srgbClr val="FEFFFF"/>
              </a:solidFill>
              <a:effectLst/>
              <a:latin typeface="+mj-lt"/>
              <a:cs typeface="Arial" panose="020B0604020202020204" pitchFamily="34" charset="0"/>
            </a:endParaRPr>
          </a:p>
          <a:p>
            <a:endParaRPr lang="en-IN" sz="1300" b="0" i="0" dirty="0">
              <a:solidFill>
                <a:srgbClr val="FEFFFF"/>
              </a:solidFill>
              <a:effectLst/>
              <a:latin typeface="Roboto" panose="02000000000000000000" pitchFamily="2" charset="0"/>
            </a:endParaRPr>
          </a:p>
          <a:p>
            <a:endParaRPr lang="en-IN" sz="1300" b="0" i="0" dirty="0">
              <a:solidFill>
                <a:srgbClr val="FEFFFF"/>
              </a:solidFill>
              <a:effectLst/>
              <a:latin typeface="Roboto" panose="02000000000000000000" pitchFamily="2" charset="0"/>
            </a:endParaRPr>
          </a:p>
          <a:p>
            <a:endParaRPr lang="en-IN" sz="1300" b="0" i="0" dirty="0">
              <a:solidFill>
                <a:srgbClr val="FEFFFF"/>
              </a:solidFill>
              <a:effectLst/>
              <a:latin typeface="Roboto" panose="02000000000000000000" pitchFamily="2" charset="0"/>
            </a:endParaRPr>
          </a:p>
          <a:p>
            <a:endParaRPr lang="en-IN" sz="1300" b="0" i="0" dirty="0">
              <a:solidFill>
                <a:srgbClr val="FEFFFF"/>
              </a:solidFill>
              <a:effectLst/>
              <a:latin typeface="Arial" panose="020B0604020202020204" pitchFamily="34" charset="0"/>
              <a:cs typeface="Arial" panose="020B0604020202020204" pitchFamily="34" charset="0"/>
            </a:endParaRPr>
          </a:p>
          <a:p>
            <a:endParaRPr lang="en-IN" sz="1300" dirty="0">
              <a:solidFill>
                <a:srgbClr val="FEFFFF"/>
              </a:solidFill>
              <a:latin typeface="Arial" panose="020B0604020202020204" pitchFamily="34" charset="0"/>
              <a:cs typeface="Arial" panose="020B0604020202020204" pitchFamily="34" charset="0"/>
            </a:endParaRPr>
          </a:p>
        </p:txBody>
      </p:sp>
      <p:pic>
        <p:nvPicPr>
          <p:cNvPr id="5" name="Picture 4" descr="Text, letter&#10;&#10;Description automatically generated">
            <a:extLst>
              <a:ext uri="{FF2B5EF4-FFF2-40B4-BE49-F238E27FC236}">
                <a16:creationId xmlns:a16="http://schemas.microsoft.com/office/drawing/2014/main" id="{C143C884-ADBD-41F2-82E3-0E52406A33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268" y="2312951"/>
            <a:ext cx="6539075" cy="1912678"/>
          </a:xfrm>
          <a:prstGeom prst="rect">
            <a:avLst/>
          </a:prstGeom>
        </p:spPr>
      </p:pic>
    </p:spTree>
    <p:extLst>
      <p:ext uri="{BB962C8B-B14F-4D97-AF65-F5344CB8AC3E}">
        <p14:creationId xmlns:p14="http://schemas.microsoft.com/office/powerpoint/2010/main" val="3829039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21">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FDB912C-B790-4D27-A0B6-F55062468919}"/>
              </a:ext>
            </a:extLst>
          </p:cNvPr>
          <p:cNvSpPr>
            <a:spLocks noGrp="1"/>
          </p:cNvSpPr>
          <p:nvPr>
            <p:ph type="title"/>
          </p:nvPr>
        </p:nvSpPr>
        <p:spPr>
          <a:xfrm>
            <a:off x="964760" y="804328"/>
            <a:ext cx="6091312" cy="1205821"/>
          </a:xfrm>
        </p:spPr>
        <p:txBody>
          <a:bodyPr>
            <a:normAutofit/>
          </a:bodyPr>
          <a:lstStyle/>
          <a:p>
            <a:r>
              <a:rPr lang="en-IN" sz="4000" dirty="0">
                <a:solidFill>
                  <a:srgbClr val="FFFFFF"/>
                </a:solidFill>
              </a:rPr>
              <a:t>Performance on </a:t>
            </a:r>
            <a:r>
              <a:rPr lang="en-IN" sz="4000" dirty="0" err="1">
                <a:solidFill>
                  <a:srgbClr val="FFFFFF"/>
                </a:solidFill>
              </a:rPr>
              <a:t>Eng</a:t>
            </a:r>
            <a:r>
              <a:rPr lang="en-IN" sz="4000" dirty="0">
                <a:solidFill>
                  <a:srgbClr val="FFFFFF"/>
                </a:solidFill>
              </a:rPr>
              <a:t> data </a:t>
            </a:r>
            <a:endParaRPr lang="en-IN" sz="4000" dirty="0">
              <a:solidFill>
                <a:srgbClr val="FEFFFF"/>
              </a:solidFill>
            </a:endParaRPr>
          </a:p>
        </p:txBody>
      </p:sp>
      <p:sp>
        <p:nvSpPr>
          <p:cNvPr id="3" name="Content Placeholder 2">
            <a:extLst>
              <a:ext uri="{FF2B5EF4-FFF2-40B4-BE49-F238E27FC236}">
                <a16:creationId xmlns:a16="http://schemas.microsoft.com/office/drawing/2014/main" id="{5B786026-8B7E-48D4-99A3-ABFA98024A28}"/>
              </a:ext>
            </a:extLst>
          </p:cNvPr>
          <p:cNvSpPr>
            <a:spLocks noGrp="1"/>
          </p:cNvSpPr>
          <p:nvPr>
            <p:ph idx="1"/>
          </p:nvPr>
        </p:nvSpPr>
        <p:spPr>
          <a:xfrm>
            <a:off x="1282189" y="2494450"/>
            <a:ext cx="5773883" cy="3563159"/>
          </a:xfrm>
        </p:spPr>
        <p:txBody>
          <a:bodyPr>
            <a:normAutofit/>
          </a:bodyPr>
          <a:lstStyle/>
          <a:p>
            <a:r>
              <a:rPr lang="en-IN" sz="2400" dirty="0">
                <a:latin typeface="+mj-lt"/>
                <a:cs typeface="Arial" panose="020B0604020202020204" pitchFamily="34" charset="0"/>
              </a:rPr>
              <a:t>Example predictions on test set. Prediction format : (Word, Actual Tag, Predicted Tag) . These examples can be found in </a:t>
            </a:r>
            <a:r>
              <a:rPr lang="en-IN" sz="2400" dirty="0" err="1">
                <a:latin typeface="+mj-lt"/>
                <a:cs typeface="Arial" panose="020B0604020202020204" pitchFamily="34" charset="0"/>
              </a:rPr>
              <a:t>test.tsv</a:t>
            </a:r>
            <a:endParaRPr lang="en-IN" sz="2400" dirty="0">
              <a:latin typeface="+mj-lt"/>
              <a:cs typeface="Arial" panose="020B0604020202020204" pitchFamily="34" charset="0"/>
            </a:endParaRPr>
          </a:p>
          <a:p>
            <a:r>
              <a:rPr lang="en-US" sz="2400" b="0" dirty="0">
                <a:effectLst/>
                <a:latin typeface="+mj-lt"/>
                <a:cs typeface="Arial" panose="020B0604020202020204" pitchFamily="34" charset="0"/>
              </a:rPr>
              <a:t>First example of test file. all tags are correctly predicted except the year ones.</a:t>
            </a:r>
          </a:p>
          <a:p>
            <a:r>
              <a:rPr lang="en-US" sz="2400" b="0" dirty="0">
                <a:effectLst/>
                <a:latin typeface="+mj-lt"/>
                <a:cs typeface="Arial" panose="020B0604020202020204" pitchFamily="34" charset="0"/>
              </a:rPr>
              <a:t>Second example of test file, all tags correctly predicted.</a:t>
            </a:r>
          </a:p>
          <a:p>
            <a:endParaRPr lang="en-US" sz="2400" b="0" dirty="0">
              <a:effectLst/>
              <a:latin typeface="Arial" panose="020B0604020202020204" pitchFamily="34" charset="0"/>
              <a:cs typeface="Arial" panose="020B0604020202020204" pitchFamily="34" charset="0"/>
            </a:endParaRPr>
          </a:p>
          <a:p>
            <a:endParaRPr lang="en-IN" sz="2400" dirty="0"/>
          </a:p>
        </p:txBody>
      </p:sp>
      <p:pic>
        <p:nvPicPr>
          <p:cNvPr id="7" name="Picture 6" descr="Chart&#10;&#10;Description automatically generated">
            <a:extLst>
              <a:ext uri="{FF2B5EF4-FFF2-40B4-BE49-F238E27FC236}">
                <a16:creationId xmlns:a16="http://schemas.microsoft.com/office/drawing/2014/main" id="{2E08100F-F8B4-49F0-8EA6-7B52981D56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4706" y="862947"/>
            <a:ext cx="3343407" cy="2248441"/>
          </a:xfrm>
          <a:prstGeom prst="rect">
            <a:avLst/>
          </a:prstGeom>
        </p:spPr>
      </p:pic>
      <p:pic>
        <p:nvPicPr>
          <p:cNvPr id="5" name="Picture 4" descr="Chart&#10;&#10;Description automatically generated with medium confidence">
            <a:extLst>
              <a:ext uri="{FF2B5EF4-FFF2-40B4-BE49-F238E27FC236}">
                <a16:creationId xmlns:a16="http://schemas.microsoft.com/office/drawing/2014/main" id="{80C0D76E-2DC6-4C91-9F1D-4C907BB7D2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4706" y="3700029"/>
            <a:ext cx="3340358" cy="2380004"/>
          </a:xfrm>
          <a:prstGeom prst="rect">
            <a:avLst/>
          </a:prstGeom>
        </p:spPr>
      </p:pic>
    </p:spTree>
    <p:extLst>
      <p:ext uri="{BB962C8B-B14F-4D97-AF65-F5344CB8AC3E}">
        <p14:creationId xmlns:p14="http://schemas.microsoft.com/office/powerpoint/2010/main" val="401799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6B31192-7097-4430-92B9-369FFEE1AA58}"/>
              </a:ext>
            </a:extLst>
          </p:cNvPr>
          <p:cNvSpPr>
            <a:spLocks noGrp="1"/>
          </p:cNvSpPr>
          <p:nvPr>
            <p:ph type="title"/>
          </p:nvPr>
        </p:nvSpPr>
        <p:spPr>
          <a:xfrm>
            <a:off x="1146879" y="998002"/>
            <a:ext cx="3182940" cy="1471959"/>
          </a:xfrm>
        </p:spPr>
        <p:txBody>
          <a:bodyPr>
            <a:normAutofit/>
          </a:bodyPr>
          <a:lstStyle/>
          <a:p>
            <a:r>
              <a:rPr lang="en-IN" sz="3300" dirty="0">
                <a:solidFill>
                  <a:srgbClr val="FFFFFF"/>
                </a:solidFill>
              </a:rPr>
              <a:t>Performance on Trivia10k13 data </a:t>
            </a:r>
          </a:p>
        </p:txBody>
      </p:sp>
      <p:sp>
        <p:nvSpPr>
          <p:cNvPr id="3" name="Content Placeholder 2">
            <a:extLst>
              <a:ext uri="{FF2B5EF4-FFF2-40B4-BE49-F238E27FC236}">
                <a16:creationId xmlns:a16="http://schemas.microsoft.com/office/drawing/2014/main" id="{41ADC0FD-3DB5-47DB-88B5-01CB5956D1C3}"/>
              </a:ext>
            </a:extLst>
          </p:cNvPr>
          <p:cNvSpPr>
            <a:spLocks noGrp="1"/>
          </p:cNvSpPr>
          <p:nvPr>
            <p:ph idx="1"/>
          </p:nvPr>
        </p:nvSpPr>
        <p:spPr>
          <a:xfrm>
            <a:off x="1139635" y="2546161"/>
            <a:ext cx="3200451" cy="2985929"/>
          </a:xfrm>
        </p:spPr>
        <p:txBody>
          <a:bodyPr anchor="t">
            <a:normAutofit lnSpcReduction="10000"/>
          </a:bodyPr>
          <a:lstStyle/>
          <a:p>
            <a:r>
              <a:rPr lang="en-IN" sz="1600" dirty="0">
                <a:solidFill>
                  <a:srgbClr val="FEFFFF"/>
                </a:solidFill>
                <a:latin typeface="+mj-lt"/>
                <a:cs typeface="Arial" panose="020B0604020202020204" pitchFamily="34" charset="0"/>
              </a:rPr>
              <a:t>Hidden size 256, learning rate 0.1, mini batch size 32 trained for 65 epochs.</a:t>
            </a:r>
          </a:p>
          <a:p>
            <a:r>
              <a:rPr lang="en-IN" sz="1600" dirty="0">
                <a:solidFill>
                  <a:srgbClr val="FEFFFF"/>
                </a:solidFill>
                <a:latin typeface="+mj-lt"/>
                <a:cs typeface="Arial" panose="020B0604020202020204" pitchFamily="34" charset="0"/>
              </a:rPr>
              <a:t>F1 score (micro) : </a:t>
            </a:r>
            <a:r>
              <a:rPr lang="en-IN" sz="1600" b="0" i="0" dirty="0">
                <a:solidFill>
                  <a:srgbClr val="FEFFFF"/>
                </a:solidFill>
                <a:effectLst/>
                <a:latin typeface="+mj-lt"/>
                <a:cs typeface="Arial" panose="020B0604020202020204" pitchFamily="34" charset="0"/>
              </a:rPr>
              <a:t>0.7156</a:t>
            </a:r>
          </a:p>
          <a:p>
            <a:r>
              <a:rPr lang="en-IN" sz="1600" dirty="0">
                <a:solidFill>
                  <a:srgbClr val="FEFFFF"/>
                </a:solidFill>
                <a:latin typeface="+mj-lt"/>
                <a:cs typeface="Arial" panose="020B0604020202020204" pitchFamily="34" charset="0"/>
              </a:rPr>
              <a:t>F1 score (macro): </a:t>
            </a:r>
            <a:r>
              <a:rPr lang="en-IN" sz="1600" b="0" i="0" dirty="0">
                <a:solidFill>
                  <a:srgbClr val="FEFFFF"/>
                </a:solidFill>
                <a:effectLst/>
                <a:latin typeface="+mj-lt"/>
                <a:cs typeface="Arial" panose="020B0604020202020204" pitchFamily="34" charset="0"/>
              </a:rPr>
              <a:t>0.5709</a:t>
            </a:r>
          </a:p>
          <a:p>
            <a:r>
              <a:rPr lang="en-IN" sz="1600" b="0" i="0" dirty="0">
                <a:solidFill>
                  <a:srgbClr val="FEFFFF"/>
                </a:solidFill>
                <a:effectLst/>
                <a:latin typeface="+mj-lt"/>
                <a:cs typeface="Arial" panose="020B0604020202020204" pitchFamily="34" charset="0"/>
              </a:rPr>
              <a:t>Final training loss : 3.825191, Final dev loss : 3.307125</a:t>
            </a:r>
          </a:p>
          <a:p>
            <a:r>
              <a:rPr lang="en-IN" sz="1600" b="0" i="0" dirty="0">
                <a:solidFill>
                  <a:srgbClr val="FEFFFF"/>
                </a:solidFill>
                <a:effectLst/>
                <a:latin typeface="+mj-lt"/>
                <a:cs typeface="Arial" panose="020B0604020202020204" pitchFamily="34" charset="0"/>
              </a:rPr>
              <a:t>Final dev precision : 0.7160, Final dev recall : 0.6999, </a:t>
            </a:r>
            <a:r>
              <a:rPr lang="en-US" sz="1600" b="0" i="0" dirty="0">
                <a:solidFill>
                  <a:srgbClr val="FEFFFF"/>
                </a:solidFill>
                <a:effectLst/>
                <a:latin typeface="+mj-lt"/>
                <a:cs typeface="Arial" panose="020B0604020202020204" pitchFamily="34" charset="0"/>
              </a:rPr>
              <a:t>Final dev F1 score : 0.7079</a:t>
            </a:r>
          </a:p>
          <a:p>
            <a:r>
              <a:rPr lang="en-US" sz="1600" dirty="0">
                <a:solidFill>
                  <a:srgbClr val="FEFFFF"/>
                </a:solidFill>
                <a:latin typeface="+mj-lt"/>
                <a:cs typeface="Arial" panose="020B0604020202020204" pitchFamily="34" charset="0"/>
              </a:rPr>
              <a:t>Per class performance</a:t>
            </a:r>
            <a:endParaRPr lang="en-US" sz="1600" b="0" i="0" dirty="0">
              <a:solidFill>
                <a:srgbClr val="FEFFFF"/>
              </a:solidFill>
              <a:effectLst/>
              <a:latin typeface="+mj-lt"/>
              <a:cs typeface="Arial" panose="020B0604020202020204" pitchFamily="34" charset="0"/>
            </a:endParaRPr>
          </a:p>
          <a:p>
            <a:endParaRPr lang="en-IN" sz="1600" b="0" i="0" dirty="0">
              <a:solidFill>
                <a:srgbClr val="FEFFFF"/>
              </a:solidFill>
              <a:effectLst/>
              <a:latin typeface="Roboto" panose="02000000000000000000" pitchFamily="2" charset="0"/>
            </a:endParaRPr>
          </a:p>
          <a:p>
            <a:endParaRPr lang="en-IN" sz="1300" b="0" i="0" dirty="0">
              <a:solidFill>
                <a:srgbClr val="FEFFFF"/>
              </a:solidFill>
              <a:effectLst/>
              <a:latin typeface="Roboto" panose="02000000000000000000" pitchFamily="2" charset="0"/>
            </a:endParaRPr>
          </a:p>
          <a:p>
            <a:endParaRPr lang="en-IN" sz="1300" b="0" i="0" dirty="0">
              <a:solidFill>
                <a:srgbClr val="FEFFFF"/>
              </a:solidFill>
              <a:effectLst/>
              <a:latin typeface="Roboto" panose="02000000000000000000" pitchFamily="2" charset="0"/>
            </a:endParaRPr>
          </a:p>
          <a:p>
            <a:endParaRPr lang="en-IN" sz="1300" b="0" i="0" dirty="0">
              <a:solidFill>
                <a:srgbClr val="FEFFFF"/>
              </a:solidFill>
              <a:effectLst/>
              <a:latin typeface="Arial" panose="020B0604020202020204" pitchFamily="34" charset="0"/>
              <a:cs typeface="Arial" panose="020B0604020202020204" pitchFamily="34" charset="0"/>
            </a:endParaRPr>
          </a:p>
          <a:p>
            <a:endParaRPr lang="en-IN" sz="1300" dirty="0">
              <a:solidFill>
                <a:srgbClr val="FEFFFF"/>
              </a:solidFill>
              <a:latin typeface="Arial" panose="020B0604020202020204" pitchFamily="34" charset="0"/>
              <a:cs typeface="Arial" panose="020B0604020202020204" pitchFamily="34" charset="0"/>
            </a:endParaRPr>
          </a:p>
        </p:txBody>
      </p:sp>
      <p:pic>
        <p:nvPicPr>
          <p:cNvPr id="7" name="Picture 6" descr="Text&#10;&#10;Description automatically generated">
            <a:extLst>
              <a:ext uri="{FF2B5EF4-FFF2-40B4-BE49-F238E27FC236}">
                <a16:creationId xmlns:a16="http://schemas.microsoft.com/office/drawing/2014/main" id="{0C9168EB-0B76-4601-96AA-EA5E81601E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268" y="2312951"/>
            <a:ext cx="6539075" cy="1912678"/>
          </a:xfrm>
          <a:prstGeom prst="rect">
            <a:avLst/>
          </a:prstGeom>
        </p:spPr>
      </p:pic>
    </p:spTree>
    <p:extLst>
      <p:ext uri="{BB962C8B-B14F-4D97-AF65-F5344CB8AC3E}">
        <p14:creationId xmlns:p14="http://schemas.microsoft.com/office/powerpoint/2010/main" val="3731339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Rectangle 23">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FDB912C-B790-4D27-A0B6-F55062468919}"/>
              </a:ext>
            </a:extLst>
          </p:cNvPr>
          <p:cNvSpPr>
            <a:spLocks noGrp="1"/>
          </p:cNvSpPr>
          <p:nvPr>
            <p:ph type="title"/>
          </p:nvPr>
        </p:nvSpPr>
        <p:spPr>
          <a:xfrm>
            <a:off x="964760" y="804328"/>
            <a:ext cx="6091312" cy="1205821"/>
          </a:xfrm>
        </p:spPr>
        <p:txBody>
          <a:bodyPr>
            <a:normAutofit/>
          </a:bodyPr>
          <a:lstStyle/>
          <a:p>
            <a:r>
              <a:rPr lang="en-IN" sz="4000" dirty="0">
                <a:solidFill>
                  <a:srgbClr val="FFFFFF"/>
                </a:solidFill>
              </a:rPr>
              <a:t>Performance on Trivia10k13 data </a:t>
            </a:r>
            <a:endParaRPr lang="en-IN" sz="4000" dirty="0">
              <a:solidFill>
                <a:srgbClr val="FEFFFF"/>
              </a:solidFill>
            </a:endParaRPr>
          </a:p>
        </p:txBody>
      </p:sp>
      <p:sp>
        <p:nvSpPr>
          <p:cNvPr id="3" name="Content Placeholder 2">
            <a:extLst>
              <a:ext uri="{FF2B5EF4-FFF2-40B4-BE49-F238E27FC236}">
                <a16:creationId xmlns:a16="http://schemas.microsoft.com/office/drawing/2014/main" id="{5B786026-8B7E-48D4-99A3-ABFA98024A28}"/>
              </a:ext>
            </a:extLst>
          </p:cNvPr>
          <p:cNvSpPr>
            <a:spLocks noGrp="1"/>
          </p:cNvSpPr>
          <p:nvPr>
            <p:ph idx="1"/>
          </p:nvPr>
        </p:nvSpPr>
        <p:spPr>
          <a:xfrm>
            <a:off x="1282189" y="2494450"/>
            <a:ext cx="5773883" cy="3563159"/>
          </a:xfrm>
        </p:spPr>
        <p:txBody>
          <a:bodyPr>
            <a:normAutofit/>
          </a:bodyPr>
          <a:lstStyle/>
          <a:p>
            <a:r>
              <a:rPr lang="en-IN" sz="2400" dirty="0">
                <a:latin typeface="+mj-lt"/>
                <a:cs typeface="Arial" panose="020B0604020202020204" pitchFamily="34" charset="0"/>
              </a:rPr>
              <a:t>Example predictions on test set. Prediction format : (Word, Actual Tag, Predicted Tag) . These examples can be found in </a:t>
            </a:r>
            <a:r>
              <a:rPr lang="en-IN" sz="2400">
                <a:latin typeface="+mj-lt"/>
                <a:cs typeface="Arial" panose="020B0604020202020204" pitchFamily="34" charset="0"/>
              </a:rPr>
              <a:t>test.tsv</a:t>
            </a:r>
            <a:endParaRPr lang="en-IN" sz="2400" dirty="0">
              <a:latin typeface="+mj-lt"/>
              <a:cs typeface="Arial" panose="020B0604020202020204" pitchFamily="34" charset="0"/>
            </a:endParaRPr>
          </a:p>
          <a:p>
            <a:r>
              <a:rPr lang="en-US" sz="2400" b="0" dirty="0">
                <a:effectLst/>
                <a:latin typeface="+mj-lt"/>
                <a:cs typeface="Arial" panose="020B0604020202020204" pitchFamily="34" charset="0"/>
              </a:rPr>
              <a:t>First example of test file. all tags are correctly predicted</a:t>
            </a:r>
          </a:p>
          <a:p>
            <a:r>
              <a:rPr lang="en-US" sz="2400" b="0" dirty="0">
                <a:effectLst/>
                <a:latin typeface="+mj-lt"/>
                <a:cs typeface="Arial" panose="020B0604020202020204" pitchFamily="34" charset="0"/>
              </a:rPr>
              <a:t>Second example of test file, excepted the tag for word 'remade' all are correctly predicted.</a:t>
            </a:r>
          </a:p>
          <a:p>
            <a:endParaRPr lang="en-US" sz="2400" b="0">
              <a:effectLst/>
              <a:latin typeface="Arial" panose="020B0604020202020204" pitchFamily="34" charset="0"/>
              <a:cs typeface="Arial" panose="020B0604020202020204" pitchFamily="34" charset="0"/>
            </a:endParaRPr>
          </a:p>
          <a:p>
            <a:endParaRPr lang="en-IN" sz="2400"/>
          </a:p>
        </p:txBody>
      </p:sp>
      <p:pic>
        <p:nvPicPr>
          <p:cNvPr id="9" name="Picture 8" descr="Chart&#10;&#10;Description automatically generated">
            <a:extLst>
              <a:ext uri="{FF2B5EF4-FFF2-40B4-BE49-F238E27FC236}">
                <a16:creationId xmlns:a16="http://schemas.microsoft.com/office/drawing/2014/main" id="{454376A3-FD3A-4C88-8487-764DBAD3B1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4706" y="900561"/>
            <a:ext cx="3343407" cy="2173214"/>
          </a:xfrm>
          <a:prstGeom prst="rect">
            <a:avLst/>
          </a:prstGeom>
        </p:spPr>
      </p:pic>
      <p:pic>
        <p:nvPicPr>
          <p:cNvPr id="6" name="Picture 5" descr="Chart&#10;&#10;Description automatically generated">
            <a:extLst>
              <a:ext uri="{FF2B5EF4-FFF2-40B4-BE49-F238E27FC236}">
                <a16:creationId xmlns:a16="http://schemas.microsoft.com/office/drawing/2014/main" id="{77680573-E5E8-415B-85C7-F76DE44552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4706" y="3687502"/>
            <a:ext cx="3340358" cy="2405057"/>
          </a:xfrm>
          <a:prstGeom prst="rect">
            <a:avLst/>
          </a:prstGeom>
        </p:spPr>
      </p:pic>
    </p:spTree>
    <p:extLst>
      <p:ext uri="{BB962C8B-B14F-4D97-AF65-F5344CB8AC3E}">
        <p14:creationId xmlns:p14="http://schemas.microsoft.com/office/powerpoint/2010/main" val="2333277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1005</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Courier New</vt:lpstr>
      <vt:lpstr>Roboto</vt:lpstr>
      <vt:lpstr>Office Theme</vt:lpstr>
      <vt:lpstr>KPMG NLP Assessment</vt:lpstr>
      <vt:lpstr>About problem</vt:lpstr>
      <vt:lpstr>Methodology</vt:lpstr>
      <vt:lpstr>Sequence Tagging Pipeline using Flair</vt:lpstr>
      <vt:lpstr>PowerPoint Presentation</vt:lpstr>
      <vt:lpstr>Performance on Eng data </vt:lpstr>
      <vt:lpstr>Performance on Eng data </vt:lpstr>
      <vt:lpstr>Performance on Trivia10k13 data </vt:lpstr>
      <vt:lpstr>Performance on Trivia10k13 data </vt:lpstr>
      <vt:lpstr>Potential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NLP Assessment</dc:title>
  <dc:creator>prakhar gurawa</dc:creator>
  <cp:lastModifiedBy>prakhar gurawa</cp:lastModifiedBy>
  <cp:revision>9</cp:revision>
  <dcterms:created xsi:type="dcterms:W3CDTF">2021-08-11T16:54:28Z</dcterms:created>
  <dcterms:modified xsi:type="dcterms:W3CDTF">2021-08-11T20:17:56Z</dcterms:modified>
</cp:coreProperties>
</file>