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800435732382359E-2"/>
          <c:y val="2.0992393603990314E-2"/>
          <c:w val="0.92819956426761763"/>
          <c:h val="0.71230826012596582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 Thread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Static</c:v>
                </c:pt>
                <c:pt idx="1">
                  <c:v>Dynamic</c:v>
                </c:pt>
                <c:pt idx="2">
                  <c:v>Guided</c:v>
                </c:pt>
                <c:pt idx="3">
                  <c:v>Auto </c:v>
                </c:pt>
                <c:pt idx="4">
                  <c:v>Runtime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263.19346200000001</c:v>
                </c:pt>
                <c:pt idx="1">
                  <c:v>264.383264</c:v>
                </c:pt>
                <c:pt idx="2">
                  <c:v>263.351812</c:v>
                </c:pt>
                <c:pt idx="3">
                  <c:v>261.66526299999998</c:v>
                </c:pt>
                <c:pt idx="4">
                  <c:v>264.55610300000001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81-4E03-ADEB-05E492A1E05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 Threads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Static</c:v>
                </c:pt>
                <c:pt idx="1">
                  <c:v>Dynamic</c:v>
                </c:pt>
                <c:pt idx="2">
                  <c:v>Guided</c:v>
                </c:pt>
                <c:pt idx="3">
                  <c:v>Auto </c:v>
                </c:pt>
                <c:pt idx="4">
                  <c:v>Runtime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173.57</c:v>
                </c:pt>
                <c:pt idx="1">
                  <c:v>155.19</c:v>
                </c:pt>
                <c:pt idx="2">
                  <c:v>263.72000000000003</c:v>
                </c:pt>
                <c:pt idx="3">
                  <c:v>263.79000000000002</c:v>
                </c:pt>
                <c:pt idx="4">
                  <c:v>209.147851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81-4E03-ADEB-05E492A1E05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4 Threads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Static</c:v>
                </c:pt>
                <c:pt idx="1">
                  <c:v>Dynamic</c:v>
                </c:pt>
                <c:pt idx="2">
                  <c:v>Guided</c:v>
                </c:pt>
                <c:pt idx="3">
                  <c:v>Auto </c:v>
                </c:pt>
                <c:pt idx="4">
                  <c:v>Runtime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135.101077</c:v>
                </c:pt>
                <c:pt idx="1">
                  <c:v>137.22958399999999</c:v>
                </c:pt>
                <c:pt idx="2">
                  <c:v>262.88621999999998</c:v>
                </c:pt>
                <c:pt idx="3">
                  <c:v>262.98406299999999</c:v>
                </c:pt>
                <c:pt idx="4">
                  <c:v>176.001476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81-4E03-ADEB-05E492A1E05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8 Threads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Static</c:v>
                </c:pt>
                <c:pt idx="1">
                  <c:v>Dynamic</c:v>
                </c:pt>
                <c:pt idx="2">
                  <c:v>Guided</c:v>
                </c:pt>
                <c:pt idx="3">
                  <c:v>Auto </c:v>
                </c:pt>
                <c:pt idx="4">
                  <c:v>Runtime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117.15405699999999</c:v>
                </c:pt>
                <c:pt idx="1">
                  <c:v>114.507565</c:v>
                </c:pt>
                <c:pt idx="2">
                  <c:v>263.43740200000002</c:v>
                </c:pt>
                <c:pt idx="3">
                  <c:v>263.50433600000002</c:v>
                </c:pt>
                <c:pt idx="4">
                  <c:v>120.785421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B81-4E03-ADEB-05E492A1E05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16 Threads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Static</c:v>
                </c:pt>
                <c:pt idx="1">
                  <c:v>Dynamic</c:v>
                </c:pt>
                <c:pt idx="2">
                  <c:v>Guided</c:v>
                </c:pt>
                <c:pt idx="3">
                  <c:v>Auto </c:v>
                </c:pt>
                <c:pt idx="4">
                  <c:v>Runtime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92.77</c:v>
                </c:pt>
                <c:pt idx="1">
                  <c:v>93.078999999999994</c:v>
                </c:pt>
                <c:pt idx="2">
                  <c:v>263.52999999999997</c:v>
                </c:pt>
                <c:pt idx="3">
                  <c:v>262.47851200000002</c:v>
                </c:pt>
                <c:pt idx="4">
                  <c:v>94.68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B81-4E03-ADEB-05E492A1E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873584"/>
        <c:axId val="519876536"/>
      </c:lineChart>
      <c:catAx>
        <c:axId val="51987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876536"/>
        <c:crosses val="autoZero"/>
        <c:auto val="1"/>
        <c:lblAlgn val="ctr"/>
        <c:lblOffset val="100"/>
        <c:noMultiLvlLbl val="0"/>
      </c:catAx>
      <c:valAx>
        <c:axId val="519876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87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Execution</a:t>
            </a:r>
            <a:r>
              <a:rPr lang="en-US" baseline="0" dirty="0"/>
              <a:t> Time Comparison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Image1 (18.54 MB)</c:v>
                </c:pt>
                <c:pt idx="1">
                  <c:v>Image2 (22.88 MB)</c:v>
                </c:pt>
                <c:pt idx="2">
                  <c:v>Image3 (26.9 MB)</c:v>
                </c:pt>
                <c:pt idx="3">
                  <c:v>Image4 (39.62 MB)</c:v>
                </c:pt>
                <c:pt idx="4">
                  <c:v>Image5 (40.22 MB)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160.820007</c:v>
                </c:pt>
                <c:pt idx="1">
                  <c:v>204.36999499999999</c:v>
                </c:pt>
                <c:pt idx="2">
                  <c:v>263.19346200000001</c:v>
                </c:pt>
                <c:pt idx="3">
                  <c:v>322.44000199999999</c:v>
                </c:pt>
                <c:pt idx="4">
                  <c:v>318.70001200000002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A-4032-84BD-406006BC52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Image1 (18.54 MB)</c:v>
                </c:pt>
                <c:pt idx="1">
                  <c:v>Image2 (22.88 MB)</c:v>
                </c:pt>
                <c:pt idx="2">
                  <c:v>Image3 (26.9 MB)</c:v>
                </c:pt>
                <c:pt idx="3">
                  <c:v>Image4 (39.62 MB)</c:v>
                </c:pt>
                <c:pt idx="4">
                  <c:v>Image5 (40.22 MB)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59.778781000000002</c:v>
                </c:pt>
                <c:pt idx="1">
                  <c:v>74.463772000000006</c:v>
                </c:pt>
                <c:pt idx="2">
                  <c:v>92.773567</c:v>
                </c:pt>
                <c:pt idx="3">
                  <c:v>122.81419</c:v>
                </c:pt>
                <c:pt idx="4">
                  <c:v>122.572143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8A-4032-84BD-406006BC5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850936"/>
        <c:axId val="515858152"/>
      </c:barChart>
      <c:catAx>
        <c:axId val="5158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858152"/>
        <c:crosses val="autoZero"/>
        <c:auto val="1"/>
        <c:lblAlgn val="ctr"/>
        <c:lblOffset val="100"/>
        <c:noMultiLvlLbl val="0"/>
      </c:catAx>
      <c:valAx>
        <c:axId val="515858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850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Speedup</a:t>
            </a:r>
            <a:r>
              <a:rPr lang="en-US" baseline="0" dirty="0"/>
              <a:t> &amp; Efficiency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Speedup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Image1 (18.54 MB)</c:v>
                </c:pt>
                <c:pt idx="1">
                  <c:v>Image2 (22.88 MB)</c:v>
                </c:pt>
                <c:pt idx="2">
                  <c:v>Image3 (26.9 MB)</c:v>
                </c:pt>
                <c:pt idx="3">
                  <c:v>Image4 (39.62 MB)</c:v>
                </c:pt>
                <c:pt idx="4">
                  <c:v>Image5 (40.22 MB)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2.69</c:v>
                </c:pt>
                <c:pt idx="1">
                  <c:v>2.74</c:v>
                </c:pt>
                <c:pt idx="2">
                  <c:v>2.83</c:v>
                </c:pt>
                <c:pt idx="3">
                  <c:v>2.63</c:v>
                </c:pt>
                <c:pt idx="4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AC-4FB1-8552-62FCD2E1E8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Efficiency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Image1 (18.54 MB)</c:v>
                </c:pt>
                <c:pt idx="1">
                  <c:v>Image2 (22.88 MB)</c:v>
                </c:pt>
                <c:pt idx="2">
                  <c:v>Image3 (26.9 MB)</c:v>
                </c:pt>
                <c:pt idx="3">
                  <c:v>Image4 (39.62 MB)</c:v>
                </c:pt>
                <c:pt idx="4">
                  <c:v>Image5 (40.22 MB)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16.8</c:v>
                </c:pt>
                <c:pt idx="1">
                  <c:v>17.12</c:v>
                </c:pt>
                <c:pt idx="2">
                  <c:v>17.5</c:v>
                </c:pt>
                <c:pt idx="3">
                  <c:v>16.43</c:v>
                </c:pt>
                <c:pt idx="4">
                  <c:v>16.25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AC-4FB1-8552-62FCD2E1E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850936"/>
        <c:axId val="515858152"/>
      </c:barChart>
      <c:catAx>
        <c:axId val="5158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858152"/>
        <c:crosses val="autoZero"/>
        <c:auto val="1"/>
        <c:lblAlgn val="ctr"/>
        <c:lblOffset val="100"/>
        <c:noMultiLvlLbl val="0"/>
      </c:catAx>
      <c:valAx>
        <c:axId val="515858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850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3813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9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611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5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2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4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4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1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4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A0DC-07E8-4F88-89F4-FAEE690F3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Implementation of Median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9A38F-1887-493F-9FF1-30FF27C80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Prakhar Jain</a:t>
            </a:r>
          </a:p>
        </p:txBody>
      </p:sp>
    </p:spTree>
    <p:extLst>
      <p:ext uri="{BB962C8B-B14F-4D97-AF65-F5344CB8AC3E}">
        <p14:creationId xmlns:p14="http://schemas.microsoft.com/office/powerpoint/2010/main" val="888430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E9F889-77EB-4779-8790-FE7D2A8B7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81" y="1365342"/>
            <a:ext cx="5248275" cy="4395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EF5BE-7234-4705-AB61-54E53E30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156" y="1365342"/>
            <a:ext cx="5248275" cy="4395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35987B-C166-4301-80DB-2E47779A5F69}"/>
              </a:ext>
            </a:extLst>
          </p:cNvPr>
          <p:cNvSpPr txBox="1"/>
          <p:nvPr/>
        </p:nvSpPr>
        <p:spPr>
          <a:xfrm>
            <a:off x="1610297" y="479394"/>
            <a:ext cx="809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= 9; Schedule: Static, chunk size = 1; No. of Threads = 16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5BAB1B-D42E-4F79-AFB9-7C6A5C494D1E}"/>
              </a:ext>
            </a:extLst>
          </p:cNvPr>
          <p:cNvSpPr/>
          <p:nvPr/>
        </p:nvSpPr>
        <p:spPr>
          <a:xfrm>
            <a:off x="5157926" y="3563236"/>
            <a:ext cx="1083076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8F4B6-84EF-404A-A124-3EB7EECD8348}"/>
              </a:ext>
            </a:extLst>
          </p:cNvPr>
          <p:cNvSpPr txBox="1"/>
          <p:nvPr/>
        </p:nvSpPr>
        <p:spPr>
          <a:xfrm>
            <a:off x="1659378" y="6093080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Input_Image3.pgm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BA0AA-8491-440F-9891-AFE82197C7AF}"/>
              </a:ext>
            </a:extLst>
          </p:cNvPr>
          <p:cNvSpPr txBox="1"/>
          <p:nvPr/>
        </p:nvSpPr>
        <p:spPr>
          <a:xfrm>
            <a:off x="6973777" y="6093080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MedianFiltered_Image.pgm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8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CB81-4E07-4BC2-9F42-25772C31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/>
          <a:lstStyle/>
          <a:p>
            <a:r>
              <a:rPr lang="en-US" dirty="0"/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11232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B63C-0B0F-40A4-A0BC-1E8204A9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vs Schedules for different number of threads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7CEA075-666B-4D17-A5A2-A13BA60E6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353118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710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AEE7-6D25-4537-B3A1-04B76826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Serial Execution time Vs Best-Case Parallel Execution time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2DFE3E3D-48D7-4D7D-8275-50C2E8426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129514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9761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5C47-A6A1-409E-B4A1-9638F4A6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 &amp; Efficiency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764B376-C951-4343-A799-B88DBD42C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017206"/>
              </p:ext>
            </p:extLst>
          </p:nvPr>
        </p:nvGraphicFramePr>
        <p:xfrm>
          <a:off x="1262063" y="1812758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690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3D5D-32E3-4740-A3D9-ABB549E3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Numactl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FEE8-5D63-46C2-89FE-A1EC3511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parallel execution time for Input_Image3.pgm with the best schedule(static: chunk size 1 and 16 number of threads) is 92.773567 secs.</a:t>
            </a:r>
          </a:p>
          <a:p>
            <a:r>
              <a:rPr lang="en-US" dirty="0"/>
              <a:t>Using ‘</a:t>
            </a:r>
            <a:r>
              <a:rPr lang="en-US" dirty="0" err="1"/>
              <a:t>numactl</a:t>
            </a:r>
            <a:r>
              <a:rPr lang="en-US" dirty="0"/>
              <a:t> --</a:t>
            </a:r>
            <a:r>
              <a:rPr lang="en-US" dirty="0" err="1"/>
              <a:t>membind</a:t>
            </a:r>
            <a:r>
              <a:rPr lang="en-US" dirty="0"/>
              <a:t>=1 ./median_parallel.sh’, there is a further 1.21% reduction in the execution time.</a:t>
            </a:r>
          </a:p>
          <a:p>
            <a:r>
              <a:rPr lang="en-US" dirty="0"/>
              <a:t>The execution time with </a:t>
            </a:r>
            <a:r>
              <a:rPr lang="en-US" dirty="0" err="1"/>
              <a:t>numactl</a:t>
            </a:r>
            <a:r>
              <a:rPr lang="en-US" dirty="0"/>
              <a:t> is 91.652204</a:t>
            </a:r>
          </a:p>
        </p:txBody>
      </p:sp>
    </p:spTree>
    <p:extLst>
      <p:ext uri="{BB962C8B-B14F-4D97-AF65-F5344CB8AC3E}">
        <p14:creationId xmlns:p14="http://schemas.microsoft.com/office/powerpoint/2010/main" val="138689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640D-0C24-4329-815A-C473EFC2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73E9-25F2-4742-9FB9-371CB2F01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that the efficiency is almost constant and there is no significant variation as the image size increases.</a:t>
            </a:r>
          </a:p>
          <a:p>
            <a:r>
              <a:rPr lang="en-US" dirty="0"/>
              <a:t>That is, the efficiency does not change as the data set/size increases.</a:t>
            </a:r>
          </a:p>
          <a:p>
            <a:r>
              <a:rPr lang="en-US" dirty="0"/>
              <a:t>Thus, the parallelized program can be said to be weakly scalable.</a:t>
            </a:r>
          </a:p>
        </p:txBody>
      </p:sp>
    </p:spTree>
    <p:extLst>
      <p:ext uri="{BB962C8B-B14F-4D97-AF65-F5344CB8AC3E}">
        <p14:creationId xmlns:p14="http://schemas.microsoft.com/office/powerpoint/2010/main" val="304679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90CF-F2FB-4F99-B301-F6F6E4E3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CEF5-FD80-4446-ACE0-5FDFB2A4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proposed parallel program for median filtering of an image, the optimum schedule for execution is Static Scheduling with chunk size 1</a:t>
            </a:r>
          </a:p>
          <a:p>
            <a:r>
              <a:rPr lang="en-US" dirty="0"/>
              <a:t>The execution time goes on decreasing with the increasing number of threads till 16 threads. Beyond 16, the execution time begins to increase due to increased overheads</a:t>
            </a:r>
          </a:p>
          <a:p>
            <a:r>
              <a:rPr lang="en-US" dirty="0"/>
              <a:t>The guided and auto schedules proved to be worst for the given parallel program</a:t>
            </a:r>
          </a:p>
        </p:txBody>
      </p:sp>
    </p:spTree>
    <p:extLst>
      <p:ext uri="{BB962C8B-B14F-4D97-AF65-F5344CB8AC3E}">
        <p14:creationId xmlns:p14="http://schemas.microsoft.com/office/powerpoint/2010/main" val="46540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8C8CB-7913-44BE-8183-00466AC7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Motivation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868A-7B03-4C8A-89E5-B9758C7F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85" y="476250"/>
            <a:ext cx="5947985" cy="615315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An image consists of thousands of pixels and better the quality of the image, more the number of pixels.</a:t>
            </a:r>
          </a:p>
          <a:p>
            <a:r>
              <a:rPr lang="en-US" sz="2400" dirty="0"/>
              <a:t>Processing each and every pixel is a time consuming task if done sequentially which ultimately results in slow loading of an image.</a:t>
            </a:r>
          </a:p>
          <a:p>
            <a:r>
              <a:rPr lang="en-US" sz="2400" dirty="0"/>
              <a:t>Comparatively, parallelization can help processing the image very quickly. </a:t>
            </a:r>
          </a:p>
          <a:p>
            <a:r>
              <a:rPr lang="en-US" sz="2400" dirty="0"/>
              <a:t>Application: NASA captures very dense images of clusters of stars which the scientists need to study. Due to space noise, it is necessary to filter/smooth the image in order to remove/reduce the noise so the significant areas of the image are highlighted.  </a:t>
            </a:r>
          </a:p>
        </p:txBody>
      </p:sp>
    </p:spTree>
    <p:extLst>
      <p:ext uri="{BB962C8B-B14F-4D97-AF65-F5344CB8AC3E}">
        <p14:creationId xmlns:p14="http://schemas.microsoft.com/office/powerpoint/2010/main" val="400454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0BE1-9942-449E-A848-0F91176A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282" y="2766219"/>
            <a:ext cx="9692640" cy="1325562"/>
          </a:xfrm>
        </p:spPr>
        <p:txBody>
          <a:bodyPr/>
          <a:lstStyle/>
          <a:p>
            <a:r>
              <a:rPr lang="en-US" dirty="0"/>
              <a:t>How do we filter the image using Median Filter?</a:t>
            </a:r>
          </a:p>
        </p:txBody>
      </p:sp>
    </p:spTree>
    <p:extLst>
      <p:ext uri="{BB962C8B-B14F-4D97-AF65-F5344CB8AC3E}">
        <p14:creationId xmlns:p14="http://schemas.microsoft.com/office/powerpoint/2010/main" val="222487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8015B-1BB1-4076-9781-B508C92F4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5" y="533400"/>
            <a:ext cx="9172575" cy="5772150"/>
          </a:xfrm>
        </p:spPr>
      </p:pic>
    </p:spTree>
    <p:extLst>
      <p:ext uri="{BB962C8B-B14F-4D97-AF65-F5344CB8AC3E}">
        <p14:creationId xmlns:p14="http://schemas.microsoft.com/office/powerpoint/2010/main" val="389776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B29A-9401-48EB-92B8-837E5A41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649" y="2766219"/>
            <a:ext cx="9692640" cy="1325562"/>
          </a:xfrm>
        </p:spPr>
        <p:txBody>
          <a:bodyPr/>
          <a:lstStyle/>
          <a:p>
            <a:r>
              <a:rPr lang="en-US" dirty="0"/>
              <a:t>Serial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9876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15E058-6EC7-47E0-9E09-582E1D2E8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80975"/>
            <a:ext cx="108775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7FF9-48D1-4523-AAE1-24D75838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/>
          <a:lstStyle/>
          <a:p>
            <a:r>
              <a:rPr lang="en-US" dirty="0"/>
              <a:t>Parallel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7179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8759EE-BD45-467D-9628-7E77FA875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125" y="282973"/>
            <a:ext cx="7515225" cy="62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8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7EA8-FD07-4607-A463-E595A22D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/>
          <a:lstStyle/>
          <a:p>
            <a:r>
              <a:rPr lang="en-US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0655043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369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View</vt:lpstr>
      <vt:lpstr>Parallel Implementation of Median Filtering</vt:lpstr>
      <vt:lpstr>       Motivation </vt:lpstr>
      <vt:lpstr>How do we filter the image using Median Filter?</vt:lpstr>
      <vt:lpstr>PowerPoint Presentation</vt:lpstr>
      <vt:lpstr>Serial Implementation</vt:lpstr>
      <vt:lpstr>PowerPoint Presentation</vt:lpstr>
      <vt:lpstr>Parallel Implementation</vt:lpstr>
      <vt:lpstr>PowerPoint Presentation</vt:lpstr>
      <vt:lpstr>Outputs</vt:lpstr>
      <vt:lpstr>PowerPoint Presentation</vt:lpstr>
      <vt:lpstr>Performance Analysis</vt:lpstr>
      <vt:lpstr>Execution time vs Schedules for different number of threads</vt:lpstr>
      <vt:lpstr>Serial Execution time Vs Best-Case Parallel Execution time</vt:lpstr>
      <vt:lpstr>Speedup &amp; Efficiency</vt:lpstr>
      <vt:lpstr>Numactl</vt:lpstr>
      <vt:lpstr>Scalability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Implementation of Median Filtering</dc:title>
  <dc:creator>Prakhar Jain</dc:creator>
  <cp:lastModifiedBy>Prakhar Jain</cp:lastModifiedBy>
  <cp:revision>24</cp:revision>
  <dcterms:created xsi:type="dcterms:W3CDTF">2018-12-06T11:33:13Z</dcterms:created>
  <dcterms:modified xsi:type="dcterms:W3CDTF">2018-12-06T17:14:49Z</dcterms:modified>
</cp:coreProperties>
</file>