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E39"/>
    <a:srgbClr val="2A2550"/>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3B377-6A7B-48C0-BE18-A7A8A5BFB71D}" type="datetimeFigureOut">
              <a:rPr lang="en-US" smtClean="0"/>
              <a:t>6/3/2022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6CD28-924A-485C-B690-BDBED6C4E66F}" type="slidenum">
              <a:rPr lang="en-US" smtClean="0"/>
              <a:t>‹#›</a:t>
            </a:fld>
            <a:endParaRPr lang="en-US"/>
          </a:p>
        </p:txBody>
      </p:sp>
    </p:spTree>
    <p:extLst>
      <p:ext uri="{BB962C8B-B14F-4D97-AF65-F5344CB8AC3E}">
        <p14:creationId xmlns:p14="http://schemas.microsoft.com/office/powerpoint/2010/main" val="2161647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FBE0-0A63-C68F-6093-F1367B614D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740892-1B51-B866-BA28-D77FDD6EAE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DE3F5C-D352-FC04-019B-E472D1851EEC}"/>
              </a:ext>
            </a:extLst>
          </p:cNvPr>
          <p:cNvSpPr>
            <a:spLocks noGrp="1"/>
          </p:cNvSpPr>
          <p:nvPr>
            <p:ph type="dt" sz="half" idx="10"/>
          </p:nvPr>
        </p:nvSpPr>
        <p:spPr/>
        <p:txBody>
          <a:bodyPr/>
          <a:lstStyle/>
          <a:p>
            <a:fld id="{138083D3-37B5-4E15-A861-E40E58575218}" type="datetimeFigureOut">
              <a:rPr lang="en-US" smtClean="0"/>
              <a:t>6/3/2022</a:t>
            </a:fld>
            <a:endParaRPr lang="en-US"/>
          </a:p>
        </p:txBody>
      </p:sp>
      <p:sp>
        <p:nvSpPr>
          <p:cNvPr id="5" name="Footer Placeholder 4">
            <a:extLst>
              <a:ext uri="{FF2B5EF4-FFF2-40B4-BE49-F238E27FC236}">
                <a16:creationId xmlns:a16="http://schemas.microsoft.com/office/drawing/2014/main" id="{9D4345E1-3500-3936-328E-0EE61A5B4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A7177-5508-CB81-E111-1FCD876EB778}"/>
              </a:ext>
            </a:extLst>
          </p:cNvPr>
          <p:cNvSpPr>
            <a:spLocks noGrp="1"/>
          </p:cNvSpPr>
          <p:nvPr>
            <p:ph type="sldNum" sz="quarter" idx="12"/>
          </p:nvPr>
        </p:nvSpPr>
        <p:spPr/>
        <p:txBody>
          <a:bodyPr/>
          <a:lstStyle/>
          <a:p>
            <a:fld id="{E6CCF0DC-95FB-4F20-9057-224EE8B45170}" type="slidenum">
              <a:rPr lang="en-US" smtClean="0"/>
              <a:t>‹#›</a:t>
            </a:fld>
            <a:endParaRPr lang="en-US"/>
          </a:p>
        </p:txBody>
      </p:sp>
    </p:spTree>
    <p:extLst>
      <p:ext uri="{BB962C8B-B14F-4D97-AF65-F5344CB8AC3E}">
        <p14:creationId xmlns:p14="http://schemas.microsoft.com/office/powerpoint/2010/main" val="420954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D2E0-2749-5F1F-7D38-5F7C806E5C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AC52D-D6A9-7C2D-3EE1-13A18E1A8A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D145D-C304-3FF3-A19A-550C58AAEFCA}"/>
              </a:ext>
            </a:extLst>
          </p:cNvPr>
          <p:cNvSpPr>
            <a:spLocks noGrp="1"/>
          </p:cNvSpPr>
          <p:nvPr>
            <p:ph type="dt" sz="half" idx="10"/>
          </p:nvPr>
        </p:nvSpPr>
        <p:spPr/>
        <p:txBody>
          <a:bodyPr/>
          <a:lstStyle/>
          <a:p>
            <a:fld id="{138083D3-37B5-4E15-A861-E40E58575218}" type="datetimeFigureOut">
              <a:rPr lang="en-US" smtClean="0"/>
              <a:t>6/3/2022</a:t>
            </a:fld>
            <a:endParaRPr lang="en-US"/>
          </a:p>
        </p:txBody>
      </p:sp>
      <p:sp>
        <p:nvSpPr>
          <p:cNvPr id="5" name="Footer Placeholder 4">
            <a:extLst>
              <a:ext uri="{FF2B5EF4-FFF2-40B4-BE49-F238E27FC236}">
                <a16:creationId xmlns:a16="http://schemas.microsoft.com/office/drawing/2014/main" id="{997847E4-15A7-60ED-555B-F83869CBC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FF096-D16E-FD5C-D12B-A23E8269ECB3}"/>
              </a:ext>
            </a:extLst>
          </p:cNvPr>
          <p:cNvSpPr>
            <a:spLocks noGrp="1"/>
          </p:cNvSpPr>
          <p:nvPr>
            <p:ph type="sldNum" sz="quarter" idx="12"/>
          </p:nvPr>
        </p:nvSpPr>
        <p:spPr/>
        <p:txBody>
          <a:bodyPr/>
          <a:lstStyle/>
          <a:p>
            <a:fld id="{E6CCF0DC-95FB-4F20-9057-224EE8B45170}" type="slidenum">
              <a:rPr lang="en-US" smtClean="0"/>
              <a:t>‹#›</a:t>
            </a:fld>
            <a:endParaRPr lang="en-US"/>
          </a:p>
        </p:txBody>
      </p:sp>
    </p:spTree>
    <p:extLst>
      <p:ext uri="{BB962C8B-B14F-4D97-AF65-F5344CB8AC3E}">
        <p14:creationId xmlns:p14="http://schemas.microsoft.com/office/powerpoint/2010/main" val="351682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D33AA-60C6-A6BF-E601-FABB7349E3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EDB7B7-F3C7-5E5B-E03E-7908CE6549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0D1B2-069D-B349-4805-0C6A25A54289}"/>
              </a:ext>
            </a:extLst>
          </p:cNvPr>
          <p:cNvSpPr>
            <a:spLocks noGrp="1"/>
          </p:cNvSpPr>
          <p:nvPr>
            <p:ph type="dt" sz="half" idx="10"/>
          </p:nvPr>
        </p:nvSpPr>
        <p:spPr/>
        <p:txBody>
          <a:bodyPr/>
          <a:lstStyle/>
          <a:p>
            <a:fld id="{138083D3-37B5-4E15-A861-E40E58575218}" type="datetimeFigureOut">
              <a:rPr lang="en-US" smtClean="0"/>
              <a:t>6/3/2022</a:t>
            </a:fld>
            <a:endParaRPr lang="en-US"/>
          </a:p>
        </p:txBody>
      </p:sp>
      <p:sp>
        <p:nvSpPr>
          <p:cNvPr id="5" name="Footer Placeholder 4">
            <a:extLst>
              <a:ext uri="{FF2B5EF4-FFF2-40B4-BE49-F238E27FC236}">
                <a16:creationId xmlns:a16="http://schemas.microsoft.com/office/drawing/2014/main" id="{06B48339-3256-7937-D830-BA36ED0C7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ABF13-98C9-47BE-C34A-53555B578037}"/>
              </a:ext>
            </a:extLst>
          </p:cNvPr>
          <p:cNvSpPr>
            <a:spLocks noGrp="1"/>
          </p:cNvSpPr>
          <p:nvPr>
            <p:ph type="sldNum" sz="quarter" idx="12"/>
          </p:nvPr>
        </p:nvSpPr>
        <p:spPr/>
        <p:txBody>
          <a:bodyPr/>
          <a:lstStyle/>
          <a:p>
            <a:fld id="{E6CCF0DC-95FB-4F20-9057-224EE8B45170}" type="slidenum">
              <a:rPr lang="en-US" smtClean="0"/>
              <a:t>‹#›</a:t>
            </a:fld>
            <a:endParaRPr lang="en-US"/>
          </a:p>
        </p:txBody>
      </p:sp>
    </p:spTree>
    <p:extLst>
      <p:ext uri="{BB962C8B-B14F-4D97-AF65-F5344CB8AC3E}">
        <p14:creationId xmlns:p14="http://schemas.microsoft.com/office/powerpoint/2010/main" val="351017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7354-FB53-5C4B-771A-9D517B13E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267C1-0BCF-29F2-6CD1-B04C7F02D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C42D6-36CF-7058-8724-0D44144BB505}"/>
              </a:ext>
            </a:extLst>
          </p:cNvPr>
          <p:cNvSpPr>
            <a:spLocks noGrp="1"/>
          </p:cNvSpPr>
          <p:nvPr>
            <p:ph type="dt" sz="half" idx="10"/>
          </p:nvPr>
        </p:nvSpPr>
        <p:spPr/>
        <p:txBody>
          <a:bodyPr/>
          <a:lstStyle/>
          <a:p>
            <a:fld id="{138083D3-37B5-4E15-A861-E40E58575218}" type="datetimeFigureOut">
              <a:rPr lang="en-US" smtClean="0"/>
              <a:t>6/3/2022</a:t>
            </a:fld>
            <a:endParaRPr lang="en-US"/>
          </a:p>
        </p:txBody>
      </p:sp>
      <p:sp>
        <p:nvSpPr>
          <p:cNvPr id="5" name="Footer Placeholder 4">
            <a:extLst>
              <a:ext uri="{FF2B5EF4-FFF2-40B4-BE49-F238E27FC236}">
                <a16:creationId xmlns:a16="http://schemas.microsoft.com/office/drawing/2014/main" id="{7A48A9D1-A8B5-BD49-54E0-880696A0C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C1450-F21E-D2D9-47CB-F1FA5117C93C}"/>
              </a:ext>
            </a:extLst>
          </p:cNvPr>
          <p:cNvSpPr>
            <a:spLocks noGrp="1"/>
          </p:cNvSpPr>
          <p:nvPr>
            <p:ph type="sldNum" sz="quarter" idx="12"/>
          </p:nvPr>
        </p:nvSpPr>
        <p:spPr/>
        <p:txBody>
          <a:bodyPr/>
          <a:lstStyle/>
          <a:p>
            <a:fld id="{E6CCF0DC-95FB-4F20-9057-224EE8B45170}" type="slidenum">
              <a:rPr lang="en-US" smtClean="0"/>
              <a:t>‹#›</a:t>
            </a:fld>
            <a:endParaRPr lang="en-US"/>
          </a:p>
        </p:txBody>
      </p:sp>
    </p:spTree>
    <p:extLst>
      <p:ext uri="{BB962C8B-B14F-4D97-AF65-F5344CB8AC3E}">
        <p14:creationId xmlns:p14="http://schemas.microsoft.com/office/powerpoint/2010/main" val="296011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AA8B-30EF-A86F-552B-0E4E02302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E110DE-5E38-D762-A813-9E7CCD3169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99B493-2CCA-F5AB-56EF-E3856BD9E3B0}"/>
              </a:ext>
            </a:extLst>
          </p:cNvPr>
          <p:cNvSpPr>
            <a:spLocks noGrp="1"/>
          </p:cNvSpPr>
          <p:nvPr>
            <p:ph type="dt" sz="half" idx="10"/>
          </p:nvPr>
        </p:nvSpPr>
        <p:spPr/>
        <p:txBody>
          <a:bodyPr/>
          <a:lstStyle/>
          <a:p>
            <a:fld id="{138083D3-37B5-4E15-A861-E40E58575218}" type="datetimeFigureOut">
              <a:rPr lang="en-US" smtClean="0"/>
              <a:t>6/3/2022</a:t>
            </a:fld>
            <a:endParaRPr lang="en-US"/>
          </a:p>
        </p:txBody>
      </p:sp>
      <p:sp>
        <p:nvSpPr>
          <p:cNvPr id="5" name="Footer Placeholder 4">
            <a:extLst>
              <a:ext uri="{FF2B5EF4-FFF2-40B4-BE49-F238E27FC236}">
                <a16:creationId xmlns:a16="http://schemas.microsoft.com/office/drawing/2014/main" id="{EB75DD57-3022-B8A6-40B7-FC2448E02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0D339-EFD2-98A0-225F-F63B2063A421}"/>
              </a:ext>
            </a:extLst>
          </p:cNvPr>
          <p:cNvSpPr>
            <a:spLocks noGrp="1"/>
          </p:cNvSpPr>
          <p:nvPr>
            <p:ph type="sldNum" sz="quarter" idx="12"/>
          </p:nvPr>
        </p:nvSpPr>
        <p:spPr/>
        <p:txBody>
          <a:bodyPr/>
          <a:lstStyle/>
          <a:p>
            <a:fld id="{E6CCF0DC-95FB-4F20-9057-224EE8B45170}" type="slidenum">
              <a:rPr lang="en-US" smtClean="0"/>
              <a:t>‹#›</a:t>
            </a:fld>
            <a:endParaRPr lang="en-US"/>
          </a:p>
        </p:txBody>
      </p:sp>
    </p:spTree>
    <p:extLst>
      <p:ext uri="{BB962C8B-B14F-4D97-AF65-F5344CB8AC3E}">
        <p14:creationId xmlns:p14="http://schemas.microsoft.com/office/powerpoint/2010/main" val="62248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831E-E8FE-74B9-8943-7AB14D8F7B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8487F-3434-E385-6824-AD1B3F3FDA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5A9C2E-25C3-5172-7D54-F872F383D9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83EF05-BE7A-4742-2ABC-E261556F66E7}"/>
              </a:ext>
            </a:extLst>
          </p:cNvPr>
          <p:cNvSpPr>
            <a:spLocks noGrp="1"/>
          </p:cNvSpPr>
          <p:nvPr>
            <p:ph type="dt" sz="half" idx="10"/>
          </p:nvPr>
        </p:nvSpPr>
        <p:spPr/>
        <p:txBody>
          <a:bodyPr/>
          <a:lstStyle/>
          <a:p>
            <a:fld id="{138083D3-37B5-4E15-A861-E40E58575218}" type="datetimeFigureOut">
              <a:rPr lang="en-US" smtClean="0"/>
              <a:t>6/3/2022</a:t>
            </a:fld>
            <a:endParaRPr lang="en-US"/>
          </a:p>
        </p:txBody>
      </p:sp>
      <p:sp>
        <p:nvSpPr>
          <p:cNvPr id="6" name="Footer Placeholder 5">
            <a:extLst>
              <a:ext uri="{FF2B5EF4-FFF2-40B4-BE49-F238E27FC236}">
                <a16:creationId xmlns:a16="http://schemas.microsoft.com/office/drawing/2014/main" id="{7889DA84-D846-068E-1CA4-946E92478F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E0E727-983A-CD7E-F3C1-08CFD1E3896F}"/>
              </a:ext>
            </a:extLst>
          </p:cNvPr>
          <p:cNvSpPr>
            <a:spLocks noGrp="1"/>
          </p:cNvSpPr>
          <p:nvPr>
            <p:ph type="sldNum" sz="quarter" idx="12"/>
          </p:nvPr>
        </p:nvSpPr>
        <p:spPr/>
        <p:txBody>
          <a:bodyPr/>
          <a:lstStyle/>
          <a:p>
            <a:fld id="{E6CCF0DC-95FB-4F20-9057-224EE8B45170}" type="slidenum">
              <a:rPr lang="en-US" smtClean="0"/>
              <a:t>‹#›</a:t>
            </a:fld>
            <a:endParaRPr lang="en-US"/>
          </a:p>
        </p:txBody>
      </p:sp>
    </p:spTree>
    <p:extLst>
      <p:ext uri="{BB962C8B-B14F-4D97-AF65-F5344CB8AC3E}">
        <p14:creationId xmlns:p14="http://schemas.microsoft.com/office/powerpoint/2010/main" val="208549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A471-9F65-9A60-2F59-94A6BEE70D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130558-0AD0-15FE-6818-0DCE1EDDC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F12644-5281-F9EA-6E7F-2A7DB6954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89ACF3-68AA-FBE9-00C1-1735FE288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B610A4-A087-E5A6-008D-0B60A1750A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540E4-5C8C-B302-CA6A-8AE643E11CF3}"/>
              </a:ext>
            </a:extLst>
          </p:cNvPr>
          <p:cNvSpPr>
            <a:spLocks noGrp="1"/>
          </p:cNvSpPr>
          <p:nvPr>
            <p:ph type="dt" sz="half" idx="10"/>
          </p:nvPr>
        </p:nvSpPr>
        <p:spPr/>
        <p:txBody>
          <a:bodyPr/>
          <a:lstStyle/>
          <a:p>
            <a:fld id="{138083D3-37B5-4E15-A861-E40E58575218}" type="datetimeFigureOut">
              <a:rPr lang="en-US" smtClean="0"/>
              <a:t>6/3/2022</a:t>
            </a:fld>
            <a:endParaRPr lang="en-US"/>
          </a:p>
        </p:txBody>
      </p:sp>
      <p:sp>
        <p:nvSpPr>
          <p:cNvPr id="8" name="Footer Placeholder 7">
            <a:extLst>
              <a:ext uri="{FF2B5EF4-FFF2-40B4-BE49-F238E27FC236}">
                <a16:creationId xmlns:a16="http://schemas.microsoft.com/office/drawing/2014/main" id="{9FD05789-6AA9-A8EA-18F4-2B3A92A0E9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9DC03-CCC7-3D8E-CF8F-83F08C4F07D1}"/>
              </a:ext>
            </a:extLst>
          </p:cNvPr>
          <p:cNvSpPr>
            <a:spLocks noGrp="1"/>
          </p:cNvSpPr>
          <p:nvPr>
            <p:ph type="sldNum" sz="quarter" idx="12"/>
          </p:nvPr>
        </p:nvSpPr>
        <p:spPr/>
        <p:txBody>
          <a:bodyPr/>
          <a:lstStyle/>
          <a:p>
            <a:fld id="{E6CCF0DC-95FB-4F20-9057-224EE8B45170}" type="slidenum">
              <a:rPr lang="en-US" smtClean="0"/>
              <a:t>‹#›</a:t>
            </a:fld>
            <a:endParaRPr lang="en-US"/>
          </a:p>
        </p:txBody>
      </p:sp>
    </p:spTree>
    <p:extLst>
      <p:ext uri="{BB962C8B-B14F-4D97-AF65-F5344CB8AC3E}">
        <p14:creationId xmlns:p14="http://schemas.microsoft.com/office/powerpoint/2010/main" val="1209040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F109-ED35-0B5F-B751-E1483DF241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8A5A5B-2AAA-8A37-CB3D-148D27100078}"/>
              </a:ext>
            </a:extLst>
          </p:cNvPr>
          <p:cNvSpPr>
            <a:spLocks noGrp="1"/>
          </p:cNvSpPr>
          <p:nvPr>
            <p:ph type="dt" sz="half" idx="10"/>
          </p:nvPr>
        </p:nvSpPr>
        <p:spPr/>
        <p:txBody>
          <a:bodyPr/>
          <a:lstStyle/>
          <a:p>
            <a:fld id="{138083D3-37B5-4E15-A861-E40E58575218}" type="datetimeFigureOut">
              <a:rPr lang="en-US" smtClean="0"/>
              <a:t>6/3/2022</a:t>
            </a:fld>
            <a:endParaRPr lang="en-US"/>
          </a:p>
        </p:txBody>
      </p:sp>
      <p:sp>
        <p:nvSpPr>
          <p:cNvPr id="4" name="Footer Placeholder 3">
            <a:extLst>
              <a:ext uri="{FF2B5EF4-FFF2-40B4-BE49-F238E27FC236}">
                <a16:creationId xmlns:a16="http://schemas.microsoft.com/office/drawing/2014/main" id="{4B68D730-FEBE-C2EB-82D1-6021B3ED0C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0A7926-43F7-0761-E151-1CB820E72716}"/>
              </a:ext>
            </a:extLst>
          </p:cNvPr>
          <p:cNvSpPr>
            <a:spLocks noGrp="1"/>
          </p:cNvSpPr>
          <p:nvPr>
            <p:ph type="sldNum" sz="quarter" idx="12"/>
          </p:nvPr>
        </p:nvSpPr>
        <p:spPr/>
        <p:txBody>
          <a:bodyPr/>
          <a:lstStyle/>
          <a:p>
            <a:fld id="{E6CCF0DC-95FB-4F20-9057-224EE8B45170}" type="slidenum">
              <a:rPr lang="en-US" smtClean="0"/>
              <a:t>‹#›</a:t>
            </a:fld>
            <a:endParaRPr lang="en-US"/>
          </a:p>
        </p:txBody>
      </p:sp>
    </p:spTree>
    <p:extLst>
      <p:ext uri="{BB962C8B-B14F-4D97-AF65-F5344CB8AC3E}">
        <p14:creationId xmlns:p14="http://schemas.microsoft.com/office/powerpoint/2010/main" val="101305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4CDD1-4440-CB93-D1B4-B7AD1FE5F2B3}"/>
              </a:ext>
            </a:extLst>
          </p:cNvPr>
          <p:cNvSpPr>
            <a:spLocks noGrp="1"/>
          </p:cNvSpPr>
          <p:nvPr>
            <p:ph type="dt" sz="half" idx="10"/>
          </p:nvPr>
        </p:nvSpPr>
        <p:spPr/>
        <p:txBody>
          <a:bodyPr/>
          <a:lstStyle/>
          <a:p>
            <a:fld id="{138083D3-37B5-4E15-A861-E40E58575218}" type="datetimeFigureOut">
              <a:rPr lang="en-US" smtClean="0"/>
              <a:t>6/3/2022</a:t>
            </a:fld>
            <a:endParaRPr lang="en-US"/>
          </a:p>
        </p:txBody>
      </p:sp>
      <p:sp>
        <p:nvSpPr>
          <p:cNvPr id="3" name="Footer Placeholder 2">
            <a:extLst>
              <a:ext uri="{FF2B5EF4-FFF2-40B4-BE49-F238E27FC236}">
                <a16:creationId xmlns:a16="http://schemas.microsoft.com/office/drawing/2014/main" id="{D11E18A0-5663-61B5-7F96-EB02C88E5C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5112A2-6F63-B757-50AB-5CD39F87B160}"/>
              </a:ext>
            </a:extLst>
          </p:cNvPr>
          <p:cNvSpPr>
            <a:spLocks noGrp="1"/>
          </p:cNvSpPr>
          <p:nvPr>
            <p:ph type="sldNum" sz="quarter" idx="12"/>
          </p:nvPr>
        </p:nvSpPr>
        <p:spPr/>
        <p:txBody>
          <a:bodyPr/>
          <a:lstStyle/>
          <a:p>
            <a:fld id="{E6CCF0DC-95FB-4F20-9057-224EE8B45170}" type="slidenum">
              <a:rPr lang="en-US" smtClean="0"/>
              <a:t>‹#›</a:t>
            </a:fld>
            <a:endParaRPr lang="en-US"/>
          </a:p>
        </p:txBody>
      </p:sp>
    </p:spTree>
    <p:extLst>
      <p:ext uri="{BB962C8B-B14F-4D97-AF65-F5344CB8AC3E}">
        <p14:creationId xmlns:p14="http://schemas.microsoft.com/office/powerpoint/2010/main" val="362829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73C0-E047-DD7D-8F84-0290FA2FD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60FEA4-AE7D-9C56-40AA-97729E3E14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369B31-B5B1-9BA0-D8A8-68059BD76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1103D-D297-6163-AF84-4F377FBD55A2}"/>
              </a:ext>
            </a:extLst>
          </p:cNvPr>
          <p:cNvSpPr>
            <a:spLocks noGrp="1"/>
          </p:cNvSpPr>
          <p:nvPr>
            <p:ph type="dt" sz="half" idx="10"/>
          </p:nvPr>
        </p:nvSpPr>
        <p:spPr/>
        <p:txBody>
          <a:bodyPr/>
          <a:lstStyle/>
          <a:p>
            <a:fld id="{138083D3-37B5-4E15-A861-E40E58575218}" type="datetimeFigureOut">
              <a:rPr lang="en-US" smtClean="0"/>
              <a:t>6/3/2022</a:t>
            </a:fld>
            <a:endParaRPr lang="en-US"/>
          </a:p>
        </p:txBody>
      </p:sp>
      <p:sp>
        <p:nvSpPr>
          <p:cNvPr id="6" name="Footer Placeholder 5">
            <a:extLst>
              <a:ext uri="{FF2B5EF4-FFF2-40B4-BE49-F238E27FC236}">
                <a16:creationId xmlns:a16="http://schemas.microsoft.com/office/drawing/2014/main" id="{DF27717B-D41B-383E-C71C-D524BE40A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41C96-5458-FA9F-11D8-A473C728FE26}"/>
              </a:ext>
            </a:extLst>
          </p:cNvPr>
          <p:cNvSpPr>
            <a:spLocks noGrp="1"/>
          </p:cNvSpPr>
          <p:nvPr>
            <p:ph type="sldNum" sz="quarter" idx="12"/>
          </p:nvPr>
        </p:nvSpPr>
        <p:spPr/>
        <p:txBody>
          <a:bodyPr/>
          <a:lstStyle/>
          <a:p>
            <a:fld id="{E6CCF0DC-95FB-4F20-9057-224EE8B45170}" type="slidenum">
              <a:rPr lang="en-US" smtClean="0"/>
              <a:t>‹#›</a:t>
            </a:fld>
            <a:endParaRPr lang="en-US"/>
          </a:p>
        </p:txBody>
      </p:sp>
    </p:spTree>
    <p:extLst>
      <p:ext uri="{BB962C8B-B14F-4D97-AF65-F5344CB8AC3E}">
        <p14:creationId xmlns:p14="http://schemas.microsoft.com/office/powerpoint/2010/main" val="1069565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B9AB-055D-3D91-DEEE-C4A650ED3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61B0F4-F603-8D2A-01AD-25DC217048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3340F2-B079-6991-E9C5-759168EB0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CE2A9-D88A-B3F8-B968-34FD87BB5793}"/>
              </a:ext>
            </a:extLst>
          </p:cNvPr>
          <p:cNvSpPr>
            <a:spLocks noGrp="1"/>
          </p:cNvSpPr>
          <p:nvPr>
            <p:ph type="dt" sz="half" idx="10"/>
          </p:nvPr>
        </p:nvSpPr>
        <p:spPr/>
        <p:txBody>
          <a:bodyPr/>
          <a:lstStyle/>
          <a:p>
            <a:fld id="{138083D3-37B5-4E15-A861-E40E58575218}" type="datetimeFigureOut">
              <a:rPr lang="en-US" smtClean="0"/>
              <a:t>6/3/2022</a:t>
            </a:fld>
            <a:endParaRPr lang="en-US"/>
          </a:p>
        </p:txBody>
      </p:sp>
      <p:sp>
        <p:nvSpPr>
          <p:cNvPr id="6" name="Footer Placeholder 5">
            <a:extLst>
              <a:ext uri="{FF2B5EF4-FFF2-40B4-BE49-F238E27FC236}">
                <a16:creationId xmlns:a16="http://schemas.microsoft.com/office/drawing/2014/main" id="{CC5FC7BA-F5F3-0705-7924-4185277B72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E568A-29E2-346C-488C-B054D271A730}"/>
              </a:ext>
            </a:extLst>
          </p:cNvPr>
          <p:cNvSpPr>
            <a:spLocks noGrp="1"/>
          </p:cNvSpPr>
          <p:nvPr>
            <p:ph type="sldNum" sz="quarter" idx="12"/>
          </p:nvPr>
        </p:nvSpPr>
        <p:spPr/>
        <p:txBody>
          <a:bodyPr/>
          <a:lstStyle/>
          <a:p>
            <a:fld id="{E6CCF0DC-95FB-4F20-9057-224EE8B45170}" type="slidenum">
              <a:rPr lang="en-US" smtClean="0"/>
              <a:t>‹#›</a:t>
            </a:fld>
            <a:endParaRPr lang="en-US"/>
          </a:p>
        </p:txBody>
      </p:sp>
    </p:spTree>
    <p:extLst>
      <p:ext uri="{BB962C8B-B14F-4D97-AF65-F5344CB8AC3E}">
        <p14:creationId xmlns:p14="http://schemas.microsoft.com/office/powerpoint/2010/main" val="413218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082E39"/>
            </a:gs>
            <a:gs pos="5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7829C-D2CD-6086-8D49-34FC626FF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3A497C-071E-7788-856D-04B073A8CB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40BA52-C015-0C88-3583-4913244DD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083D3-37B5-4E15-A861-E40E58575218}" type="datetimeFigureOut">
              <a:rPr lang="en-US" smtClean="0"/>
              <a:t>6/3/2022</a:t>
            </a:fld>
            <a:endParaRPr lang="en-US"/>
          </a:p>
        </p:txBody>
      </p:sp>
      <p:sp>
        <p:nvSpPr>
          <p:cNvPr id="5" name="Footer Placeholder 4">
            <a:extLst>
              <a:ext uri="{FF2B5EF4-FFF2-40B4-BE49-F238E27FC236}">
                <a16:creationId xmlns:a16="http://schemas.microsoft.com/office/drawing/2014/main" id="{11B33187-A6E3-428A-3B45-179A6617C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859FF9-9CB8-85DE-3B3B-2A6F4300F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CF0DC-95FB-4F20-9057-224EE8B45170}" type="slidenum">
              <a:rPr lang="en-US" smtClean="0"/>
              <a:t>‹#›</a:t>
            </a:fld>
            <a:endParaRPr lang="en-US"/>
          </a:p>
        </p:txBody>
      </p:sp>
    </p:spTree>
    <p:extLst>
      <p:ext uri="{BB962C8B-B14F-4D97-AF65-F5344CB8AC3E}">
        <p14:creationId xmlns:p14="http://schemas.microsoft.com/office/powerpoint/2010/main" val="1891824207"/>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ata.gov.il/dataset/covid-19/resource/d337959a-020a-4ed3-84f7-fca182292308" TargetMode="External"/><Relationship Id="rId2" Type="http://schemas.openxmlformats.org/officeDocument/2006/relationships/hyperlink" Target="https://www.kaggle.com/datasets/itachi9604/disease-symptom-description-dataset?select=dataset.cs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0" r="-20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A640FB-6669-7CC8-4FF9-77772B3F8420}"/>
              </a:ext>
            </a:extLst>
          </p:cNvPr>
          <p:cNvSpPr/>
          <p:nvPr/>
        </p:nvSpPr>
        <p:spPr>
          <a:xfrm>
            <a:off x="2254462" y="372883"/>
            <a:ext cx="7683076" cy="2308324"/>
          </a:xfrm>
          <a:prstGeom prst="rect">
            <a:avLst/>
          </a:prstGeom>
          <a:noFill/>
        </p:spPr>
        <p:txBody>
          <a:bodyPr wrap="square" lIns="91440" tIns="45720" rIns="91440" bIns="45720">
            <a:spAutoFit/>
          </a:bodyPr>
          <a:lstStyle/>
          <a:p>
            <a:pPr algn="ctr"/>
            <a:r>
              <a:rPr lang="en-US" sz="7200" b="1" u="sng" cap="none" spc="0" dirty="0">
                <a:ln w="22225">
                  <a:solidFill>
                    <a:schemeClr val="bg2">
                      <a:lumMod val="25000"/>
                    </a:schemeClr>
                  </a:solidFill>
                  <a:prstDash val="solid"/>
                </a:ln>
                <a:solidFill>
                  <a:schemeClr val="accent3">
                    <a:lumMod val="40000"/>
                    <a:lumOff val="60000"/>
                  </a:schemeClr>
                </a:solidFill>
                <a:effectLst/>
                <a:latin typeface="Times New Roman" panose="02020603050405020304" pitchFamily="18" charset="0"/>
                <a:cs typeface="Times New Roman" panose="02020603050405020304" pitchFamily="18" charset="0"/>
              </a:rPr>
              <a:t>Disease Prediction System</a:t>
            </a:r>
          </a:p>
        </p:txBody>
      </p:sp>
      <p:sp>
        <p:nvSpPr>
          <p:cNvPr id="6" name="TextBox 5">
            <a:extLst>
              <a:ext uri="{FF2B5EF4-FFF2-40B4-BE49-F238E27FC236}">
                <a16:creationId xmlns:a16="http://schemas.microsoft.com/office/drawing/2014/main" id="{5D2E3064-C64F-144C-314E-8408661DD9C7}"/>
              </a:ext>
            </a:extLst>
          </p:cNvPr>
          <p:cNvSpPr txBox="1"/>
          <p:nvPr/>
        </p:nvSpPr>
        <p:spPr>
          <a:xfrm>
            <a:off x="1019175" y="4048125"/>
            <a:ext cx="4880180" cy="1938992"/>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Submitted By:</a:t>
            </a:r>
          </a:p>
          <a:p>
            <a:r>
              <a:rPr lang="en-US" sz="2400" b="1" dirty="0">
                <a:solidFill>
                  <a:schemeClr val="bg1"/>
                </a:solidFill>
                <a:latin typeface="Times New Roman" panose="02020603050405020304" pitchFamily="18" charset="0"/>
                <a:cs typeface="Times New Roman" panose="02020603050405020304" pitchFamily="18" charset="0"/>
              </a:rPr>
              <a:t>Gaurav </a:t>
            </a:r>
            <a:r>
              <a:rPr lang="en-US" sz="2400" b="1" dirty="0" err="1">
                <a:solidFill>
                  <a:schemeClr val="bg1"/>
                </a:solidFill>
                <a:latin typeface="Times New Roman" panose="02020603050405020304" pitchFamily="18" charset="0"/>
                <a:cs typeface="Times New Roman" panose="02020603050405020304" pitchFamily="18" charset="0"/>
              </a:rPr>
              <a:t>Birdi</a:t>
            </a:r>
            <a:r>
              <a:rPr lang="en-US" sz="2400" b="1" dirty="0">
                <a:solidFill>
                  <a:schemeClr val="bg1"/>
                </a:solidFill>
                <a:latin typeface="Times New Roman" panose="02020603050405020304" pitchFamily="18" charset="0"/>
                <a:cs typeface="Times New Roman" panose="02020603050405020304" pitchFamily="18" charset="0"/>
              </a:rPr>
              <a:t>       (01918002718)</a:t>
            </a:r>
          </a:p>
          <a:p>
            <a:r>
              <a:rPr lang="en-US" sz="2400" b="1" dirty="0">
                <a:solidFill>
                  <a:schemeClr val="bg1"/>
                </a:solidFill>
                <a:latin typeface="Times New Roman" panose="02020603050405020304" pitchFamily="18" charset="0"/>
                <a:cs typeface="Times New Roman" panose="02020603050405020304" pitchFamily="18" charset="0"/>
              </a:rPr>
              <a:t>Md. Omer            (03018002718)</a:t>
            </a:r>
          </a:p>
          <a:p>
            <a:r>
              <a:rPr lang="en-US" sz="2400" b="1" dirty="0">
                <a:solidFill>
                  <a:schemeClr val="bg1"/>
                </a:solidFill>
                <a:latin typeface="Times New Roman" panose="02020603050405020304" pitchFamily="18" charset="0"/>
                <a:cs typeface="Times New Roman" panose="02020603050405020304" pitchFamily="18" charset="0"/>
              </a:rPr>
              <a:t>Sachin Sharma    (04418002718</a:t>
            </a:r>
          </a:p>
          <a:p>
            <a:r>
              <a:rPr lang="en-US" sz="2400" b="1" dirty="0">
                <a:solidFill>
                  <a:schemeClr val="bg1"/>
                </a:solidFill>
                <a:latin typeface="Times New Roman" panose="02020603050405020304" pitchFamily="18" charset="0"/>
                <a:cs typeface="Times New Roman" panose="02020603050405020304" pitchFamily="18" charset="0"/>
              </a:rPr>
              <a:t>Prakhar </a:t>
            </a:r>
            <a:r>
              <a:rPr lang="en-US" sz="2400" b="1" dirty="0" err="1">
                <a:solidFill>
                  <a:schemeClr val="bg1"/>
                </a:solidFill>
                <a:latin typeface="Times New Roman" panose="02020603050405020304" pitchFamily="18" charset="0"/>
                <a:cs typeface="Times New Roman" panose="02020603050405020304" pitchFamily="18" charset="0"/>
              </a:rPr>
              <a:t>Katiyar</a:t>
            </a:r>
            <a:r>
              <a:rPr lang="en-US" sz="2400" b="1" dirty="0">
                <a:solidFill>
                  <a:schemeClr val="bg1"/>
                </a:solidFill>
                <a:latin typeface="Times New Roman" panose="02020603050405020304" pitchFamily="18" charset="0"/>
                <a:cs typeface="Times New Roman" panose="02020603050405020304" pitchFamily="18" charset="0"/>
              </a:rPr>
              <a:t> (40118002718)</a:t>
            </a:r>
          </a:p>
        </p:txBody>
      </p:sp>
      <p:sp>
        <p:nvSpPr>
          <p:cNvPr id="7" name="TextBox 6">
            <a:extLst>
              <a:ext uri="{FF2B5EF4-FFF2-40B4-BE49-F238E27FC236}">
                <a16:creationId xmlns:a16="http://schemas.microsoft.com/office/drawing/2014/main" id="{12FDFBBF-62A5-5E9B-23F1-FE65DC71DEAD}"/>
              </a:ext>
            </a:extLst>
          </p:cNvPr>
          <p:cNvSpPr txBox="1"/>
          <p:nvPr/>
        </p:nvSpPr>
        <p:spPr>
          <a:xfrm>
            <a:off x="8135732" y="4048125"/>
            <a:ext cx="3362325" cy="830997"/>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Submitted To:</a:t>
            </a:r>
          </a:p>
          <a:p>
            <a:r>
              <a:rPr lang="en-US" sz="2400" b="1" dirty="0">
                <a:solidFill>
                  <a:schemeClr val="bg1"/>
                </a:solidFill>
                <a:latin typeface="Times New Roman" panose="02020603050405020304" pitchFamily="18" charset="0"/>
                <a:cs typeface="Times New Roman" panose="02020603050405020304" pitchFamily="18" charset="0"/>
              </a:rPr>
              <a:t>Ms. </a:t>
            </a:r>
            <a:r>
              <a:rPr lang="en-US" sz="2400" b="1" dirty="0" err="1">
                <a:solidFill>
                  <a:schemeClr val="bg1"/>
                </a:solidFill>
                <a:latin typeface="Times New Roman" panose="02020603050405020304" pitchFamily="18" charset="0"/>
                <a:cs typeface="Times New Roman" panose="02020603050405020304" pitchFamily="18" charset="0"/>
              </a:rPr>
              <a:t>Upasna</a:t>
            </a:r>
            <a:r>
              <a:rPr lang="en-US" sz="2400" b="1" dirty="0">
                <a:solidFill>
                  <a:schemeClr val="bg1"/>
                </a:solidFill>
                <a:latin typeface="Times New Roman" panose="02020603050405020304" pitchFamily="18" charset="0"/>
                <a:cs typeface="Times New Roman" panose="02020603050405020304" pitchFamily="18" charset="0"/>
              </a:rPr>
              <a:t> Joshi</a:t>
            </a:r>
          </a:p>
        </p:txBody>
      </p:sp>
    </p:spTree>
    <p:extLst>
      <p:ext uri="{BB962C8B-B14F-4D97-AF65-F5344CB8AC3E}">
        <p14:creationId xmlns:p14="http://schemas.microsoft.com/office/powerpoint/2010/main" val="1504234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DC94BD-3C53-E798-6B26-0E07B0A40271}"/>
              </a:ext>
            </a:extLst>
          </p:cNvPr>
          <p:cNvSpPr txBox="1"/>
          <p:nvPr/>
        </p:nvSpPr>
        <p:spPr>
          <a:xfrm>
            <a:off x="1066799" y="650646"/>
            <a:ext cx="8181976" cy="458074"/>
          </a:xfrm>
          <a:prstGeom prst="rect">
            <a:avLst/>
          </a:prstGeom>
          <a:noFill/>
        </p:spPr>
        <p:txBody>
          <a:bodyPr wrap="square">
            <a:spAutoFit/>
          </a:bodyPr>
          <a:lstStyle/>
          <a:p>
            <a:pPr marR="0">
              <a:lnSpc>
                <a:spcPct val="150000"/>
              </a:lnSpc>
              <a:spcBef>
                <a:spcPts val="0"/>
              </a:spcBef>
              <a:spcAft>
                <a:spcPts val="1000"/>
              </a:spcAft>
            </a:pPr>
            <a:r>
              <a:rPr lang="en-US" sz="1800" dirty="0">
                <a:solidFill>
                  <a:schemeClr val="bg1"/>
                </a:solidFill>
                <a:effectLst/>
                <a:latin typeface="Times New Roman" panose="02020603050405020304" pitchFamily="18" charset="0"/>
                <a:ea typeface="Times New Roman" panose="02020603050405020304" pitchFamily="18" charset="0"/>
              </a:rPr>
              <a:t>Support Vector Classification </a:t>
            </a:r>
            <a:r>
              <a:rPr lang="en-US" dirty="0">
                <a:solidFill>
                  <a:schemeClr val="bg1"/>
                </a:solidFill>
                <a:latin typeface="Times New Roman" panose="02020603050405020304" pitchFamily="18" charset="0"/>
                <a:ea typeface="Times New Roman" panose="02020603050405020304" pitchFamily="18" charset="0"/>
              </a:rPr>
              <a:t>is the fourth algorithm used (Accuracy : 95%) </a:t>
            </a:r>
            <a:endParaRPr lang="en-US" sz="1800" dirty="0">
              <a:solidFill>
                <a:schemeClr val="bg1"/>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5D0237E5-565F-2C01-87AE-70F44201B4F8}"/>
              </a:ext>
            </a:extLst>
          </p:cNvPr>
          <p:cNvPicPr>
            <a:picLocks noChangeAspect="1"/>
          </p:cNvPicPr>
          <p:nvPr/>
        </p:nvPicPr>
        <p:blipFill>
          <a:blip r:embed="rId2"/>
          <a:stretch>
            <a:fillRect/>
          </a:stretch>
        </p:blipFill>
        <p:spPr>
          <a:xfrm>
            <a:off x="2158779" y="1657350"/>
            <a:ext cx="7833384" cy="4526280"/>
          </a:xfrm>
          <a:prstGeom prst="rect">
            <a:avLst/>
          </a:prstGeom>
        </p:spPr>
      </p:pic>
    </p:spTree>
    <p:extLst>
      <p:ext uri="{BB962C8B-B14F-4D97-AF65-F5344CB8AC3E}">
        <p14:creationId xmlns:p14="http://schemas.microsoft.com/office/powerpoint/2010/main" val="340372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A9F367-1E14-4A7A-4EE2-6D6FB885B2D7}"/>
              </a:ext>
            </a:extLst>
          </p:cNvPr>
          <p:cNvSpPr txBox="1"/>
          <p:nvPr/>
        </p:nvSpPr>
        <p:spPr>
          <a:xfrm>
            <a:off x="1066799" y="650646"/>
            <a:ext cx="8181976" cy="458074"/>
          </a:xfrm>
          <a:prstGeom prst="rect">
            <a:avLst/>
          </a:prstGeom>
          <a:noFill/>
        </p:spPr>
        <p:txBody>
          <a:bodyPr wrap="square">
            <a:spAutoFit/>
          </a:bodyPr>
          <a:lstStyle/>
          <a:p>
            <a:pPr marR="0">
              <a:lnSpc>
                <a:spcPct val="150000"/>
              </a:lnSpc>
              <a:spcBef>
                <a:spcPts val="0"/>
              </a:spcBef>
              <a:spcAft>
                <a:spcPts val="1000"/>
              </a:spcAft>
            </a:pPr>
            <a:r>
              <a:rPr lang="en-US" sz="1800" dirty="0">
                <a:solidFill>
                  <a:schemeClr val="bg1"/>
                </a:solidFill>
                <a:effectLst/>
                <a:latin typeface="Times New Roman" panose="02020603050405020304" pitchFamily="18" charset="0"/>
                <a:ea typeface="Times New Roman" panose="02020603050405020304" pitchFamily="18" charset="0"/>
              </a:rPr>
              <a:t>Naïve Bayes </a:t>
            </a:r>
            <a:r>
              <a:rPr lang="en-US" dirty="0">
                <a:solidFill>
                  <a:schemeClr val="bg1"/>
                </a:solidFill>
                <a:latin typeface="Times New Roman" panose="02020603050405020304" pitchFamily="18" charset="0"/>
                <a:ea typeface="Times New Roman" panose="02020603050405020304" pitchFamily="18" charset="0"/>
              </a:rPr>
              <a:t>is the fifth algorithm used (Accuracy : 95%) </a:t>
            </a:r>
            <a:endParaRPr lang="en-US" sz="1800" dirty="0">
              <a:solidFill>
                <a:schemeClr val="bg1"/>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6027045F-74B5-0AA6-36CD-083260685720}"/>
              </a:ext>
            </a:extLst>
          </p:cNvPr>
          <p:cNvPicPr>
            <a:picLocks noChangeAspect="1"/>
          </p:cNvPicPr>
          <p:nvPr/>
        </p:nvPicPr>
        <p:blipFill>
          <a:blip r:embed="rId2"/>
          <a:stretch>
            <a:fillRect/>
          </a:stretch>
        </p:blipFill>
        <p:spPr>
          <a:xfrm>
            <a:off x="2196994" y="1756656"/>
            <a:ext cx="7798011" cy="4526280"/>
          </a:xfrm>
          <a:prstGeom prst="rect">
            <a:avLst/>
          </a:prstGeom>
        </p:spPr>
      </p:pic>
    </p:spTree>
    <p:extLst>
      <p:ext uri="{BB962C8B-B14F-4D97-AF65-F5344CB8AC3E}">
        <p14:creationId xmlns:p14="http://schemas.microsoft.com/office/powerpoint/2010/main" val="371553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BDB06-5DE6-861A-1C9E-01651B5599D4}"/>
              </a:ext>
            </a:extLst>
          </p:cNvPr>
          <p:cNvSpPr txBox="1"/>
          <p:nvPr/>
        </p:nvSpPr>
        <p:spPr>
          <a:xfrm>
            <a:off x="1189702" y="636203"/>
            <a:ext cx="6774427" cy="458074"/>
          </a:xfrm>
          <a:prstGeom prst="rect">
            <a:avLst/>
          </a:prstGeom>
          <a:noFill/>
        </p:spPr>
        <p:txBody>
          <a:bodyPr wrap="square">
            <a:spAutoFit/>
          </a:bodyPr>
          <a:lstStyle/>
          <a:p>
            <a:pPr marL="285750" marR="0" indent="-285750">
              <a:lnSpc>
                <a:spcPct val="150000"/>
              </a:lnSpc>
              <a:spcBef>
                <a:spcPts val="0"/>
              </a:spcBef>
              <a:spcAft>
                <a:spcPts val="1000"/>
              </a:spcAft>
              <a:buFont typeface="Arial" panose="020B0604020202020204" pitchFamily="34" charset="0"/>
              <a:buChar char="•"/>
            </a:pPr>
            <a:r>
              <a:rPr lang="en-IN" sz="1800" dirty="0">
                <a:ln>
                  <a:noFill/>
                </a:ln>
                <a:solidFill>
                  <a:schemeClr val="bg1"/>
                </a:solidFill>
                <a:effectLst>
                  <a:outerShdw blurRad="69850" dist="43180" dir="5400000" sx="0" sy="0">
                    <a:srgbClr val="000000">
                      <a:alpha val="65000"/>
                    </a:srgbClr>
                  </a:outerShdw>
                </a:effectLst>
                <a:latin typeface="Times New Roman" panose="02020603050405020304" pitchFamily="18" charset="0"/>
                <a:ea typeface="Times New Roman" panose="02020603050405020304" pitchFamily="18" charset="0"/>
              </a:rPr>
              <a:t>DATA PREPROCESSING FOR GENERAL DISEASE DATASET</a:t>
            </a:r>
            <a:endParaRPr lang="en-US" sz="1400" dirty="0">
              <a:solidFill>
                <a:schemeClr val="bg1"/>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20C9F56C-DDBD-7BFE-1036-D906B83BE0F1}"/>
              </a:ext>
            </a:extLst>
          </p:cNvPr>
          <p:cNvPicPr>
            <a:picLocks noChangeAspect="1"/>
          </p:cNvPicPr>
          <p:nvPr/>
        </p:nvPicPr>
        <p:blipFill>
          <a:blip r:embed="rId2"/>
          <a:stretch>
            <a:fillRect/>
          </a:stretch>
        </p:blipFill>
        <p:spPr>
          <a:xfrm>
            <a:off x="2056849" y="1695517"/>
            <a:ext cx="8078302" cy="4526280"/>
          </a:xfrm>
          <a:prstGeom prst="rect">
            <a:avLst/>
          </a:prstGeom>
        </p:spPr>
      </p:pic>
    </p:spTree>
    <p:extLst>
      <p:ext uri="{BB962C8B-B14F-4D97-AF65-F5344CB8AC3E}">
        <p14:creationId xmlns:p14="http://schemas.microsoft.com/office/powerpoint/2010/main" val="101830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9A0EB-829E-AEA7-4F73-E82C13F73B34}"/>
              </a:ext>
            </a:extLst>
          </p:cNvPr>
          <p:cNvSpPr txBox="1"/>
          <p:nvPr/>
        </p:nvSpPr>
        <p:spPr>
          <a:xfrm>
            <a:off x="1238865" y="690405"/>
            <a:ext cx="6096000" cy="369332"/>
          </a:xfrm>
          <a:prstGeom prst="rect">
            <a:avLst/>
          </a:prstGeom>
          <a:noFill/>
        </p:spPr>
        <p:txBody>
          <a:bodyPr wrap="square">
            <a:spAutoFit/>
          </a:bodyPr>
          <a:lstStyle/>
          <a:p>
            <a:pPr marL="285750" indent="-285750">
              <a:buFont typeface="Arial" panose="020B0604020202020204" pitchFamily="34" charset="0"/>
              <a:buChar char="•"/>
            </a:pPr>
            <a:r>
              <a:rPr lang="en-IN" sz="1800" dirty="0">
                <a:ln>
                  <a:noFill/>
                </a:ln>
                <a:solidFill>
                  <a:schemeClr val="bg1"/>
                </a:solidFill>
                <a:effectLst>
                  <a:outerShdw blurRad="69850" dist="43180" dir="5400000" sx="0" sy="0">
                    <a:srgbClr val="000000">
                      <a:alpha val="65000"/>
                    </a:srgbClr>
                  </a:outerShdw>
                </a:effectLst>
                <a:latin typeface="Times New Roman" panose="02020603050405020304" pitchFamily="18" charset="0"/>
                <a:ea typeface="Times New Roman" panose="02020603050405020304" pitchFamily="18" charset="0"/>
              </a:rPr>
              <a:t>MODEL TRAINING ON CORONAVIRUS DATASET</a:t>
            </a:r>
            <a:endParaRPr lang="en-US" dirty="0">
              <a:solidFill>
                <a:schemeClr val="bg1"/>
              </a:solidFill>
            </a:endParaRPr>
          </a:p>
        </p:txBody>
      </p:sp>
      <p:sp>
        <p:nvSpPr>
          <p:cNvPr id="4" name="TextBox 3">
            <a:extLst>
              <a:ext uri="{FF2B5EF4-FFF2-40B4-BE49-F238E27FC236}">
                <a16:creationId xmlns:a16="http://schemas.microsoft.com/office/drawing/2014/main" id="{A198274A-33DF-860E-F147-8149AF15D606}"/>
              </a:ext>
            </a:extLst>
          </p:cNvPr>
          <p:cNvSpPr txBox="1"/>
          <p:nvPr/>
        </p:nvSpPr>
        <p:spPr>
          <a:xfrm>
            <a:off x="1238865" y="1299575"/>
            <a:ext cx="8181976" cy="458074"/>
          </a:xfrm>
          <a:prstGeom prst="rect">
            <a:avLst/>
          </a:prstGeom>
          <a:noFill/>
        </p:spPr>
        <p:txBody>
          <a:bodyPr wrap="square">
            <a:spAutoFit/>
          </a:bodyPr>
          <a:lstStyle/>
          <a:p>
            <a:pPr marR="0">
              <a:lnSpc>
                <a:spcPct val="150000"/>
              </a:lnSpc>
              <a:spcBef>
                <a:spcPts val="0"/>
              </a:spcBef>
              <a:spcAft>
                <a:spcPts val="1000"/>
              </a:spcAft>
            </a:pPr>
            <a:r>
              <a:rPr lang="en-US" sz="1800" dirty="0">
                <a:solidFill>
                  <a:schemeClr val="bg1"/>
                </a:solidFill>
                <a:effectLst/>
                <a:latin typeface="Times New Roman" panose="02020603050405020304" pitchFamily="18" charset="0"/>
                <a:ea typeface="Times New Roman" panose="02020603050405020304" pitchFamily="18" charset="0"/>
              </a:rPr>
              <a:t>Random Forest </a:t>
            </a:r>
            <a:r>
              <a:rPr lang="en-US" dirty="0">
                <a:solidFill>
                  <a:schemeClr val="bg1"/>
                </a:solidFill>
                <a:latin typeface="Times New Roman" panose="02020603050405020304" pitchFamily="18" charset="0"/>
                <a:ea typeface="Times New Roman" panose="02020603050405020304" pitchFamily="18" charset="0"/>
              </a:rPr>
              <a:t>is the first algorithm used (Accuracy : 93%) </a:t>
            </a:r>
            <a:endParaRPr lang="en-US" sz="1800" dirty="0">
              <a:solidFill>
                <a:schemeClr val="bg1"/>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A6F84F66-8CE2-AFB4-C1B5-BA62264B3DE0}"/>
              </a:ext>
            </a:extLst>
          </p:cNvPr>
          <p:cNvPicPr>
            <a:picLocks noChangeAspect="1"/>
          </p:cNvPicPr>
          <p:nvPr/>
        </p:nvPicPr>
        <p:blipFill>
          <a:blip r:embed="rId2"/>
          <a:stretch>
            <a:fillRect/>
          </a:stretch>
        </p:blipFill>
        <p:spPr>
          <a:xfrm>
            <a:off x="2105003" y="1997487"/>
            <a:ext cx="7981993" cy="4526280"/>
          </a:xfrm>
          <a:prstGeom prst="rect">
            <a:avLst/>
          </a:prstGeom>
        </p:spPr>
      </p:pic>
    </p:spTree>
    <p:extLst>
      <p:ext uri="{BB962C8B-B14F-4D97-AF65-F5344CB8AC3E}">
        <p14:creationId xmlns:p14="http://schemas.microsoft.com/office/powerpoint/2010/main" val="382503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AAE5C9-FE40-A3FE-83E4-E40E5CDB9050}"/>
              </a:ext>
            </a:extLst>
          </p:cNvPr>
          <p:cNvSpPr txBox="1"/>
          <p:nvPr/>
        </p:nvSpPr>
        <p:spPr>
          <a:xfrm>
            <a:off x="1445343" y="798130"/>
            <a:ext cx="8181976" cy="458074"/>
          </a:xfrm>
          <a:prstGeom prst="rect">
            <a:avLst/>
          </a:prstGeom>
          <a:noFill/>
        </p:spPr>
        <p:txBody>
          <a:bodyPr wrap="square">
            <a:spAutoFit/>
          </a:bodyPr>
          <a:lstStyle/>
          <a:p>
            <a:pPr marR="0">
              <a:lnSpc>
                <a:spcPct val="150000"/>
              </a:lnSpc>
              <a:spcBef>
                <a:spcPts val="0"/>
              </a:spcBef>
              <a:spcAft>
                <a:spcPts val="1000"/>
              </a:spcAft>
            </a:pPr>
            <a:r>
              <a:rPr lang="en-US" sz="1800" dirty="0">
                <a:solidFill>
                  <a:schemeClr val="bg1"/>
                </a:solidFill>
                <a:effectLst/>
                <a:latin typeface="Times New Roman" panose="02020603050405020304" pitchFamily="18" charset="0"/>
                <a:ea typeface="Times New Roman" panose="02020603050405020304" pitchFamily="18" charset="0"/>
              </a:rPr>
              <a:t>Logistic Regressio</a:t>
            </a:r>
            <a:r>
              <a:rPr lang="en-US" dirty="0">
                <a:solidFill>
                  <a:schemeClr val="bg1"/>
                </a:solidFill>
                <a:latin typeface="Times New Roman" panose="02020603050405020304" pitchFamily="18" charset="0"/>
                <a:ea typeface="Times New Roman" panose="02020603050405020304" pitchFamily="18" charset="0"/>
              </a:rPr>
              <a:t>n</a:t>
            </a:r>
            <a:r>
              <a:rPr lang="en-US" sz="180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latin typeface="Times New Roman" panose="02020603050405020304" pitchFamily="18" charset="0"/>
                <a:ea typeface="Times New Roman" panose="02020603050405020304" pitchFamily="18" charset="0"/>
              </a:rPr>
              <a:t>is the second algorithm used (Accuracy : 92%) </a:t>
            </a:r>
            <a:endParaRPr lang="en-US" sz="1800" dirty="0">
              <a:solidFill>
                <a:schemeClr val="bg1"/>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50EF6A14-86A3-E3F9-B387-0411DADAEDAD}"/>
              </a:ext>
            </a:extLst>
          </p:cNvPr>
          <p:cNvPicPr>
            <a:picLocks noChangeAspect="1"/>
          </p:cNvPicPr>
          <p:nvPr/>
        </p:nvPicPr>
        <p:blipFill>
          <a:blip r:embed="rId2"/>
          <a:stretch>
            <a:fillRect/>
          </a:stretch>
        </p:blipFill>
        <p:spPr>
          <a:xfrm>
            <a:off x="2133806" y="1786522"/>
            <a:ext cx="7924388" cy="4526280"/>
          </a:xfrm>
          <a:prstGeom prst="rect">
            <a:avLst/>
          </a:prstGeom>
        </p:spPr>
      </p:pic>
    </p:spTree>
    <p:extLst>
      <p:ext uri="{BB962C8B-B14F-4D97-AF65-F5344CB8AC3E}">
        <p14:creationId xmlns:p14="http://schemas.microsoft.com/office/powerpoint/2010/main" val="583159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AE410-D393-A6F9-A474-CE2317A2EC97}"/>
              </a:ext>
            </a:extLst>
          </p:cNvPr>
          <p:cNvSpPr txBox="1"/>
          <p:nvPr/>
        </p:nvSpPr>
        <p:spPr>
          <a:xfrm>
            <a:off x="1301261" y="975946"/>
            <a:ext cx="9284677" cy="646331"/>
          </a:xfrm>
          <a:prstGeom prst="rect">
            <a:avLst/>
          </a:prstGeom>
          <a:noFill/>
        </p:spPr>
        <p:txBody>
          <a:bodyPr wrap="square" rtlCol="0">
            <a:spAutoFit/>
          </a:bodyPr>
          <a:lstStyle/>
          <a:p>
            <a:r>
              <a:rPr lang="en-IN" sz="1800" dirty="0">
                <a:ln>
                  <a:noFill/>
                </a:ln>
                <a:solidFill>
                  <a:schemeClr val="bg1"/>
                </a:solidFill>
                <a:effectLst>
                  <a:outerShdw blurRad="69850" dist="43180" dir="5400000" sx="0" sy="0">
                    <a:srgbClr val="000000">
                      <a:alpha val="65000"/>
                    </a:srgbClr>
                  </a:outerShdw>
                </a:effectLst>
                <a:latin typeface="Times New Roman" panose="02020603050405020304" pitchFamily="18" charset="0"/>
                <a:ea typeface="Times New Roman" panose="02020603050405020304" pitchFamily="18" charset="0"/>
              </a:rPr>
              <a:t>Decision Tree Algorithm is the third algorithm used (Accuracy: 93%)</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solidFill>
                <a:schemeClr val="bg1"/>
              </a:solidFill>
            </a:endParaRPr>
          </a:p>
        </p:txBody>
      </p:sp>
      <p:pic>
        <p:nvPicPr>
          <p:cNvPr id="3" name="Picture 2">
            <a:extLst>
              <a:ext uri="{FF2B5EF4-FFF2-40B4-BE49-F238E27FC236}">
                <a16:creationId xmlns:a16="http://schemas.microsoft.com/office/drawing/2014/main" id="{CF462073-60F0-C6C3-0ACE-8EEF724C6505}"/>
              </a:ext>
            </a:extLst>
          </p:cNvPr>
          <p:cNvPicPr>
            <a:picLocks noChangeAspect="1"/>
          </p:cNvPicPr>
          <p:nvPr/>
        </p:nvPicPr>
        <p:blipFill>
          <a:blip r:embed="rId2"/>
          <a:stretch>
            <a:fillRect/>
          </a:stretch>
        </p:blipFill>
        <p:spPr>
          <a:xfrm>
            <a:off x="2119947" y="1741785"/>
            <a:ext cx="7952105" cy="4525780"/>
          </a:xfrm>
          <a:prstGeom prst="rect">
            <a:avLst/>
          </a:prstGeom>
        </p:spPr>
      </p:pic>
    </p:spTree>
    <p:extLst>
      <p:ext uri="{BB962C8B-B14F-4D97-AF65-F5344CB8AC3E}">
        <p14:creationId xmlns:p14="http://schemas.microsoft.com/office/powerpoint/2010/main" val="3519887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E822B4-E439-3780-DAEF-F4F231757295}"/>
              </a:ext>
            </a:extLst>
          </p:cNvPr>
          <p:cNvSpPr txBox="1"/>
          <p:nvPr/>
        </p:nvSpPr>
        <p:spPr>
          <a:xfrm>
            <a:off x="1116623" y="773723"/>
            <a:ext cx="7763608" cy="646331"/>
          </a:xfrm>
          <a:prstGeom prst="rect">
            <a:avLst/>
          </a:prstGeom>
          <a:noFill/>
        </p:spPr>
        <p:txBody>
          <a:bodyPr wrap="square" rtlCol="0">
            <a:spAutoFit/>
          </a:bodyPr>
          <a:lstStyle/>
          <a:p>
            <a:r>
              <a:rPr lang="en-IN" sz="1800" dirty="0">
                <a:ln>
                  <a:noFill/>
                </a:ln>
                <a:solidFill>
                  <a:schemeClr val="bg1"/>
                </a:solidFill>
                <a:effectLst>
                  <a:outerShdw blurRad="69850" dist="43180" dir="5400000" sx="0" sy="0">
                    <a:srgbClr val="000000">
                      <a:alpha val="65000"/>
                    </a:srgbClr>
                  </a:outerShdw>
                </a:effectLst>
                <a:latin typeface="Times New Roman" panose="02020603050405020304" pitchFamily="18" charset="0"/>
                <a:ea typeface="Times New Roman" panose="02020603050405020304" pitchFamily="18" charset="0"/>
              </a:rPr>
              <a:t>Support Vector Classification is the fourth algorithm used (Accuracy: 93%)</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solidFill>
                <a:schemeClr val="bg1"/>
              </a:solidFill>
            </a:endParaRPr>
          </a:p>
        </p:txBody>
      </p:sp>
      <p:pic>
        <p:nvPicPr>
          <p:cNvPr id="7" name="Picture 6">
            <a:extLst>
              <a:ext uri="{FF2B5EF4-FFF2-40B4-BE49-F238E27FC236}">
                <a16:creationId xmlns:a16="http://schemas.microsoft.com/office/drawing/2014/main" id="{107C4F6B-1389-D251-1BAF-1E24CA43D59A}"/>
              </a:ext>
            </a:extLst>
          </p:cNvPr>
          <p:cNvPicPr>
            <a:picLocks noChangeAspect="1"/>
          </p:cNvPicPr>
          <p:nvPr/>
        </p:nvPicPr>
        <p:blipFill>
          <a:blip r:embed="rId2"/>
          <a:stretch>
            <a:fillRect/>
          </a:stretch>
        </p:blipFill>
        <p:spPr>
          <a:xfrm>
            <a:off x="2214196" y="1688812"/>
            <a:ext cx="7763608" cy="4559660"/>
          </a:xfrm>
          <a:prstGeom prst="rect">
            <a:avLst/>
          </a:prstGeom>
        </p:spPr>
      </p:pic>
    </p:spTree>
    <p:extLst>
      <p:ext uri="{BB962C8B-B14F-4D97-AF65-F5344CB8AC3E}">
        <p14:creationId xmlns:p14="http://schemas.microsoft.com/office/powerpoint/2010/main" val="303965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70853-0F84-1B87-04FE-1E3935AA6D70}"/>
              </a:ext>
            </a:extLst>
          </p:cNvPr>
          <p:cNvSpPr txBox="1"/>
          <p:nvPr/>
        </p:nvSpPr>
        <p:spPr>
          <a:xfrm>
            <a:off x="1002323" y="923192"/>
            <a:ext cx="8625254" cy="646331"/>
          </a:xfrm>
          <a:prstGeom prst="rect">
            <a:avLst/>
          </a:prstGeom>
          <a:noFill/>
        </p:spPr>
        <p:txBody>
          <a:bodyPr wrap="square" rtlCol="0">
            <a:spAutoFit/>
          </a:bodyPr>
          <a:lstStyle/>
          <a:p>
            <a:r>
              <a:rPr lang="en-IN" sz="1800" dirty="0">
                <a:ln>
                  <a:noFill/>
                </a:ln>
                <a:solidFill>
                  <a:schemeClr val="bg1"/>
                </a:solidFill>
                <a:effectLst>
                  <a:outerShdw blurRad="69850" dist="43180" dir="5400000" sx="0" sy="0">
                    <a:srgbClr val="000000">
                      <a:alpha val="65000"/>
                    </a:srgbClr>
                  </a:outerShdw>
                </a:effectLst>
                <a:latin typeface="Times New Roman" panose="02020603050405020304" pitchFamily="18" charset="0"/>
                <a:ea typeface="Times New Roman" panose="02020603050405020304" pitchFamily="18" charset="0"/>
              </a:rPr>
              <a:t>Gaussian Naïve Bayes is th</a:t>
            </a:r>
            <a:r>
              <a:rPr lang="en-IN" dirty="0">
                <a:solidFill>
                  <a:schemeClr val="bg1"/>
                </a:solidFill>
                <a:effectLst>
                  <a:outerShdw blurRad="69850" dist="43180" dir="5400000" sx="0" sy="0">
                    <a:srgbClr val="000000">
                      <a:alpha val="65000"/>
                    </a:srgbClr>
                  </a:outerShdw>
                </a:effectLst>
                <a:latin typeface="Times New Roman" panose="02020603050405020304" pitchFamily="18" charset="0"/>
                <a:ea typeface="Times New Roman" panose="02020603050405020304" pitchFamily="18" charset="0"/>
              </a:rPr>
              <a:t>e fifth</a:t>
            </a:r>
            <a:r>
              <a:rPr lang="en-IN" sz="1800" dirty="0">
                <a:ln>
                  <a:noFill/>
                </a:ln>
                <a:solidFill>
                  <a:schemeClr val="bg1"/>
                </a:solidFill>
                <a:effectLst>
                  <a:outerShdw blurRad="69850" dist="43180" dir="5400000" sx="0" sy="0">
                    <a:srgbClr val="000000">
                      <a:alpha val="65000"/>
                    </a:srgbClr>
                  </a:outerShdw>
                </a:effectLst>
                <a:latin typeface="Times New Roman" panose="02020603050405020304" pitchFamily="18" charset="0"/>
                <a:ea typeface="Times New Roman" panose="02020603050405020304" pitchFamily="18" charset="0"/>
              </a:rPr>
              <a:t> algorithm used (Accuracy: 92%)</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solidFill>
                <a:schemeClr val="bg1"/>
              </a:solidFill>
            </a:endParaRPr>
          </a:p>
        </p:txBody>
      </p:sp>
      <p:pic>
        <p:nvPicPr>
          <p:cNvPr id="3" name="Picture 2">
            <a:extLst>
              <a:ext uri="{FF2B5EF4-FFF2-40B4-BE49-F238E27FC236}">
                <a16:creationId xmlns:a16="http://schemas.microsoft.com/office/drawing/2014/main" id="{F16F5A03-699C-9D6B-94C4-335625750297}"/>
              </a:ext>
            </a:extLst>
          </p:cNvPr>
          <p:cNvPicPr>
            <a:picLocks noChangeAspect="1"/>
          </p:cNvPicPr>
          <p:nvPr/>
        </p:nvPicPr>
        <p:blipFill>
          <a:blip r:embed="rId2"/>
          <a:stretch>
            <a:fillRect/>
          </a:stretch>
        </p:blipFill>
        <p:spPr>
          <a:xfrm>
            <a:off x="2073519" y="1569523"/>
            <a:ext cx="8044962" cy="4323575"/>
          </a:xfrm>
          <a:prstGeom prst="rect">
            <a:avLst/>
          </a:prstGeom>
        </p:spPr>
      </p:pic>
    </p:spTree>
    <p:extLst>
      <p:ext uri="{BB962C8B-B14F-4D97-AF65-F5344CB8AC3E}">
        <p14:creationId xmlns:p14="http://schemas.microsoft.com/office/powerpoint/2010/main" val="3967122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8D893-E8C3-376E-2C98-2602EED400C7}"/>
              </a:ext>
            </a:extLst>
          </p:cNvPr>
          <p:cNvSpPr txBox="1"/>
          <p:nvPr/>
        </p:nvSpPr>
        <p:spPr>
          <a:xfrm>
            <a:off x="808892" y="729762"/>
            <a:ext cx="8396654" cy="458074"/>
          </a:xfrm>
          <a:prstGeom prst="rect">
            <a:avLst/>
          </a:prstGeom>
          <a:noFill/>
        </p:spPr>
        <p:txBody>
          <a:bodyPr wrap="square" rtlCol="0">
            <a:spAutoFit/>
          </a:bodyPr>
          <a:lstStyle/>
          <a:p>
            <a:pPr>
              <a:lnSpc>
                <a:spcPct val="150000"/>
              </a:lnSpc>
              <a:spcAft>
                <a:spcPts val="1000"/>
              </a:spcAft>
            </a:pPr>
            <a:r>
              <a:rPr lang="en-IN" sz="1800" dirty="0">
                <a:ln>
                  <a:noFill/>
                </a:ln>
                <a:solidFill>
                  <a:schemeClr val="bg1"/>
                </a:solidFill>
                <a:effectLst>
                  <a:outerShdw blurRad="69850" dist="43180" dir="5400000" sx="0" sy="0">
                    <a:srgbClr val="000000">
                      <a:alpha val="65000"/>
                    </a:srgbClr>
                  </a:outerShdw>
                </a:effectLst>
                <a:latin typeface="Times New Roman" panose="02020603050405020304" pitchFamily="18" charset="0"/>
                <a:ea typeface="Times New Roman" panose="02020603050405020304" pitchFamily="18" charset="0"/>
              </a:rPr>
              <a:t>K-Nearest Neighbour is the sixth algorithm used (Accuracy: 93%)</a:t>
            </a:r>
            <a:endParaRPr lang="en-IN" sz="1800" dirty="0">
              <a:solidFill>
                <a:schemeClr val="bg1"/>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CA3701D2-5A92-E73A-FA79-EE6250AA1EB1}"/>
              </a:ext>
            </a:extLst>
          </p:cNvPr>
          <p:cNvPicPr>
            <a:picLocks noChangeAspect="1"/>
          </p:cNvPicPr>
          <p:nvPr/>
        </p:nvPicPr>
        <p:blipFill rotWithShape="1">
          <a:blip r:embed="rId2"/>
          <a:srcRect b="2147"/>
          <a:stretch/>
        </p:blipFill>
        <p:spPr bwMode="auto">
          <a:xfrm>
            <a:off x="1945115" y="1585877"/>
            <a:ext cx="8301770" cy="47738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8701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E01BC6-2F66-AE4C-E03B-1151E509A3BA}"/>
              </a:ext>
            </a:extLst>
          </p:cNvPr>
          <p:cNvSpPr>
            <a:spLocks noGrp="1"/>
          </p:cNvSpPr>
          <p:nvPr>
            <p:ph idx="1"/>
          </p:nvPr>
        </p:nvSpPr>
        <p:spPr/>
        <p:txBody>
          <a:bodyPr>
            <a:normAutofit lnSpcReduction="10000"/>
          </a:bodyPr>
          <a:lstStyle/>
          <a:p>
            <a:pPr marL="0" indent="0">
              <a:lnSpc>
                <a:spcPct val="150000"/>
              </a:lnSpc>
              <a:buNone/>
            </a:pPr>
            <a:r>
              <a:rPr lang="en-US" sz="1800" dirty="0">
                <a:solidFill>
                  <a:schemeClr val="bg1"/>
                </a:solidFill>
                <a:effectLst/>
                <a:latin typeface="Times New Roman" panose="02020603050405020304" pitchFamily="18" charset="0"/>
                <a:ea typeface="Times New Roman" panose="02020603050405020304" pitchFamily="18" charset="0"/>
              </a:rPr>
              <a:t>We’ve worked on 2 Datasets in our project.</a:t>
            </a:r>
            <a:endParaRPr lang="en-IN" sz="1800" dirty="0">
              <a:solidFill>
                <a:schemeClr val="bg1"/>
              </a:solidFill>
              <a:effectLst/>
              <a:latin typeface="Times New Roman" panose="02020603050405020304" pitchFamily="18" charset="0"/>
              <a:ea typeface="Times New Roman" panose="02020603050405020304" pitchFamily="18" charset="0"/>
            </a:endParaRPr>
          </a:p>
          <a:p>
            <a:pPr>
              <a:lnSpc>
                <a:spcPct val="150000"/>
              </a:lnSpc>
            </a:pPr>
            <a:r>
              <a:rPr lang="en-US" sz="1800" dirty="0">
                <a:solidFill>
                  <a:schemeClr val="bg1"/>
                </a:solidFill>
                <a:effectLst/>
                <a:latin typeface="Times New Roman" panose="02020603050405020304" pitchFamily="18" charset="0"/>
                <a:ea typeface="Times New Roman" panose="02020603050405020304" pitchFamily="18" charset="0"/>
              </a:rPr>
              <a:t>1) The first provided dataset for the “Disease Prediction System” was collected from Kaggle.</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indent="0">
              <a:lnSpc>
                <a:spcPct val="150000"/>
              </a:lnSpc>
              <a:buNone/>
            </a:pPr>
            <a:r>
              <a:rPr lang="en-US" sz="1800" u="sng" dirty="0">
                <a:solidFill>
                  <a:schemeClr val="bg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https://www.kaggle.com/datasets/itachi9604/disease-symptom-description-dataset?select=dataset.csv</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a:lnSpc>
                <a:spcPct val="150000"/>
              </a:lnSpc>
            </a:pPr>
            <a:r>
              <a:rPr lang="en-US" sz="1800" dirty="0">
                <a:solidFill>
                  <a:schemeClr val="bg1"/>
                </a:solidFill>
                <a:effectLst/>
                <a:latin typeface="Times New Roman" panose="02020603050405020304" pitchFamily="18" charset="0"/>
                <a:ea typeface="Times New Roman" panose="02020603050405020304" pitchFamily="18" charset="0"/>
              </a:rPr>
              <a:t>2) The second provided a dataset for the “Covid-19 Prediction” contains covid test information such as the date, gender, whether the person has had a cough, fever, sore throat, shortness of breath, headache, age, whether they were abroad or had contact with someone with covid and the test result. The dataset is obtained by a government website. </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indent="0">
              <a:lnSpc>
                <a:spcPct val="150000"/>
              </a:lnSpc>
              <a:buNone/>
            </a:pPr>
            <a:r>
              <a:rPr lang="en-US" sz="1800" u="sng"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https://data.gov.il/dataset/covid-19/resource/d337959a-020a-4ed3-84f7-fca182292308</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solidFill>
                <a:schemeClr val="bg1"/>
              </a:solidFill>
            </a:endParaRPr>
          </a:p>
        </p:txBody>
      </p:sp>
      <p:sp>
        <p:nvSpPr>
          <p:cNvPr id="4" name="Rectangle 3">
            <a:extLst>
              <a:ext uri="{FF2B5EF4-FFF2-40B4-BE49-F238E27FC236}">
                <a16:creationId xmlns:a16="http://schemas.microsoft.com/office/drawing/2014/main" id="{9DCF29D5-0CA3-2A5B-64DA-B08EA2168762}"/>
              </a:ext>
            </a:extLst>
          </p:cNvPr>
          <p:cNvSpPr/>
          <p:nvPr/>
        </p:nvSpPr>
        <p:spPr>
          <a:xfrm>
            <a:off x="2705539" y="480338"/>
            <a:ext cx="6780922" cy="861774"/>
          </a:xfrm>
          <a:prstGeom prst="rect">
            <a:avLst/>
          </a:prstGeom>
          <a:noFill/>
        </p:spPr>
        <p:txBody>
          <a:bodyPr wrap="square" lIns="91440" tIns="45720" rIns="91440" bIns="45720">
            <a:spAutoFit/>
          </a:bodyPr>
          <a:lstStyle/>
          <a:p>
            <a:pPr algn="ctr"/>
            <a:r>
              <a:rPr lang="en-US" sz="5000" b="1" u="sng" cap="none" spc="0" dirty="0">
                <a:ln w="22225">
                  <a:solidFill>
                    <a:schemeClr val="bg2">
                      <a:lumMod val="25000"/>
                    </a:schemeClr>
                  </a:solidFill>
                  <a:prstDash val="solid"/>
                </a:ln>
                <a:solidFill>
                  <a:schemeClr val="accent3">
                    <a:lumMod val="40000"/>
                    <a:lumOff val="60000"/>
                  </a:schemeClr>
                </a:solidFill>
                <a:effectLst/>
                <a:latin typeface="Times New Roman" panose="02020603050405020304" pitchFamily="18" charset="0"/>
                <a:cs typeface="Times New Roman" panose="02020603050405020304" pitchFamily="18" charset="0"/>
              </a:rPr>
              <a:t>Dataset Details</a:t>
            </a:r>
          </a:p>
        </p:txBody>
      </p:sp>
    </p:spTree>
    <p:extLst>
      <p:ext uri="{BB962C8B-B14F-4D97-AF65-F5344CB8AC3E}">
        <p14:creationId xmlns:p14="http://schemas.microsoft.com/office/powerpoint/2010/main" val="351861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E4719F-05D7-0976-F42A-54435A44419E}"/>
              </a:ext>
            </a:extLst>
          </p:cNvPr>
          <p:cNvSpPr/>
          <p:nvPr/>
        </p:nvSpPr>
        <p:spPr>
          <a:xfrm>
            <a:off x="2705538" y="452735"/>
            <a:ext cx="6780922" cy="861774"/>
          </a:xfrm>
          <a:prstGeom prst="rect">
            <a:avLst/>
          </a:prstGeom>
          <a:noFill/>
        </p:spPr>
        <p:txBody>
          <a:bodyPr wrap="square" lIns="91440" tIns="45720" rIns="91440" bIns="45720">
            <a:spAutoFit/>
          </a:bodyPr>
          <a:lstStyle/>
          <a:p>
            <a:pPr algn="ctr"/>
            <a:r>
              <a:rPr lang="en-US" sz="5000" b="1" u="sng" cap="none" spc="0" dirty="0">
                <a:ln w="22225">
                  <a:solidFill>
                    <a:schemeClr val="bg2">
                      <a:lumMod val="25000"/>
                    </a:schemeClr>
                  </a:solidFill>
                  <a:prstDash val="solid"/>
                </a:ln>
                <a:solidFill>
                  <a:schemeClr val="accent3">
                    <a:lumMod val="40000"/>
                    <a:lumOff val="60000"/>
                  </a:schemeClr>
                </a:solidFill>
                <a:effectLst/>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EE49237D-AC75-3B12-4242-D1142B350952}"/>
              </a:ext>
            </a:extLst>
          </p:cNvPr>
          <p:cNvSpPr txBox="1"/>
          <p:nvPr/>
        </p:nvSpPr>
        <p:spPr>
          <a:xfrm>
            <a:off x="883442" y="1668712"/>
            <a:ext cx="10425114" cy="4736553"/>
          </a:xfrm>
          <a:prstGeom prst="rect">
            <a:avLst/>
          </a:prstGeom>
          <a:noFill/>
        </p:spPr>
        <p:txBody>
          <a:bodyPr wrap="square">
            <a:spAutoFit/>
          </a:bodyPr>
          <a:lstStyle/>
          <a:p>
            <a:pPr marL="285750" marR="0" indent="-285750" algn="just">
              <a:lnSpc>
                <a:spcPct val="150000"/>
              </a:lnSpc>
              <a:spcBef>
                <a:spcPts val="375"/>
              </a:spcBef>
              <a:spcAft>
                <a:spcPts val="0"/>
              </a:spcAft>
              <a:buFont typeface="Arial" panose="020B0604020202020204" pitchFamily="34" charset="0"/>
              <a:buChar char="•"/>
            </a:pPr>
            <a:r>
              <a:rPr lang="en-US" sz="1600" dirty="0">
                <a:solidFill>
                  <a:schemeClr val="bg1"/>
                </a:solidFill>
                <a:effectLst/>
                <a:latin typeface="Times New Roman" panose="02020603050405020304" pitchFamily="18" charset="0"/>
                <a:ea typeface="Times New Roman" panose="02020603050405020304" pitchFamily="18" charset="0"/>
              </a:rPr>
              <a:t>Disease Prediction helps patients to identify the risk of disease or health problems/disorder. In certain circumstances, people feel unsafe to visit hospitals or individual doctors.  Further, sometime people just want to know the type of disease, they have been suffering with. </a:t>
            </a:r>
          </a:p>
          <a:p>
            <a:pPr marL="285750" marR="0" indent="-285750" algn="just">
              <a:lnSpc>
                <a:spcPct val="150000"/>
              </a:lnSpc>
              <a:spcBef>
                <a:spcPts val="375"/>
              </a:spcBef>
              <a:spcAft>
                <a:spcPts val="0"/>
              </a:spcAft>
              <a:buFont typeface="Arial" panose="020B0604020202020204" pitchFamily="34" charset="0"/>
              <a:buChar char="•"/>
            </a:pPr>
            <a:r>
              <a:rPr lang="en-US" sz="1600" dirty="0">
                <a:solidFill>
                  <a:schemeClr val="bg1"/>
                </a:solidFill>
                <a:effectLst/>
                <a:latin typeface="Times New Roman" panose="02020603050405020304" pitchFamily="18" charset="0"/>
                <a:ea typeface="Times New Roman" panose="02020603050405020304" pitchFamily="18" charset="0"/>
              </a:rPr>
              <a:t>Therefore, a need for a generic disease prediction system arises using which people can predict the disease on the basis of symptoms that they are facing. </a:t>
            </a:r>
          </a:p>
          <a:p>
            <a:pPr marL="285750" marR="0" indent="-285750" algn="just">
              <a:lnSpc>
                <a:spcPct val="150000"/>
              </a:lnSpc>
              <a:spcBef>
                <a:spcPts val="375"/>
              </a:spcBef>
              <a:spcAft>
                <a:spcPts val="0"/>
              </a:spcAft>
              <a:buFont typeface="Arial" panose="020B0604020202020204" pitchFamily="34" charset="0"/>
              <a:buChar char="•"/>
            </a:pPr>
            <a:r>
              <a:rPr lang="en-US" sz="1600" dirty="0">
                <a:solidFill>
                  <a:schemeClr val="bg1"/>
                </a:solidFill>
                <a:effectLst/>
                <a:latin typeface="Times New Roman" panose="02020603050405020304" pitchFamily="18" charset="0"/>
                <a:ea typeface="Times New Roman" panose="02020603050405020304" pitchFamily="18" charset="0"/>
              </a:rPr>
              <a:t>This would also create an awareness of diseases and available medical advice thus avoiding further health complications.</a:t>
            </a:r>
          </a:p>
          <a:p>
            <a:pPr marL="285750" marR="0" indent="-285750" algn="just">
              <a:lnSpc>
                <a:spcPct val="150000"/>
              </a:lnSpc>
              <a:spcBef>
                <a:spcPts val="375"/>
              </a:spcBef>
              <a:spcAft>
                <a:spcPts val="0"/>
              </a:spcAft>
              <a:buFont typeface="Arial" panose="020B0604020202020204" pitchFamily="34" charset="0"/>
              <a:buChar char="•"/>
            </a:pPr>
            <a:r>
              <a:rPr lang="en-US" sz="1600" dirty="0">
                <a:solidFill>
                  <a:schemeClr val="bg1"/>
                </a:solidFill>
                <a:effectLst/>
                <a:latin typeface="Times New Roman" panose="02020603050405020304" pitchFamily="18" charset="0"/>
                <a:ea typeface="Times New Roman" panose="02020603050405020304" pitchFamily="18" charset="0"/>
              </a:rPr>
              <a:t>The proposed project aims at developing a web-based system that can predict diseases based on the symptoms reported by the user </a:t>
            </a:r>
          </a:p>
          <a:p>
            <a:pPr marL="285750" marR="0" indent="-285750" algn="just">
              <a:lnSpc>
                <a:spcPct val="150000"/>
              </a:lnSpc>
              <a:spcBef>
                <a:spcPts val="375"/>
              </a:spcBef>
              <a:spcAft>
                <a:spcPts val="0"/>
              </a:spcAft>
              <a:buFont typeface="Arial" panose="020B0604020202020204" pitchFamily="34" charset="0"/>
              <a:buChar char="•"/>
            </a:pPr>
            <a:r>
              <a:rPr lang="en-US" sz="1600" dirty="0">
                <a:solidFill>
                  <a:schemeClr val="bg1"/>
                </a:solidFill>
                <a:effectLst/>
                <a:latin typeface="Times New Roman" panose="02020603050405020304" pitchFamily="18" charset="0"/>
                <a:ea typeface="Times New Roman" panose="02020603050405020304" pitchFamily="18" charset="0"/>
              </a:rPr>
              <a:t>In today’s world almost everyone has an access to smartphones, it is going to play a crucial role in improving future of public health care system. </a:t>
            </a:r>
          </a:p>
          <a:p>
            <a:pPr marL="285750" marR="0" indent="-285750" algn="just">
              <a:lnSpc>
                <a:spcPct val="150000"/>
              </a:lnSpc>
              <a:spcBef>
                <a:spcPts val="375"/>
              </a:spcBef>
              <a:spcAft>
                <a:spcPts val="0"/>
              </a:spcAft>
              <a:buFont typeface="Arial" panose="020B0604020202020204" pitchFamily="34" charset="0"/>
              <a:buChar char="•"/>
            </a:pPr>
            <a:r>
              <a:rPr lang="en-US" sz="1600" dirty="0">
                <a:solidFill>
                  <a:schemeClr val="bg1"/>
                </a:solidFill>
                <a:effectLst/>
                <a:latin typeface="Times New Roman" panose="02020603050405020304" pitchFamily="18" charset="0"/>
                <a:ea typeface="Times New Roman" panose="02020603050405020304" pitchFamily="18" charset="0"/>
              </a:rPr>
              <a:t>This will further help patients in getting fast and appropriate medical opinion, improve patient care, decrease in resource consumption and further reduce health care costs .</a:t>
            </a:r>
          </a:p>
        </p:txBody>
      </p:sp>
    </p:spTree>
    <p:extLst>
      <p:ext uri="{BB962C8B-B14F-4D97-AF65-F5344CB8AC3E}">
        <p14:creationId xmlns:p14="http://schemas.microsoft.com/office/powerpoint/2010/main" val="3252265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3B1B8A-1CC0-9F18-C16D-FFC7C0988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23" y="1359212"/>
            <a:ext cx="10867292" cy="5133663"/>
          </a:xfrm>
          <a:prstGeom prst="rect">
            <a:avLst/>
          </a:prstGeom>
        </p:spPr>
      </p:pic>
      <p:sp>
        <p:nvSpPr>
          <p:cNvPr id="5" name="Rectangle 4">
            <a:extLst>
              <a:ext uri="{FF2B5EF4-FFF2-40B4-BE49-F238E27FC236}">
                <a16:creationId xmlns:a16="http://schemas.microsoft.com/office/drawing/2014/main" id="{0D7417E2-E135-8541-6F0A-EC93651482C3}"/>
              </a:ext>
            </a:extLst>
          </p:cNvPr>
          <p:cNvSpPr/>
          <p:nvPr/>
        </p:nvSpPr>
        <p:spPr>
          <a:xfrm>
            <a:off x="2705539" y="204736"/>
            <a:ext cx="6780922" cy="861774"/>
          </a:xfrm>
          <a:prstGeom prst="rect">
            <a:avLst/>
          </a:prstGeom>
          <a:noFill/>
        </p:spPr>
        <p:txBody>
          <a:bodyPr wrap="square" lIns="91440" tIns="45720" rIns="91440" bIns="45720">
            <a:spAutoFit/>
          </a:bodyPr>
          <a:lstStyle/>
          <a:p>
            <a:pPr algn="ctr"/>
            <a:r>
              <a:rPr lang="en-US" sz="5000" b="1" u="sng" cap="none" spc="0" dirty="0">
                <a:ln w="22225">
                  <a:solidFill>
                    <a:schemeClr val="bg2">
                      <a:lumMod val="25000"/>
                    </a:schemeClr>
                  </a:solidFill>
                  <a:prstDash val="solid"/>
                </a:ln>
                <a:solidFill>
                  <a:schemeClr val="accent3">
                    <a:lumMod val="40000"/>
                    <a:lumOff val="60000"/>
                  </a:schemeClr>
                </a:solidFill>
                <a:effectLst/>
                <a:latin typeface="Times New Roman" panose="02020603050405020304" pitchFamily="18" charset="0"/>
                <a:cs typeface="Times New Roman" panose="02020603050405020304" pitchFamily="18" charset="0"/>
              </a:rPr>
              <a:t>Website Images</a:t>
            </a:r>
          </a:p>
        </p:txBody>
      </p:sp>
    </p:spTree>
    <p:extLst>
      <p:ext uri="{BB962C8B-B14F-4D97-AF65-F5344CB8AC3E}">
        <p14:creationId xmlns:p14="http://schemas.microsoft.com/office/powerpoint/2010/main" val="286332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86364F-DC1E-8F5B-4573-FF3906CF7C61}"/>
              </a:ext>
            </a:extLst>
          </p:cNvPr>
          <p:cNvSpPr txBox="1"/>
          <p:nvPr/>
        </p:nvSpPr>
        <p:spPr>
          <a:xfrm flipH="1">
            <a:off x="960118" y="404446"/>
            <a:ext cx="10478673" cy="369332"/>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Times New Roman" panose="02020603050405020304" pitchFamily="18" charset="0"/>
              </a:rPr>
              <a:t>GENEAL DISEASE PREDICTION PAGE (USING FLASK)</a:t>
            </a:r>
            <a:endParaRPr lang="en-IN" dirty="0">
              <a:solidFill>
                <a:schemeClr val="bg1"/>
              </a:solidFill>
            </a:endParaRPr>
          </a:p>
        </p:txBody>
      </p:sp>
      <p:pic>
        <p:nvPicPr>
          <p:cNvPr id="3" name="Picture 2">
            <a:extLst>
              <a:ext uri="{FF2B5EF4-FFF2-40B4-BE49-F238E27FC236}">
                <a16:creationId xmlns:a16="http://schemas.microsoft.com/office/drawing/2014/main" id="{AF2C39A8-BDB5-7095-ED60-1061C1011262}"/>
              </a:ext>
            </a:extLst>
          </p:cNvPr>
          <p:cNvPicPr>
            <a:picLocks noChangeAspect="1"/>
          </p:cNvPicPr>
          <p:nvPr/>
        </p:nvPicPr>
        <p:blipFill rotWithShape="1">
          <a:blip r:embed="rId2"/>
          <a:srcRect b="2222"/>
          <a:stretch/>
        </p:blipFill>
        <p:spPr bwMode="auto">
          <a:xfrm>
            <a:off x="960118" y="1273580"/>
            <a:ext cx="9071905" cy="49900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7959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BF917-72F9-3874-B5C0-28F3BD020E88}"/>
              </a:ext>
            </a:extLst>
          </p:cNvPr>
          <p:cNvSpPr txBox="1"/>
          <p:nvPr/>
        </p:nvSpPr>
        <p:spPr>
          <a:xfrm>
            <a:off x="923192" y="650631"/>
            <a:ext cx="8176846" cy="646331"/>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Times New Roman" panose="02020603050405020304" pitchFamily="18" charset="0"/>
              </a:rPr>
              <a:t>CORONAVIRUS PROBABLITY PREDICTION PAGE (USING FLASK)</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solidFill>
                <a:schemeClr val="bg1"/>
              </a:solidFill>
            </a:endParaRPr>
          </a:p>
        </p:txBody>
      </p:sp>
      <p:pic>
        <p:nvPicPr>
          <p:cNvPr id="3" name="Picture 2">
            <a:extLst>
              <a:ext uri="{FF2B5EF4-FFF2-40B4-BE49-F238E27FC236}">
                <a16:creationId xmlns:a16="http://schemas.microsoft.com/office/drawing/2014/main" id="{B3355776-5A9F-ADA3-54DA-74C890703EF7}"/>
              </a:ext>
            </a:extLst>
          </p:cNvPr>
          <p:cNvPicPr>
            <a:picLocks noChangeAspect="1"/>
          </p:cNvPicPr>
          <p:nvPr/>
        </p:nvPicPr>
        <p:blipFill>
          <a:blip r:embed="rId2"/>
          <a:stretch>
            <a:fillRect/>
          </a:stretch>
        </p:blipFill>
        <p:spPr>
          <a:xfrm>
            <a:off x="923192" y="1162617"/>
            <a:ext cx="9249801" cy="5203014"/>
          </a:xfrm>
          <a:prstGeom prst="rect">
            <a:avLst/>
          </a:prstGeom>
        </p:spPr>
      </p:pic>
    </p:spTree>
    <p:extLst>
      <p:ext uri="{BB962C8B-B14F-4D97-AF65-F5344CB8AC3E}">
        <p14:creationId xmlns:p14="http://schemas.microsoft.com/office/powerpoint/2010/main" val="1121540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F7E3B-2B3C-CD06-B314-23498FD78AE8}"/>
              </a:ext>
            </a:extLst>
          </p:cNvPr>
          <p:cNvSpPr>
            <a:spLocks noGrp="1"/>
          </p:cNvSpPr>
          <p:nvPr>
            <p:ph idx="1"/>
          </p:nvPr>
        </p:nvSpPr>
        <p:spPr/>
        <p:txBody>
          <a:bodyPr>
            <a:normAutofit fontScale="85000" lnSpcReduction="20000"/>
          </a:bodyPr>
          <a:lstStyle/>
          <a:p>
            <a:pPr algn="just">
              <a:lnSpc>
                <a:spcPct val="150000"/>
              </a:lnSpc>
            </a:pPr>
            <a:r>
              <a:rPr lang="en-GB" sz="1800" dirty="0">
                <a:solidFill>
                  <a:schemeClr val="bg1"/>
                </a:solidFill>
                <a:effectLst/>
                <a:latin typeface="Times New Roman" panose="02020603050405020304" pitchFamily="18" charset="0"/>
                <a:ea typeface="Times New Roman" panose="02020603050405020304" pitchFamily="18" charset="0"/>
              </a:rPr>
              <a:t>So finally, </a:t>
            </a:r>
            <a:r>
              <a:rPr lang="en-GB" sz="1800" dirty="0">
                <a:solidFill>
                  <a:schemeClr val="bg1"/>
                </a:solidFill>
                <a:latin typeface="Times New Roman" panose="02020603050405020304" pitchFamily="18" charset="0"/>
                <a:ea typeface="Times New Roman" panose="02020603050405020304" pitchFamily="18" charset="0"/>
              </a:rPr>
              <a:t>w</a:t>
            </a:r>
            <a:r>
              <a:rPr lang="en-GB" sz="1800" dirty="0">
                <a:solidFill>
                  <a:schemeClr val="bg1"/>
                </a:solidFill>
                <a:effectLst/>
                <a:latin typeface="Times New Roman" panose="02020603050405020304" pitchFamily="18" charset="0"/>
                <a:ea typeface="Times New Roman" panose="02020603050405020304" pitchFamily="18" charset="0"/>
              </a:rPr>
              <a:t>e conclude by saying that this project will help in improving future of the public health care system and help patients in getting fast and appropriate medical opinion as it provides prediction for General Disease and Covid using symptoms entered by the user at the comfort of home. </a:t>
            </a:r>
          </a:p>
          <a:p>
            <a:pPr algn="just">
              <a:lnSpc>
                <a:spcPct val="150000"/>
              </a:lnSpc>
            </a:pPr>
            <a:r>
              <a:rPr lang="en-GB" sz="1800" dirty="0">
                <a:solidFill>
                  <a:schemeClr val="bg1"/>
                </a:solidFill>
                <a:effectLst/>
                <a:latin typeface="Times New Roman" panose="02020603050405020304" pitchFamily="18" charset="0"/>
                <a:ea typeface="Times New Roman" panose="02020603050405020304" pitchFamily="18" charset="0"/>
              </a:rPr>
              <a:t>The system uses Logistic Regression for Covid Prediction </a:t>
            </a:r>
            <a:r>
              <a:rPr lang="en-US" sz="1800" dirty="0">
                <a:solidFill>
                  <a:schemeClr val="bg1"/>
                </a:solidFill>
                <a:effectLst/>
                <a:latin typeface="Times New Roman" panose="02020603050405020304" pitchFamily="18" charset="0"/>
                <a:ea typeface="Times New Roman" panose="02020603050405020304" pitchFamily="18" charset="0"/>
              </a:rPr>
              <a:t>as Logistic Regression is an easily interpretable classification technique that gives the probability of an event occurring, not just the predicted classification, and multiple machine learning algorithms for General Disease Prediction.</a:t>
            </a:r>
            <a:r>
              <a:rPr lang="en-GB" sz="1800">
                <a:solidFill>
                  <a:schemeClr val="bg1"/>
                </a:solidFill>
                <a:effectLst/>
                <a:latin typeface="Times New Roman" panose="02020603050405020304" pitchFamily="18" charset="0"/>
                <a:ea typeface="Times New Roman" panose="02020603050405020304" pitchFamily="18" charset="0"/>
              </a:rPr>
              <a:t> </a:t>
            </a:r>
          </a:p>
          <a:p>
            <a:pPr algn="just">
              <a:lnSpc>
                <a:spcPct val="150000"/>
              </a:lnSpc>
            </a:pPr>
            <a:r>
              <a:rPr lang="en-GB" sz="1800">
                <a:solidFill>
                  <a:schemeClr val="bg1"/>
                </a:solidFill>
                <a:effectLst/>
                <a:latin typeface="Times New Roman" panose="02020603050405020304" pitchFamily="18" charset="0"/>
                <a:ea typeface="Times New Roman" panose="02020603050405020304" pitchFamily="18" charset="0"/>
              </a:rPr>
              <a:t>Using </a:t>
            </a:r>
            <a:r>
              <a:rPr lang="en-GB" sz="1800" dirty="0">
                <a:solidFill>
                  <a:schemeClr val="bg1"/>
                </a:solidFill>
                <a:effectLst/>
                <a:latin typeface="Times New Roman" panose="02020603050405020304" pitchFamily="18" charset="0"/>
                <a:ea typeface="Times New Roman" panose="02020603050405020304" pitchFamily="18" charset="0"/>
              </a:rPr>
              <a:t>Algorithms, the maximum accuracy achieved is 95%. Timely prediction and diagnosis of an ailment can evade a general disease turning into a fatal disease.</a:t>
            </a:r>
          </a:p>
          <a:p>
            <a:pPr algn="just">
              <a:lnSpc>
                <a:spcPct val="150000"/>
              </a:lnSpc>
              <a:spcAft>
                <a:spcPts val="1000"/>
              </a:spcAft>
            </a:pPr>
            <a:r>
              <a:rPr lang="en-IN" sz="1800" dirty="0">
                <a:solidFill>
                  <a:schemeClr val="bg1"/>
                </a:solidFill>
                <a:effectLst/>
                <a:latin typeface="Times New Roman" panose="02020603050405020304" pitchFamily="18" charset="0"/>
                <a:ea typeface="Times New Roman" panose="02020603050405020304" pitchFamily="18" charset="0"/>
              </a:rPr>
              <a:t>FUTURE WORK</a:t>
            </a:r>
          </a:p>
          <a:p>
            <a:pPr marL="0" indent="0" algn="just">
              <a:lnSpc>
                <a:spcPct val="150000"/>
              </a:lnSpc>
              <a:spcAft>
                <a:spcPts val="1000"/>
              </a:spcAft>
              <a:buNone/>
            </a:pPr>
            <a:r>
              <a:rPr lang="en-IN" sz="1800" dirty="0">
                <a:solidFill>
                  <a:schemeClr val="bg1"/>
                </a:solidFill>
                <a:effectLst/>
                <a:latin typeface="Times New Roman" panose="02020603050405020304" pitchFamily="18" charset="0"/>
                <a:ea typeface="Times New Roman" panose="02020603050405020304" pitchFamily="18" charset="0"/>
              </a:rPr>
              <a:t>The Future Vision of the Project encompasses collecting information and data of latest diseases. we also plan to include as part of the project recommendation of the medical experts based on the predicted disease and develop a mobile application for the current based web application.</a:t>
            </a:r>
            <a:endParaRPr lang="en-IN" dirty="0">
              <a:solidFill>
                <a:schemeClr val="bg1"/>
              </a:solidFill>
            </a:endParaRPr>
          </a:p>
        </p:txBody>
      </p:sp>
      <p:sp>
        <p:nvSpPr>
          <p:cNvPr id="4" name="Rectangle 3">
            <a:extLst>
              <a:ext uri="{FF2B5EF4-FFF2-40B4-BE49-F238E27FC236}">
                <a16:creationId xmlns:a16="http://schemas.microsoft.com/office/drawing/2014/main" id="{49C07A07-3818-7518-9B25-35DA15DC5203}"/>
              </a:ext>
            </a:extLst>
          </p:cNvPr>
          <p:cNvSpPr/>
          <p:nvPr/>
        </p:nvSpPr>
        <p:spPr>
          <a:xfrm>
            <a:off x="1957453" y="354413"/>
            <a:ext cx="8277094" cy="861774"/>
          </a:xfrm>
          <a:prstGeom prst="rect">
            <a:avLst/>
          </a:prstGeom>
          <a:noFill/>
        </p:spPr>
        <p:txBody>
          <a:bodyPr wrap="square" lIns="91440" tIns="45720" rIns="91440" bIns="45720">
            <a:spAutoFit/>
          </a:bodyPr>
          <a:lstStyle/>
          <a:p>
            <a:pPr algn="ctr"/>
            <a:r>
              <a:rPr lang="en-US" sz="5000" b="1" u="sng" cap="none" spc="0" dirty="0">
                <a:ln w="22225">
                  <a:solidFill>
                    <a:schemeClr val="bg2">
                      <a:lumMod val="25000"/>
                    </a:schemeClr>
                  </a:solidFill>
                  <a:prstDash val="solid"/>
                </a:ln>
                <a:solidFill>
                  <a:schemeClr val="accent3">
                    <a:lumMod val="40000"/>
                    <a:lumOff val="60000"/>
                  </a:schemeClr>
                </a:solidFill>
                <a:effectLst/>
                <a:latin typeface="Times New Roman" panose="02020603050405020304" pitchFamily="18" charset="0"/>
                <a:cs typeface="Times New Roman" panose="02020603050405020304" pitchFamily="18" charset="0"/>
              </a:rPr>
              <a:t>Conclusion and Future Work</a:t>
            </a:r>
          </a:p>
        </p:txBody>
      </p:sp>
    </p:spTree>
    <p:extLst>
      <p:ext uri="{BB962C8B-B14F-4D97-AF65-F5344CB8AC3E}">
        <p14:creationId xmlns:p14="http://schemas.microsoft.com/office/powerpoint/2010/main" val="395609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1EB93F-5E65-FEF4-937A-1CD30146D046}"/>
              </a:ext>
            </a:extLst>
          </p:cNvPr>
          <p:cNvSpPr>
            <a:spLocks noGrp="1"/>
          </p:cNvSpPr>
          <p:nvPr>
            <p:ph idx="1"/>
          </p:nvPr>
        </p:nvSpPr>
        <p:spPr>
          <a:xfrm>
            <a:off x="677008" y="984738"/>
            <a:ext cx="10676792" cy="5192225"/>
          </a:xfrm>
        </p:spPr>
        <p:txBody>
          <a:bodyPr>
            <a:noAutofit/>
          </a:bodyPr>
          <a:lstStyle/>
          <a:p>
            <a:pPr marL="0" indent="0" algn="just">
              <a:lnSpc>
                <a:spcPct val="150000"/>
              </a:lnSpc>
              <a:buNone/>
            </a:pPr>
            <a:r>
              <a:rPr lang="en-IN" sz="1400" dirty="0">
                <a:solidFill>
                  <a:schemeClr val="bg1"/>
                </a:solidFill>
                <a:effectLst/>
                <a:latin typeface="Times New Roman" panose="02020603050405020304" pitchFamily="18" charset="0"/>
                <a:ea typeface="Calibri" panose="020F0502020204030204" pitchFamily="34" charset="0"/>
              </a:rPr>
              <a:t>1) </a:t>
            </a:r>
            <a:r>
              <a:rPr lang="en-IN" sz="1400" dirty="0" err="1">
                <a:solidFill>
                  <a:schemeClr val="bg1"/>
                </a:solidFill>
                <a:effectLst/>
                <a:latin typeface="Times New Roman" panose="02020603050405020304" pitchFamily="18" charset="0"/>
                <a:ea typeface="Calibri" panose="020F0502020204030204" pitchFamily="34" charset="0"/>
              </a:rPr>
              <a:t>Rajora</a:t>
            </a:r>
            <a:r>
              <a:rPr lang="en-IN" sz="1400" dirty="0">
                <a:solidFill>
                  <a:schemeClr val="bg1"/>
                </a:solidFill>
                <a:effectLst/>
                <a:latin typeface="Times New Roman" panose="02020603050405020304" pitchFamily="18" charset="0"/>
                <a:ea typeface="Calibri" panose="020F0502020204030204" pitchFamily="34" charset="0"/>
              </a:rPr>
              <a:t>, H., Singh </a:t>
            </a:r>
            <a:r>
              <a:rPr lang="en-IN" sz="1400" dirty="0" err="1">
                <a:solidFill>
                  <a:schemeClr val="bg1"/>
                </a:solidFill>
                <a:effectLst/>
                <a:latin typeface="Times New Roman" panose="02020603050405020304" pitchFamily="18" charset="0"/>
                <a:ea typeface="Calibri" panose="020F0502020204030204" pitchFamily="34" charset="0"/>
              </a:rPr>
              <a:t>Punn</a:t>
            </a:r>
            <a:r>
              <a:rPr lang="en-IN" sz="1400" dirty="0">
                <a:solidFill>
                  <a:schemeClr val="bg1"/>
                </a:solidFill>
                <a:effectLst/>
                <a:latin typeface="Times New Roman" panose="02020603050405020304" pitchFamily="18" charset="0"/>
                <a:ea typeface="Calibri" panose="020F0502020204030204" pitchFamily="34" charset="0"/>
              </a:rPr>
              <a:t>, N., </a:t>
            </a:r>
            <a:r>
              <a:rPr lang="en-IN" sz="1400" dirty="0" err="1">
                <a:solidFill>
                  <a:schemeClr val="bg1"/>
                </a:solidFill>
                <a:effectLst/>
                <a:latin typeface="Times New Roman" panose="02020603050405020304" pitchFamily="18" charset="0"/>
                <a:ea typeface="Calibri" panose="020F0502020204030204" pitchFamily="34" charset="0"/>
              </a:rPr>
              <a:t>Sonbhadra</a:t>
            </a:r>
            <a:r>
              <a:rPr lang="en-IN" sz="1400" dirty="0">
                <a:solidFill>
                  <a:schemeClr val="bg1"/>
                </a:solidFill>
                <a:effectLst/>
                <a:latin typeface="Times New Roman" panose="02020603050405020304" pitchFamily="18" charset="0"/>
                <a:ea typeface="Calibri" panose="020F0502020204030204" pitchFamily="34" charset="0"/>
              </a:rPr>
              <a:t>, S. K., &amp; Agarwal, S. (2021). Web based disease prediction and recommender system. </a:t>
            </a:r>
            <a:r>
              <a:rPr lang="en-IN" sz="1400" i="1" dirty="0" err="1">
                <a:solidFill>
                  <a:schemeClr val="bg1"/>
                </a:solidFill>
                <a:effectLst/>
                <a:latin typeface="Times New Roman" panose="02020603050405020304" pitchFamily="18" charset="0"/>
                <a:ea typeface="Calibri" panose="020F0502020204030204" pitchFamily="34" charset="0"/>
              </a:rPr>
              <a:t>arXiv</a:t>
            </a:r>
            <a:r>
              <a:rPr lang="en-IN" sz="1400" i="1" dirty="0">
                <a:solidFill>
                  <a:schemeClr val="bg1"/>
                </a:solidFill>
                <a:effectLst/>
                <a:latin typeface="Times New Roman" panose="02020603050405020304" pitchFamily="18" charset="0"/>
                <a:ea typeface="Calibri" panose="020F0502020204030204" pitchFamily="34" charset="0"/>
              </a:rPr>
              <a:t> e-prints</a:t>
            </a:r>
            <a:r>
              <a:rPr lang="en-IN" sz="1400" dirty="0">
                <a:solidFill>
                  <a:schemeClr val="bg1"/>
                </a:solidFill>
                <a:effectLst/>
                <a:latin typeface="Times New Roman" panose="02020603050405020304" pitchFamily="18" charset="0"/>
                <a:ea typeface="Calibri" panose="020F0502020204030204" pitchFamily="34" charset="0"/>
              </a:rPr>
              <a:t>, arXiv-2106. </a:t>
            </a:r>
          </a:p>
          <a:p>
            <a:pPr marL="0" indent="0" algn="just">
              <a:lnSpc>
                <a:spcPct val="150000"/>
              </a:lnSpc>
              <a:buNone/>
            </a:pPr>
            <a:r>
              <a:rPr lang="en-IN" sz="1400" dirty="0">
                <a:solidFill>
                  <a:schemeClr val="bg1"/>
                </a:solidFill>
                <a:effectLst/>
                <a:latin typeface="Times New Roman" panose="02020603050405020304" pitchFamily="18" charset="0"/>
                <a:ea typeface="Calibri" panose="020F0502020204030204" pitchFamily="34" charset="0"/>
              </a:rPr>
              <a:t>2) Mohan Kumar, K. N., Sampath, S., &amp; Imran, M. (2019). An overview on disease prediction for preventive care of health deterioration. </a:t>
            </a:r>
            <a:r>
              <a:rPr lang="en-IN" sz="1400" i="1" dirty="0">
                <a:solidFill>
                  <a:schemeClr val="bg1"/>
                </a:solidFill>
                <a:effectLst/>
                <a:latin typeface="Times New Roman" panose="02020603050405020304" pitchFamily="18" charset="0"/>
                <a:ea typeface="Calibri" panose="020F0502020204030204" pitchFamily="34" charset="0"/>
              </a:rPr>
              <a:t>IJEAT</a:t>
            </a:r>
            <a:r>
              <a:rPr lang="en-IN" sz="1400" dirty="0">
                <a:solidFill>
                  <a:schemeClr val="bg1"/>
                </a:solidFill>
                <a:effectLst/>
                <a:latin typeface="Times New Roman" panose="02020603050405020304" pitchFamily="18" charset="0"/>
                <a:ea typeface="Calibri" panose="020F0502020204030204" pitchFamily="34" charset="0"/>
              </a:rPr>
              <a:t>, </a:t>
            </a:r>
            <a:r>
              <a:rPr lang="en-IN" sz="1400" i="1" dirty="0">
                <a:solidFill>
                  <a:schemeClr val="bg1"/>
                </a:solidFill>
                <a:effectLst/>
                <a:latin typeface="Times New Roman" panose="02020603050405020304" pitchFamily="18" charset="0"/>
                <a:ea typeface="Calibri" panose="020F0502020204030204" pitchFamily="34" charset="0"/>
              </a:rPr>
              <a:t>8</a:t>
            </a:r>
            <a:r>
              <a:rPr lang="en-IN" sz="1400" dirty="0">
                <a:solidFill>
                  <a:schemeClr val="bg1"/>
                </a:solidFill>
                <a:effectLst/>
                <a:latin typeface="Times New Roman" panose="02020603050405020304" pitchFamily="18" charset="0"/>
                <a:ea typeface="Calibri" panose="020F0502020204030204" pitchFamily="34" charset="0"/>
              </a:rPr>
              <a:t>(5S), 255-261.</a:t>
            </a:r>
          </a:p>
          <a:p>
            <a:pPr marL="0" indent="0" algn="just">
              <a:lnSpc>
                <a:spcPct val="150000"/>
              </a:lnSpc>
              <a:buNone/>
            </a:pPr>
            <a:r>
              <a:rPr lang="en-IN" sz="1400" dirty="0">
                <a:solidFill>
                  <a:schemeClr val="bg1"/>
                </a:solidFill>
                <a:effectLst/>
                <a:latin typeface="Times New Roman" panose="02020603050405020304" pitchFamily="18" charset="0"/>
                <a:ea typeface="Calibri" panose="020F0502020204030204" pitchFamily="34" charset="0"/>
              </a:rPr>
              <a:t>3) Hossain, M. E., Khan, A., Moni, M. A., &amp; Uddin, S. (2019). Use of electronic health data for disease prediction: A comprehensive literature review. </a:t>
            </a:r>
            <a:r>
              <a:rPr lang="en-IN" sz="1400" i="1" dirty="0">
                <a:solidFill>
                  <a:schemeClr val="bg1"/>
                </a:solidFill>
                <a:effectLst/>
                <a:latin typeface="Times New Roman" panose="02020603050405020304" pitchFamily="18" charset="0"/>
                <a:ea typeface="Calibri" panose="020F0502020204030204" pitchFamily="34" charset="0"/>
              </a:rPr>
              <a:t>IEEE/ACM transactions on computational biology and bioinformatics</a:t>
            </a:r>
            <a:r>
              <a:rPr lang="en-IN" sz="1400" dirty="0">
                <a:solidFill>
                  <a:schemeClr val="bg1"/>
                </a:solidFill>
                <a:effectLst/>
                <a:latin typeface="Times New Roman" panose="02020603050405020304" pitchFamily="18" charset="0"/>
                <a:ea typeface="Calibri" panose="020F0502020204030204" pitchFamily="34" charset="0"/>
              </a:rPr>
              <a:t>, </a:t>
            </a:r>
            <a:r>
              <a:rPr lang="en-IN" sz="1400" i="1" dirty="0">
                <a:solidFill>
                  <a:schemeClr val="bg1"/>
                </a:solidFill>
                <a:effectLst/>
                <a:latin typeface="Times New Roman" panose="02020603050405020304" pitchFamily="18" charset="0"/>
                <a:ea typeface="Calibri" panose="020F0502020204030204" pitchFamily="34" charset="0"/>
              </a:rPr>
              <a:t>18</a:t>
            </a:r>
            <a:r>
              <a:rPr lang="en-IN" sz="1400" dirty="0">
                <a:solidFill>
                  <a:schemeClr val="bg1"/>
                </a:solidFill>
                <a:effectLst/>
                <a:latin typeface="Times New Roman" panose="02020603050405020304" pitchFamily="18" charset="0"/>
                <a:ea typeface="Calibri" panose="020F0502020204030204" pitchFamily="34" charset="0"/>
              </a:rPr>
              <a:t>(2), 745-758.</a:t>
            </a:r>
          </a:p>
          <a:p>
            <a:pPr marL="0" indent="0" algn="just">
              <a:lnSpc>
                <a:spcPct val="150000"/>
              </a:lnSpc>
              <a:buNone/>
            </a:pPr>
            <a:r>
              <a:rPr lang="en-IN" sz="1400" dirty="0">
                <a:solidFill>
                  <a:schemeClr val="bg1"/>
                </a:solidFill>
                <a:effectLst/>
                <a:latin typeface="Times New Roman" panose="02020603050405020304" pitchFamily="18" charset="0"/>
                <a:ea typeface="Calibri" panose="020F0502020204030204" pitchFamily="34" charset="0"/>
              </a:rPr>
              <a:t>4) Ashish Kumar, Priya </a:t>
            </a:r>
            <a:r>
              <a:rPr lang="en-IN" sz="1400" dirty="0" err="1">
                <a:solidFill>
                  <a:schemeClr val="bg1"/>
                </a:solidFill>
                <a:effectLst/>
                <a:latin typeface="Times New Roman" panose="02020603050405020304" pitchFamily="18" charset="0"/>
                <a:ea typeface="Calibri" panose="020F0502020204030204" pitchFamily="34" charset="0"/>
              </a:rPr>
              <a:t>Ghansela</a:t>
            </a:r>
            <a:r>
              <a:rPr lang="en-IN" sz="1400" dirty="0">
                <a:solidFill>
                  <a:schemeClr val="bg1"/>
                </a:solidFill>
                <a:effectLst/>
                <a:latin typeface="Times New Roman" panose="02020603050405020304" pitchFamily="18" charset="0"/>
                <a:ea typeface="Calibri" panose="020F0502020204030204" pitchFamily="34" charset="0"/>
              </a:rPr>
              <a:t>, Purnima </a:t>
            </a:r>
            <a:r>
              <a:rPr lang="en-IN" sz="1400" dirty="0" err="1">
                <a:solidFill>
                  <a:schemeClr val="bg1"/>
                </a:solidFill>
                <a:effectLst/>
                <a:latin typeface="Times New Roman" panose="02020603050405020304" pitchFamily="18" charset="0"/>
                <a:ea typeface="Calibri" panose="020F0502020204030204" pitchFamily="34" charset="0"/>
              </a:rPr>
              <a:t>Soni</a:t>
            </a:r>
            <a:r>
              <a:rPr lang="en-IN" sz="1400" dirty="0">
                <a:solidFill>
                  <a:schemeClr val="bg1"/>
                </a:solidFill>
                <a:effectLst/>
                <a:latin typeface="Times New Roman" panose="02020603050405020304" pitchFamily="18" charset="0"/>
                <a:ea typeface="Calibri" panose="020F0502020204030204" pitchFamily="34" charset="0"/>
              </a:rPr>
              <a:t> , Chirag Goswami , </a:t>
            </a:r>
            <a:r>
              <a:rPr lang="en-IN" sz="1400" dirty="0" err="1">
                <a:solidFill>
                  <a:schemeClr val="bg1"/>
                </a:solidFill>
                <a:effectLst/>
                <a:latin typeface="Times New Roman" panose="02020603050405020304" pitchFamily="18" charset="0"/>
                <a:ea typeface="Calibri" panose="020F0502020204030204" pitchFamily="34" charset="0"/>
              </a:rPr>
              <a:t>Parasmani</a:t>
            </a:r>
            <a:r>
              <a:rPr lang="en-IN" sz="1400" dirty="0">
                <a:solidFill>
                  <a:schemeClr val="bg1"/>
                </a:solidFill>
                <a:effectLst/>
                <a:latin typeface="Times New Roman" panose="02020603050405020304" pitchFamily="18" charset="0"/>
                <a:ea typeface="Calibri" panose="020F0502020204030204" pitchFamily="34" charset="0"/>
              </a:rPr>
              <a:t> Sharma. (2020). Prediction of diseases using supervised learning</a:t>
            </a:r>
            <a:r>
              <a:rPr lang="en-IN" sz="1400" i="1" dirty="0">
                <a:solidFill>
                  <a:schemeClr val="bg1"/>
                </a:solidFill>
                <a:effectLst/>
                <a:latin typeface="Times New Roman" panose="02020603050405020304" pitchFamily="18" charset="0"/>
                <a:ea typeface="Calibri" panose="020F0502020204030204" pitchFamily="34" charset="0"/>
              </a:rPr>
              <a:t>. International journal of creative research thoughts</a:t>
            </a:r>
            <a:r>
              <a:rPr lang="en-IN" sz="1400" dirty="0">
                <a:solidFill>
                  <a:schemeClr val="bg1"/>
                </a:solidFill>
                <a:effectLst/>
                <a:latin typeface="Times New Roman" panose="02020603050405020304" pitchFamily="18" charset="0"/>
                <a:ea typeface="Calibri" panose="020F0502020204030204" pitchFamily="34" charset="0"/>
              </a:rPr>
              <a:t>.</a:t>
            </a:r>
          </a:p>
          <a:p>
            <a:pPr marL="0" indent="0" algn="just">
              <a:lnSpc>
                <a:spcPct val="150000"/>
              </a:lnSpc>
              <a:buNone/>
            </a:pPr>
            <a:r>
              <a:rPr lang="en-IN" sz="1400" dirty="0">
                <a:solidFill>
                  <a:schemeClr val="bg1"/>
                </a:solidFill>
                <a:effectLst/>
                <a:latin typeface="Times New Roman" panose="02020603050405020304" pitchFamily="18" charset="0"/>
                <a:ea typeface="Calibri" panose="020F0502020204030204" pitchFamily="34" charset="0"/>
              </a:rPr>
              <a:t>5) Chen, M., Hao, Y., Hwang, K., Wang, L., &amp; Wang, L. (2017). Disease prediction by machine learning over big data from healthcare communities. </a:t>
            </a:r>
            <a:r>
              <a:rPr lang="en-IN" sz="1400" i="1" dirty="0" err="1">
                <a:solidFill>
                  <a:schemeClr val="bg1"/>
                </a:solidFill>
                <a:effectLst/>
                <a:latin typeface="Times New Roman" panose="02020603050405020304" pitchFamily="18" charset="0"/>
                <a:ea typeface="Calibri" panose="020F0502020204030204" pitchFamily="34" charset="0"/>
              </a:rPr>
              <a:t>Ieee</a:t>
            </a:r>
            <a:r>
              <a:rPr lang="en-IN" sz="1400" i="1" dirty="0">
                <a:solidFill>
                  <a:schemeClr val="bg1"/>
                </a:solidFill>
                <a:effectLst/>
                <a:latin typeface="Times New Roman" panose="02020603050405020304" pitchFamily="18" charset="0"/>
                <a:ea typeface="Calibri" panose="020F0502020204030204" pitchFamily="34" charset="0"/>
              </a:rPr>
              <a:t> Access</a:t>
            </a:r>
            <a:r>
              <a:rPr lang="en-IN" sz="1400" dirty="0">
                <a:solidFill>
                  <a:schemeClr val="bg1"/>
                </a:solidFill>
                <a:effectLst/>
                <a:latin typeface="Times New Roman" panose="02020603050405020304" pitchFamily="18" charset="0"/>
                <a:ea typeface="Calibri" panose="020F0502020204030204" pitchFamily="34" charset="0"/>
              </a:rPr>
              <a:t>, </a:t>
            </a:r>
            <a:r>
              <a:rPr lang="en-IN" sz="1400" i="1" dirty="0">
                <a:solidFill>
                  <a:schemeClr val="bg1"/>
                </a:solidFill>
                <a:effectLst/>
                <a:latin typeface="Times New Roman" panose="02020603050405020304" pitchFamily="18" charset="0"/>
                <a:ea typeface="Calibri" panose="020F0502020204030204" pitchFamily="34" charset="0"/>
              </a:rPr>
              <a:t>5</a:t>
            </a:r>
            <a:r>
              <a:rPr lang="en-IN" sz="1400" dirty="0">
                <a:solidFill>
                  <a:schemeClr val="bg1"/>
                </a:solidFill>
                <a:effectLst/>
                <a:latin typeface="Times New Roman" panose="02020603050405020304" pitchFamily="18" charset="0"/>
                <a:ea typeface="Calibri" panose="020F0502020204030204" pitchFamily="34" charset="0"/>
              </a:rPr>
              <a:t>, 8869-8879.</a:t>
            </a:r>
          </a:p>
          <a:p>
            <a:pPr marL="0" indent="0" algn="just">
              <a:lnSpc>
                <a:spcPct val="150000"/>
              </a:lnSpc>
              <a:buNone/>
            </a:pPr>
            <a:r>
              <a:rPr lang="en-IN" sz="1400" dirty="0">
                <a:solidFill>
                  <a:schemeClr val="bg1"/>
                </a:solidFill>
                <a:effectLst/>
                <a:latin typeface="Times New Roman" panose="02020603050405020304" pitchFamily="18" charset="0"/>
                <a:ea typeface="Calibri" panose="020F0502020204030204" pitchFamily="34" charset="0"/>
              </a:rPr>
              <a:t>6) Aishwarya, C., </a:t>
            </a:r>
            <a:r>
              <a:rPr lang="en-IN" sz="1400" dirty="0" err="1">
                <a:solidFill>
                  <a:schemeClr val="bg1"/>
                </a:solidFill>
                <a:effectLst/>
                <a:latin typeface="Times New Roman" panose="02020603050405020304" pitchFamily="18" charset="0"/>
                <a:ea typeface="Calibri" panose="020F0502020204030204" pitchFamily="34" charset="0"/>
              </a:rPr>
              <a:t>Suvarchala</a:t>
            </a:r>
            <a:r>
              <a:rPr lang="en-IN" sz="1400" dirty="0">
                <a:solidFill>
                  <a:schemeClr val="bg1"/>
                </a:solidFill>
                <a:effectLst/>
                <a:latin typeface="Times New Roman" panose="02020603050405020304" pitchFamily="18" charset="0"/>
                <a:ea typeface="Calibri" panose="020F0502020204030204" pitchFamily="34" charset="0"/>
              </a:rPr>
              <a:t>, K., Aravind, B., Shashank, G., Anand, M., &amp; Krishna Rao, N. V. (2020). Prediction of disease using machine learning and deep learning. In </a:t>
            </a:r>
            <a:r>
              <a:rPr lang="en-IN" sz="1400" i="1" dirty="0">
                <a:solidFill>
                  <a:schemeClr val="bg1"/>
                </a:solidFill>
                <a:effectLst/>
                <a:latin typeface="Times New Roman" panose="02020603050405020304" pitchFamily="18" charset="0"/>
                <a:ea typeface="Calibri" panose="020F0502020204030204" pitchFamily="34" charset="0"/>
              </a:rPr>
              <a:t>Energy Systems, Drives and Automations</a:t>
            </a:r>
            <a:r>
              <a:rPr lang="en-IN" sz="1400" dirty="0">
                <a:solidFill>
                  <a:schemeClr val="bg1"/>
                </a:solidFill>
                <a:effectLst/>
                <a:latin typeface="Times New Roman" panose="02020603050405020304" pitchFamily="18" charset="0"/>
                <a:ea typeface="Calibri" panose="020F0502020204030204" pitchFamily="34" charset="0"/>
              </a:rPr>
              <a:t> (pp. 69-79). Springer, Singapore.</a:t>
            </a:r>
          </a:p>
          <a:p>
            <a:pPr marL="0" indent="0" algn="just">
              <a:lnSpc>
                <a:spcPct val="150000"/>
              </a:lnSpc>
              <a:buNone/>
            </a:pPr>
            <a:r>
              <a:rPr lang="en-IN" sz="1400" dirty="0">
                <a:solidFill>
                  <a:schemeClr val="bg1"/>
                </a:solidFill>
                <a:effectLst/>
                <a:latin typeface="Times New Roman" panose="02020603050405020304" pitchFamily="18" charset="0"/>
                <a:ea typeface="Calibri" panose="020F0502020204030204" pitchFamily="34" charset="0"/>
              </a:rPr>
              <a:t>7) </a:t>
            </a:r>
            <a:r>
              <a:rPr lang="en-IN" sz="1400" dirty="0" err="1">
                <a:solidFill>
                  <a:schemeClr val="bg1"/>
                </a:solidFill>
                <a:effectLst/>
                <a:latin typeface="Times New Roman" panose="02020603050405020304" pitchFamily="18" charset="0"/>
                <a:ea typeface="Calibri" panose="020F0502020204030204" pitchFamily="34" charset="0"/>
              </a:rPr>
              <a:t>Ferjani</a:t>
            </a:r>
            <a:r>
              <a:rPr lang="en-IN" sz="1400" dirty="0">
                <a:solidFill>
                  <a:schemeClr val="bg1"/>
                </a:solidFill>
                <a:effectLst/>
                <a:latin typeface="Times New Roman" panose="02020603050405020304" pitchFamily="18" charset="0"/>
                <a:ea typeface="Calibri" panose="020F0502020204030204" pitchFamily="34" charset="0"/>
              </a:rPr>
              <a:t>, M. F. Disease Prediction Using Machine Learning.</a:t>
            </a:r>
          </a:p>
          <a:p>
            <a:pPr marL="0" indent="0" algn="just">
              <a:lnSpc>
                <a:spcPct val="150000"/>
              </a:lnSpc>
              <a:buNone/>
            </a:pPr>
            <a:r>
              <a:rPr lang="en-IN" sz="1400" dirty="0">
                <a:solidFill>
                  <a:schemeClr val="bg1"/>
                </a:solidFill>
                <a:effectLst/>
                <a:latin typeface="Times New Roman" panose="02020603050405020304" pitchFamily="18" charset="0"/>
                <a:ea typeface="Calibri" panose="020F0502020204030204" pitchFamily="34" charset="0"/>
              </a:rPr>
              <a:t>8) </a:t>
            </a:r>
            <a:r>
              <a:rPr lang="en-IN" sz="1400" dirty="0" err="1">
                <a:solidFill>
                  <a:schemeClr val="bg1"/>
                </a:solidFill>
                <a:effectLst/>
                <a:latin typeface="Times New Roman" panose="02020603050405020304" pitchFamily="18" charset="0"/>
                <a:ea typeface="Calibri" panose="020F0502020204030204" pitchFamily="34" charset="0"/>
              </a:rPr>
              <a:t>Dahiwade</a:t>
            </a:r>
            <a:r>
              <a:rPr lang="en-IN" sz="1400" dirty="0">
                <a:solidFill>
                  <a:schemeClr val="bg1"/>
                </a:solidFill>
                <a:effectLst/>
                <a:latin typeface="Times New Roman" panose="02020603050405020304" pitchFamily="18" charset="0"/>
                <a:ea typeface="Calibri" panose="020F0502020204030204" pitchFamily="34" charset="0"/>
              </a:rPr>
              <a:t>, D., </a:t>
            </a:r>
            <a:r>
              <a:rPr lang="en-IN" sz="1400" dirty="0" err="1">
                <a:solidFill>
                  <a:schemeClr val="bg1"/>
                </a:solidFill>
                <a:effectLst/>
                <a:latin typeface="Times New Roman" panose="02020603050405020304" pitchFamily="18" charset="0"/>
                <a:ea typeface="Calibri" panose="020F0502020204030204" pitchFamily="34" charset="0"/>
              </a:rPr>
              <a:t>Patle</a:t>
            </a:r>
            <a:r>
              <a:rPr lang="en-IN" sz="1400" dirty="0">
                <a:solidFill>
                  <a:schemeClr val="bg1"/>
                </a:solidFill>
                <a:effectLst/>
                <a:latin typeface="Times New Roman" panose="02020603050405020304" pitchFamily="18" charset="0"/>
                <a:ea typeface="Calibri" panose="020F0502020204030204" pitchFamily="34" charset="0"/>
              </a:rPr>
              <a:t>, G., &amp; </a:t>
            </a:r>
            <a:r>
              <a:rPr lang="en-IN" sz="1400" dirty="0" err="1">
                <a:solidFill>
                  <a:schemeClr val="bg1"/>
                </a:solidFill>
                <a:effectLst/>
                <a:latin typeface="Times New Roman" panose="02020603050405020304" pitchFamily="18" charset="0"/>
                <a:ea typeface="Calibri" panose="020F0502020204030204" pitchFamily="34" charset="0"/>
              </a:rPr>
              <a:t>Meshram</a:t>
            </a:r>
            <a:r>
              <a:rPr lang="en-IN" sz="1400" dirty="0">
                <a:solidFill>
                  <a:schemeClr val="bg1"/>
                </a:solidFill>
                <a:effectLst/>
                <a:latin typeface="Times New Roman" panose="02020603050405020304" pitchFamily="18" charset="0"/>
                <a:ea typeface="Calibri" panose="020F0502020204030204" pitchFamily="34" charset="0"/>
              </a:rPr>
              <a:t>, E. (2019, March). Designing disease prediction model using machine learning approach. In </a:t>
            </a:r>
            <a:r>
              <a:rPr lang="en-IN" sz="1400" i="1" dirty="0">
                <a:solidFill>
                  <a:schemeClr val="bg1"/>
                </a:solidFill>
                <a:effectLst/>
                <a:latin typeface="Times New Roman" panose="02020603050405020304" pitchFamily="18" charset="0"/>
                <a:ea typeface="Calibri" panose="020F0502020204030204" pitchFamily="34" charset="0"/>
              </a:rPr>
              <a:t>2019 3rd International Conference on Computing Methodologies and Communication (ICCMC)</a:t>
            </a:r>
            <a:r>
              <a:rPr lang="en-IN" sz="1400" dirty="0">
                <a:solidFill>
                  <a:schemeClr val="bg1"/>
                </a:solidFill>
                <a:effectLst/>
                <a:latin typeface="Times New Roman" panose="02020603050405020304" pitchFamily="18" charset="0"/>
                <a:ea typeface="Calibri" panose="020F0502020204030204" pitchFamily="34" charset="0"/>
              </a:rPr>
              <a:t> (pp. 1211-1215). IEEE.</a:t>
            </a:r>
          </a:p>
        </p:txBody>
      </p:sp>
      <p:sp>
        <p:nvSpPr>
          <p:cNvPr id="4" name="Rectangle 3">
            <a:extLst>
              <a:ext uri="{FF2B5EF4-FFF2-40B4-BE49-F238E27FC236}">
                <a16:creationId xmlns:a16="http://schemas.microsoft.com/office/drawing/2014/main" id="{D3713EF9-EE4C-4000-CB83-1D82B06B7110}"/>
              </a:ext>
            </a:extLst>
          </p:cNvPr>
          <p:cNvSpPr/>
          <p:nvPr/>
        </p:nvSpPr>
        <p:spPr>
          <a:xfrm>
            <a:off x="2705539" y="0"/>
            <a:ext cx="6780922" cy="861774"/>
          </a:xfrm>
          <a:prstGeom prst="rect">
            <a:avLst/>
          </a:prstGeom>
          <a:noFill/>
        </p:spPr>
        <p:txBody>
          <a:bodyPr wrap="square" lIns="91440" tIns="45720" rIns="91440" bIns="45720">
            <a:spAutoFit/>
          </a:bodyPr>
          <a:lstStyle/>
          <a:p>
            <a:pPr algn="ctr"/>
            <a:r>
              <a:rPr lang="en-US" sz="5000" b="1" u="sng" cap="none" spc="0" dirty="0">
                <a:ln w="22225">
                  <a:solidFill>
                    <a:schemeClr val="bg2">
                      <a:lumMod val="25000"/>
                    </a:schemeClr>
                  </a:solidFill>
                  <a:prstDash val="solid"/>
                </a:ln>
                <a:solidFill>
                  <a:schemeClr val="accent3">
                    <a:lumMod val="40000"/>
                    <a:lumOff val="60000"/>
                  </a:schemeClr>
                </a:solidFill>
                <a:effectLst/>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876890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158675-9B43-697D-8C40-FE80518DA366}"/>
              </a:ext>
            </a:extLst>
          </p:cNvPr>
          <p:cNvSpPr/>
          <p:nvPr/>
        </p:nvSpPr>
        <p:spPr>
          <a:xfrm>
            <a:off x="2705539" y="2567226"/>
            <a:ext cx="6780922" cy="1107996"/>
          </a:xfrm>
          <a:prstGeom prst="rect">
            <a:avLst/>
          </a:prstGeom>
          <a:noFill/>
        </p:spPr>
        <p:txBody>
          <a:bodyPr wrap="square" lIns="91440" tIns="45720" rIns="91440" bIns="45720">
            <a:spAutoFit/>
          </a:bodyPr>
          <a:lstStyle/>
          <a:p>
            <a:pPr algn="ctr"/>
            <a:r>
              <a:rPr lang="en-US" sz="6600" b="1" u="sng" dirty="0">
                <a:ln w="22225">
                  <a:solidFill>
                    <a:schemeClr val="bg2">
                      <a:lumMod val="25000"/>
                    </a:schemeClr>
                  </a:solidFill>
                  <a:prstDash val="solid"/>
                </a:ln>
                <a:solidFill>
                  <a:schemeClr val="accent3">
                    <a:lumMod val="40000"/>
                    <a:lumOff val="60000"/>
                  </a:schemeClr>
                </a:solidFill>
                <a:latin typeface="Times New Roman" panose="02020603050405020304" pitchFamily="18" charset="0"/>
                <a:cs typeface="Times New Roman" panose="02020603050405020304" pitchFamily="18" charset="0"/>
              </a:rPr>
              <a:t>Thank You</a:t>
            </a:r>
            <a:endParaRPr lang="en-US" sz="6600" b="1" u="sng" cap="none" spc="0" dirty="0">
              <a:ln w="22225">
                <a:solidFill>
                  <a:schemeClr val="bg2">
                    <a:lumMod val="25000"/>
                  </a:schemeClr>
                </a:solidFill>
                <a:prstDash val="solid"/>
              </a:ln>
              <a:solidFill>
                <a:schemeClr val="accent3">
                  <a:lumMod val="40000"/>
                  <a:lumOff val="6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38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B125F0-BEBA-EEE2-9C17-67639FF95426}"/>
              </a:ext>
            </a:extLst>
          </p:cNvPr>
          <p:cNvPicPr>
            <a:picLocks noChangeAspect="1"/>
          </p:cNvPicPr>
          <p:nvPr/>
        </p:nvPicPr>
        <p:blipFill>
          <a:blip r:embed="rId2"/>
          <a:stretch>
            <a:fillRect/>
          </a:stretch>
        </p:blipFill>
        <p:spPr>
          <a:xfrm>
            <a:off x="2476500" y="1647824"/>
            <a:ext cx="7239000" cy="4960993"/>
          </a:xfrm>
          <a:prstGeom prst="rect">
            <a:avLst/>
          </a:prstGeom>
        </p:spPr>
      </p:pic>
      <p:sp>
        <p:nvSpPr>
          <p:cNvPr id="3" name="Rectangle 2">
            <a:extLst>
              <a:ext uri="{FF2B5EF4-FFF2-40B4-BE49-F238E27FC236}">
                <a16:creationId xmlns:a16="http://schemas.microsoft.com/office/drawing/2014/main" id="{B36B2CBB-3BC9-7B02-A93E-81DD6F69ED5B}"/>
              </a:ext>
            </a:extLst>
          </p:cNvPr>
          <p:cNvSpPr/>
          <p:nvPr/>
        </p:nvSpPr>
        <p:spPr>
          <a:xfrm>
            <a:off x="2476500" y="376535"/>
            <a:ext cx="7238999" cy="861774"/>
          </a:xfrm>
          <a:prstGeom prst="rect">
            <a:avLst/>
          </a:prstGeom>
          <a:noFill/>
        </p:spPr>
        <p:txBody>
          <a:bodyPr wrap="square" lIns="91440" tIns="45720" rIns="91440" bIns="45720">
            <a:spAutoFit/>
          </a:bodyPr>
          <a:lstStyle/>
          <a:p>
            <a:pPr algn="ctr"/>
            <a:r>
              <a:rPr lang="en-US" sz="5000" b="1" u="sng" cap="none" spc="0" dirty="0">
                <a:ln w="22225">
                  <a:solidFill>
                    <a:schemeClr val="bg2">
                      <a:lumMod val="25000"/>
                    </a:schemeClr>
                  </a:solidFill>
                  <a:prstDash val="solid"/>
                </a:ln>
                <a:solidFill>
                  <a:schemeClr val="accent3">
                    <a:lumMod val="40000"/>
                    <a:lumOff val="60000"/>
                  </a:schemeClr>
                </a:solidFill>
                <a:effectLst/>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3625395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E749E5-BA30-8C07-228E-71AB5CE980EA}"/>
              </a:ext>
            </a:extLst>
          </p:cNvPr>
          <p:cNvSpPr/>
          <p:nvPr/>
        </p:nvSpPr>
        <p:spPr>
          <a:xfrm>
            <a:off x="2476500" y="376535"/>
            <a:ext cx="7238999" cy="1631216"/>
          </a:xfrm>
          <a:prstGeom prst="rect">
            <a:avLst/>
          </a:prstGeom>
          <a:noFill/>
        </p:spPr>
        <p:txBody>
          <a:bodyPr wrap="square" lIns="91440" tIns="45720" rIns="91440" bIns="45720">
            <a:spAutoFit/>
          </a:bodyPr>
          <a:lstStyle/>
          <a:p>
            <a:pPr algn="ctr"/>
            <a:r>
              <a:rPr lang="en-US" sz="5000" b="1" u="sng" cap="none" spc="0" dirty="0">
                <a:ln w="22225">
                  <a:solidFill>
                    <a:schemeClr val="bg2">
                      <a:lumMod val="25000"/>
                    </a:schemeClr>
                  </a:solidFill>
                  <a:prstDash val="solid"/>
                </a:ln>
                <a:solidFill>
                  <a:schemeClr val="accent3">
                    <a:lumMod val="40000"/>
                    <a:lumOff val="60000"/>
                  </a:schemeClr>
                </a:solidFill>
                <a:effectLst/>
                <a:latin typeface="Times New Roman" panose="02020603050405020304" pitchFamily="18" charset="0"/>
                <a:cs typeface="Times New Roman" panose="02020603050405020304" pitchFamily="18" charset="0"/>
              </a:rPr>
              <a:t>General Disease Prediction Flowchart</a:t>
            </a:r>
          </a:p>
        </p:txBody>
      </p:sp>
      <p:pic>
        <p:nvPicPr>
          <p:cNvPr id="3" name="Picture 2">
            <a:extLst>
              <a:ext uri="{FF2B5EF4-FFF2-40B4-BE49-F238E27FC236}">
                <a16:creationId xmlns:a16="http://schemas.microsoft.com/office/drawing/2014/main" id="{76B6BAB6-C117-CB32-51DF-570371E9F0E7}"/>
              </a:ext>
            </a:extLst>
          </p:cNvPr>
          <p:cNvPicPr>
            <a:picLocks noChangeAspect="1"/>
          </p:cNvPicPr>
          <p:nvPr/>
        </p:nvPicPr>
        <p:blipFill rotWithShape="1">
          <a:blip r:embed="rId2">
            <a:extLst>
              <a:ext uri="{28A0092B-C50C-407E-A947-70E740481C1C}">
                <a14:useLocalDpi xmlns:a14="http://schemas.microsoft.com/office/drawing/2010/main" val="0"/>
              </a:ext>
            </a:extLst>
          </a:blip>
          <a:srcRect l="555" r="1"/>
          <a:stretch/>
        </p:blipFill>
        <p:spPr bwMode="auto">
          <a:xfrm>
            <a:off x="1122044" y="2224087"/>
            <a:ext cx="9947911" cy="404654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1664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39822D-B6FE-E141-B42B-18D6E5117CB0}"/>
              </a:ext>
            </a:extLst>
          </p:cNvPr>
          <p:cNvSpPr/>
          <p:nvPr/>
        </p:nvSpPr>
        <p:spPr>
          <a:xfrm>
            <a:off x="2476500" y="376535"/>
            <a:ext cx="7238999" cy="1631216"/>
          </a:xfrm>
          <a:prstGeom prst="rect">
            <a:avLst/>
          </a:prstGeom>
          <a:noFill/>
        </p:spPr>
        <p:txBody>
          <a:bodyPr wrap="square" lIns="91440" tIns="45720" rIns="91440" bIns="45720">
            <a:spAutoFit/>
          </a:bodyPr>
          <a:lstStyle/>
          <a:p>
            <a:pPr algn="ctr"/>
            <a:r>
              <a:rPr lang="en-US" sz="5000" b="1" u="sng" cap="none" spc="0" dirty="0">
                <a:ln w="22225">
                  <a:solidFill>
                    <a:schemeClr val="bg2">
                      <a:lumMod val="25000"/>
                    </a:schemeClr>
                  </a:solidFill>
                  <a:prstDash val="solid"/>
                </a:ln>
                <a:solidFill>
                  <a:schemeClr val="accent3">
                    <a:lumMod val="40000"/>
                    <a:lumOff val="60000"/>
                  </a:schemeClr>
                </a:solidFill>
                <a:effectLst/>
                <a:latin typeface="Times New Roman" panose="02020603050405020304" pitchFamily="18" charset="0"/>
                <a:cs typeface="Times New Roman" panose="02020603050405020304" pitchFamily="18" charset="0"/>
              </a:rPr>
              <a:t>Corona Virus Prediction Flowchart</a:t>
            </a:r>
          </a:p>
        </p:txBody>
      </p:sp>
      <p:pic>
        <p:nvPicPr>
          <p:cNvPr id="4" name="Picture 3">
            <a:extLst>
              <a:ext uri="{FF2B5EF4-FFF2-40B4-BE49-F238E27FC236}">
                <a16:creationId xmlns:a16="http://schemas.microsoft.com/office/drawing/2014/main" id="{774F250A-14E9-4319-B29B-C6B8E201B175}"/>
              </a:ext>
            </a:extLst>
          </p:cNvPr>
          <p:cNvPicPr>
            <a:picLocks noChangeAspect="1"/>
          </p:cNvPicPr>
          <p:nvPr/>
        </p:nvPicPr>
        <p:blipFill>
          <a:blip r:embed="rId2"/>
          <a:stretch>
            <a:fillRect/>
          </a:stretch>
        </p:blipFill>
        <p:spPr>
          <a:xfrm>
            <a:off x="737977" y="2512694"/>
            <a:ext cx="10716045" cy="3792856"/>
          </a:xfrm>
          <a:prstGeom prst="rect">
            <a:avLst/>
          </a:prstGeom>
        </p:spPr>
      </p:pic>
    </p:spTree>
    <p:extLst>
      <p:ext uri="{BB962C8B-B14F-4D97-AF65-F5344CB8AC3E}">
        <p14:creationId xmlns:p14="http://schemas.microsoft.com/office/powerpoint/2010/main" val="25247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3307BF-7315-8024-870B-0B0F09C03BEA}"/>
              </a:ext>
            </a:extLst>
          </p:cNvPr>
          <p:cNvSpPr/>
          <p:nvPr/>
        </p:nvSpPr>
        <p:spPr>
          <a:xfrm>
            <a:off x="2476500" y="376535"/>
            <a:ext cx="7238999" cy="861774"/>
          </a:xfrm>
          <a:prstGeom prst="rect">
            <a:avLst/>
          </a:prstGeom>
          <a:noFill/>
        </p:spPr>
        <p:txBody>
          <a:bodyPr wrap="square" lIns="91440" tIns="45720" rIns="91440" bIns="45720">
            <a:spAutoFit/>
          </a:bodyPr>
          <a:lstStyle/>
          <a:p>
            <a:pPr algn="ctr"/>
            <a:r>
              <a:rPr lang="en-US" sz="5000" b="1" u="sng" dirty="0">
                <a:ln w="22225">
                  <a:solidFill>
                    <a:schemeClr val="bg2">
                      <a:lumMod val="25000"/>
                    </a:schemeClr>
                  </a:solidFill>
                  <a:prstDash val="solid"/>
                </a:ln>
                <a:solidFill>
                  <a:schemeClr val="accent3">
                    <a:lumMod val="40000"/>
                    <a:lumOff val="60000"/>
                  </a:schemeClr>
                </a:solidFill>
                <a:latin typeface="Times New Roman" panose="02020603050405020304" pitchFamily="18" charset="0"/>
                <a:cs typeface="Times New Roman" panose="02020603050405020304" pitchFamily="18" charset="0"/>
              </a:rPr>
              <a:t>Implementation</a:t>
            </a:r>
            <a:endParaRPr lang="en-US" sz="5000" b="1" u="sng" cap="none" spc="0" dirty="0">
              <a:ln w="22225">
                <a:solidFill>
                  <a:schemeClr val="bg2">
                    <a:lumMod val="25000"/>
                  </a:schemeClr>
                </a:solidFill>
                <a:prstDash val="solid"/>
              </a:ln>
              <a:solidFill>
                <a:schemeClr val="accent3">
                  <a:lumMod val="40000"/>
                  <a:lumOff val="60000"/>
                </a:schemeClr>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164E47-8DA0-F69E-15C2-616D307F9D6B}"/>
              </a:ext>
            </a:extLst>
          </p:cNvPr>
          <p:cNvSpPr txBox="1"/>
          <p:nvPr/>
        </p:nvSpPr>
        <p:spPr>
          <a:xfrm>
            <a:off x="695324" y="1650771"/>
            <a:ext cx="8181976" cy="369332"/>
          </a:xfrm>
          <a:prstGeom prst="rect">
            <a:avLst/>
          </a:prstGeom>
          <a:noFill/>
        </p:spPr>
        <p:txBody>
          <a:bodyPr wrap="square">
            <a:spAutoFit/>
          </a:bodyPr>
          <a:lstStyle/>
          <a:p>
            <a:pPr marL="285750" indent="-285750">
              <a:buFont typeface="Arial" panose="020B0604020202020204" pitchFamily="34" charset="0"/>
              <a:buChar char="•"/>
            </a:pPr>
            <a:r>
              <a:rPr lang="en-IN" sz="1800" dirty="0">
                <a:ln>
                  <a:noFill/>
                </a:ln>
                <a:solidFill>
                  <a:schemeClr val="bg1"/>
                </a:solidFill>
                <a:effectLst>
                  <a:outerShdw blurRad="69850" dist="43180" dir="5400000" sx="0" sy="0">
                    <a:srgbClr val="000000">
                      <a:alpha val="65000"/>
                    </a:srgbClr>
                  </a:outerShdw>
                </a:effectLst>
                <a:latin typeface="Times New Roman" panose="02020603050405020304" pitchFamily="18" charset="0"/>
                <a:ea typeface="Times New Roman" panose="02020603050405020304" pitchFamily="18" charset="0"/>
              </a:rPr>
              <a:t>DATA PREPROCESSING FOR GENERAL DISEASE PREDICTION DATASET</a:t>
            </a:r>
            <a:endParaRPr lang="en-US" dirty="0">
              <a:solidFill>
                <a:schemeClr val="bg1"/>
              </a:solidFill>
            </a:endParaRPr>
          </a:p>
        </p:txBody>
      </p:sp>
      <p:pic>
        <p:nvPicPr>
          <p:cNvPr id="6" name="Picture 5">
            <a:extLst>
              <a:ext uri="{FF2B5EF4-FFF2-40B4-BE49-F238E27FC236}">
                <a16:creationId xmlns:a16="http://schemas.microsoft.com/office/drawing/2014/main" id="{0E66293C-319A-136E-94C6-40B07AC8C67B}"/>
              </a:ext>
            </a:extLst>
          </p:cNvPr>
          <p:cNvPicPr>
            <a:picLocks noChangeAspect="1"/>
          </p:cNvPicPr>
          <p:nvPr/>
        </p:nvPicPr>
        <p:blipFill>
          <a:blip r:embed="rId2"/>
          <a:stretch>
            <a:fillRect/>
          </a:stretch>
        </p:blipFill>
        <p:spPr>
          <a:xfrm>
            <a:off x="2038351" y="2432565"/>
            <a:ext cx="8115298" cy="4048900"/>
          </a:xfrm>
          <a:prstGeom prst="rect">
            <a:avLst/>
          </a:prstGeom>
        </p:spPr>
      </p:pic>
    </p:spTree>
    <p:extLst>
      <p:ext uri="{BB962C8B-B14F-4D97-AF65-F5344CB8AC3E}">
        <p14:creationId xmlns:p14="http://schemas.microsoft.com/office/powerpoint/2010/main" val="1689319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ABD1D6-D57F-D53A-9E92-796E6D5A95D8}"/>
              </a:ext>
            </a:extLst>
          </p:cNvPr>
          <p:cNvSpPr txBox="1"/>
          <p:nvPr/>
        </p:nvSpPr>
        <p:spPr>
          <a:xfrm>
            <a:off x="723899" y="688746"/>
            <a:ext cx="8181976" cy="458074"/>
          </a:xfrm>
          <a:prstGeom prst="rect">
            <a:avLst/>
          </a:prstGeom>
          <a:noFill/>
        </p:spPr>
        <p:txBody>
          <a:bodyPr wrap="square">
            <a:spAutoFit/>
          </a:bodyPr>
          <a:lstStyle/>
          <a:p>
            <a:pPr marL="285750" marR="0" indent="-285750">
              <a:lnSpc>
                <a:spcPct val="150000"/>
              </a:lnSpc>
              <a:spcBef>
                <a:spcPts val="0"/>
              </a:spcBef>
              <a:spcAft>
                <a:spcPts val="1000"/>
              </a:spcAft>
              <a:buFont typeface="Arial" panose="020B0604020202020204" pitchFamily="34" charset="0"/>
              <a:buChar char="•"/>
            </a:pPr>
            <a:r>
              <a:rPr lang="en-IN" sz="1800" dirty="0">
                <a:ln>
                  <a:noFill/>
                </a:ln>
                <a:solidFill>
                  <a:schemeClr val="bg1"/>
                </a:solidFill>
                <a:effectLst>
                  <a:outerShdw blurRad="69850" dist="43180" dir="5400000" sx="0" sy="0">
                    <a:srgbClr val="000000">
                      <a:alpha val="65000"/>
                    </a:srgbClr>
                  </a:outerShdw>
                </a:effectLst>
                <a:latin typeface="Times New Roman" panose="02020603050405020304" pitchFamily="18" charset="0"/>
                <a:ea typeface="Times New Roman" panose="02020603050405020304" pitchFamily="18" charset="0"/>
              </a:rPr>
              <a:t>MODEL TRAINING ON GENERAL DISEASE DATASET</a:t>
            </a:r>
            <a:endParaRPr lang="en-US" sz="1800" dirty="0">
              <a:solidFill>
                <a:schemeClr val="bg1"/>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BF9A53EF-9004-E2C4-5A07-88BAD3E83062}"/>
              </a:ext>
            </a:extLst>
          </p:cNvPr>
          <p:cNvSpPr txBox="1"/>
          <p:nvPr/>
        </p:nvSpPr>
        <p:spPr>
          <a:xfrm>
            <a:off x="992750" y="1384071"/>
            <a:ext cx="8181976" cy="458074"/>
          </a:xfrm>
          <a:prstGeom prst="rect">
            <a:avLst/>
          </a:prstGeom>
          <a:noFill/>
        </p:spPr>
        <p:txBody>
          <a:bodyPr wrap="square">
            <a:spAutoFit/>
          </a:bodyPr>
          <a:lstStyle/>
          <a:p>
            <a:pPr marR="0">
              <a:lnSpc>
                <a:spcPct val="150000"/>
              </a:lnSpc>
              <a:spcBef>
                <a:spcPts val="0"/>
              </a:spcBef>
              <a:spcAft>
                <a:spcPts val="1000"/>
              </a:spcAft>
            </a:pPr>
            <a:r>
              <a:rPr lang="en-US" sz="1800" dirty="0">
                <a:solidFill>
                  <a:schemeClr val="bg1"/>
                </a:solidFill>
                <a:effectLst/>
                <a:latin typeface="Times New Roman" panose="02020603050405020304" pitchFamily="18" charset="0"/>
                <a:ea typeface="Times New Roman" panose="02020603050405020304" pitchFamily="18" charset="0"/>
              </a:rPr>
              <a:t>Random Fores</a:t>
            </a:r>
            <a:r>
              <a:rPr lang="en-US" dirty="0">
                <a:solidFill>
                  <a:schemeClr val="bg1"/>
                </a:solidFill>
                <a:latin typeface="Times New Roman" panose="02020603050405020304" pitchFamily="18" charset="0"/>
                <a:ea typeface="Times New Roman" panose="02020603050405020304" pitchFamily="18" charset="0"/>
              </a:rPr>
              <a:t>t is the first algorithm used (Accuracy : 95%) </a:t>
            </a:r>
            <a:endParaRPr lang="en-US" sz="1800" dirty="0">
              <a:solidFill>
                <a:schemeClr val="bg1"/>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7E1B7A13-8EF6-44F8-6059-C22378F3A76F}"/>
              </a:ext>
            </a:extLst>
          </p:cNvPr>
          <p:cNvPicPr>
            <a:picLocks noChangeAspect="1"/>
          </p:cNvPicPr>
          <p:nvPr/>
        </p:nvPicPr>
        <p:blipFill>
          <a:blip r:embed="rId2"/>
          <a:stretch>
            <a:fillRect/>
          </a:stretch>
        </p:blipFill>
        <p:spPr>
          <a:xfrm>
            <a:off x="2286001" y="2079396"/>
            <a:ext cx="7896224" cy="4419600"/>
          </a:xfrm>
          <a:prstGeom prst="rect">
            <a:avLst/>
          </a:prstGeom>
        </p:spPr>
      </p:pic>
    </p:spTree>
    <p:extLst>
      <p:ext uri="{BB962C8B-B14F-4D97-AF65-F5344CB8AC3E}">
        <p14:creationId xmlns:p14="http://schemas.microsoft.com/office/powerpoint/2010/main" val="103803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7B425-68E6-6986-5EB0-9322C572E571}"/>
              </a:ext>
            </a:extLst>
          </p:cNvPr>
          <p:cNvSpPr txBox="1"/>
          <p:nvPr/>
        </p:nvSpPr>
        <p:spPr>
          <a:xfrm>
            <a:off x="1066799" y="650646"/>
            <a:ext cx="8181976" cy="458074"/>
          </a:xfrm>
          <a:prstGeom prst="rect">
            <a:avLst/>
          </a:prstGeom>
          <a:noFill/>
        </p:spPr>
        <p:txBody>
          <a:bodyPr wrap="square">
            <a:spAutoFit/>
          </a:bodyPr>
          <a:lstStyle/>
          <a:p>
            <a:pPr marR="0">
              <a:lnSpc>
                <a:spcPct val="150000"/>
              </a:lnSpc>
              <a:spcBef>
                <a:spcPts val="0"/>
              </a:spcBef>
              <a:spcAft>
                <a:spcPts val="1000"/>
              </a:spcAft>
            </a:pPr>
            <a:r>
              <a:rPr lang="en-US" sz="1800" dirty="0">
                <a:solidFill>
                  <a:schemeClr val="bg1"/>
                </a:solidFill>
                <a:effectLst/>
                <a:latin typeface="Times New Roman" panose="02020603050405020304" pitchFamily="18" charset="0"/>
                <a:ea typeface="Times New Roman" panose="02020603050405020304" pitchFamily="18" charset="0"/>
              </a:rPr>
              <a:t>Logistic Regression </a:t>
            </a:r>
            <a:r>
              <a:rPr lang="en-US" dirty="0">
                <a:solidFill>
                  <a:schemeClr val="bg1"/>
                </a:solidFill>
                <a:latin typeface="Times New Roman" panose="02020603050405020304" pitchFamily="18" charset="0"/>
                <a:ea typeface="Times New Roman" panose="02020603050405020304" pitchFamily="18" charset="0"/>
              </a:rPr>
              <a:t>is the second algorithm used (Accuracy : 95%) </a:t>
            </a:r>
            <a:endParaRPr lang="en-US" sz="1800" dirty="0">
              <a:solidFill>
                <a:schemeClr val="bg1"/>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49D43397-2D1F-C34B-F2CC-CE066536B107}"/>
              </a:ext>
            </a:extLst>
          </p:cNvPr>
          <p:cNvPicPr>
            <a:picLocks noChangeAspect="1"/>
          </p:cNvPicPr>
          <p:nvPr/>
        </p:nvPicPr>
        <p:blipFill>
          <a:blip r:embed="rId2"/>
          <a:stretch>
            <a:fillRect/>
          </a:stretch>
        </p:blipFill>
        <p:spPr>
          <a:xfrm>
            <a:off x="2005012" y="1678304"/>
            <a:ext cx="8181976" cy="4646295"/>
          </a:xfrm>
          <a:prstGeom prst="rect">
            <a:avLst/>
          </a:prstGeom>
        </p:spPr>
      </p:pic>
    </p:spTree>
    <p:extLst>
      <p:ext uri="{BB962C8B-B14F-4D97-AF65-F5344CB8AC3E}">
        <p14:creationId xmlns:p14="http://schemas.microsoft.com/office/powerpoint/2010/main" val="76055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41F99A-5FD2-FA0E-B488-B93E71C806CE}"/>
              </a:ext>
            </a:extLst>
          </p:cNvPr>
          <p:cNvSpPr txBox="1"/>
          <p:nvPr/>
        </p:nvSpPr>
        <p:spPr>
          <a:xfrm>
            <a:off x="1066799" y="650646"/>
            <a:ext cx="8181976" cy="458074"/>
          </a:xfrm>
          <a:prstGeom prst="rect">
            <a:avLst/>
          </a:prstGeom>
          <a:noFill/>
        </p:spPr>
        <p:txBody>
          <a:bodyPr wrap="square">
            <a:spAutoFit/>
          </a:bodyPr>
          <a:lstStyle/>
          <a:p>
            <a:pPr marR="0">
              <a:lnSpc>
                <a:spcPct val="150000"/>
              </a:lnSpc>
              <a:spcBef>
                <a:spcPts val="0"/>
              </a:spcBef>
              <a:spcAft>
                <a:spcPts val="1000"/>
              </a:spcAft>
            </a:pPr>
            <a:r>
              <a:rPr lang="en-US" sz="1800" dirty="0">
                <a:solidFill>
                  <a:schemeClr val="bg1"/>
                </a:solidFill>
                <a:effectLst/>
                <a:latin typeface="Times New Roman" panose="02020603050405020304" pitchFamily="18" charset="0"/>
                <a:ea typeface="Times New Roman" panose="02020603050405020304" pitchFamily="18" charset="0"/>
              </a:rPr>
              <a:t>Decision Tree </a:t>
            </a:r>
            <a:r>
              <a:rPr lang="en-US" dirty="0">
                <a:solidFill>
                  <a:schemeClr val="bg1"/>
                </a:solidFill>
                <a:latin typeface="Times New Roman" panose="02020603050405020304" pitchFamily="18" charset="0"/>
                <a:ea typeface="Times New Roman" panose="02020603050405020304" pitchFamily="18" charset="0"/>
              </a:rPr>
              <a:t>is the third algorithm used (Accuracy : 93%) </a:t>
            </a:r>
            <a:endParaRPr lang="en-US" sz="1800" dirty="0">
              <a:solidFill>
                <a:schemeClr val="bg1"/>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7DD1B53D-8D4B-530E-2A7C-DE59726034EA}"/>
              </a:ext>
            </a:extLst>
          </p:cNvPr>
          <p:cNvPicPr>
            <a:picLocks noChangeAspect="1"/>
          </p:cNvPicPr>
          <p:nvPr/>
        </p:nvPicPr>
        <p:blipFill>
          <a:blip r:embed="rId2"/>
          <a:stretch>
            <a:fillRect/>
          </a:stretch>
        </p:blipFill>
        <p:spPr>
          <a:xfrm>
            <a:off x="2115434" y="1680210"/>
            <a:ext cx="7961132" cy="4527144"/>
          </a:xfrm>
          <a:prstGeom prst="rect">
            <a:avLst/>
          </a:prstGeom>
        </p:spPr>
      </p:pic>
    </p:spTree>
    <p:extLst>
      <p:ext uri="{BB962C8B-B14F-4D97-AF65-F5344CB8AC3E}">
        <p14:creationId xmlns:p14="http://schemas.microsoft.com/office/powerpoint/2010/main" val="2877015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TotalTime>
  <Words>1051</Words>
  <Application>Microsoft Office PowerPoint</Application>
  <PresentationFormat>Widescreen</PresentationFormat>
  <Paragraphs>60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Sharma</dc:creator>
  <cp:lastModifiedBy>Prakhar Katiyar</cp:lastModifiedBy>
  <cp:revision>48</cp:revision>
  <dcterms:created xsi:type="dcterms:W3CDTF">2022-05-08T14:10:57Z</dcterms:created>
  <dcterms:modified xsi:type="dcterms:W3CDTF">2022-06-03T06:01:37Z</dcterms:modified>
</cp:coreProperties>
</file>