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obster"/>
      <p:regular r:id="rId20"/>
    </p:embeddedFont>
    <p:embeddedFont>
      <p:font typeface="Oswald Light"/>
      <p:regular r:id="rId21"/>
      <p:bold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6EB7A3-04D2-42DC-82D8-1C9006F05BAF}">
  <a:tblStyle styleId="{C86EB7A3-04D2-42DC-82D8-1C9006F05B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OswaldLight-bold.fntdata"/><Relationship Id="rId21" Type="http://schemas.openxmlformats.org/officeDocument/2006/relationships/font" Target="fonts/OswaldLight-regular.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67dba0232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67dba02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67dba02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67dba02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67dba02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67dba02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8f260ed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8f260ed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84ff6f6e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84ff6f6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84ff6f6e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84ff6f6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84ff6f6e0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84ff6f6e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67dba02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67dba02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84ff6f6e0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84ff6f6e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67dba0232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67dba023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lt1"/>
                </a:solidFill>
                <a:highlight>
                  <a:schemeClr val="lt2"/>
                </a:highlight>
              </a:rPr>
              <a:t>KYC - </a:t>
            </a:r>
            <a:r>
              <a:rPr lang="en">
                <a:solidFill>
                  <a:schemeClr val="lt1"/>
                </a:solidFill>
                <a:highlight>
                  <a:schemeClr val="lt2"/>
                </a:highlight>
              </a:rPr>
              <a:t>Verification Platform Using Advanced Image Verification</a:t>
            </a:r>
            <a:endParaRPr>
              <a:solidFill>
                <a:schemeClr val="lt1"/>
              </a:solidFill>
              <a:highlight>
                <a:schemeClr val="lt2"/>
              </a:highlight>
            </a:endParaRPr>
          </a:p>
        </p:txBody>
      </p:sp>
      <p:sp>
        <p:nvSpPr>
          <p:cNvPr id="60" name="Google Shape;60;p13"/>
          <p:cNvSpPr txBox="1"/>
          <p:nvPr>
            <p:ph idx="1" type="subTitle"/>
          </p:nvPr>
        </p:nvSpPr>
        <p:spPr>
          <a:xfrm>
            <a:off x="671250" y="318630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rPr>
              <a:t>Ensuring User Authenticity with AI-Powered Solutions</a:t>
            </a:r>
            <a:endParaRPr sz="2400">
              <a:solidFill>
                <a:schemeClr val="lt1"/>
              </a:solidFill>
            </a:endParaRPr>
          </a:p>
        </p:txBody>
      </p:sp>
      <p:sp>
        <p:nvSpPr>
          <p:cNvPr id="61" name="Google Shape;61;p13"/>
          <p:cNvSpPr txBox="1"/>
          <p:nvPr/>
        </p:nvSpPr>
        <p:spPr>
          <a:xfrm>
            <a:off x="58875" y="4312575"/>
            <a:ext cx="8996700" cy="66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400">
                <a:solidFill>
                  <a:schemeClr val="lt1"/>
                </a:solidFill>
                <a:latin typeface="Oswald"/>
                <a:ea typeface="Oswald"/>
                <a:cs typeface="Oswald"/>
                <a:sym typeface="Oswald"/>
              </a:rPr>
              <a:t>Prepared By : </a:t>
            </a:r>
            <a:r>
              <a:rPr b="1" lang="en" sz="2400">
                <a:solidFill>
                  <a:schemeClr val="lt1"/>
                </a:solidFill>
                <a:latin typeface="Oswald"/>
                <a:ea typeface="Oswald"/>
                <a:cs typeface="Oswald"/>
                <a:sym typeface="Oswald"/>
              </a:rPr>
              <a:t>Team ZeroDev</a:t>
            </a:r>
            <a:br>
              <a:rPr b="1" lang="en" sz="2400">
                <a:solidFill>
                  <a:schemeClr val="lt1"/>
                </a:solidFill>
                <a:latin typeface="Oswald"/>
                <a:ea typeface="Oswald"/>
                <a:cs typeface="Oswald"/>
                <a:sym typeface="Oswald"/>
              </a:rPr>
            </a:br>
            <a:r>
              <a:rPr lang="en" sz="2400">
                <a:solidFill>
                  <a:schemeClr val="lt1"/>
                </a:solidFill>
                <a:latin typeface="Oswald"/>
                <a:ea typeface="Oswald"/>
                <a:cs typeface="Oswald"/>
                <a:sym typeface="Oswald"/>
              </a:rPr>
              <a:t>STGI HACKATHON ‘24 </a:t>
            </a:r>
            <a:endParaRPr sz="2400">
              <a:solidFill>
                <a:schemeClr val="lt1"/>
              </a:solidFill>
              <a:latin typeface="Oswald"/>
              <a:ea typeface="Oswald"/>
              <a:cs typeface="Oswald"/>
              <a:sym typeface="Oswald"/>
            </a:endParaRPr>
          </a:p>
        </p:txBody>
      </p:sp>
      <p:sp>
        <p:nvSpPr>
          <p:cNvPr id="62" name="Google Shape;62;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1965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rPr>
              <a:t>Technical Details</a:t>
            </a:r>
            <a:endParaRPr sz="3500">
              <a:solidFill>
                <a:schemeClr val="lt1"/>
              </a:solidFill>
            </a:endParaRPr>
          </a:p>
        </p:txBody>
      </p:sp>
      <p:sp>
        <p:nvSpPr>
          <p:cNvPr id="124" name="Google Shape;124;p22"/>
          <p:cNvSpPr txBox="1"/>
          <p:nvPr>
            <p:ph idx="1" type="body"/>
          </p:nvPr>
        </p:nvSpPr>
        <p:spPr>
          <a:xfrm>
            <a:off x="623400" y="2774125"/>
            <a:ext cx="8520600" cy="3167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2300">
                <a:solidFill>
                  <a:srgbClr val="000000"/>
                </a:solidFill>
                <a:latin typeface="Oswald Light"/>
                <a:ea typeface="Oswald Light"/>
                <a:cs typeface="Oswald Light"/>
                <a:sym typeface="Oswald Light"/>
              </a:rPr>
              <a:t>Backend:</a:t>
            </a:r>
            <a:endParaRPr sz="2300">
              <a:solidFill>
                <a:srgbClr val="000000"/>
              </a:solidFill>
              <a:latin typeface="Oswald Light"/>
              <a:ea typeface="Oswald Light"/>
              <a:cs typeface="Oswald Light"/>
              <a:sym typeface="Oswald Light"/>
            </a:endParaRPr>
          </a:p>
          <a:p>
            <a:pPr indent="-323850" lvl="0" marL="457200" rtl="0" algn="l">
              <a:spcBef>
                <a:spcPts val="1200"/>
              </a:spcBef>
              <a:spcAft>
                <a:spcPts val="0"/>
              </a:spcAft>
              <a:buClr>
                <a:srgbClr val="000000"/>
              </a:buClr>
              <a:buSzPts val="1500"/>
              <a:buFont typeface="Oswald Light"/>
              <a:buChar char="●"/>
            </a:pPr>
            <a:r>
              <a:rPr lang="en" sz="1500">
                <a:solidFill>
                  <a:srgbClr val="000000"/>
                </a:solidFill>
                <a:latin typeface="Oswald Light"/>
                <a:ea typeface="Oswald Light"/>
                <a:cs typeface="Oswald Light"/>
                <a:sym typeface="Oswald Light"/>
              </a:rPr>
              <a:t>Model Integration:</a:t>
            </a:r>
            <a:endParaRPr sz="1500">
              <a:solidFill>
                <a:srgbClr val="000000"/>
              </a:solidFill>
              <a:latin typeface="Oswald Light"/>
              <a:ea typeface="Oswald Light"/>
              <a:cs typeface="Oswald Light"/>
              <a:sym typeface="Oswald Light"/>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Verification Models: Models access images via URLs for processing.</a:t>
            </a:r>
            <a:endParaRPr sz="1500">
              <a:solidFill>
                <a:srgbClr val="000000"/>
              </a:solidFill>
              <a:latin typeface="Oswald Light"/>
              <a:ea typeface="Oswald Light"/>
              <a:cs typeface="Oswald Light"/>
              <a:sym typeface="Oswald Light"/>
            </a:endParaRPr>
          </a:p>
          <a:p>
            <a:pPr indent="-323850" lvl="0" marL="457200" rtl="0" algn="l">
              <a:spcBef>
                <a:spcPts val="0"/>
              </a:spcBef>
              <a:spcAft>
                <a:spcPts val="0"/>
              </a:spcAft>
              <a:buClr>
                <a:srgbClr val="000000"/>
              </a:buClr>
              <a:buSzPts val="1500"/>
              <a:buFont typeface="Oswald Light"/>
              <a:buChar char="●"/>
            </a:pPr>
            <a:r>
              <a:rPr lang="en" sz="1500">
                <a:solidFill>
                  <a:srgbClr val="000000"/>
                </a:solidFill>
                <a:latin typeface="Oswald Light"/>
                <a:ea typeface="Oswald Light"/>
                <a:cs typeface="Oswald Light"/>
                <a:sym typeface="Oswald Light"/>
              </a:rPr>
              <a:t>Output Handling:</a:t>
            </a:r>
            <a:endParaRPr sz="1500">
              <a:solidFill>
                <a:srgbClr val="000000"/>
              </a:solidFill>
              <a:latin typeface="Oswald Light"/>
              <a:ea typeface="Oswald Light"/>
              <a:cs typeface="Oswald Light"/>
              <a:sym typeface="Oswald Light"/>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Result Retrieval: Models return verification results.</a:t>
            </a:r>
            <a:endParaRPr sz="1500">
              <a:solidFill>
                <a:srgbClr val="000000"/>
              </a:solidFill>
              <a:latin typeface="Oswald Light"/>
              <a:ea typeface="Oswald Light"/>
              <a:cs typeface="Oswald Light"/>
              <a:sym typeface="Oswald Light"/>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Frontend Communication: Backend sends results to the frontend result page.</a:t>
            </a:r>
            <a:endParaRPr sz="15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n" sz="1500">
                <a:solidFill>
                  <a:srgbClr val="000000"/>
                </a:solidFill>
                <a:latin typeface="Oswald Light"/>
                <a:ea typeface="Oswald Light"/>
                <a:cs typeface="Oswald Light"/>
                <a:sym typeface="Oswald Light"/>
              </a:rPr>
              <a:t>Technologies Used:</a:t>
            </a:r>
            <a:endParaRPr sz="1500">
              <a:solidFill>
                <a:srgbClr val="000000"/>
              </a:solidFill>
              <a:latin typeface="Oswald Light"/>
              <a:ea typeface="Oswald Light"/>
              <a:cs typeface="Oswald Light"/>
              <a:sym typeface="Oswald Light"/>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Server Framework: [e.g., Node.js with Express, Python with Fast-Api]</a:t>
            </a:r>
            <a:endParaRPr sz="1500">
              <a:solidFill>
                <a:srgbClr val="000000"/>
              </a:solidFill>
              <a:latin typeface="Oswald Light"/>
              <a:ea typeface="Oswald Light"/>
              <a:cs typeface="Oswald Light"/>
              <a:sym typeface="Oswald Light"/>
            </a:endParaRPr>
          </a:p>
          <a:p>
            <a:pPr indent="-323850" lvl="0" marL="457200" rtl="0" algn="l">
              <a:spcBef>
                <a:spcPts val="0"/>
              </a:spcBef>
              <a:spcAft>
                <a:spcPts val="0"/>
              </a:spcAft>
              <a:buClr>
                <a:srgbClr val="000000"/>
              </a:buClr>
              <a:buSzPts val="1500"/>
              <a:buFont typeface="Oswald Light"/>
              <a:buChar char="●"/>
            </a:pPr>
            <a:r>
              <a:rPr lang="en" sz="1500">
                <a:solidFill>
                  <a:srgbClr val="000000"/>
                </a:solidFill>
                <a:latin typeface="Oswald Light"/>
                <a:ea typeface="Oswald Light"/>
                <a:cs typeface="Oswald Light"/>
                <a:sym typeface="Oswald Light"/>
              </a:rPr>
              <a:t>Cloud Services:</a:t>
            </a:r>
            <a:endParaRPr sz="1500">
              <a:solidFill>
                <a:srgbClr val="000000"/>
              </a:solidFill>
              <a:latin typeface="Oswald Light"/>
              <a:ea typeface="Oswald Light"/>
              <a:cs typeface="Oswald Light"/>
              <a:sym typeface="Oswald Light"/>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Azure Blob Storage: For image storage and management.</a:t>
            </a:r>
            <a:endParaRPr sz="1500">
              <a:solidFill>
                <a:srgbClr val="000000"/>
              </a:solidFill>
              <a:latin typeface="Oswald Light"/>
              <a:ea typeface="Oswald Light"/>
              <a:cs typeface="Oswald Light"/>
              <a:sym typeface="Oswald Light"/>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MongoDB Atlas: For scalable and flexible database solutions.</a:t>
            </a:r>
            <a:endParaRPr sz="1500">
              <a:solidFill>
                <a:srgbClr val="000000"/>
              </a:solidFill>
              <a:latin typeface="Oswald Light"/>
              <a:ea typeface="Oswald Light"/>
              <a:cs typeface="Oswald Light"/>
              <a:sym typeface="Oswald Light"/>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Oswald Light"/>
                <a:ea typeface="Oswald Light"/>
                <a:cs typeface="Oswald Light"/>
                <a:sym typeface="Oswald Light"/>
              </a:rPr>
              <a:t>APIs &amp; Libraries: [List any other relevant tools, e.g., RESTful APIs, Mongoose ORM]</a:t>
            </a:r>
            <a:endParaRPr sz="1500">
              <a:solidFill>
                <a:srgbClr val="000000"/>
              </a:solidFill>
              <a:latin typeface="Oswald Light"/>
              <a:ea typeface="Oswald Light"/>
              <a:cs typeface="Oswald Light"/>
              <a:sym typeface="Oswald Light"/>
            </a:endParaRPr>
          </a:p>
          <a:p>
            <a:pPr indent="0" lvl="0" marL="0" rtl="0" algn="l">
              <a:spcBef>
                <a:spcPts val="1200"/>
              </a:spcBef>
              <a:spcAft>
                <a:spcPts val="0"/>
              </a:spcAft>
              <a:buNone/>
            </a:pPr>
            <a:r>
              <a:t/>
            </a:r>
            <a:endParaRPr sz="1900">
              <a:solidFill>
                <a:srgbClr val="000000"/>
              </a:solidFill>
              <a:latin typeface="Oswald Light"/>
              <a:ea typeface="Oswald Light"/>
              <a:cs typeface="Oswald Light"/>
              <a:sym typeface="Oswald Light"/>
            </a:endParaRPr>
          </a:p>
          <a:p>
            <a:pPr indent="0" lvl="0" marL="914400" rtl="0" algn="l">
              <a:spcBef>
                <a:spcPts val="1200"/>
              </a:spcBef>
              <a:spcAft>
                <a:spcPts val="0"/>
              </a:spcAft>
              <a:buNone/>
            </a:pPr>
            <a:r>
              <a:t/>
            </a:r>
            <a:endParaRPr sz="2000">
              <a:solidFill>
                <a:srgbClr val="000000"/>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a:solidFill>
                <a:schemeClr val="lt1"/>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sz="2900">
              <a:solidFill>
                <a:schemeClr val="dk1"/>
              </a:solidFill>
              <a:latin typeface="Oswald Light"/>
              <a:ea typeface="Oswald Light"/>
              <a:cs typeface="Oswald Light"/>
              <a:sym typeface="Oswald Light"/>
            </a:endParaRPr>
          </a:p>
          <a:p>
            <a:pPr indent="0" lvl="0" marL="0" rtl="0" algn="l">
              <a:lnSpc>
                <a:spcPct val="115000"/>
              </a:lnSpc>
              <a:spcBef>
                <a:spcPts val="1200"/>
              </a:spcBef>
              <a:spcAft>
                <a:spcPts val="1600"/>
              </a:spcAft>
              <a:buNone/>
            </a:pPr>
            <a:r>
              <a:t/>
            </a:r>
            <a:endParaRPr sz="2200">
              <a:solidFill>
                <a:schemeClr val="dk1"/>
              </a:solidFill>
              <a:latin typeface="Oswald Light"/>
              <a:ea typeface="Oswald Light"/>
              <a:cs typeface="Oswald Light"/>
              <a:sym typeface="Oswald Light"/>
            </a:endParaRPr>
          </a:p>
        </p:txBody>
      </p:sp>
      <p:sp>
        <p:nvSpPr>
          <p:cNvPr id="125" name="Google Shape;125;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Oswald Light"/>
                <a:ea typeface="Oswald Light"/>
                <a:cs typeface="Oswald Light"/>
                <a:sym typeface="Oswald Light"/>
              </a:rPr>
              <a:t>L</a:t>
            </a:r>
            <a:r>
              <a:rPr lang="en" sz="2000">
                <a:solidFill>
                  <a:srgbClr val="000000"/>
                </a:solidFill>
                <a:latin typeface="Oswald Light"/>
                <a:ea typeface="Oswald Light"/>
                <a:cs typeface="Oswald Light"/>
                <a:sym typeface="Oswald Light"/>
              </a:rPr>
              <a:t>iveness Detection:</a:t>
            </a:r>
            <a:endParaRPr sz="2000">
              <a:solidFill>
                <a:srgbClr val="000000"/>
              </a:solidFill>
              <a:latin typeface="Oswald Light"/>
              <a:ea typeface="Oswald Light"/>
              <a:cs typeface="Oswald Light"/>
              <a:sym typeface="Oswald Light"/>
            </a:endParaRPr>
          </a:p>
          <a:p>
            <a:pPr indent="-355600" lvl="0" marL="457200" rtl="0" algn="l">
              <a:spcBef>
                <a:spcPts val="120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Effectiveness: Combines finger gesture recognition and facial movement detection to prevent spoofing.</a:t>
            </a:r>
            <a:endParaRPr sz="2000">
              <a:solidFill>
                <a:srgbClr val="000000"/>
              </a:solidFill>
              <a:latin typeface="Oswald Light"/>
              <a:ea typeface="Oswald Light"/>
              <a:cs typeface="Oswald Light"/>
              <a:sym typeface="Oswald Light"/>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Accuracy: High detection rate of live users versus spoof attempts.</a:t>
            </a:r>
            <a:endParaRPr sz="20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n" sz="2000">
                <a:solidFill>
                  <a:srgbClr val="000000"/>
                </a:solidFill>
                <a:latin typeface="Oswald Light"/>
                <a:ea typeface="Oswald Light"/>
                <a:cs typeface="Oswald Light"/>
                <a:sym typeface="Oswald Light"/>
              </a:rPr>
              <a:t>Facial Recognition Accuracy:</a:t>
            </a:r>
            <a:endParaRPr sz="2000">
              <a:solidFill>
                <a:srgbClr val="000000"/>
              </a:solidFill>
              <a:latin typeface="Oswald Light"/>
              <a:ea typeface="Oswald Light"/>
              <a:cs typeface="Oswald Light"/>
              <a:sym typeface="Oswald Light"/>
            </a:endParaRPr>
          </a:p>
          <a:p>
            <a:pPr indent="-355600" lvl="0" marL="457200" rtl="0" algn="l">
              <a:spcBef>
                <a:spcPts val="120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ResNet Model: Achieved robust matching despite challenges like lighting, angles, and accessories.</a:t>
            </a:r>
            <a:endParaRPr sz="2000">
              <a:solidFill>
                <a:srgbClr val="000000"/>
              </a:solidFill>
              <a:latin typeface="Oswald Light"/>
              <a:ea typeface="Oswald Light"/>
              <a:cs typeface="Oswald Light"/>
              <a:sym typeface="Oswald Light"/>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Metrics: [Include any accuracy percentages, confusion matrices, or ROC curves.</a:t>
            </a:r>
            <a:endParaRPr sz="2000">
              <a:solidFill>
                <a:srgbClr val="000000"/>
              </a:solidFill>
              <a:latin typeface="Oswald Light"/>
              <a:ea typeface="Oswald Light"/>
              <a:cs typeface="Oswald Light"/>
              <a:sym typeface="Oswald Light"/>
            </a:endParaRPr>
          </a:p>
          <a:p>
            <a:pPr indent="0" lvl="0" marL="0" rtl="0" algn="l">
              <a:spcBef>
                <a:spcPts val="1200"/>
              </a:spcBef>
              <a:spcAft>
                <a:spcPts val="1600"/>
              </a:spcAft>
              <a:buNone/>
            </a:pPr>
            <a:r>
              <a:t/>
            </a:r>
            <a:endParaRPr/>
          </a:p>
        </p:txBody>
      </p:sp>
      <p:sp>
        <p:nvSpPr>
          <p:cNvPr id="132" name="Google Shape;132;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Implementation</a:t>
            </a:r>
            <a:endParaRPr>
              <a:solidFill>
                <a:schemeClr val="lt1"/>
              </a:solidFill>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000000"/>
                </a:solidFill>
                <a:latin typeface="Oswald Light"/>
                <a:ea typeface="Oswald Light"/>
                <a:cs typeface="Oswald Light"/>
                <a:sym typeface="Oswald Light"/>
              </a:rPr>
              <a:t>Performance &amp; Speed:</a:t>
            </a:r>
            <a:endParaRPr sz="2000">
              <a:solidFill>
                <a:srgbClr val="000000"/>
              </a:solidFill>
              <a:latin typeface="Oswald Light"/>
              <a:ea typeface="Oswald Light"/>
              <a:cs typeface="Oswald Light"/>
              <a:sym typeface="Oswald Light"/>
            </a:endParaRPr>
          </a:p>
          <a:p>
            <a:pPr indent="-355600" lvl="0" marL="457200" rtl="0" algn="l">
              <a:spcBef>
                <a:spcPts val="1200"/>
              </a:spcBef>
              <a:spcAft>
                <a:spcPts val="0"/>
              </a:spcAft>
              <a:buClr>
                <a:srgbClr val="000000"/>
              </a:buClr>
              <a:buSzPts val="2000"/>
              <a:buFont typeface="Oswald Light"/>
              <a:buChar char="●"/>
            </a:pPr>
            <a:r>
              <a:rPr lang="en" sz="2000">
                <a:solidFill>
                  <a:srgbClr val="000000"/>
                </a:solidFill>
                <a:latin typeface="Oswald Light"/>
                <a:ea typeface="Oswald Light"/>
                <a:cs typeface="Oswald Light"/>
                <a:sym typeface="Oswald Light"/>
              </a:rPr>
              <a:t>Backend Efficiency:</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Azure Blob Storage: Fast image retrieval and storage.</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MongoDB: Quick database queries and data management.</a:t>
            </a:r>
            <a:endParaRPr sz="2000">
              <a:solidFill>
                <a:srgbClr val="000000"/>
              </a:solidFill>
              <a:latin typeface="Oswald Light"/>
              <a:ea typeface="Oswald Light"/>
              <a:cs typeface="Oswald Light"/>
              <a:sym typeface="Oswald Light"/>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Overall Speed: Optimized data flow reduced latency between frontend and backend.</a:t>
            </a:r>
            <a:endParaRPr sz="20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n" sz="2000">
                <a:solidFill>
                  <a:srgbClr val="000000"/>
                </a:solidFill>
                <a:latin typeface="Oswald Light"/>
                <a:ea typeface="Oswald Light"/>
                <a:cs typeface="Oswald Light"/>
                <a:sym typeface="Oswald Light"/>
              </a:rPr>
              <a:t>Database Comparison Logic:</a:t>
            </a:r>
            <a:endParaRPr sz="2000">
              <a:solidFill>
                <a:srgbClr val="000000"/>
              </a:solidFill>
              <a:latin typeface="Oswald Light"/>
              <a:ea typeface="Oswald Light"/>
              <a:cs typeface="Oswald Light"/>
              <a:sym typeface="Oswald Light"/>
            </a:endParaRPr>
          </a:p>
          <a:p>
            <a:pPr indent="-355600" lvl="0" marL="457200" rtl="0" algn="l">
              <a:spcBef>
                <a:spcPts val="120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Scalability: Efficiently handled searches in databases with up to 40k images.</a:t>
            </a:r>
            <a:endParaRPr sz="2000">
              <a:solidFill>
                <a:srgbClr val="000000"/>
              </a:solidFill>
              <a:latin typeface="Oswald Light"/>
              <a:ea typeface="Oswald Light"/>
              <a:cs typeface="Oswald Light"/>
              <a:sym typeface="Oswald Light"/>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Speed: Quick retrieval times for top k similar images.</a:t>
            </a:r>
            <a:endParaRPr sz="2000">
              <a:solidFill>
                <a:srgbClr val="000000"/>
              </a:solidFill>
              <a:latin typeface="Oswald Light"/>
              <a:ea typeface="Oswald Light"/>
              <a:cs typeface="Oswald Light"/>
              <a:sym typeface="Oswald Light"/>
            </a:endParaRPr>
          </a:p>
          <a:p>
            <a:pPr indent="0" lvl="0" marL="0" rtl="0" algn="l">
              <a:spcBef>
                <a:spcPts val="1200"/>
              </a:spcBef>
              <a:spcAft>
                <a:spcPts val="1600"/>
              </a:spcAft>
              <a:buNone/>
            </a:pPr>
            <a:r>
              <a:t/>
            </a:r>
            <a:endParaRPr/>
          </a:p>
        </p:txBody>
      </p:sp>
      <p:sp>
        <p:nvSpPr>
          <p:cNvPr id="139" name="Google Shape;139;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1773925" y="1353300"/>
            <a:ext cx="5600700" cy="201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5500">
                <a:solidFill>
                  <a:schemeClr val="dk1"/>
                </a:solidFill>
                <a:latin typeface="Oswald"/>
                <a:ea typeface="Oswald"/>
                <a:cs typeface="Oswald"/>
                <a:sym typeface="Oswald"/>
              </a:rPr>
              <a:t>THANK</a:t>
            </a:r>
            <a:br>
              <a:rPr lang="en" sz="7400">
                <a:solidFill>
                  <a:schemeClr val="dk1"/>
                </a:solidFill>
                <a:latin typeface="Lobster"/>
                <a:ea typeface="Lobster"/>
                <a:cs typeface="Lobster"/>
                <a:sym typeface="Lobster"/>
              </a:rPr>
            </a:br>
            <a:r>
              <a:rPr lang="en" sz="5500">
                <a:solidFill>
                  <a:schemeClr val="dk1"/>
                </a:solidFill>
                <a:latin typeface="Oswald"/>
                <a:ea typeface="Oswald"/>
                <a:cs typeface="Oswald"/>
                <a:sym typeface="Oswald"/>
              </a:rPr>
              <a:t>YOU</a:t>
            </a:r>
            <a:endParaRPr sz="7400">
              <a:solidFill>
                <a:schemeClr val="dk1"/>
              </a:solidFill>
              <a:latin typeface="Lobster"/>
              <a:ea typeface="Lobster"/>
              <a:cs typeface="Lobster"/>
              <a:sym typeface="Lobster"/>
            </a:endParaRPr>
          </a:p>
        </p:txBody>
      </p:sp>
      <p:sp>
        <p:nvSpPr>
          <p:cNvPr id="145" name="Google Shape;145;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rPr>
              <a:t>Purpose of The Project</a:t>
            </a:r>
            <a:endParaRPr sz="3500">
              <a:solidFill>
                <a:schemeClr val="lt1"/>
              </a:solidFill>
            </a:endParaRPr>
          </a:p>
        </p:txBody>
      </p:sp>
      <p:sp>
        <p:nvSpPr>
          <p:cNvPr id="68" name="Google Shape;68;p14"/>
          <p:cNvSpPr txBox="1"/>
          <p:nvPr>
            <p:ph idx="1" type="body"/>
          </p:nvPr>
        </p:nvSpPr>
        <p:spPr>
          <a:xfrm>
            <a:off x="311700" y="1410050"/>
            <a:ext cx="8520600" cy="34164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Oswald"/>
                <a:ea typeface="Oswald"/>
                <a:cs typeface="Oswald"/>
                <a:sym typeface="Oswald"/>
              </a:rPr>
              <a:t>Design a KYC platform that verifies user authenticity using advanced image verification, including liveness detection, face-ID matching, and database comparisons.</a:t>
            </a:r>
            <a:endParaRPr>
              <a:solidFill>
                <a:srgbClr val="000000"/>
              </a:solidFill>
              <a:latin typeface="Oswald"/>
              <a:ea typeface="Oswald"/>
              <a:cs typeface="Oswald"/>
              <a:sym typeface="Oswald"/>
            </a:endParaRPr>
          </a:p>
          <a:p>
            <a:pPr indent="0" lvl="0" marL="0" rtl="0" algn="l">
              <a:spcBef>
                <a:spcPts val="1200"/>
              </a:spcBef>
              <a:spcAft>
                <a:spcPts val="0"/>
              </a:spcAft>
              <a:buNone/>
            </a:pPr>
            <a:r>
              <a:rPr b="1" lang="en">
                <a:solidFill>
                  <a:srgbClr val="000000"/>
                </a:solidFill>
                <a:latin typeface="Oswald"/>
                <a:ea typeface="Oswald"/>
                <a:cs typeface="Oswald"/>
                <a:sym typeface="Oswald"/>
              </a:rPr>
              <a:t>Objective:</a:t>
            </a:r>
            <a:endParaRPr b="1">
              <a:solidFill>
                <a:srgbClr val="000000"/>
              </a:solidFill>
              <a:latin typeface="Oswald"/>
              <a:ea typeface="Oswald"/>
              <a:cs typeface="Oswald"/>
              <a:sym typeface="Oswald"/>
            </a:endParaRPr>
          </a:p>
          <a:p>
            <a:pPr indent="-342900" lvl="0" marL="457200" rtl="0" algn="l">
              <a:spcBef>
                <a:spcPts val="1200"/>
              </a:spcBef>
              <a:spcAft>
                <a:spcPts val="0"/>
              </a:spcAft>
              <a:buClr>
                <a:srgbClr val="000000"/>
              </a:buClr>
              <a:buSzPts val="1800"/>
              <a:buFont typeface="Oswald"/>
              <a:buChar char="●"/>
            </a:pPr>
            <a:r>
              <a:rPr lang="en">
                <a:solidFill>
                  <a:srgbClr val="000000"/>
                </a:solidFill>
                <a:latin typeface="Oswald"/>
                <a:ea typeface="Oswald"/>
                <a:cs typeface="Oswald"/>
                <a:sym typeface="Oswald"/>
              </a:rPr>
              <a:t>Capture a live user image and verify it against an uploaded ID.</a:t>
            </a:r>
            <a:endParaRPr>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en">
                <a:solidFill>
                  <a:srgbClr val="000000"/>
                </a:solidFill>
                <a:latin typeface="Oswald"/>
                <a:ea typeface="Oswald"/>
                <a:cs typeface="Oswald"/>
                <a:sym typeface="Oswald"/>
              </a:rPr>
              <a:t>Compare a second image against a large database for similarity.</a:t>
            </a:r>
            <a:endParaRPr>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en">
                <a:solidFill>
                  <a:srgbClr val="000000"/>
                </a:solidFill>
                <a:latin typeface="Oswald"/>
                <a:ea typeface="Oswald"/>
                <a:cs typeface="Oswald"/>
                <a:sym typeface="Oswald"/>
              </a:rPr>
              <a:t>Implement scalable and accurate solutions with robust performance.</a:t>
            </a:r>
            <a:endParaRPr>
              <a:solidFill>
                <a:srgbClr val="000000"/>
              </a:solidFill>
              <a:latin typeface="Oswald"/>
              <a:ea typeface="Oswald"/>
              <a:cs typeface="Oswald"/>
              <a:sym typeface="Oswald"/>
            </a:endParaRPr>
          </a:p>
          <a:p>
            <a:pPr indent="0" lvl="0" marL="0" rtl="0" algn="l">
              <a:lnSpc>
                <a:spcPct val="100000"/>
              </a:lnSpc>
              <a:spcBef>
                <a:spcPts val="1200"/>
              </a:spcBef>
              <a:spcAft>
                <a:spcPts val="0"/>
              </a:spcAft>
              <a:buNone/>
            </a:pPr>
            <a:r>
              <a:t/>
            </a:r>
            <a:endParaRPr>
              <a:solidFill>
                <a:schemeClr val="lt1"/>
              </a:solidFill>
              <a:latin typeface="Arial"/>
              <a:ea typeface="Arial"/>
              <a:cs typeface="Arial"/>
              <a:sym typeface="Arial"/>
            </a:endParaRPr>
          </a:p>
          <a:p>
            <a:pPr indent="0" lvl="0" marL="0" rtl="0" algn="l">
              <a:spcBef>
                <a:spcPts val="1200"/>
              </a:spcBef>
              <a:spcAft>
                <a:spcPts val="1600"/>
              </a:spcAft>
              <a:buNone/>
            </a:pPr>
            <a:r>
              <a:t/>
            </a:r>
            <a:endParaRPr/>
          </a:p>
        </p:txBody>
      </p:sp>
      <p:sp>
        <p:nvSpPr>
          <p:cNvPr id="69" name="Google Shape;69;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rPr>
              <a:t>Platform Workflow</a:t>
            </a:r>
            <a:endParaRPr sz="3500">
              <a:solidFill>
                <a:schemeClr val="lt1"/>
              </a:solidFill>
            </a:endParaRPr>
          </a:p>
        </p:txBody>
      </p:sp>
      <p:sp>
        <p:nvSpPr>
          <p:cNvPr id="75" name="Google Shape;75;p15"/>
          <p:cNvSpPr txBox="1"/>
          <p:nvPr>
            <p:ph idx="1" type="body"/>
          </p:nvPr>
        </p:nvSpPr>
        <p:spPr>
          <a:xfrm>
            <a:off x="403700" y="2026175"/>
            <a:ext cx="8520600" cy="34164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1900">
                <a:solidFill>
                  <a:srgbClr val="000000"/>
                </a:solidFill>
                <a:latin typeface="Oswald Light"/>
                <a:ea typeface="Oswald Light"/>
                <a:cs typeface="Oswald Light"/>
                <a:sym typeface="Oswald Light"/>
              </a:rPr>
              <a:t>1. Capture Live Image:</a:t>
            </a:r>
            <a:endParaRPr sz="1900">
              <a:solidFill>
                <a:srgbClr val="000000"/>
              </a:solidFill>
              <a:latin typeface="Oswald Light"/>
              <a:ea typeface="Oswald Light"/>
              <a:cs typeface="Oswald Light"/>
              <a:sym typeface="Oswald Light"/>
            </a:endParaRPr>
          </a:p>
          <a:p>
            <a:pPr indent="-349250" lvl="0" marL="457200" rtl="0" algn="l">
              <a:spcBef>
                <a:spcPts val="120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Live video taken to ensure presence during verification.</a:t>
            </a:r>
            <a:endParaRPr sz="19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n" sz="1900">
                <a:solidFill>
                  <a:srgbClr val="000000"/>
                </a:solidFill>
                <a:latin typeface="Oswald Light"/>
                <a:ea typeface="Oswald Light"/>
                <a:cs typeface="Oswald Light"/>
                <a:sym typeface="Oswald Light"/>
              </a:rPr>
              <a:t>2. Upload Two Images:</a:t>
            </a:r>
            <a:endParaRPr sz="1900">
              <a:solidFill>
                <a:srgbClr val="000000"/>
              </a:solidFill>
              <a:latin typeface="Oswald Light"/>
              <a:ea typeface="Oswald Light"/>
              <a:cs typeface="Oswald Light"/>
              <a:sym typeface="Oswald Light"/>
            </a:endParaRPr>
          </a:p>
          <a:p>
            <a:pPr indent="-349250" lvl="0" marL="457200" rtl="0" algn="l">
              <a:spcBef>
                <a:spcPts val="120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ID Document: e.g., passport or driver’s license for facial verification.</a:t>
            </a:r>
            <a:endParaRPr sz="1900">
              <a:solidFill>
                <a:srgbClr val="000000"/>
              </a:solidFill>
              <a:latin typeface="Oswald Light"/>
              <a:ea typeface="Oswald Light"/>
              <a:cs typeface="Oswald Light"/>
              <a:sym typeface="Oswald Light"/>
            </a:endParaRPr>
          </a:p>
          <a:p>
            <a:pPr indent="-349250" lvl="0" marL="457200" rtl="0" algn="l">
              <a:spcBef>
                <a:spcPts val="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Live vs. ID Document: Face comparison to confirm identity.</a:t>
            </a:r>
            <a:endParaRPr sz="1900">
              <a:solidFill>
                <a:srgbClr val="000000"/>
              </a:solidFill>
              <a:latin typeface="Oswald Light"/>
              <a:ea typeface="Oswald Light"/>
              <a:cs typeface="Oswald Light"/>
              <a:sym typeface="Oswald Light"/>
            </a:endParaRPr>
          </a:p>
          <a:p>
            <a:pPr indent="0" lvl="0" marL="0" rtl="0" algn="l">
              <a:spcBef>
                <a:spcPts val="1200"/>
              </a:spcBef>
              <a:spcAft>
                <a:spcPts val="0"/>
              </a:spcAft>
              <a:buNone/>
            </a:pPr>
            <a:r>
              <a:rPr lang="en" sz="1900">
                <a:solidFill>
                  <a:srgbClr val="000000"/>
                </a:solidFill>
                <a:latin typeface="Oswald Light"/>
                <a:ea typeface="Oswald Light"/>
                <a:cs typeface="Oswald Light"/>
                <a:sym typeface="Oswald Light"/>
              </a:rPr>
              <a:t>3. Verification Process:</a:t>
            </a:r>
            <a:endParaRPr sz="1900">
              <a:solidFill>
                <a:srgbClr val="000000"/>
              </a:solidFill>
              <a:latin typeface="Oswald Light"/>
              <a:ea typeface="Oswald Light"/>
              <a:cs typeface="Oswald Light"/>
              <a:sym typeface="Oswald Light"/>
            </a:endParaRPr>
          </a:p>
          <a:p>
            <a:pPr indent="-349250" lvl="0" marL="457200" rtl="0" algn="l">
              <a:spcBef>
                <a:spcPts val="120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Random Image: For database comparison.</a:t>
            </a:r>
            <a:endParaRPr sz="1900">
              <a:solidFill>
                <a:srgbClr val="000000"/>
              </a:solidFill>
              <a:latin typeface="Oswald Light"/>
              <a:ea typeface="Oswald Light"/>
              <a:cs typeface="Oswald Light"/>
              <a:sym typeface="Oswald Light"/>
            </a:endParaRPr>
          </a:p>
          <a:p>
            <a:pPr indent="-349250" lvl="0" marL="457200" rtl="0" algn="l">
              <a:spcBef>
                <a:spcPts val="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Database Search: Compare the second image against a large image database for the top k similar images.</a:t>
            </a:r>
            <a:endParaRPr sz="1900">
              <a:solidFill>
                <a:srgbClr val="000000"/>
              </a:solidFill>
              <a:latin typeface="Oswald Light"/>
              <a:ea typeface="Oswald Light"/>
              <a:cs typeface="Oswald Light"/>
              <a:sym typeface="Oswald Light"/>
            </a:endParaRPr>
          </a:p>
          <a:p>
            <a:pPr indent="0" lvl="0" marL="0" rtl="0" algn="l">
              <a:lnSpc>
                <a:spcPct val="100000"/>
              </a:lnSpc>
              <a:spcBef>
                <a:spcPts val="1200"/>
              </a:spcBef>
              <a:spcAft>
                <a:spcPts val="0"/>
              </a:spcAft>
              <a:buNone/>
            </a:pPr>
            <a:r>
              <a:t/>
            </a:r>
            <a:endParaRPr sz="2400">
              <a:solidFill>
                <a:schemeClr val="lt1"/>
              </a:solidFill>
              <a:latin typeface="Arial"/>
              <a:ea typeface="Arial"/>
              <a:cs typeface="Arial"/>
              <a:sym typeface="Arial"/>
            </a:endParaRPr>
          </a:p>
          <a:p>
            <a:pPr indent="0" lvl="0" marL="0" rtl="0" algn="l">
              <a:spcBef>
                <a:spcPts val="1200"/>
              </a:spcBef>
              <a:spcAft>
                <a:spcPts val="1600"/>
              </a:spcAft>
              <a:buNone/>
            </a:pPr>
            <a:r>
              <a:t/>
            </a:r>
            <a:endParaRPr/>
          </a:p>
        </p:txBody>
      </p:sp>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7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Down the problem</a:t>
            </a:r>
            <a:endParaRPr/>
          </a:p>
        </p:txBody>
      </p:sp>
      <p:graphicFrame>
        <p:nvGraphicFramePr>
          <p:cNvPr id="82" name="Google Shape;82;p16"/>
          <p:cNvGraphicFramePr/>
          <p:nvPr/>
        </p:nvGraphicFramePr>
        <p:xfrm>
          <a:off x="431800" y="1066175"/>
          <a:ext cx="3000000" cy="3000000"/>
        </p:xfrm>
        <a:graphic>
          <a:graphicData uri="http://schemas.openxmlformats.org/drawingml/2006/table">
            <a:tbl>
              <a:tblPr>
                <a:noFill/>
                <a:tableStyleId>{C86EB7A3-04D2-42DC-82D8-1C9006F05BAF}</a:tableStyleId>
              </a:tblPr>
              <a:tblGrid>
                <a:gridCol w="2100125"/>
                <a:gridCol w="2100125"/>
                <a:gridCol w="2100125"/>
                <a:gridCol w="2100125"/>
              </a:tblGrid>
              <a:tr h="414050">
                <a:tc>
                  <a:txBody>
                    <a:bodyPr/>
                    <a:lstStyle/>
                    <a:p>
                      <a:pPr indent="0" lvl="0" marL="0" rtl="0" algn="ctr">
                        <a:spcBef>
                          <a:spcPts val="0"/>
                        </a:spcBef>
                        <a:spcAft>
                          <a:spcPts val="0"/>
                        </a:spcAft>
                        <a:buNone/>
                      </a:pPr>
                      <a:r>
                        <a:rPr lang="en" sz="1700">
                          <a:solidFill>
                            <a:schemeClr val="dk1"/>
                          </a:solidFill>
                        </a:rPr>
                        <a:t>STEP 1 </a:t>
                      </a:r>
                      <a:endParaRPr sz="1700">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700">
                          <a:solidFill>
                            <a:schemeClr val="dk1"/>
                          </a:solidFill>
                        </a:rPr>
                        <a:t>STEP 2</a:t>
                      </a:r>
                      <a:endParaRPr sz="1700">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700">
                          <a:solidFill>
                            <a:schemeClr val="dk1"/>
                          </a:solidFill>
                        </a:rPr>
                        <a:t>STEP 3 </a:t>
                      </a:r>
                      <a:endParaRPr sz="1700">
                        <a:solidFill>
                          <a:schemeClr val="dk1"/>
                        </a:solidFill>
                      </a:endParaRPr>
                    </a:p>
                  </a:txBody>
                  <a:tcPr marT="91425" marB="91425" marR="91425" marL="91425" anchor="ctr"/>
                </a:tc>
                <a:tc>
                  <a:txBody>
                    <a:bodyPr/>
                    <a:lstStyle/>
                    <a:p>
                      <a:pPr indent="0" lvl="0" marL="0" rtl="0" algn="ctr">
                        <a:spcBef>
                          <a:spcPts val="0"/>
                        </a:spcBef>
                        <a:spcAft>
                          <a:spcPts val="0"/>
                        </a:spcAft>
                        <a:buNone/>
                      </a:pPr>
                      <a:r>
                        <a:rPr lang="en" sz="1700">
                          <a:solidFill>
                            <a:schemeClr val="dk1"/>
                          </a:solidFill>
                        </a:rPr>
                        <a:t>STEP 4</a:t>
                      </a:r>
                      <a:endParaRPr/>
                    </a:p>
                  </a:txBody>
                  <a:tcPr marT="91425" marB="91425" marR="91425" marL="91425" anchor="ctr"/>
                </a:tc>
              </a:tr>
              <a:tr h="3398875">
                <a:tc>
                  <a:txBody>
                    <a:bodyPr/>
                    <a:lstStyle/>
                    <a:p>
                      <a:pPr indent="0" lvl="0" marL="0" rtl="0" algn="l">
                        <a:spcBef>
                          <a:spcPts val="0"/>
                        </a:spcBef>
                        <a:spcAft>
                          <a:spcPts val="0"/>
                        </a:spcAft>
                        <a:buNone/>
                      </a:pPr>
                      <a:r>
                        <a:rPr lang="en" sz="1900">
                          <a:solidFill>
                            <a:schemeClr val="dk1"/>
                          </a:solidFill>
                          <a:latin typeface="Oswald Light"/>
                          <a:ea typeface="Oswald Light"/>
                          <a:cs typeface="Oswald Light"/>
                          <a:sym typeface="Oswald Light"/>
                        </a:rPr>
                        <a:t>Capture live video while giving random task from backend. So that liveness will be ensured. </a:t>
                      </a:r>
                      <a:endParaRPr sz="1900">
                        <a:solidFill>
                          <a:schemeClr val="dk1"/>
                        </a:solidFill>
                        <a:latin typeface="Oswald Light"/>
                        <a:ea typeface="Oswald Light"/>
                        <a:cs typeface="Oswald Light"/>
                        <a:sym typeface="Oswald Light"/>
                      </a:endParaRPr>
                    </a:p>
                  </a:txBody>
                  <a:tcPr marT="91425" marB="91425" marR="91425" marL="91425"/>
                </a:tc>
                <a:tc>
                  <a:txBody>
                    <a:bodyPr/>
                    <a:lstStyle/>
                    <a:p>
                      <a:pPr indent="0" lvl="0" marL="0" rtl="0" algn="l">
                        <a:spcBef>
                          <a:spcPts val="0"/>
                        </a:spcBef>
                        <a:spcAft>
                          <a:spcPts val="0"/>
                        </a:spcAft>
                        <a:buNone/>
                      </a:pPr>
                      <a:r>
                        <a:rPr lang="en" sz="1900">
                          <a:solidFill>
                            <a:schemeClr val="dk1"/>
                          </a:solidFill>
                          <a:latin typeface="Oswald Light"/>
                          <a:ea typeface="Oswald Light"/>
                          <a:cs typeface="Oswald Light"/>
                          <a:sym typeface="Oswald Light"/>
                        </a:rPr>
                        <a:t>The user uploads two images: one of their ID document and one random image. These images are stored in Azure Blob Storage, and their URLs are saved in MongoDB, facilitating easy retrieval during the verification process.</a:t>
                      </a:r>
                      <a:endParaRPr sz="220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Oswald Light"/>
                          <a:ea typeface="Oswald Light"/>
                          <a:cs typeface="Oswald Light"/>
                          <a:sym typeface="Oswald Light"/>
                        </a:rPr>
                        <a:t>The ResNet model compares the live image with the ID document for facial verification, ensuring accurate recognition despite variations in lighting or accessories such as hats or glasses.</a:t>
                      </a:r>
                      <a:endParaRPr sz="2500">
                        <a:solidFill>
                          <a:schemeClr val="dk1"/>
                        </a:solidFill>
                        <a:latin typeface="Oswald Light"/>
                        <a:ea typeface="Oswald Light"/>
                        <a:cs typeface="Oswald Light"/>
                        <a:sym typeface="Oswald 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Oswald Light"/>
                          <a:ea typeface="Oswald Light"/>
                          <a:cs typeface="Oswald Light"/>
                          <a:sym typeface="Oswald Light"/>
                        </a:rPr>
                        <a:t>The random image is compared against a large database using K-cluster matching, providing the top-k similar images along with their similarity scores, helping detect potential fraud or matching identities.</a:t>
                      </a:r>
                      <a:endParaRPr sz="2700">
                        <a:solidFill>
                          <a:schemeClr val="dk1"/>
                        </a:solidFill>
                        <a:highlight>
                          <a:schemeClr val="lt1"/>
                        </a:highlight>
                        <a:latin typeface="Oswald Light"/>
                        <a:ea typeface="Oswald Light"/>
                        <a:cs typeface="Oswald Light"/>
                        <a:sym typeface="Oswald Light"/>
                      </a:endParaRPr>
                    </a:p>
                  </a:txBody>
                  <a:tcPr marT="91425" marB="91425" marR="91425" marL="91425"/>
                </a:tc>
              </a:tr>
            </a:tbl>
          </a:graphicData>
        </a:graphic>
      </p:graphicFrame>
      <p:sp>
        <p:nvSpPr>
          <p:cNvPr id="83" name="Google Shape;83;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496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rPr>
              <a:t>Machine</a:t>
            </a:r>
            <a:r>
              <a:rPr lang="en" sz="3500">
                <a:solidFill>
                  <a:schemeClr val="lt1"/>
                </a:solidFill>
              </a:rPr>
              <a:t> Learning Components</a:t>
            </a:r>
            <a:endParaRPr sz="3500">
              <a:solidFill>
                <a:schemeClr val="lt1"/>
              </a:solidFill>
            </a:endParaRPr>
          </a:p>
        </p:txBody>
      </p:sp>
      <p:sp>
        <p:nvSpPr>
          <p:cNvPr id="89" name="Google Shape;89;p17"/>
          <p:cNvSpPr txBox="1"/>
          <p:nvPr>
            <p:ph idx="1" type="body"/>
          </p:nvPr>
        </p:nvSpPr>
        <p:spPr>
          <a:xfrm>
            <a:off x="249750" y="2159950"/>
            <a:ext cx="8644500" cy="33330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Oswald Light"/>
                <a:ea typeface="Oswald Light"/>
                <a:cs typeface="Oswald Light"/>
                <a:sym typeface="Oswald Light"/>
              </a:rPr>
              <a:t>1. Face-ID Matching:</a:t>
            </a:r>
            <a:endParaRPr>
              <a:solidFill>
                <a:srgbClr val="000000"/>
              </a:solidFill>
              <a:latin typeface="Oswald Light"/>
              <a:ea typeface="Oswald Light"/>
              <a:cs typeface="Oswald Light"/>
              <a:sym typeface="Oswald Light"/>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Oswald Light"/>
                <a:ea typeface="Oswald Light"/>
                <a:cs typeface="Oswald Light"/>
                <a:sym typeface="Oswald Light"/>
              </a:rPr>
              <a:t>Goal: Match the face in the ID document with the live captured image.</a:t>
            </a:r>
            <a:br>
              <a:rPr lang="en">
                <a:solidFill>
                  <a:srgbClr val="000000"/>
                </a:solidFill>
                <a:latin typeface="Oswald Light"/>
                <a:ea typeface="Oswald Light"/>
                <a:cs typeface="Oswald Light"/>
                <a:sym typeface="Oswald Light"/>
              </a:rPr>
            </a:br>
            <a:endParaRPr>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Approach Tried but Failed:</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Oswald Light"/>
              <a:buChar char="○"/>
            </a:pPr>
            <a:r>
              <a:rPr lang="en" sz="1800">
                <a:solidFill>
                  <a:srgbClr val="000000"/>
                </a:solidFill>
                <a:latin typeface="Oswald Light"/>
                <a:ea typeface="Oswald Light"/>
                <a:cs typeface="Oswald Light"/>
                <a:sym typeface="Oswald Light"/>
              </a:rPr>
              <a:t>VGG Net, MobileFaceNet, multi-model weights, Selfie ID dataset.</a:t>
            </a:r>
            <a:br>
              <a:rPr lang="en" sz="1800">
                <a:solidFill>
                  <a:srgbClr val="000000"/>
                </a:solidFill>
                <a:latin typeface="Oswald Light"/>
                <a:ea typeface="Oswald Light"/>
                <a:cs typeface="Oswald Light"/>
                <a:sym typeface="Oswald Light"/>
              </a:rPr>
            </a:br>
            <a:endParaRPr sz="1800">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Successful Solution:</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ResNet Model: Provided high accuracy in matching faces despite variations in lighting, angles, and accessories.</a:t>
            </a:r>
            <a:endParaRPr sz="1800">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Tech Stack: TensorFlow/Keras, OpenCV for face detection.</a:t>
            </a:r>
            <a:endParaRPr sz="1800">
              <a:solidFill>
                <a:srgbClr val="000000"/>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sz="23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t/>
            </a:r>
            <a:endParaRPr sz="3300">
              <a:solidFill>
                <a:schemeClr val="dk1"/>
              </a:solidFill>
              <a:latin typeface="Arial"/>
              <a:ea typeface="Arial"/>
              <a:cs typeface="Arial"/>
              <a:sym typeface="Arial"/>
            </a:endParaRPr>
          </a:p>
          <a:p>
            <a:pPr indent="0" lvl="0" marL="0" rtl="0" algn="l">
              <a:lnSpc>
                <a:spcPct val="115000"/>
              </a:lnSpc>
              <a:spcBef>
                <a:spcPts val="1200"/>
              </a:spcBef>
              <a:spcAft>
                <a:spcPts val="1600"/>
              </a:spcAft>
              <a:buNone/>
            </a:pPr>
            <a:r>
              <a:t/>
            </a:r>
            <a:endParaRPr sz="2000"/>
          </a:p>
        </p:txBody>
      </p:sp>
      <p:sp>
        <p:nvSpPr>
          <p:cNvPr id="90" name="Google Shape;90;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rPr>
              <a:t>Machine Learning Components</a:t>
            </a:r>
            <a:endParaRPr sz="3500">
              <a:solidFill>
                <a:schemeClr val="lt1"/>
              </a:solidFill>
            </a:endParaRPr>
          </a:p>
        </p:txBody>
      </p:sp>
      <p:sp>
        <p:nvSpPr>
          <p:cNvPr id="96" name="Google Shape;96;p18"/>
          <p:cNvSpPr txBox="1"/>
          <p:nvPr>
            <p:ph idx="1" type="body"/>
          </p:nvPr>
        </p:nvSpPr>
        <p:spPr>
          <a:xfrm>
            <a:off x="311700" y="1405625"/>
            <a:ext cx="8520600" cy="37380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Oswald Light"/>
                <a:ea typeface="Oswald Light"/>
                <a:cs typeface="Oswald Light"/>
                <a:sym typeface="Oswald Light"/>
              </a:rPr>
              <a:t>2. Liveness Detection:</a:t>
            </a:r>
            <a:endParaRPr>
              <a:solidFill>
                <a:srgbClr val="000000"/>
              </a:solidFill>
              <a:latin typeface="Oswald Light"/>
              <a:ea typeface="Oswald Light"/>
              <a:cs typeface="Oswald Light"/>
              <a:sym typeface="Oswald Light"/>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Oswald Light"/>
                <a:ea typeface="Oswald Light"/>
                <a:cs typeface="Oswald Light"/>
                <a:sym typeface="Oswald Light"/>
              </a:rPr>
              <a:t>Goal: Ensure the live image is genuine and not a spoof.</a:t>
            </a:r>
            <a:endParaRPr>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Approach Tried but Failed:</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Oswald Light"/>
              <a:buChar char="○"/>
            </a:pPr>
            <a:r>
              <a:rPr lang="en" sz="1800">
                <a:solidFill>
                  <a:srgbClr val="000000"/>
                </a:solidFill>
                <a:latin typeface="Oswald Light"/>
                <a:ea typeface="Oswald Light"/>
                <a:cs typeface="Oswald Light"/>
                <a:sym typeface="Oswald Light"/>
              </a:rPr>
              <a:t>Shape predictor 68 face landmarks, VGGFace2 dataset.</a:t>
            </a:r>
            <a:endParaRPr sz="1800">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Successful Solution:</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Finger Expression Recognition: Users perform specific finger gestures.</a:t>
            </a:r>
            <a:endParaRPr sz="1800">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Face Movement Detection: Detecting blinks, eye, and lip movements.</a:t>
            </a:r>
            <a:endParaRPr sz="1800">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Oswald Light"/>
                <a:ea typeface="Oswald Light"/>
                <a:cs typeface="Oswald Light"/>
                <a:sym typeface="Oswald Light"/>
              </a:rPr>
              <a:t>Tech Stack: OpenCV, custom algorithms for movement detection.</a:t>
            </a:r>
            <a:endParaRPr>
              <a:solidFill>
                <a:srgbClr val="000000"/>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sz="1700">
              <a:solidFill>
                <a:schemeClr val="lt1"/>
              </a:solidFill>
              <a:latin typeface="Arial"/>
              <a:ea typeface="Arial"/>
              <a:cs typeface="Arial"/>
              <a:sym typeface="Arial"/>
            </a:endParaRPr>
          </a:p>
          <a:p>
            <a:pPr indent="0" lvl="0" marL="0" marR="0" rtl="0" algn="l">
              <a:lnSpc>
                <a:spcPct val="150000"/>
              </a:lnSpc>
              <a:spcBef>
                <a:spcPts val="1200"/>
              </a:spcBef>
              <a:spcAft>
                <a:spcPts val="0"/>
              </a:spcAft>
              <a:buNone/>
            </a:pPr>
            <a:r>
              <a:t/>
            </a:r>
            <a:endParaRPr sz="1500">
              <a:solidFill>
                <a:schemeClr val="dk1"/>
              </a:solidFill>
              <a:latin typeface="Arial"/>
              <a:ea typeface="Arial"/>
              <a:cs typeface="Arial"/>
              <a:sym typeface="Arial"/>
            </a:endParaRPr>
          </a:p>
          <a:p>
            <a:pPr indent="0" lvl="0" marL="0" rtl="0" algn="l">
              <a:spcBef>
                <a:spcPts val="1200"/>
              </a:spcBef>
              <a:spcAft>
                <a:spcPts val="1600"/>
              </a:spcAft>
              <a:buNone/>
            </a:pPr>
            <a:r>
              <a:t/>
            </a:r>
            <a:endParaRPr/>
          </a:p>
        </p:txBody>
      </p:sp>
      <p:sp>
        <p:nvSpPr>
          <p:cNvPr id="97" name="Google Shape;97;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Machine Learning Components</a:t>
            </a:r>
            <a:endParaRPr>
              <a:solidFill>
                <a:schemeClr val="lt1"/>
              </a:solidFill>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Oswald Light"/>
                <a:ea typeface="Oswald Light"/>
                <a:cs typeface="Oswald Light"/>
                <a:sym typeface="Oswald Light"/>
              </a:rPr>
              <a:t>K-Similar Image Search:</a:t>
            </a:r>
            <a:endParaRPr>
              <a:solidFill>
                <a:srgbClr val="000000"/>
              </a:solidFill>
              <a:latin typeface="Oswald Light"/>
              <a:ea typeface="Oswald Light"/>
              <a:cs typeface="Oswald Light"/>
              <a:sym typeface="Oswald Light"/>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Oswald Light"/>
                <a:ea typeface="Oswald Light"/>
                <a:cs typeface="Oswald Light"/>
                <a:sym typeface="Oswald Light"/>
              </a:rPr>
              <a:t>Goal: Compare the second uploaded image against a large database to find the top k similar images.</a:t>
            </a:r>
            <a:endParaRPr>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Approach Tried but Failed:</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Oswald Light"/>
              <a:buChar char="○"/>
            </a:pPr>
            <a:r>
              <a:rPr lang="en" sz="1800">
                <a:solidFill>
                  <a:srgbClr val="000000"/>
                </a:solidFill>
                <a:latin typeface="Oswald Light"/>
                <a:ea typeface="Oswald Light"/>
                <a:cs typeface="Oswald Light"/>
                <a:sym typeface="Oswald Light"/>
              </a:rPr>
              <a:t>PCA Dimensionality Reduction, Faiss Index, ResNet50, imagenet dataset.</a:t>
            </a:r>
            <a:endParaRPr sz="1800">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Oswald Light"/>
              <a:buChar char="●"/>
            </a:pPr>
            <a:r>
              <a:rPr lang="en">
                <a:solidFill>
                  <a:srgbClr val="000000"/>
                </a:solidFill>
                <a:latin typeface="Oswald Light"/>
                <a:ea typeface="Oswald Light"/>
                <a:cs typeface="Oswald Light"/>
                <a:sym typeface="Oswald Light"/>
              </a:rPr>
              <a:t>Successful Solution:</a:t>
            </a:r>
            <a:endParaRPr>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Custom Dataset: Trained on 70k images.</a:t>
            </a:r>
            <a:endParaRPr sz="1800">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Testing: Conducted on image sets of 200, 500, 1,300 up to 40k images.</a:t>
            </a:r>
            <a:endParaRPr sz="1800">
              <a:solidFill>
                <a:srgbClr val="000000"/>
              </a:solidFill>
              <a:latin typeface="Oswald Light"/>
              <a:ea typeface="Oswald Light"/>
              <a:cs typeface="Oswald Light"/>
              <a:sym typeface="Oswald Light"/>
            </a:endParaRPr>
          </a:p>
          <a:p>
            <a:pPr indent="-342900" lvl="1" marL="914400" rtl="0" algn="l">
              <a:spcBef>
                <a:spcPts val="0"/>
              </a:spcBef>
              <a:spcAft>
                <a:spcPts val="0"/>
              </a:spcAft>
              <a:buClr>
                <a:srgbClr val="000000"/>
              </a:buClr>
              <a:buSzPts val="1800"/>
              <a:buFont typeface="Arial"/>
              <a:buChar char="○"/>
            </a:pPr>
            <a:r>
              <a:rPr lang="en" sz="1800">
                <a:solidFill>
                  <a:srgbClr val="000000"/>
                </a:solidFill>
                <a:latin typeface="Oswald Light"/>
                <a:ea typeface="Oswald Light"/>
                <a:cs typeface="Oswald Light"/>
                <a:sym typeface="Oswald Light"/>
              </a:rPr>
              <a:t>Result: Successfully retrieved top 5 similar images for a testing image.</a:t>
            </a:r>
            <a:endParaRPr sz="1800">
              <a:solidFill>
                <a:srgbClr val="000000"/>
              </a:solidFill>
              <a:latin typeface="Oswald Light"/>
              <a:ea typeface="Oswald Light"/>
              <a:cs typeface="Oswald Light"/>
              <a:sym typeface="Oswald Light"/>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Oswald Light"/>
                <a:ea typeface="Oswald Light"/>
                <a:cs typeface="Oswald Light"/>
                <a:sym typeface="Oswald Light"/>
              </a:rPr>
              <a:t>Tech Stack: Custom-trained models, efficient search algorithms.</a:t>
            </a:r>
            <a:endParaRPr>
              <a:solidFill>
                <a:srgbClr val="000000"/>
              </a:solidFill>
              <a:latin typeface="Oswald Light"/>
              <a:ea typeface="Oswald Light"/>
              <a:cs typeface="Oswald Light"/>
              <a:sym typeface="Oswald Light"/>
            </a:endParaRPr>
          </a:p>
          <a:p>
            <a:pPr indent="0" lvl="0" marL="0" rtl="0" algn="l">
              <a:spcBef>
                <a:spcPts val="1200"/>
              </a:spcBef>
              <a:spcAft>
                <a:spcPts val="1600"/>
              </a:spcAft>
              <a:buNone/>
            </a:pPr>
            <a:r>
              <a:t/>
            </a:r>
            <a:endParaRPr/>
          </a:p>
        </p:txBody>
      </p:sp>
      <p:sp>
        <p:nvSpPr>
          <p:cNvPr id="104" name="Google Shape;104;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1965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rPr>
              <a:t>Technical Details</a:t>
            </a:r>
            <a:endParaRPr sz="3500">
              <a:solidFill>
                <a:schemeClr val="lt1"/>
              </a:solidFill>
            </a:endParaRPr>
          </a:p>
        </p:txBody>
      </p:sp>
      <p:sp>
        <p:nvSpPr>
          <p:cNvPr id="110" name="Google Shape;110;p20"/>
          <p:cNvSpPr txBox="1"/>
          <p:nvPr>
            <p:ph idx="1" type="body"/>
          </p:nvPr>
        </p:nvSpPr>
        <p:spPr>
          <a:xfrm>
            <a:off x="311700" y="1975975"/>
            <a:ext cx="8520600" cy="3167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2000">
                <a:solidFill>
                  <a:srgbClr val="000000"/>
                </a:solidFill>
                <a:latin typeface="Oswald Light"/>
                <a:ea typeface="Oswald Light"/>
                <a:cs typeface="Oswald Light"/>
                <a:sym typeface="Oswald Light"/>
              </a:rPr>
              <a:t>Frontend:</a:t>
            </a:r>
            <a:endParaRPr sz="2000">
              <a:solidFill>
                <a:srgbClr val="000000"/>
              </a:solidFill>
              <a:latin typeface="Oswald Light"/>
              <a:ea typeface="Oswald Light"/>
              <a:cs typeface="Oswald Light"/>
              <a:sym typeface="Oswald Light"/>
            </a:endParaRPr>
          </a:p>
          <a:p>
            <a:pPr indent="-355600" lvl="0" marL="457200" rtl="0" algn="l">
              <a:spcBef>
                <a:spcPts val="1200"/>
              </a:spcBef>
              <a:spcAft>
                <a:spcPts val="0"/>
              </a:spcAft>
              <a:buClr>
                <a:srgbClr val="000000"/>
              </a:buClr>
              <a:buSzPts val="2000"/>
              <a:buFont typeface="Oswald Light"/>
              <a:buChar char="●"/>
            </a:pPr>
            <a:r>
              <a:rPr lang="en" sz="2000">
                <a:solidFill>
                  <a:srgbClr val="000000"/>
                </a:solidFill>
                <a:latin typeface="Oswald Light"/>
                <a:ea typeface="Oswald Light"/>
                <a:cs typeface="Oswald Light"/>
                <a:sym typeface="Oswald Light"/>
              </a:rPr>
              <a:t>Pages Implemented:</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Total Pages (4): Home, Signup, Login, Result.</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Form Pages (3): ID Photo Upload, Live Video Capture, Random Image Upload.</a:t>
            </a:r>
            <a:endParaRPr sz="2000">
              <a:solidFill>
                <a:srgbClr val="000000"/>
              </a:solidFill>
              <a:latin typeface="Oswald Light"/>
              <a:ea typeface="Oswald Light"/>
              <a:cs typeface="Oswald Light"/>
              <a:sym typeface="Oswald Light"/>
            </a:endParaRPr>
          </a:p>
          <a:p>
            <a:pPr indent="-355600" lvl="0" marL="457200" rtl="0" algn="l">
              <a:spcBef>
                <a:spcPts val="0"/>
              </a:spcBef>
              <a:spcAft>
                <a:spcPts val="0"/>
              </a:spcAft>
              <a:buClr>
                <a:srgbClr val="000000"/>
              </a:buClr>
              <a:buSzPts val="2000"/>
              <a:buFont typeface="Oswald Light"/>
              <a:buChar char="●"/>
            </a:pPr>
            <a:r>
              <a:rPr lang="en" sz="2000">
                <a:solidFill>
                  <a:srgbClr val="000000"/>
                </a:solidFill>
                <a:latin typeface="Oswald Light"/>
                <a:ea typeface="Oswald Light"/>
                <a:cs typeface="Oswald Light"/>
                <a:sym typeface="Oswald Light"/>
              </a:rPr>
              <a:t>Technologies Used:</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Frameworks/Libraries: [e.g., React, HTML/CSS/JavaScript]</a:t>
            </a:r>
            <a:endParaRPr sz="2000">
              <a:solidFill>
                <a:srgbClr val="000000"/>
              </a:solidFill>
              <a:latin typeface="Oswald Light"/>
              <a:ea typeface="Oswald Light"/>
              <a:cs typeface="Oswald Light"/>
              <a:sym typeface="Oswald Light"/>
            </a:endParaRPr>
          </a:p>
          <a:p>
            <a:pPr indent="-355600" lvl="1" marL="914400" rtl="0" algn="l">
              <a:spcBef>
                <a:spcPts val="0"/>
              </a:spcBef>
              <a:spcAft>
                <a:spcPts val="0"/>
              </a:spcAft>
              <a:buClr>
                <a:srgbClr val="000000"/>
              </a:buClr>
              <a:buSzPts val="2000"/>
              <a:buFont typeface="Arial"/>
              <a:buChar char="○"/>
            </a:pPr>
            <a:r>
              <a:rPr lang="en" sz="2000">
                <a:solidFill>
                  <a:srgbClr val="000000"/>
                </a:solidFill>
                <a:latin typeface="Oswald Light"/>
                <a:ea typeface="Oswald Light"/>
                <a:cs typeface="Oswald Light"/>
                <a:sym typeface="Oswald Light"/>
              </a:rPr>
              <a:t>Design Tools: [e.g., Bootstrap, Material UI]</a:t>
            </a:r>
            <a:endParaRPr sz="2000">
              <a:solidFill>
                <a:srgbClr val="000000"/>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t/>
            </a:r>
            <a:endParaRPr sz="2900">
              <a:solidFill>
                <a:schemeClr val="dk1"/>
              </a:solidFill>
              <a:latin typeface="Arial"/>
              <a:ea typeface="Arial"/>
              <a:cs typeface="Arial"/>
              <a:sym typeface="Arial"/>
            </a:endParaRPr>
          </a:p>
          <a:p>
            <a:pPr indent="0" lvl="0" marL="0" rtl="0" algn="l">
              <a:lnSpc>
                <a:spcPct val="115000"/>
              </a:lnSpc>
              <a:spcBef>
                <a:spcPts val="1200"/>
              </a:spcBef>
              <a:spcAft>
                <a:spcPts val="1600"/>
              </a:spcAft>
              <a:buNone/>
            </a:pPr>
            <a:r>
              <a:t/>
            </a:r>
            <a:endParaRPr sz="2200">
              <a:solidFill>
                <a:schemeClr val="dk1"/>
              </a:solidFill>
            </a:endParaRPr>
          </a:p>
        </p:txBody>
      </p:sp>
      <p:sp>
        <p:nvSpPr>
          <p:cNvPr id="111" name="Google Shape;111;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1965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500">
                <a:solidFill>
                  <a:schemeClr val="lt1"/>
                </a:solidFill>
              </a:rPr>
              <a:t>Technical Details</a:t>
            </a:r>
            <a:endParaRPr sz="3500">
              <a:solidFill>
                <a:schemeClr val="lt1"/>
              </a:solidFill>
            </a:endParaRPr>
          </a:p>
        </p:txBody>
      </p:sp>
      <p:sp>
        <p:nvSpPr>
          <p:cNvPr id="117" name="Google Shape;117;p21"/>
          <p:cNvSpPr txBox="1"/>
          <p:nvPr>
            <p:ph idx="1" type="body"/>
          </p:nvPr>
        </p:nvSpPr>
        <p:spPr>
          <a:xfrm>
            <a:off x="518350" y="2571750"/>
            <a:ext cx="8520600" cy="31677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1900">
                <a:solidFill>
                  <a:srgbClr val="000000"/>
                </a:solidFill>
                <a:latin typeface="Oswald Light"/>
                <a:ea typeface="Oswald Light"/>
                <a:cs typeface="Oswald Light"/>
                <a:sym typeface="Oswald Light"/>
              </a:rPr>
              <a:t>Backend:</a:t>
            </a:r>
            <a:endParaRPr sz="1900">
              <a:solidFill>
                <a:srgbClr val="000000"/>
              </a:solidFill>
              <a:latin typeface="Oswald Light"/>
              <a:ea typeface="Oswald Light"/>
              <a:cs typeface="Oswald Light"/>
              <a:sym typeface="Oswald Light"/>
            </a:endParaRPr>
          </a:p>
          <a:p>
            <a:pPr indent="-349250" lvl="0" marL="457200" rtl="0" algn="l">
              <a:spcBef>
                <a:spcPts val="120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Structure &amp; Workflow:</a:t>
            </a:r>
            <a:endParaRPr sz="1700">
              <a:solidFill>
                <a:srgbClr val="000000"/>
              </a:solidFill>
              <a:latin typeface="Oswald Light"/>
              <a:ea typeface="Oswald Light"/>
              <a:cs typeface="Oswald Light"/>
              <a:sym typeface="Oswald Light"/>
            </a:endParaRPr>
          </a:p>
          <a:p>
            <a:pPr indent="-349250" lvl="1" marL="914400" rtl="0" algn="l">
              <a:spcBef>
                <a:spcPts val="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Input Handling:</a:t>
            </a:r>
            <a:endParaRPr sz="1900">
              <a:solidFill>
                <a:srgbClr val="000000"/>
              </a:solidFill>
              <a:latin typeface="Oswald Light"/>
              <a:ea typeface="Oswald Light"/>
              <a:cs typeface="Oswald Light"/>
              <a:sym typeface="Oswald Light"/>
            </a:endParaRPr>
          </a:p>
          <a:p>
            <a:pPr indent="-349250" lvl="2" marL="1371600" rtl="0" algn="l">
              <a:spcBef>
                <a:spcPts val="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Receives two images and a video for liveness detection.</a:t>
            </a:r>
            <a:endParaRPr sz="1900">
              <a:solidFill>
                <a:srgbClr val="000000"/>
              </a:solidFill>
              <a:latin typeface="Oswald Light"/>
              <a:ea typeface="Oswald Light"/>
              <a:cs typeface="Oswald Light"/>
              <a:sym typeface="Oswald Light"/>
            </a:endParaRPr>
          </a:p>
          <a:p>
            <a:pPr indent="-349250" lvl="1" marL="914400" rtl="0" algn="l">
              <a:spcBef>
                <a:spcPts val="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Image Storage:</a:t>
            </a:r>
            <a:endParaRPr sz="1900">
              <a:solidFill>
                <a:srgbClr val="000000"/>
              </a:solidFill>
              <a:latin typeface="Oswald Light"/>
              <a:ea typeface="Oswald Light"/>
              <a:cs typeface="Oswald Light"/>
              <a:sym typeface="Oswald Light"/>
            </a:endParaRPr>
          </a:p>
          <a:p>
            <a:pPr indent="-349250" lvl="2" marL="1371600" rtl="0" algn="l">
              <a:spcBef>
                <a:spcPts val="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Azure Blob Storage: Stores images,videos securely and scalably.</a:t>
            </a:r>
            <a:endParaRPr sz="1900">
              <a:solidFill>
                <a:srgbClr val="000000"/>
              </a:solidFill>
              <a:latin typeface="Oswald Light"/>
              <a:ea typeface="Oswald Light"/>
              <a:cs typeface="Oswald Light"/>
              <a:sym typeface="Oswald Light"/>
            </a:endParaRPr>
          </a:p>
          <a:p>
            <a:pPr indent="-349250" lvl="2" marL="1371600" rtl="0" algn="l">
              <a:spcBef>
                <a:spcPts val="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URL Generation: Each image stored generates a unique URL.</a:t>
            </a:r>
            <a:endParaRPr sz="1900">
              <a:solidFill>
                <a:srgbClr val="000000"/>
              </a:solidFill>
              <a:latin typeface="Oswald Light"/>
              <a:ea typeface="Oswald Light"/>
              <a:cs typeface="Oswald Light"/>
              <a:sym typeface="Oswald Light"/>
            </a:endParaRPr>
          </a:p>
          <a:p>
            <a:pPr indent="-349250" lvl="1" marL="914400" rtl="0" algn="l">
              <a:spcBef>
                <a:spcPts val="0"/>
              </a:spcBef>
              <a:spcAft>
                <a:spcPts val="0"/>
              </a:spcAft>
              <a:buClr>
                <a:srgbClr val="000000"/>
              </a:buClr>
              <a:buSzPts val="1900"/>
              <a:buFont typeface="Oswald Light"/>
              <a:buChar char="○"/>
            </a:pPr>
            <a:r>
              <a:rPr lang="en" sz="1900">
                <a:solidFill>
                  <a:srgbClr val="000000"/>
                </a:solidFill>
                <a:latin typeface="Oswald Light"/>
                <a:ea typeface="Oswald Light"/>
                <a:cs typeface="Oswald Light"/>
                <a:sym typeface="Oswald Light"/>
              </a:rPr>
              <a:t>Database Management:</a:t>
            </a:r>
            <a:endParaRPr sz="1900">
              <a:solidFill>
                <a:srgbClr val="000000"/>
              </a:solidFill>
              <a:latin typeface="Oswald Light"/>
              <a:ea typeface="Oswald Light"/>
              <a:cs typeface="Oswald Light"/>
              <a:sym typeface="Oswald Light"/>
            </a:endParaRPr>
          </a:p>
          <a:p>
            <a:pPr indent="-349250" lvl="2" marL="1371600" rtl="0" algn="l">
              <a:spcBef>
                <a:spcPts val="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MongoDB Cluster: Stores image URLs and user data.</a:t>
            </a:r>
            <a:endParaRPr sz="1900">
              <a:solidFill>
                <a:srgbClr val="000000"/>
              </a:solidFill>
              <a:latin typeface="Oswald Light"/>
              <a:ea typeface="Oswald Light"/>
              <a:cs typeface="Oswald Light"/>
              <a:sym typeface="Oswald Light"/>
            </a:endParaRPr>
          </a:p>
          <a:p>
            <a:pPr indent="-349250" lvl="2" marL="1371600" rtl="0" algn="l">
              <a:spcBef>
                <a:spcPts val="0"/>
              </a:spcBef>
              <a:spcAft>
                <a:spcPts val="0"/>
              </a:spcAft>
              <a:buClr>
                <a:srgbClr val="000000"/>
              </a:buClr>
              <a:buSzPts val="1900"/>
              <a:buFont typeface="Arial"/>
              <a:buChar char="■"/>
            </a:pPr>
            <a:r>
              <a:rPr lang="en" sz="1900">
                <a:solidFill>
                  <a:srgbClr val="000000"/>
                </a:solidFill>
                <a:latin typeface="Oswald Light"/>
                <a:ea typeface="Oswald Light"/>
                <a:cs typeface="Oswald Light"/>
                <a:sym typeface="Oswald Light"/>
              </a:rPr>
              <a:t>Data Flow: URLs are associated with user sessions and sent to ML models.</a:t>
            </a:r>
            <a:endParaRPr sz="1900">
              <a:solidFill>
                <a:srgbClr val="000000"/>
              </a:solidFill>
              <a:latin typeface="Oswald Light"/>
              <a:ea typeface="Oswald Light"/>
              <a:cs typeface="Oswald Light"/>
              <a:sym typeface="Oswald Light"/>
            </a:endParaRPr>
          </a:p>
          <a:p>
            <a:pPr indent="-349250" lvl="1" marL="914400" rtl="0" algn="l">
              <a:spcBef>
                <a:spcPts val="0"/>
              </a:spcBef>
              <a:spcAft>
                <a:spcPts val="0"/>
              </a:spcAft>
              <a:buClr>
                <a:srgbClr val="000000"/>
              </a:buClr>
              <a:buSzPts val="1900"/>
              <a:buFont typeface="Oswald Light"/>
              <a:buChar char="○"/>
            </a:pPr>
            <a:r>
              <a:t/>
            </a:r>
            <a:endParaRPr sz="1900">
              <a:solidFill>
                <a:srgbClr val="000000"/>
              </a:solidFill>
              <a:latin typeface="Oswald Light"/>
              <a:ea typeface="Oswald Light"/>
              <a:cs typeface="Oswald Light"/>
              <a:sym typeface="Oswald Light"/>
            </a:endParaRPr>
          </a:p>
          <a:p>
            <a:pPr indent="0" lvl="0" marL="914400" rtl="0" algn="l">
              <a:spcBef>
                <a:spcPts val="1200"/>
              </a:spcBef>
              <a:spcAft>
                <a:spcPts val="0"/>
              </a:spcAft>
              <a:buNone/>
            </a:pPr>
            <a:r>
              <a:t/>
            </a:r>
            <a:endParaRPr sz="2000">
              <a:solidFill>
                <a:srgbClr val="000000"/>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a:solidFill>
                <a:schemeClr val="lt1"/>
              </a:solidFill>
              <a:latin typeface="Oswald Light"/>
              <a:ea typeface="Oswald Light"/>
              <a:cs typeface="Oswald Light"/>
              <a:sym typeface="Oswald Light"/>
            </a:endParaRPr>
          </a:p>
          <a:p>
            <a:pPr indent="0" lvl="0" marL="0" rtl="0" algn="l">
              <a:lnSpc>
                <a:spcPct val="115000"/>
              </a:lnSpc>
              <a:spcBef>
                <a:spcPts val="1200"/>
              </a:spcBef>
              <a:spcAft>
                <a:spcPts val="0"/>
              </a:spcAft>
              <a:buNone/>
            </a:pPr>
            <a:r>
              <a:t/>
            </a:r>
            <a:endParaRPr sz="2900">
              <a:solidFill>
                <a:schemeClr val="dk1"/>
              </a:solidFill>
              <a:latin typeface="Oswald Light"/>
              <a:ea typeface="Oswald Light"/>
              <a:cs typeface="Oswald Light"/>
              <a:sym typeface="Oswald Light"/>
            </a:endParaRPr>
          </a:p>
          <a:p>
            <a:pPr indent="0" lvl="0" marL="0" rtl="0" algn="l">
              <a:lnSpc>
                <a:spcPct val="115000"/>
              </a:lnSpc>
              <a:spcBef>
                <a:spcPts val="1200"/>
              </a:spcBef>
              <a:spcAft>
                <a:spcPts val="1600"/>
              </a:spcAft>
              <a:buNone/>
            </a:pPr>
            <a:r>
              <a:t/>
            </a:r>
            <a:endParaRPr sz="2200">
              <a:solidFill>
                <a:schemeClr val="dk1"/>
              </a:solidFill>
              <a:latin typeface="Oswald Light"/>
              <a:ea typeface="Oswald Light"/>
              <a:cs typeface="Oswald Light"/>
              <a:sym typeface="Oswald Light"/>
            </a:endParaRPr>
          </a:p>
        </p:txBody>
      </p:sp>
      <p:sp>
        <p:nvSpPr>
          <p:cNvPr id="118" name="Google Shape;11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