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44"/>
  </p:notesMasterIdLst>
  <p:handoutMasterIdLst>
    <p:handoutMasterId r:id="rId45"/>
  </p:handoutMasterIdLst>
  <p:sldIdLst>
    <p:sldId id="256" r:id="rId3"/>
    <p:sldId id="315" r:id="rId4"/>
    <p:sldId id="316" r:id="rId5"/>
    <p:sldId id="333" r:id="rId6"/>
    <p:sldId id="334" r:id="rId7"/>
    <p:sldId id="341" r:id="rId8"/>
    <p:sldId id="342" r:id="rId9"/>
    <p:sldId id="343" r:id="rId10"/>
    <p:sldId id="344" r:id="rId11"/>
    <p:sldId id="345" r:id="rId12"/>
    <p:sldId id="375" r:id="rId13"/>
    <p:sldId id="376" r:id="rId14"/>
    <p:sldId id="377" r:id="rId15"/>
    <p:sldId id="378" r:id="rId16"/>
    <p:sldId id="397" r:id="rId17"/>
    <p:sldId id="347" r:id="rId18"/>
    <p:sldId id="365" r:id="rId19"/>
    <p:sldId id="379" r:id="rId20"/>
    <p:sldId id="402" r:id="rId21"/>
    <p:sldId id="321" r:id="rId22"/>
    <p:sldId id="327" r:id="rId23"/>
    <p:sldId id="326" r:id="rId24"/>
    <p:sldId id="329" r:id="rId25"/>
    <p:sldId id="398" r:id="rId26"/>
    <p:sldId id="404" r:id="rId27"/>
    <p:sldId id="399" r:id="rId28"/>
    <p:sldId id="400" r:id="rId29"/>
    <p:sldId id="405" r:id="rId30"/>
    <p:sldId id="330" r:id="rId31"/>
    <p:sldId id="381" r:id="rId32"/>
    <p:sldId id="380" r:id="rId33"/>
    <p:sldId id="335" r:id="rId34"/>
    <p:sldId id="338" r:id="rId35"/>
    <p:sldId id="401" r:id="rId36"/>
    <p:sldId id="403" r:id="rId37"/>
    <p:sldId id="322" r:id="rId38"/>
    <p:sldId id="382" r:id="rId39"/>
    <p:sldId id="319" r:id="rId40"/>
    <p:sldId id="374" r:id="rId41"/>
    <p:sldId id="383" r:id="rId42"/>
    <p:sldId id="317" r:id="rId43"/>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5A7C8E-9EAE-4AB8-8E87-33CC3CB88368}">
          <p14:sldIdLst>
            <p14:sldId id="256"/>
            <p14:sldId id="315"/>
            <p14:sldId id="316"/>
            <p14:sldId id="333"/>
            <p14:sldId id="334"/>
            <p14:sldId id="341"/>
            <p14:sldId id="342"/>
            <p14:sldId id="343"/>
            <p14:sldId id="344"/>
            <p14:sldId id="345"/>
            <p14:sldId id="375"/>
            <p14:sldId id="376"/>
            <p14:sldId id="377"/>
            <p14:sldId id="378"/>
            <p14:sldId id="397"/>
            <p14:sldId id="347"/>
            <p14:sldId id="365"/>
            <p14:sldId id="379"/>
            <p14:sldId id="402"/>
            <p14:sldId id="321"/>
            <p14:sldId id="327"/>
            <p14:sldId id="326"/>
            <p14:sldId id="329"/>
          </p14:sldIdLst>
        </p14:section>
        <p14:section name="Untitled Section" id="{4DA9DFD6-5401-4DDC-A554-520248584DD5}">
          <p14:sldIdLst>
            <p14:sldId id="398"/>
            <p14:sldId id="404"/>
            <p14:sldId id="399"/>
            <p14:sldId id="400"/>
            <p14:sldId id="405"/>
            <p14:sldId id="330"/>
            <p14:sldId id="381"/>
            <p14:sldId id="380"/>
            <p14:sldId id="335"/>
            <p14:sldId id="338"/>
            <p14:sldId id="401"/>
            <p14:sldId id="403"/>
            <p14:sldId id="322"/>
            <p14:sldId id="382"/>
            <p14:sldId id="319"/>
            <p14:sldId id="374"/>
            <p14:sldId id="383"/>
            <p14:sldId id="317"/>
          </p14:sldIdLst>
        </p14:section>
      </p14:sectionLst>
    </p:ext>
    <p:ext uri="{EFAFB233-063F-42B5-8137-9DF3F51BA10A}">
      <p15:sldGuideLst xmlns:p15="http://schemas.microsoft.com/office/powerpoint/2012/main">
        <p15:guide id="1" orient="horz" pos="16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3268" autoAdjust="0"/>
  </p:normalViewPr>
  <p:slideViewPr>
    <p:cSldViewPr>
      <p:cViewPr>
        <p:scale>
          <a:sx n="66" d="100"/>
          <a:sy n="66" d="100"/>
        </p:scale>
        <p:origin x="1398" y="294"/>
      </p:cViewPr>
      <p:guideLst>
        <p:guide orient="horz" pos="163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4/2/2023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4/2/2023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14</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16</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17</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18</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19</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168270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20</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22</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29</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30</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32</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36</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37</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38</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39</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40</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41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7</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10</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4/2/2023</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4/2/2023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4/2/2023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4/2/2023</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4/2/2023</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4/2/2023</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4/2/2023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4/2/2023</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4/2/2023</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4/2/2023</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4/2/2023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4/2/2023</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4/2/2023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4/2/2023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4/2/2023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4/2/2023</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4/2/2023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4/2/2023</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4/2/2023</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4/2/2023</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4/2/2023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4/2/2023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4/2/2023</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4/2/2023</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39.xml"/></Relationships>
</file>

<file path=ppt/slides/_rels/slide1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9.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9.xml"/><Relationship Id="rId7" Type="http://schemas.openxmlformats.org/officeDocument/2006/relationships/hyperlink" Target="https://doi.org/10.1038/s41928-020-00510-8"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slide" Target="slide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p:nvPr/>
        </p:nvSpPr>
        <p:spPr>
          <a:xfrm>
            <a:off x="203110" y="3105150"/>
            <a:ext cx="8737779" cy="1901417"/>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P RADHA RAI </a:t>
            </a:r>
            <a:r>
              <a:rPr lang="en-US" sz="1400" b="1" dirty="0">
                <a:latin typeface="Times New Roman" panose="02020603050405020304" pitchFamily="18" charset="0"/>
                <a:cs typeface="Times New Roman" panose="02020603050405020304" pitchFamily="18" charset="0"/>
              </a:rPr>
              <a:t>- </a:t>
            </a:r>
            <a:r>
              <a:rPr lang="en-IN" altLang="en-US" sz="1400" b="1" dirty="0">
                <a:latin typeface="Times New Roman" panose="02020603050405020304" pitchFamily="18" charset="0"/>
                <a:cs typeface="Times New Roman" panose="02020603050405020304" pitchFamily="18" charset="0"/>
              </a:rPr>
              <a:t>1VI19CS066</a:t>
            </a:r>
            <a:endParaRPr lang="en-US" sz="14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PRAKHAR KUMAR CHANDRAKER</a:t>
            </a:r>
            <a:r>
              <a:rPr lang="en-US" sz="1400" b="1" dirty="0">
                <a:latin typeface="Times New Roman" panose="02020603050405020304" pitchFamily="18" charset="0"/>
                <a:cs typeface="Times New Roman" panose="02020603050405020304" pitchFamily="18" charset="0"/>
              </a:rPr>
              <a:t> - </a:t>
            </a:r>
            <a:r>
              <a:rPr lang="en-IN" altLang="en-US" sz="1400" b="1" dirty="0">
                <a:latin typeface="Times New Roman" panose="02020603050405020304" pitchFamily="18" charset="0"/>
                <a:cs typeface="Times New Roman" panose="02020603050405020304" pitchFamily="18" charset="0"/>
              </a:rPr>
              <a:t>1VI19CS070</a:t>
            </a:r>
          </a:p>
          <a:p>
            <a:pPr lvl="0">
              <a:spcBef>
                <a:spcPct val="20000"/>
              </a:spcBef>
            </a:pPr>
            <a:r>
              <a:rPr lang="en-IN" altLang="en-US" sz="1400" b="1" dirty="0">
                <a:latin typeface="Times New Roman" panose="02020603050405020304" pitchFamily="18" charset="0"/>
                <a:cs typeface="Times New Roman" panose="02020603050405020304" pitchFamily="18" charset="0"/>
              </a:rPr>
              <a:t>SHAIK NOWSHEEN - 1VI19CS098</a:t>
            </a:r>
          </a:p>
          <a:p>
            <a:pPr lvl="0">
              <a:spcBef>
                <a:spcPct val="20000"/>
              </a:spcBef>
            </a:pPr>
            <a:r>
              <a:rPr lang="en-IN" altLang="en-US" sz="1400" b="1" dirty="0">
                <a:latin typeface="Times New Roman" panose="02020603050405020304" pitchFamily="18" charset="0"/>
                <a:cs typeface="Times New Roman" panose="02020603050405020304" pitchFamily="18" charset="0"/>
              </a:rPr>
              <a:t>SHANTANU KUMAR SINGH - 1VI19CS100</a:t>
            </a:r>
            <a:endParaRPr lang="en-US" sz="1400" b="1" dirty="0">
              <a:latin typeface="Times New Roman" panose="02020603050405020304" pitchFamily="18" charset="0"/>
              <a:cs typeface="Times New Roman" panose="02020603050405020304" pitchFamily="18" charset="0"/>
            </a:endParaRPr>
          </a:p>
          <a:p>
            <a:pPr lvl="0">
              <a:spcBef>
                <a:spcPct val="20000"/>
              </a:spcBef>
            </a:pPr>
            <a:endParaRPr kumimoji="0" lang="en-IN" alt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4"/>
          <p:cNvSpPr txBox="1"/>
          <p:nvPr/>
        </p:nvSpPr>
        <p:spPr>
          <a:xfrm>
            <a:off x="5456465" y="3105150"/>
            <a:ext cx="3429000" cy="10668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r>
              <a:rPr lang="en-US" sz="2000" b="1" dirty="0">
                <a:latin typeface="Times New Roman" panose="02020603050405020304" pitchFamily="18" charset="0"/>
                <a:cs typeface="Times New Roman" panose="02020603050405020304" pitchFamily="18" charset="0"/>
              </a:rPr>
              <a:t>        </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IN" alt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IN" altLang="en-US" sz="1400" b="1" dirty="0">
                <a:latin typeface="Times New Roman" panose="02020603050405020304" pitchFamily="18" charset="0"/>
                <a:cs typeface="Times New Roman" panose="02020603050405020304" pitchFamily="18" charset="0"/>
              </a:rPr>
              <a:t>	MS.VEENA G</a:t>
            </a:r>
            <a:endParaRPr 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IN" alt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ASSISTANT PROFESSOR</a:t>
            </a:r>
          </a:p>
        </p:txBody>
      </p:sp>
      <p:sp>
        <p:nvSpPr>
          <p:cNvPr id="9" name="TextBox 8"/>
          <p:cNvSpPr txBox="1"/>
          <p:nvPr/>
        </p:nvSpPr>
        <p:spPr>
          <a:xfrm>
            <a:off x="-1" y="2419975"/>
            <a:ext cx="9144000" cy="521970"/>
          </a:xfrm>
          <a:prstGeom prst="rect">
            <a:avLst/>
          </a:prstGeom>
          <a:solidFill>
            <a:schemeClr val="tx2">
              <a:lumMod val="40000"/>
              <a:lumOff val="60000"/>
            </a:schemeClr>
          </a:solidFill>
        </p:spPr>
        <p:txBody>
          <a:bodyPr wrap="square" rtlCol="0" anchor="ctr">
            <a:spAutoFit/>
          </a:bodyPr>
          <a:lstStyle/>
          <a:p>
            <a:pPr algn="ctr"/>
            <a:r>
              <a:rPr lang="en-IN" altLang="en-US" sz="2800" b="1" dirty="0">
                <a:latin typeface="Times New Roman" panose="02020603050405020304" pitchFamily="18" charset="0"/>
                <a:cs typeface="Times New Roman" panose="02020603050405020304" pitchFamily="18" charset="0"/>
              </a:rPr>
              <a:t>PJ22CS22 - AI CRICKET SCORE</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4" y="102393"/>
            <a:ext cx="8991601" cy="1600200"/>
          </a:xfrm>
          <a:prstGeom prst="rect">
            <a:avLst/>
          </a:prstGeom>
        </p:spPr>
      </p:pic>
      <p:sp>
        <p:nvSpPr>
          <p:cNvPr id="11" name="TextBox 10"/>
          <p:cNvSpPr txBox="1"/>
          <p:nvPr/>
        </p:nvSpPr>
        <p:spPr>
          <a:xfrm>
            <a:off x="2438400" y="1762961"/>
            <a:ext cx="4495800" cy="52197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Project Phase </a:t>
            </a:r>
            <a:r>
              <a:rPr lang="en-IN" altLang="en-US" sz="2800" b="1" dirty="0">
                <a:solidFill>
                  <a:srgbClr val="FF0000"/>
                </a:solidFill>
                <a:latin typeface="Times New Roman" panose="02020603050405020304" pitchFamily="18" charset="0"/>
                <a:cs typeface="Times New Roman" panose="02020603050405020304" pitchFamily="18" charset="0"/>
              </a:rPr>
              <a:t>2</a:t>
            </a:r>
            <a:r>
              <a:rPr lang="en-US" sz="2800" b="1" dirty="0">
                <a:solidFill>
                  <a:srgbClr val="FF0000"/>
                </a:solidFill>
                <a:latin typeface="Times New Roman" panose="02020603050405020304" pitchFamily="18" charset="0"/>
                <a:cs typeface="Times New Roman" panose="02020603050405020304" pitchFamily="18" charset="0"/>
              </a:rPr>
              <a:t>: Review </a:t>
            </a:r>
            <a:r>
              <a:rPr lang="en-IN" altLang="en-US" sz="2800" b="1" dirty="0">
                <a:solidFill>
                  <a:srgbClr val="FF0000"/>
                </a:solidFill>
                <a:latin typeface="Times New Roman" panose="02020603050405020304" pitchFamily="18" charset="0"/>
                <a:cs typeface="Times New Roman" panose="02020603050405020304"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Vision-Based Sign Language Translation Device</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7</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Yellapu Madhuri, Anitha.G, Anburajan.M</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This report presents a mobile </a:t>
            </a:r>
            <a:r>
              <a:rPr lang="en-US" sz="1600" dirty="0">
                <a:latin typeface="Times New Roman" panose="02020603050405020304" pitchFamily="18" charset="0"/>
                <a:cs typeface="Times New Roman" panose="02020603050405020304" pitchFamily="18" charset="0"/>
                <a:sym typeface="+mn-ea"/>
              </a:rPr>
              <a:t>Vision-Based Sign Language Translation Device</a:t>
            </a:r>
            <a:r>
              <a:rPr lang="en-IN" altLang="en-US" sz="1600" dirty="0">
                <a:latin typeface="Times New Roman" panose="02020603050405020304" pitchFamily="18" charset="0"/>
                <a:cs typeface="Times New Roman" panose="02020603050405020304" pitchFamily="18" charset="0"/>
                <a:sym typeface="+mn-ea"/>
              </a:rPr>
              <a:t> for automatic translation of Indian sign language into speech in English to assist the hearing and/or speech impaired people to communicate with hearing people.</a:t>
            </a:r>
          </a:p>
          <a:p>
            <a:pPr algn="just"/>
            <a:r>
              <a:rPr lang="en-IN" altLang="en-US" sz="1600" dirty="0">
                <a:latin typeface="Times New Roman" panose="02020603050405020304" pitchFamily="18" charset="0"/>
                <a:cs typeface="Times New Roman" panose="02020603050405020304" pitchFamily="18" charset="0"/>
                <a:sym typeface="+mn-ea"/>
              </a:rPr>
              <a:t>This system is broken down into three main parts </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	a) Image acquisition </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	b) Image processing to extract features for recognition </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	c) Recognition stage where signs are identified and audio output is given.</a:t>
            </a:r>
          </a:p>
          <a:p>
            <a:pPr algn="just"/>
            <a:r>
              <a:rPr lang="en-IN" altLang="en-US" sz="1600" dirty="0">
                <a:latin typeface="Times New Roman" panose="02020603050405020304" pitchFamily="18" charset="0"/>
                <a:cs typeface="Times New Roman" panose="02020603050405020304" pitchFamily="18" charset="0"/>
                <a:sym typeface="+mn-ea"/>
              </a:rPr>
              <a:t>Sign language is recognized using Lab View Software.</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GB" altLang="en-IN" sz="1600" dirty="0">
                <a:effectLst/>
                <a:latin typeface="Times New Roman" panose="02020603050405020304" pitchFamily="18" charset="0"/>
                <a:cs typeface="Times New Roman" panose="02020603050405020304" pitchFamily="18" charset="0"/>
                <a:sym typeface="+mn-ea"/>
              </a:rPr>
              <a:t>T</a:t>
            </a:r>
            <a:r>
              <a:rPr lang="en-IN" altLang="en-US" sz="1600" dirty="0">
                <a:effectLst/>
                <a:latin typeface="Times New Roman" panose="02020603050405020304" pitchFamily="18" charset="0"/>
                <a:cs typeface="Times New Roman" panose="02020603050405020304" pitchFamily="18" charset="0"/>
                <a:sym typeface="+mn-ea"/>
              </a:rPr>
              <a:t>ranslator between deaf and people who do not understand sign language.</a:t>
            </a:r>
            <a:endParaRPr lang="en-IN" alt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Doesn’t focus</a:t>
            </a:r>
            <a:r>
              <a:rPr lang="en-US" sz="1600" dirty="0">
                <a:effectLst/>
                <a:latin typeface="Times New Roman" panose="02020603050405020304" pitchFamily="18" charset="0"/>
                <a:cs typeface="Times New Roman" panose="02020603050405020304" pitchFamily="18" charset="0"/>
                <a:sym typeface="+mn-ea"/>
              </a:rPr>
              <a:t> on facial expressions</a:t>
            </a:r>
            <a:r>
              <a:rPr lang="en-IN" altLang="en-US" sz="1600" dirty="0">
                <a:effectLst/>
                <a:latin typeface="Times New Roman" panose="02020603050405020304" pitchFamily="18" charset="0"/>
                <a:cs typeface="Times New Roman" panose="02020603050405020304" pitchFamily="18" charset="0"/>
                <a:sym typeface="+mn-ea"/>
              </a:rPr>
              <a: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9</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6</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sym typeface="+mn-ea"/>
              </a:rPr>
              <a:t>RGB-H-CbCr Skin Color Model for Human Face Detection</a:t>
            </a:r>
            <a:r>
              <a:rPr 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8</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sym typeface="+mn-ea"/>
              </a:rPr>
              <a:t>Nusirwan Anwar bin Abdul Rahman, Kit Chong Wei and John See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This paper presents a novel skin color model, RGB-H-CbCr for the detection of human faces.</a:t>
            </a:r>
          </a:p>
          <a:p>
            <a:pPr algn="just"/>
            <a:r>
              <a:rPr lang="en-IN" altLang="en-US" sz="1600" dirty="0">
                <a:latin typeface="Times New Roman" panose="02020603050405020304" pitchFamily="18" charset="0"/>
                <a:cs typeface="Times New Roman" panose="02020603050405020304" pitchFamily="18" charset="0"/>
                <a:sym typeface="+mn-ea"/>
              </a:rPr>
              <a:t>Skin regions are extracted using a set of founding rules based on the skin color distribution obtained from a training set.</a:t>
            </a:r>
          </a:p>
          <a:p>
            <a:pPr algn="just"/>
            <a:r>
              <a:rPr lang="en-IN" altLang="en-US" sz="1600" dirty="0">
                <a:latin typeface="Times New Roman" panose="02020603050405020304" pitchFamily="18" charset="0"/>
                <a:cs typeface="Times New Roman" panose="02020603050405020304" pitchFamily="18" charset="0"/>
                <a:sym typeface="+mn-ea"/>
              </a:rPr>
              <a:t>The proposed scheme was also compared with the well-known AdaBoost face detector/classifier by Viola and Jones.</a:t>
            </a:r>
          </a:p>
          <a:p>
            <a:pPr algn="just"/>
            <a:r>
              <a:rPr lang="en-IN" altLang="en-US" sz="1600" dirty="0">
                <a:latin typeface="Times New Roman" panose="02020603050405020304" pitchFamily="18" charset="0"/>
                <a:cs typeface="Times New Roman" panose="02020603050405020304" pitchFamily="18" charset="0"/>
                <a:sym typeface="+mn-ea"/>
              </a:rPr>
              <a:t>The proposed scheme  is able to reach comparable standards to that achieve by the AdaBoost algorithm (90.17%) on the similar data set.</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GB" altLang="en-US" sz="1600" dirty="0">
                <a:effectLst/>
                <a:latin typeface="Times New Roman" panose="02020603050405020304" pitchFamily="18" charset="0"/>
                <a:cs typeface="Times New Roman" panose="02020603050405020304" pitchFamily="18" charset="0"/>
                <a:sym typeface="+mn-ea"/>
              </a:rPr>
              <a:t>B</a:t>
            </a:r>
            <a:r>
              <a:rPr lang="en-US" sz="1600" dirty="0">
                <a:effectLst/>
                <a:latin typeface="Times New Roman" panose="02020603050405020304" pitchFamily="18" charset="0"/>
                <a:cs typeface="Times New Roman" panose="02020603050405020304" pitchFamily="18" charset="0"/>
                <a:sym typeface="+mn-ea"/>
              </a:rPr>
              <a:t>rightness and illumination conditions </a:t>
            </a:r>
            <a:r>
              <a:rPr lang="en-GB" altLang="en-US" sz="1600" dirty="0">
                <a:effectLst/>
                <a:latin typeface="Times New Roman" panose="02020603050405020304" pitchFamily="18" charset="0"/>
                <a:cs typeface="Times New Roman" panose="02020603050405020304" pitchFamily="18" charset="0"/>
                <a:sym typeface="+mn-ea"/>
              </a:rPr>
              <a:t>can be effictively dealt.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US" altLang="en-US" sz="1800" b="1" dirty="0">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Low </a:t>
            </a:r>
            <a:r>
              <a:rPr lang="en-US" sz="1600" dirty="0">
                <a:effectLst/>
                <a:latin typeface="Times New Roman" panose="02020603050405020304" pitchFamily="18" charset="0"/>
                <a:cs typeface="Times New Roman" panose="02020603050405020304" pitchFamily="18" charset="0"/>
                <a:sym typeface="+mn-ea"/>
              </a:rPr>
              <a:t>success of a robust face detector.</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10</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7</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 wearable biosensing system with in-sensor adaptive machine learning for hand gesture recognition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9</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Ali </a:t>
            </a:r>
            <a:r>
              <a:rPr sz="1600" dirty="0" err="1">
                <a:latin typeface="Times New Roman" panose="02020603050405020304" pitchFamily="18" charset="0"/>
                <a:cs typeface="Times New Roman" panose="02020603050405020304" pitchFamily="18" charset="0"/>
              </a:rPr>
              <a:t>Moin</a:t>
            </a:r>
            <a:r>
              <a:rPr sz="1600" dirty="0">
                <a:latin typeface="Times New Roman" panose="02020603050405020304" pitchFamily="18" charset="0"/>
                <a:cs typeface="Times New Roman" panose="02020603050405020304" pitchFamily="18" charset="0"/>
              </a:rPr>
              <a:t> , Andy Zhou, Abbas Rahimi , Alisha Menon</a:t>
            </a:r>
            <a:r>
              <a:rPr lang="en-IN"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US" sz="1600" dirty="0">
                <a:latin typeface="Times New Roman" panose="02020603050405020304" pitchFamily="18" charset="0"/>
                <a:cs typeface="Times New Roman" panose="02020603050405020304" pitchFamily="18" charset="0"/>
                <a:sym typeface="+mn-ea"/>
              </a:rPr>
              <a:t>Wearable devices that monitor muscle activity based on surface electromyography could be of use in the development of hand gesture recognition applications.</a:t>
            </a:r>
          </a:p>
          <a:p>
            <a:pPr algn="just"/>
            <a:r>
              <a:rPr lang="en-IN" altLang="en-US" sz="1600" dirty="0">
                <a:latin typeface="Times New Roman" panose="02020603050405020304" pitchFamily="18" charset="0"/>
                <a:cs typeface="Times New Roman" panose="02020603050405020304" pitchFamily="18" charset="0"/>
                <a:sym typeface="+mn-ea"/>
              </a:rPr>
              <a:t>M</a:t>
            </a:r>
            <a:r>
              <a:rPr lang="en-US" sz="1600" dirty="0">
                <a:latin typeface="Times New Roman" panose="02020603050405020304" pitchFamily="18" charset="0"/>
                <a:cs typeface="Times New Roman" panose="02020603050405020304" pitchFamily="18" charset="0"/>
                <a:sym typeface="+mn-ea"/>
              </a:rPr>
              <a:t>ost devices with local processing cannot offer training and updating of the machine-learning model during use</a:t>
            </a:r>
            <a:r>
              <a:rPr lang="en-IN" altLang="en-US" sz="1600" dirty="0">
                <a:latin typeface="Times New Roman" panose="02020603050405020304" pitchFamily="18" charset="0"/>
                <a:cs typeface="Times New Roman" panose="02020603050405020304" pitchFamily="18" charset="0"/>
                <a:sym typeface="+mn-ea"/>
              </a:rPr>
              <a:t>, resulting in suboptimal performance under practical conditions.</a:t>
            </a:r>
          </a:p>
          <a:p>
            <a:pPr algn="just"/>
            <a:r>
              <a:rPr sz="1600" dirty="0">
                <a:latin typeface="Times New Roman" panose="02020603050405020304" pitchFamily="18" charset="0"/>
                <a:cs typeface="Times New Roman" panose="02020603050405020304" pitchFamily="18" charset="0"/>
                <a:sym typeface="+mn-ea"/>
              </a:rPr>
              <a:t>The system can classify 13 hand gestures with 97.12% accuracy</a:t>
            </a:r>
            <a:r>
              <a:rPr lang="en-IN" sz="1600" dirty="0">
                <a:latin typeface="Times New Roman" panose="02020603050405020304" pitchFamily="18" charset="0"/>
                <a:cs typeface="Times New Roman" panose="02020603050405020304" pitchFamily="18" charset="0"/>
                <a:sym typeface="+mn-ea"/>
              </a:rPr>
              <a:t>.</a:t>
            </a:r>
          </a:p>
          <a:p>
            <a:pPr algn="just"/>
            <a:r>
              <a:rPr lang="en-IN" sz="1600" dirty="0">
                <a:latin typeface="Times New Roman" panose="02020603050405020304" pitchFamily="18" charset="0"/>
                <a:cs typeface="Times New Roman" panose="02020603050405020304" pitchFamily="18" charset="0"/>
                <a:sym typeface="+mn-ea"/>
              </a:rPr>
              <a:t>A high accuracy (92.87%) is preserved on expanding to 21 gestures.</a:t>
            </a:r>
          </a:p>
          <a:p>
            <a:pPr algn="just"/>
            <a:r>
              <a:rPr lang="en-IN" altLang="en-US" sz="1600" dirty="0">
                <a:latin typeface="Times New Roman" panose="02020603050405020304" pitchFamily="18" charset="0"/>
                <a:cs typeface="Times New Roman" panose="02020603050405020304" pitchFamily="18" charset="0"/>
                <a:sym typeface="+mn-ea"/>
              </a:rPr>
              <a:t>A</a:t>
            </a:r>
            <a:r>
              <a:rPr lang="en-US" sz="1600" dirty="0">
                <a:latin typeface="Times New Roman" panose="02020603050405020304" pitchFamily="18" charset="0"/>
                <a:cs typeface="Times New Roman" panose="02020603050405020304" pitchFamily="18" charset="0"/>
                <a:sym typeface="+mn-ea"/>
              </a:rPr>
              <a:t>n HD computing algorithm31 for training and inference of hand gestures.</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US" sz="1600" dirty="0">
                <a:effectLst/>
                <a:latin typeface="Times New Roman" panose="02020603050405020304" pitchFamily="18" charset="0"/>
                <a:ea typeface="Calibri" panose="020F0502020204030204" charset="0"/>
              </a:rPr>
              <a:t> </a:t>
            </a:r>
            <a:r>
              <a:rPr lang="en-IN" altLang="en-US" sz="1600" dirty="0">
                <a:effectLst/>
                <a:latin typeface="Times New Roman" panose="02020603050405020304" pitchFamily="18" charset="0"/>
                <a:ea typeface="Calibri" panose="020F0502020204030204" charset="0"/>
              </a:rPr>
              <a:t>L</a:t>
            </a:r>
            <a:r>
              <a:rPr lang="en-US" sz="1600" dirty="0">
                <a:effectLst/>
                <a:latin typeface="Times New Roman" panose="02020603050405020304" pitchFamily="18" charset="0"/>
                <a:ea typeface="Calibri" panose="020F0502020204030204" charset="0"/>
              </a:rPr>
              <a:t>ow-cost and low-complexity</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US" sz="1600" dirty="0">
                <a:latin typeface="Times New Roman" panose="02020603050405020304" pitchFamily="18" charset="0"/>
              </a:rPr>
              <a:t>Clssification accuracy is less</a:t>
            </a:r>
            <a:r>
              <a:rPr lang="en-IN" altLang="en-US" sz="1600" dirty="0">
                <a:latin typeface="Times New Roman" panose="02020603050405020304" pitchFamily="18" charset="0"/>
              </a:rPr>
              <a:t>.</a:t>
            </a:r>
            <a:endParaRPr lang="en-US" sz="1600" dirty="0">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11</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8</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 Dataset and Preliminary Results for Umpire Pose Detection</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Using SVM Classification of Deep Features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10</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Aravind Ravi, Harshwin Venugopal, Sruthy Paul, Hamid R. Tizhoosh</a:t>
            </a:r>
            <a:r>
              <a:rPr lang="en-IN" altLang="en-US" sz="1600" dirty="0">
                <a:latin typeface="Times New Roman" panose="02020603050405020304" pitchFamily="18" charset="0"/>
                <a:cs typeface="Times New Roman" panose="02020603050405020304" pitchFamily="18" charset="0"/>
              </a:rPr>
              <a:t>.</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The umpire in cricket has the authority to make critical decisions about on-field events.</a:t>
            </a:r>
          </a:p>
          <a:p>
            <a:pPr algn="just"/>
            <a:r>
              <a:rPr lang="en-IN" altLang="en-US" sz="1600" dirty="0">
                <a:latin typeface="Times New Roman" panose="02020603050405020304" pitchFamily="18" charset="0"/>
                <a:cs typeface="Times New Roman" panose="02020603050405020304" pitchFamily="18" charset="0"/>
                <a:sym typeface="+mn-ea"/>
              </a:rPr>
              <a:t>The umpire communicates important events through distinct hand signals and gestures.</a:t>
            </a:r>
          </a:p>
          <a:p>
            <a:pPr algn="just"/>
            <a:r>
              <a:rPr lang="en-IN" altLang="en-US" sz="1600" dirty="0">
                <a:latin typeface="Times New Roman" panose="02020603050405020304" pitchFamily="18" charset="0"/>
                <a:cs typeface="Times New Roman" panose="02020603050405020304" pitchFamily="18" charset="0"/>
                <a:sym typeface="+mn-ea"/>
              </a:rPr>
              <a:t>They Determine four such events for classification: SIX, NO BALL, OUT and WIDE based on detecting the umpire's pose from the video frames from a cricket game.</a:t>
            </a:r>
          </a:p>
          <a:p>
            <a:pPr algn="just"/>
            <a:r>
              <a:rPr lang="en-IN" altLang="en-US" sz="1600" dirty="0">
                <a:latin typeface="Times New Roman" panose="02020603050405020304" pitchFamily="18" charset="0"/>
                <a:cs typeface="Times New Roman" panose="02020603050405020304" pitchFamily="18" charset="0"/>
                <a:sym typeface="+mn-ea"/>
              </a:rPr>
              <a:t>CNN algorithm is used,the early layers learn more generic features such as shapes, edges, and colour blobs, the deeper layers learn features more specific to the original dataset.</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T</a:t>
            </a:r>
            <a:r>
              <a:rPr lang="en-US" sz="1600" dirty="0">
                <a:solidFill>
                  <a:srgbClr val="231F20"/>
                </a:solidFill>
                <a:effectLst/>
                <a:latin typeface="Times New Roman" panose="02020603050405020304" pitchFamily="18" charset="0"/>
                <a:ea typeface="Calibri" panose="020F0502020204030204" charset="0"/>
              </a:rPr>
              <a:t>he proposed system is an effective solution for the application of cricket highlights generation</a:t>
            </a:r>
            <a:r>
              <a:rPr lang="en-IN" altLang="en-US" sz="1600" dirty="0">
                <a:solidFill>
                  <a:srgbClr val="231F20"/>
                </a:solidFill>
                <a:effectLst/>
                <a:latin typeface="Times New Roman" panose="02020603050405020304" pitchFamily="18" charset="0"/>
                <a:ea typeface="Calibri" panose="020F0502020204030204" charset="0"/>
              </a:rPr>
              <a: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solidFill>
                  <a:srgbClr val="231F20"/>
                </a:solidFill>
                <a:latin typeface="Times New Roman" panose="02020603050405020304" pitchFamily="18" charset="0"/>
              </a:rPr>
              <a:t>Time complexity is high</a:t>
            </a:r>
            <a:r>
              <a:rPr lang="en-IN" altLang="en-US" sz="1600" dirty="0">
                <a:solidFill>
                  <a:srgbClr val="231F20"/>
                </a:solidFill>
                <a:latin typeface="Times New Roman" panose="02020603050405020304" pitchFamily="18" charset="0"/>
              </a:rPr>
              <a:t>.</a:t>
            </a:r>
            <a:endParaRPr lang="en-US" sz="1600" dirty="0">
              <a:solidFill>
                <a:srgbClr val="231F20"/>
              </a:solidFill>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9</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305800" cy="3289732"/>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An Approach to Automate the Scorecard in Cricket</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 Computer Vision and Machine Learning </a:t>
            </a:r>
            <a:r>
              <a:rPr lang="en-IN" altLang="en-US" sz="1600" dirty="0">
                <a:latin typeface="Times New Roman" panose="02020603050405020304" pitchFamily="18" charset="0"/>
                <a:cs typeface="Times New Roman" panose="02020603050405020304" pitchFamily="18" charset="0"/>
                <a:hlinkClick r:id="rId3" action="ppaction://hlinksldjump"/>
              </a:rPr>
              <a:t>[1</a:t>
            </a:r>
            <a:r>
              <a:rPr lang="en-GB" altLang="en-IN" sz="1600" dirty="0">
                <a:latin typeface="Times New Roman" panose="02020603050405020304" pitchFamily="18" charset="0"/>
                <a:cs typeface="Times New Roman" panose="02020603050405020304" pitchFamily="18" charset="0"/>
                <a:hlinkClick r:id="rId3" action="ppaction://hlinksldjump"/>
              </a:rPr>
              <a:t>1</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Md. Asif Shahjala</a:t>
            </a:r>
            <a:r>
              <a:rPr lang="en-IN" altLang="en-US" sz="1600" dirty="0">
                <a:latin typeface="Times New Roman" panose="02020603050405020304" pitchFamily="18" charset="0"/>
                <a:cs typeface="Times New Roman" panose="02020603050405020304" pitchFamily="18" charset="0"/>
              </a:rPr>
              <a:t>l</a:t>
            </a:r>
            <a:r>
              <a:rPr lang="en-US" sz="1600" dirty="0">
                <a:latin typeface="Times New Roman" panose="02020603050405020304" pitchFamily="18" charset="0"/>
                <a:cs typeface="Times New Roman" panose="02020603050405020304" pitchFamily="18" charset="0"/>
              </a:rPr>
              <a:t>, Zubaer Ahmad, Rushrukh Rayan, Lamia Alam</a:t>
            </a:r>
            <a:r>
              <a:rPr lang="en-IN"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r>
              <a:rPr lang="en-IN" altLang="en-US" sz="1600" dirty="0">
                <a:latin typeface="Times New Roman" panose="02020603050405020304" pitchFamily="18" charset="0"/>
                <a:cs typeface="Times New Roman" panose="02020603050405020304" pitchFamily="18" charset="0"/>
                <a:sym typeface="+mn-ea"/>
              </a:rPr>
              <a:t>This form of sports is widely played in more than 125 countries recognized by the International Cricket Council.</a:t>
            </a:r>
          </a:p>
          <a:p>
            <a:r>
              <a:rPr lang="en-IN" altLang="en-US" sz="1600" dirty="0">
                <a:latin typeface="Times New Roman" panose="02020603050405020304" pitchFamily="18" charset="0"/>
                <a:cs typeface="Times New Roman" panose="02020603050405020304" pitchFamily="18" charset="0"/>
                <a:sym typeface="+mn-ea"/>
              </a:rPr>
              <a:t>One of the most challenging issues that first initiates the discussion on its prosperity is the duration of the game.</a:t>
            </a:r>
          </a:p>
          <a:p>
            <a:r>
              <a:rPr lang="en-GB" altLang="en-IN" sz="1600" dirty="0">
                <a:latin typeface="Times New Roman" panose="02020603050405020304" pitchFamily="18" charset="0"/>
                <a:cs typeface="Times New Roman" panose="02020603050405020304" pitchFamily="18" charset="0"/>
                <a:sym typeface="+mn-ea"/>
              </a:rPr>
              <a:t>A</a:t>
            </a:r>
            <a:r>
              <a:rPr lang="en-IN" altLang="en-US" sz="1600" dirty="0">
                <a:latin typeface="Times New Roman" panose="02020603050405020304" pitchFamily="18" charset="0"/>
                <a:cs typeface="Times New Roman" panose="02020603050405020304" pitchFamily="18" charset="0"/>
                <a:sym typeface="+mn-ea"/>
              </a:rPr>
              <a:t>verage successful rate is considered over this</a:t>
            </a:r>
            <a:r>
              <a:rPr lang="en-GB" altLang="en-IN"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chart than mean value will be 91.06%.</a:t>
            </a:r>
          </a:p>
          <a:p>
            <a:r>
              <a:rPr lang="en-IN" altLang="en-US" sz="1600" dirty="0">
                <a:latin typeface="Times New Roman" panose="02020603050405020304" pitchFamily="18" charset="0"/>
                <a:cs typeface="Times New Roman" panose="02020603050405020304" pitchFamily="18" charset="0"/>
                <a:sym typeface="+mn-ea"/>
              </a:rPr>
              <a:t>Haar-Cascade classifier algorithm is  used to classify a specific type of object.</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rPr>
              <a:t>This proved to be a very simple but efficient algorithm for umpires gesture detection</a:t>
            </a:r>
            <a:r>
              <a:rPr lang="en-IN" sz="1600" dirty="0">
                <a:latin typeface="Times New Roman" panose="02020603050405020304" pitchFamily="18" charset="0"/>
              </a:rPr>
              <a:t>.</a:t>
            </a:r>
            <a:endParaRPr sz="1600" dirty="0">
              <a:latin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rPr>
              <a:t>Multiple classifiers were need to be trained in order to make it work</a:t>
            </a:r>
            <a:r>
              <a:rPr lang="en-IN" altLang="en-US" sz="1600" dirty="0">
                <a:latin typeface="Times New Roman" panose="02020603050405020304" pitchFamily="18" charset="0"/>
              </a:rPr>
              <a:t>.</a:t>
            </a:r>
            <a:endParaRPr lang="en-US" sz="1600" dirty="0">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13</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10</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nvSpPr>
        <p:spPr>
          <a:xfrm>
            <a:off x="584200" y="332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11</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6" name="Content Placeholder 5"/>
          <p:cNvSpPr>
            <a:spLocks noGrp="1"/>
          </p:cNvSpPr>
          <p:nvPr>
            <p:ph idx="1"/>
          </p:nvPr>
        </p:nvSpPr>
        <p:spPr>
          <a:xfrm>
            <a:off x="457200" y="1063229"/>
            <a:ext cx="8305800" cy="3289732"/>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rPr>
              <a:t> A Color Hand Gesture Database for Evaluating and Improving Algorithms on Hand Gesture and Posture </a:t>
            </a:r>
            <a:r>
              <a:rPr lang="en-US" sz="1600" dirty="0">
                <a:latin typeface="Times New Roman" panose="02020603050405020304" pitchFamily="18" charset="0"/>
                <a:cs typeface="Times New Roman" panose="02020603050405020304" pitchFamily="18" charset="0"/>
                <a:hlinkClick r:id="rId2" action="ppaction://hlinksldjump"/>
              </a:rPr>
              <a:t>[12]</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Recognition</a:t>
            </a:r>
          </a:p>
          <a:p>
            <a:pPr marL="0" indent="0">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Farhad </a:t>
            </a:r>
            <a:r>
              <a:rPr lang="en-US" sz="1600" dirty="0" err="1">
                <a:latin typeface="Times New Roman" panose="02020603050405020304" pitchFamily="18" charset="0"/>
                <a:cs typeface="Times New Roman" panose="02020603050405020304" pitchFamily="18" charset="0"/>
              </a:rPr>
              <a:t>Dadgostar</a:t>
            </a:r>
            <a:r>
              <a:rPr lang="en-US" sz="1600" dirty="0">
                <a:latin typeface="Times New Roman" panose="02020603050405020304" pitchFamily="18" charset="0"/>
                <a:cs typeface="Times New Roman" panose="02020603050405020304" pitchFamily="18" charset="0"/>
              </a:rPr>
              <a:t>, Andre L. C. </a:t>
            </a:r>
            <a:r>
              <a:rPr lang="en-US" sz="1600" dirty="0" err="1">
                <a:latin typeface="Times New Roman" panose="02020603050405020304" pitchFamily="18" charset="0"/>
                <a:cs typeface="Times New Roman" panose="02020603050405020304" pitchFamily="18" charset="0"/>
              </a:rPr>
              <a:t>Barczak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Abdolhossein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Sarrafzadeh</a:t>
            </a:r>
            <a:r>
              <a:rPr lang="en-US" sz="1600" dirty="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sym typeface="+mn-ea"/>
              </a:rPr>
              <a:t>Methodology</a:t>
            </a:r>
            <a:r>
              <a:rPr lang="en-US"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Image database of hand posture and gesture images. </a:t>
            </a:r>
          </a:p>
          <a:p>
            <a:pPr algn="just"/>
            <a:r>
              <a:rPr lang="en-IN" altLang="en-US" sz="1600" dirty="0">
                <a:latin typeface="Times New Roman" panose="02020603050405020304" pitchFamily="18" charset="0"/>
                <a:cs typeface="Times New Roman" panose="02020603050405020304" pitchFamily="18" charset="0"/>
                <a:sym typeface="+mn-ea"/>
              </a:rPr>
              <a:t>Details of the automatic segmentation and clipping of the hands are also discussed in this paper.</a:t>
            </a:r>
          </a:p>
          <a:p>
            <a:pPr algn="just"/>
            <a:r>
              <a:rPr lang="en-IN" altLang="en-US" sz="1600" dirty="0">
                <a:latin typeface="Times New Roman" panose="02020603050405020304" pitchFamily="18" charset="0"/>
                <a:cs typeface="Times New Roman" panose="02020603050405020304" pitchFamily="18" charset="0"/>
                <a:sym typeface="+mn-ea"/>
              </a:rPr>
              <a:t>OpenCV Algorithm and Boundary Detection Algorithm is used.</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Automatically vary the lighting in all directions and even produce very complex patterns of lighting by introducing more than one source of light.</a:t>
            </a:r>
            <a:endParaRPr lang="en-IN" alt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Unless some special gadgets are used to control the lighting, it is very difficult to vary the positions of the light fairly along the three axis.</a:t>
            </a: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Footer Placeholder 4">
            <a:extLst>
              <a:ext uri="{FF2B5EF4-FFF2-40B4-BE49-F238E27FC236}">
                <a16:creationId xmlns:a16="http://schemas.microsoft.com/office/drawing/2014/main" id="{3BA466C7-C8E0-15C9-47DF-E16439511BA5}"/>
              </a:ext>
            </a:extLst>
          </p:cNvPr>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15</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nvGraphicFramePr>
        <p:xfrm>
          <a:off x="304800" y="862965"/>
          <a:ext cx="8682990" cy="3785870"/>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447165">
                  <a:extLst>
                    <a:ext uri="{9D8B030D-6E8A-4147-A177-3AD203B41FA5}">
                      <a16:colId xmlns:a16="http://schemas.microsoft.com/office/drawing/2014/main" val="20004"/>
                    </a:ext>
                  </a:extLst>
                </a:gridCol>
                <a:gridCol w="1447165">
                  <a:extLst>
                    <a:ext uri="{9D8B030D-6E8A-4147-A177-3AD203B41FA5}">
                      <a16:colId xmlns:a16="http://schemas.microsoft.com/office/drawing/2014/main" val="20005"/>
                    </a:ext>
                  </a:extLst>
                </a:gridCol>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518160">
                <a:tc>
                  <a:txBody>
                    <a:bodyPr/>
                    <a:lstStyle/>
                    <a:p>
                      <a:pPr algn="ctr"/>
                      <a:r>
                        <a:rPr lang="en-US" sz="1600" u="none" dirty="0">
                          <a:latin typeface="Times New Roman" panose="02020603050405020304" pitchFamily="18" charset="0"/>
                          <a:cs typeface="Times New Roman" panose="02020603050405020304" pitchFamily="18" charset="0"/>
                          <a:hlinkClick r:id="rId3" action="ppaction://hlinksldjump"/>
                        </a:rPr>
                        <a:t>[</a:t>
                      </a:r>
                      <a:r>
                        <a:rPr lang="en-GB" altLang="en-US" sz="1600" u="none" dirty="0">
                          <a:latin typeface="Times New Roman" panose="02020603050405020304" pitchFamily="18" charset="0"/>
                          <a:cs typeface="Times New Roman" panose="02020603050405020304" pitchFamily="18" charset="0"/>
                          <a:hlinkClick r:id="rId3" action="ppaction://hlinksldjump"/>
                        </a:rPr>
                        <a:t>2</a:t>
                      </a:r>
                      <a:r>
                        <a:rPr lang="en-US" sz="1600" u="none" dirty="0">
                          <a:latin typeface="Times New Roman" panose="02020603050405020304" pitchFamily="18" charset="0"/>
                          <a:cs typeface="Times New Roman" panose="02020603050405020304" pitchFamily="18" charset="0"/>
                          <a:hlinkClick r:id="rId3" action="ppaction://hlinksldjump"/>
                        </a:rPr>
                        <a:t>]</a:t>
                      </a:r>
                      <a:endParaRPr lang="en-US" sz="1600" u="none"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 Convex Hull Algorithm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a:latin typeface="Times New Roman" panose="02020603050405020304" pitchFamily="18" charset="0"/>
                          <a:cs typeface="Times New Roman" panose="02020603050405020304" pitchFamily="18" charset="0"/>
                          <a:sym typeface="+mn-ea"/>
                        </a:rPr>
                        <a:t>Linux</a:t>
                      </a:r>
                      <a:endParaRPr lang="en-IN" sz="160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Hand outline, Hand contour,</a:t>
                      </a:r>
                      <a:endPar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sym typeface="+mn-ea"/>
                        </a:rPr>
                        <a:t>SIFT, SURF </a:t>
                      </a:r>
                    </a:p>
                  </a:txBody>
                  <a:tcPr anchor="ctr"/>
                </a:tc>
                <a:tc>
                  <a:txBody>
                    <a:bodyPr/>
                    <a:lstStyle/>
                    <a:p>
                      <a:pPr lvl="0" algn="ctr"/>
                      <a:r>
                        <a:rPr lang="en-IN" sz="1600" dirty="0">
                          <a:latin typeface="Times New Roman" panose="02020603050405020304" pitchFamily="18" charset="0"/>
                          <a:cs typeface="Times New Roman" panose="02020603050405020304" pitchFamily="18" charset="0"/>
                          <a:sym typeface="+mn-ea"/>
                        </a:rPr>
                        <a:t>L</a:t>
                      </a:r>
                      <a:r>
                        <a:rPr sz="1600" dirty="0">
                          <a:latin typeface="Times New Roman" panose="02020603050405020304" pitchFamily="18" charset="0"/>
                          <a:cs typeface="Times New Roman" panose="02020603050405020304" pitchFamily="18" charset="0"/>
                          <a:sym typeface="+mn-ea"/>
                        </a:rPr>
                        <a:t>ow cost, affordable method</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O</a:t>
                      </a:r>
                      <a:r>
                        <a:rPr lang="en-US" sz="1600" dirty="0">
                          <a:effectLst/>
                          <a:latin typeface="Times New Roman" panose="02020603050405020304" pitchFamily="18" charset="0"/>
                          <a:cs typeface="Times New Roman" panose="02020603050405020304" pitchFamily="18" charset="0"/>
                          <a:sym typeface="+mn-ea"/>
                        </a:rPr>
                        <a:t>nly looks at the hand postures not hand gestures.</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1"/>
                  </a:ext>
                </a:extLst>
              </a:tr>
              <a:tr h="131699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3</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CNN Algorithm</a:t>
                      </a:r>
                    </a:p>
                  </a:txBody>
                  <a:tcPr anchor="ctr"/>
                </a:tc>
                <a:tc>
                  <a:txBody>
                    <a:bodyPr/>
                    <a:lstStyle/>
                    <a:p>
                      <a:pPr algn="ctr"/>
                      <a:r>
                        <a:rPr lang="en-IN" sz="1600">
                          <a:latin typeface="Times New Roman" panose="02020603050405020304" pitchFamily="18" charset="0"/>
                          <a:cs typeface="Times New Roman" panose="02020603050405020304" pitchFamily="18" charset="0"/>
                        </a:rPr>
                        <a:t>Windows,</a:t>
                      </a:r>
                    </a:p>
                    <a:p>
                      <a:pPr algn="ctr"/>
                      <a:r>
                        <a:rPr lang="en-IN" sz="1600">
                          <a:latin typeface="Times New Roman" panose="02020603050405020304" pitchFamily="18" charset="0"/>
                          <a:cs typeface="Times New Roman" panose="02020603050405020304" pitchFamily="18" charset="0"/>
                        </a:rPr>
                        <a:t>Linux</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Precision,Recall,F1 score</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lvl="0" algn="ctr"/>
                      <a:r>
                        <a:rPr lang="en-US" sz="1600" dirty="0">
                          <a:effectLst/>
                          <a:latin typeface="Times New Roman" panose="02020603050405020304" pitchFamily="18" charset="0"/>
                          <a:cs typeface="Times New Roman" panose="02020603050405020304" pitchFamily="18" charset="0"/>
                          <a:sym typeface="+mn-ea"/>
                        </a:rPr>
                        <a:t> </a:t>
                      </a:r>
                      <a:r>
                        <a:rPr lang="en-IN" altLang="en-US" sz="1600" dirty="0">
                          <a:effectLst/>
                          <a:latin typeface="Times New Roman" panose="02020603050405020304" pitchFamily="18" charset="0"/>
                          <a:cs typeface="Times New Roman" panose="02020603050405020304" pitchFamily="18" charset="0"/>
                          <a:sym typeface="+mn-ea"/>
                        </a:rPr>
                        <a:t>M</a:t>
                      </a:r>
                      <a:r>
                        <a:rPr lang="en-US" sz="1600" dirty="0">
                          <a:effectLst/>
                          <a:latin typeface="Times New Roman" panose="02020603050405020304" pitchFamily="18" charset="0"/>
                          <a:cs typeface="Times New Roman" panose="02020603050405020304" pitchFamily="18" charset="0"/>
                          <a:sym typeface="+mn-ea"/>
                        </a:rPr>
                        <a:t>uch simpler and  lower computational cost.</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effectLst/>
                          <a:latin typeface="Times New Roman" panose="02020603050405020304" pitchFamily="18" charset="0"/>
                          <a:cs typeface="Times New Roman" panose="02020603050405020304" pitchFamily="18" charset="0"/>
                          <a:sym typeface="+mn-ea"/>
                        </a:rPr>
                        <a:t>  cases of gestures present in static images</a:t>
                      </a:r>
                      <a:r>
                        <a:rPr lang="en-IN" altLang="en-US" sz="1600" dirty="0">
                          <a:effectLst/>
                          <a:latin typeface="Times New Roman" panose="02020603050405020304" pitchFamily="18" charset="0"/>
                          <a:cs typeface="Times New Roman" panose="02020603050405020304" pitchFamily="18" charset="0"/>
                          <a:sym typeface="+mn-ea"/>
                        </a:rPr>
                        <a:t>.</a:t>
                      </a:r>
                      <a:endParaRPr lang="en-US" sz="1600" dirty="0">
                        <a:effectLst/>
                        <a:latin typeface="Times New Roman" panose="02020603050405020304" pitchFamily="18" charset="0"/>
                        <a:cs typeface="Times New Roman" panose="02020603050405020304" pitchFamily="18" charset="0"/>
                        <a:sym typeface="+mn-ea"/>
                      </a:endParaRPr>
                    </a:p>
                    <a:p>
                      <a:pPr algn="ctr"/>
                      <a:endParaRPr 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2"/>
                  </a:ext>
                </a:extLst>
              </a:tr>
              <a:tr h="51816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4</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KNN, SVM and ANN Algorithm</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sz="1600">
                          <a:latin typeface="Times New Roman" panose="02020603050405020304" pitchFamily="18" charset="0"/>
                          <a:cs typeface="Times New Roman" panose="02020603050405020304" pitchFamily="18" charset="0"/>
                        </a:rPr>
                        <a:t>Linux</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Precision,Recall,F score</a:t>
                      </a:r>
                    </a:p>
                  </a:txBody>
                  <a:tcPr anchor="ctr"/>
                </a:tc>
                <a:tc>
                  <a:txBody>
                    <a:bodyPr/>
                    <a:lstStyle/>
                    <a:p>
                      <a:pPr lvl="0" algn="ctr"/>
                      <a:r>
                        <a:rPr lang="en-IN" sz="1600" dirty="0">
                          <a:latin typeface="Times New Roman" panose="02020603050405020304" pitchFamily="18" charset="0"/>
                          <a:cs typeface="Times New Roman" panose="02020603050405020304" pitchFamily="18" charset="0"/>
                          <a:sym typeface="+mn-ea"/>
                        </a:rPr>
                        <a:t>A</a:t>
                      </a:r>
                      <a:r>
                        <a:rPr sz="1600" dirty="0">
                          <a:latin typeface="Times New Roman" panose="02020603050405020304" pitchFamily="18" charset="0"/>
                          <a:cs typeface="Times New Roman" panose="02020603050405020304" pitchFamily="18" charset="0"/>
                          <a:sym typeface="+mn-ea"/>
                        </a:rPr>
                        <a:t>chieve good accuracy</a:t>
                      </a:r>
                    </a:p>
                    <a:p>
                      <a:pPr lvl="0" algn="ct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M</a:t>
                      </a:r>
                      <a:r>
                        <a:rPr lang="en-US" sz="1600" dirty="0">
                          <a:effectLst/>
                          <a:latin typeface="Times New Roman" panose="02020603050405020304" pitchFamily="18" charset="0"/>
                          <a:cs typeface="Times New Roman" panose="02020603050405020304" pitchFamily="18" charset="0"/>
                          <a:sym typeface="+mn-ea"/>
                        </a:rPr>
                        <a:t>ore complicated hand gestures. </a:t>
                      </a:r>
                    </a:p>
                  </a:txBody>
                  <a:tcPr anchor="ct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16</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nvGraphicFramePr>
        <p:xfrm>
          <a:off x="304800" y="862965"/>
          <a:ext cx="8682990" cy="3779520"/>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602740">
                  <a:extLst>
                    <a:ext uri="{9D8B030D-6E8A-4147-A177-3AD203B41FA5}">
                      <a16:colId xmlns:a16="http://schemas.microsoft.com/office/drawing/2014/main" val="20004"/>
                    </a:ext>
                  </a:extLst>
                </a:gridCol>
                <a:gridCol w="1291590">
                  <a:extLst>
                    <a:ext uri="{9D8B030D-6E8A-4147-A177-3AD203B41FA5}">
                      <a16:colId xmlns:a16="http://schemas.microsoft.com/office/drawing/2014/main" val="20005"/>
                    </a:ext>
                  </a:extLst>
                </a:gridCol>
              </a:tblGrid>
              <a:tr h="57912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106680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5</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Edge detection algorithms</a:t>
                      </a:r>
                      <a:endParaRPr lang="en-GB" altLang="en-IN" sz="1600" dirty="0" err="1">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algn="ctr"/>
                      <a:r>
                        <a:rPr lang="en-IN" sz="1600" dirty="0">
                          <a:latin typeface="Times New Roman" panose="02020603050405020304" pitchFamily="18" charset="0"/>
                          <a:cs typeface="Times New Roman" panose="02020603050405020304" pitchFamily="18" charset="0"/>
                          <a:sym typeface="+mn-ea"/>
                        </a:rPr>
                        <a:t>Gesture Recognition</a:t>
                      </a:r>
                    </a:p>
                  </a:txBody>
                  <a:tcPr anchor="ctr"/>
                </a:tc>
                <a:tc>
                  <a:txBody>
                    <a:bodyPr/>
                    <a:lstStyle/>
                    <a:p>
                      <a:pPr algn="ctr"/>
                      <a:r>
                        <a:rPr lang="en-IN" sz="1600" dirty="0">
                          <a:effectLst/>
                          <a:latin typeface="Times New Roman" panose="02020603050405020304" pitchFamily="18" charset="0"/>
                          <a:cs typeface="Times New Roman" panose="02020603050405020304" pitchFamily="18" charset="0"/>
                          <a:sym typeface="+mn-ea"/>
                        </a:rPr>
                        <a:t>R</a:t>
                      </a:r>
                      <a:r>
                        <a:rPr sz="1600" dirty="0">
                          <a:effectLst/>
                          <a:latin typeface="Times New Roman" panose="02020603050405020304" pitchFamily="18" charset="0"/>
                          <a:cs typeface="Times New Roman" panose="02020603050405020304" pitchFamily="18" charset="0"/>
                          <a:sym typeface="+mn-ea"/>
                        </a:rPr>
                        <a:t>ecognising a group of six umpire gestures</a:t>
                      </a:r>
                      <a:r>
                        <a:rPr lang="en-IN" sz="1600" dirty="0">
                          <a:effectLst/>
                          <a:latin typeface="Times New Roman" panose="02020603050405020304" pitchFamily="18" charset="0"/>
                          <a:cs typeface="Times New Roman" panose="02020603050405020304" pitchFamily="18" charset="0"/>
                          <a:sym typeface="+mn-ea"/>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latin typeface="Times New Roman" panose="02020603050405020304" pitchFamily="18" charset="0"/>
                          <a:cs typeface="Times New Roman" panose="02020603050405020304" pitchFamily="18" charset="0"/>
                          <a:sym typeface="+mn-ea"/>
                        </a:rPr>
                        <a:t>N</a:t>
                      </a:r>
                      <a:r>
                        <a:rPr sz="1600" dirty="0">
                          <a:effectLst/>
                          <a:latin typeface="Times New Roman" panose="02020603050405020304" pitchFamily="18" charset="0"/>
                          <a:cs typeface="Times New Roman" panose="02020603050405020304" pitchFamily="18" charset="0"/>
                          <a:sym typeface="+mn-ea"/>
                        </a:rPr>
                        <a:t>o performance segmenting gestures</a:t>
                      </a:r>
                      <a:r>
                        <a:rPr lang="en-IN" sz="1600" dirty="0">
                          <a:effectLst/>
                          <a:latin typeface="Times New Roman" panose="02020603050405020304" pitchFamily="18" charset="0"/>
                          <a:cs typeface="Times New Roman" panose="02020603050405020304" pitchFamily="18" charset="0"/>
                          <a:sym typeface="+mn-ea"/>
                        </a:rPr>
                        <a:t>.</a:t>
                      </a:r>
                    </a:p>
                  </a:txBody>
                  <a:tcPr anchor="ctr"/>
                </a:tc>
                <a:extLst>
                  <a:ext uri="{0D108BD9-81ED-4DB2-BD59-A6C34878D82A}">
                    <a16:rowId xmlns:a16="http://schemas.microsoft.com/office/drawing/2014/main" val="10001"/>
                  </a:ext>
                </a:extLst>
              </a:tr>
              <a:tr h="822960">
                <a:tc>
                  <a:txBody>
                    <a:bodyPr/>
                    <a:lstStyle/>
                    <a:p>
                      <a:pPr algn="ctr"/>
                      <a:r>
                        <a:rPr lang="en-US" sz="1600" dirty="0">
                          <a:latin typeface="Times New Roman" panose="02020603050405020304" pitchFamily="18" charset="0"/>
                          <a:cs typeface="Times New Roman" panose="02020603050405020304" pitchFamily="18" charset="0"/>
                          <a:hlinkClick r:id="rId4" action="ppaction://hlinksldjump"/>
                        </a:rPr>
                        <a:t>[</a:t>
                      </a:r>
                      <a:r>
                        <a:rPr lang="en-GB" altLang="en-US" sz="1600" dirty="0">
                          <a:latin typeface="Times New Roman" panose="02020603050405020304" pitchFamily="18" charset="0"/>
                          <a:cs typeface="Times New Roman" panose="02020603050405020304" pitchFamily="18" charset="0"/>
                          <a:hlinkClick r:id="rId4" action="ppaction://hlinksldjump"/>
                        </a:rPr>
                        <a:t>6</a:t>
                      </a:r>
                      <a:r>
                        <a:rPr lang="en-US" sz="1600" dirty="0">
                          <a:latin typeface="Times New Roman" panose="02020603050405020304" pitchFamily="18" charset="0"/>
                          <a:cs typeface="Times New Roman" panose="02020603050405020304" pitchFamily="18" charset="0"/>
                          <a:hlinkClick r:id="rId4"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GB" sz="1600" dirty="0">
                          <a:latin typeface="Times New Roman" panose="02020603050405020304" pitchFamily="18" charset="0"/>
                          <a:cs typeface="Times New Roman" panose="02020603050405020304" pitchFamily="18" charset="0"/>
                          <a:sym typeface="+mn-ea"/>
                        </a:rPr>
                        <a:t>S</a:t>
                      </a:r>
                      <a:r>
                        <a:rPr lang="en-GB" altLang="en-IN" sz="1600" dirty="0">
                          <a:latin typeface="Times New Roman" panose="02020603050405020304" pitchFamily="18" charset="0"/>
                          <a:cs typeface="Times New Roman" panose="02020603050405020304" pitchFamily="18" charset="0"/>
                          <a:sym typeface="+mn-ea"/>
                        </a:rPr>
                        <a:t>egmentation algorithm</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Linux</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Known</a:t>
                      </a:r>
                      <a:r>
                        <a:rPr lang="en-IN" alt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Unknown</a:t>
                      </a:r>
                      <a:r>
                        <a:rPr lang="en-IN" alt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Recall</a:t>
                      </a:r>
                      <a:endParaRPr lang="en-GB" alt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GB" altLang="en-IN" sz="1600" b="0" dirty="0">
                          <a:latin typeface="Times New Roman" panose="02020603050405020304" pitchFamily="18" charset="0"/>
                          <a:cs typeface="Times New Roman" panose="02020603050405020304" pitchFamily="18" charset="0"/>
                          <a:sym typeface="+mn-ea"/>
                        </a:rPr>
                        <a:t> </a:t>
                      </a:r>
                      <a:r>
                        <a:rPr lang="en-IN" altLang="en-GB" sz="1600" b="0" dirty="0">
                          <a:latin typeface="Times New Roman" panose="02020603050405020304" pitchFamily="18" charset="0"/>
                          <a:cs typeface="Times New Roman" panose="02020603050405020304" pitchFamily="18" charset="0"/>
                          <a:sym typeface="+mn-ea"/>
                        </a:rPr>
                        <a:t>S</a:t>
                      </a:r>
                      <a:r>
                        <a:rPr sz="1600" dirty="0">
                          <a:latin typeface="Times New Roman" panose="02020603050405020304" pitchFamily="18" charset="0"/>
                          <a:cs typeface="Times New Roman" panose="02020603050405020304" pitchFamily="18" charset="0"/>
                          <a:sym typeface="+mn-ea"/>
                        </a:rPr>
                        <a:t>ystem performs well</a:t>
                      </a:r>
                      <a:r>
                        <a:rPr lang="en-IN" altLang="en-IN" sz="1600" b="1" dirty="0">
                          <a:latin typeface="Times New Roman" panose="02020603050405020304" pitchFamily="18" charset="0"/>
                          <a:cs typeface="Times New Roman" panose="02020603050405020304" pitchFamily="18" charset="0"/>
                          <a:sym typeface="+mn-ea"/>
                        </a:rPr>
                        <a:t>.</a:t>
                      </a:r>
                      <a:endParaRPr 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sym typeface="+mn-ea"/>
                        </a:rPr>
                        <a:t>R</a:t>
                      </a:r>
                      <a:r>
                        <a:rPr sz="1600" dirty="0">
                          <a:latin typeface="Times New Roman" panose="02020603050405020304" pitchFamily="18" charset="0"/>
                          <a:cs typeface="Times New Roman" panose="02020603050405020304" pitchFamily="18" charset="0"/>
                          <a:sym typeface="+mn-ea"/>
                        </a:rPr>
                        <a:t>atio require further investigation</a:t>
                      </a:r>
                      <a:r>
                        <a:rPr lang="en-IN" sz="1600" dirty="0">
                          <a:latin typeface="Times New Roman" panose="02020603050405020304" pitchFamily="18" charset="0"/>
                          <a:cs typeface="Times New Roman" panose="02020603050405020304" pitchFamily="18" charset="0"/>
                          <a:sym typeface="+mn-ea"/>
                        </a:rPr>
                        <a:t>.</a:t>
                      </a:r>
                      <a:endParaRPr lang="en-IN"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2"/>
                  </a:ext>
                </a:extLst>
              </a:tr>
              <a:tr h="892175">
                <a:tc>
                  <a:txBody>
                    <a:bodyPr/>
                    <a:lstStyle/>
                    <a:p>
                      <a:pPr algn="ctr"/>
                      <a:r>
                        <a:rPr lang="en-US" sz="1600" dirty="0">
                          <a:latin typeface="Times New Roman" panose="02020603050405020304" pitchFamily="18" charset="0"/>
                          <a:cs typeface="Times New Roman" panose="02020603050405020304" pitchFamily="18" charset="0"/>
                          <a:hlinkClick r:id="rId4" action="ppaction://hlinksldjump"/>
                        </a:rPr>
                        <a:t>[</a:t>
                      </a:r>
                      <a:r>
                        <a:rPr lang="en-GB" altLang="en-US" sz="1600" dirty="0">
                          <a:latin typeface="Times New Roman" panose="02020603050405020304" pitchFamily="18" charset="0"/>
                          <a:cs typeface="Times New Roman" panose="02020603050405020304" pitchFamily="18" charset="0"/>
                          <a:hlinkClick r:id="rId4" action="ppaction://hlinksldjump"/>
                        </a:rPr>
                        <a:t>7</a:t>
                      </a:r>
                      <a:r>
                        <a:rPr lang="en-US" sz="1600" dirty="0">
                          <a:latin typeface="Times New Roman" panose="02020603050405020304" pitchFamily="18" charset="0"/>
                          <a:cs typeface="Times New Roman" panose="02020603050405020304" pitchFamily="18" charset="0"/>
                          <a:hlinkClick r:id="rId4"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Lab View Software.</a:t>
                      </a: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r>
                        <a:rPr lang="en-IN" altLang="en-US" sz="1600" dirty="0">
                          <a:latin typeface="Times New Roman" panose="02020603050405020304" pitchFamily="18" charset="0"/>
                          <a:cs typeface="Times New Roman" panose="02020603050405020304" pitchFamily="18" charset="0"/>
                          <a:sym typeface="+mn-ea"/>
                        </a:rPr>
                        <a:t>,Linux,IOS,Android.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sym typeface="+mn-ea"/>
                        </a:rPr>
                        <a:t>Geometric Features of Hand</a:t>
                      </a:r>
                    </a:p>
                  </a:txBody>
                  <a:tcPr anchor="ctr"/>
                </a:tc>
                <a:tc>
                  <a:txBody>
                    <a:bodyPr/>
                    <a:lstStyle/>
                    <a:p>
                      <a:pPr algn="ctr"/>
                      <a:r>
                        <a:rPr lang="en-GB" altLang="en-IN" sz="1600" dirty="0">
                          <a:effectLst/>
                          <a:latin typeface="Times New Roman" panose="02020603050405020304" pitchFamily="18" charset="0"/>
                          <a:cs typeface="Times New Roman" panose="02020603050405020304" pitchFamily="18" charset="0"/>
                          <a:sym typeface="+mn-ea"/>
                        </a:rPr>
                        <a:t>T</a:t>
                      </a:r>
                      <a:r>
                        <a:rPr lang="en-IN" altLang="en-US" sz="1600" dirty="0">
                          <a:effectLst/>
                          <a:latin typeface="Times New Roman" panose="02020603050405020304" pitchFamily="18" charset="0"/>
                          <a:cs typeface="Times New Roman" panose="02020603050405020304" pitchFamily="18" charset="0"/>
                          <a:sym typeface="+mn-ea"/>
                        </a:rPr>
                        <a:t>ranslator between deaf and people who don’t understand sign language.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a:effectLst/>
                          <a:latin typeface="Times New Roman" panose="02020603050405020304" pitchFamily="18" charset="0"/>
                          <a:cs typeface="Times New Roman" panose="02020603050405020304" pitchFamily="18" charset="0"/>
                          <a:sym typeface="+mn-ea"/>
                        </a:rPr>
                        <a:t>Doesn’t focus</a:t>
                      </a:r>
                      <a:r>
                        <a:rPr lang="en-US" sz="1600" dirty="0">
                          <a:effectLst/>
                          <a:latin typeface="Times New Roman" panose="02020603050405020304" pitchFamily="18" charset="0"/>
                          <a:cs typeface="Times New Roman" panose="02020603050405020304" pitchFamily="18" charset="0"/>
                          <a:sym typeface="+mn-ea"/>
                        </a:rPr>
                        <a:t> on facial expressions</a:t>
                      </a:r>
                      <a:r>
                        <a:rPr lang="en-IN" altLang="en-US" sz="1600" dirty="0">
                          <a:effectLst/>
                          <a:latin typeface="Times New Roman" panose="02020603050405020304" pitchFamily="18" charset="0"/>
                          <a:cs typeface="Times New Roman" panose="02020603050405020304" pitchFamily="18" charset="0"/>
                          <a:sym typeface="+mn-ea"/>
                        </a:rPr>
                        <a:t>.</a:t>
                      </a:r>
                    </a:p>
                  </a:txBody>
                  <a:tcPr anchor="ct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17</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extLst>
              <p:ext uri="{D42A27DB-BD31-4B8C-83A1-F6EECF244321}">
                <p14:modId xmlns:p14="http://schemas.microsoft.com/office/powerpoint/2010/main" val="1213348024"/>
              </p:ext>
            </p:extLst>
          </p:nvPr>
        </p:nvGraphicFramePr>
        <p:xfrm>
          <a:off x="304800" y="862965"/>
          <a:ext cx="8682990" cy="3537584"/>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553845">
                  <a:extLst>
                    <a:ext uri="{9D8B030D-6E8A-4147-A177-3AD203B41FA5}">
                      <a16:colId xmlns:a16="http://schemas.microsoft.com/office/drawing/2014/main" val="20004"/>
                    </a:ext>
                  </a:extLst>
                </a:gridCol>
                <a:gridCol w="1340485">
                  <a:extLst>
                    <a:ext uri="{9D8B030D-6E8A-4147-A177-3AD203B41FA5}">
                      <a16:colId xmlns:a16="http://schemas.microsoft.com/office/drawing/2014/main" val="20005"/>
                    </a:ext>
                  </a:extLst>
                </a:gridCol>
              </a:tblGrid>
              <a:tr h="65296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1028842">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8</a:t>
                      </a:r>
                      <a:r>
                        <a:rPr lang="en-IN"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sym typeface="+mn-ea"/>
                        </a:rPr>
                        <a:t>RGB-H-</a:t>
                      </a:r>
                      <a:r>
                        <a:rPr lang="en-IN" sz="1600" dirty="0" err="1">
                          <a:latin typeface="Times New Roman" panose="02020603050405020304" pitchFamily="18" charset="0"/>
                          <a:cs typeface="Times New Roman" panose="02020603050405020304" pitchFamily="18" charset="0"/>
                          <a:sym typeface="+mn-ea"/>
                        </a:rPr>
                        <a:t>CbCr</a:t>
                      </a:r>
                      <a:r>
                        <a:rPr lang="en-IN" sz="1600" dirty="0">
                          <a:latin typeface="Times New Roman" panose="02020603050405020304" pitchFamily="18" charset="0"/>
                          <a:cs typeface="Times New Roman" panose="02020603050405020304" pitchFamily="18" charset="0"/>
                          <a:sym typeface="+mn-ea"/>
                        </a:rPr>
                        <a:t> skin colour model, </a:t>
                      </a:r>
                      <a:r>
                        <a:rPr lang="en-IN" sz="1600" dirty="0" err="1">
                          <a:latin typeface="Times New Roman" panose="02020603050405020304" pitchFamily="18" charset="0"/>
                          <a:cs typeface="Times New Roman" panose="02020603050405020304" pitchFamily="18" charset="0"/>
                          <a:sym typeface="+mn-ea"/>
                        </a:rPr>
                        <a:t>AdaBoost</a:t>
                      </a:r>
                      <a:r>
                        <a:rPr lang="en-GB" altLang="en-IN" sz="1600" dirty="0" err="1">
                          <a:latin typeface="Times New Roman" panose="02020603050405020304" pitchFamily="18" charset="0"/>
                          <a:cs typeface="Times New Roman" panose="02020603050405020304" pitchFamily="18" charset="0"/>
                          <a:sym typeface="+mn-ea"/>
                        </a:rPr>
                        <a:t> Algorithm</a:t>
                      </a:r>
                      <a:r>
                        <a:rPr lang="en-US" sz="1600" dirty="0">
                          <a:effectLst/>
                          <a:latin typeface="Times New Roman" panose="02020603050405020304" pitchFamily="18" charset="0"/>
                          <a:ea typeface="Calibri" panose="020F0502020204030204" charset="0"/>
                          <a:cs typeface="Times New Roman" panose="02020603050405020304" pitchFamily="18" charset="0"/>
                        </a:rPr>
                        <a:t> </a:t>
                      </a:r>
                      <a:endParaRPr lang="en-GB" altLang="en-IN" sz="1600" dirty="0" err="1">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sym typeface="+mn-ea"/>
                        </a:rPr>
                        <a:t>FDR, DSR</a:t>
                      </a:r>
                    </a:p>
                  </a:txBody>
                  <a:tcPr anchor="ctr"/>
                </a:tc>
                <a:tc>
                  <a:txBody>
                    <a:bodyPr/>
                    <a:lstStyle/>
                    <a:p>
                      <a:pPr algn="ctr"/>
                      <a:r>
                        <a:rPr lang="en-GB" altLang="en-US" sz="1600" dirty="0">
                          <a:effectLst/>
                          <a:latin typeface="Times New Roman" panose="02020603050405020304" pitchFamily="18" charset="0"/>
                          <a:cs typeface="Times New Roman" panose="02020603050405020304" pitchFamily="18" charset="0"/>
                          <a:sym typeface="+mn-ea"/>
                        </a:rPr>
                        <a:t>B</a:t>
                      </a:r>
                      <a:r>
                        <a:rPr lang="en-US" sz="1600" dirty="0">
                          <a:effectLst/>
                          <a:latin typeface="Times New Roman" panose="02020603050405020304" pitchFamily="18" charset="0"/>
                          <a:cs typeface="Times New Roman" panose="02020603050405020304" pitchFamily="18" charset="0"/>
                          <a:sym typeface="+mn-ea"/>
                        </a:rPr>
                        <a:t>rightness </a:t>
                      </a:r>
                      <a:r>
                        <a:rPr lang="en-IN" altLang="en-US" sz="1600" dirty="0">
                          <a:effectLst/>
                          <a:latin typeface="Times New Roman" panose="02020603050405020304" pitchFamily="18" charset="0"/>
                          <a:cs typeface="Times New Roman" panose="02020603050405020304" pitchFamily="18" charset="0"/>
                          <a:sym typeface="+mn-ea"/>
                        </a:rPr>
                        <a:t>&amp;</a:t>
                      </a:r>
                      <a:r>
                        <a:rPr lang="en-US" sz="1600" dirty="0">
                          <a:effectLst/>
                          <a:latin typeface="Times New Roman" panose="02020603050405020304" pitchFamily="18" charset="0"/>
                          <a:cs typeface="Times New Roman" panose="02020603050405020304" pitchFamily="18" charset="0"/>
                          <a:sym typeface="+mn-ea"/>
                        </a:rPr>
                        <a:t> illumination</a:t>
                      </a:r>
                      <a:r>
                        <a:rPr lang="en-IN" altLang="en-US" sz="1600" dirty="0">
                          <a:effectLst/>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can be dealt.</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a:effectLst/>
                          <a:latin typeface="Times New Roman" panose="02020603050405020304" pitchFamily="18" charset="0"/>
                          <a:cs typeface="Times New Roman" panose="02020603050405020304" pitchFamily="18" charset="0"/>
                          <a:sym typeface="+mn-ea"/>
                        </a:rPr>
                        <a:t>Low </a:t>
                      </a:r>
                      <a:r>
                        <a:rPr lang="en-US" sz="1600" dirty="0">
                          <a:effectLst/>
                          <a:latin typeface="Times New Roman" panose="02020603050405020304" pitchFamily="18" charset="0"/>
                          <a:cs typeface="Times New Roman" panose="02020603050405020304" pitchFamily="18" charset="0"/>
                          <a:sym typeface="+mn-ea"/>
                        </a:rPr>
                        <a:t>success of a robust face detector.</a:t>
                      </a:r>
                    </a:p>
                  </a:txBody>
                  <a:tcPr anchor="ctr"/>
                </a:tc>
                <a:extLst>
                  <a:ext uri="{0D108BD9-81ED-4DB2-BD59-A6C34878D82A}">
                    <a16:rowId xmlns:a16="http://schemas.microsoft.com/office/drawing/2014/main" val="10001"/>
                  </a:ext>
                </a:extLst>
              </a:tr>
              <a:tr h="927891">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9</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Neuro-Inspired Hyperdimensional Computing Algorithm</a:t>
                      </a:r>
                      <a:endParaRPr lang="en-IN" altLang="en-US" sz="1600" b="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Linux</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SNR</a:t>
                      </a:r>
                      <a:endParaRPr lang="en-GB" alt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effectLst/>
                          <a:latin typeface="Times New Roman" panose="02020603050405020304" pitchFamily="18" charset="0"/>
                          <a:ea typeface="Calibri" panose="020F0502020204030204" charset="0"/>
                        </a:rPr>
                        <a:t>Low complexity.</a:t>
                      </a:r>
                      <a:endParaRPr 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effectLst/>
                          <a:latin typeface="Times New Roman" panose="02020603050405020304" pitchFamily="18" charset="0"/>
                          <a:ea typeface="Calibri" panose="020F0502020204030204" charset="0"/>
                        </a:rPr>
                        <a:t>Mapping are not sparse.</a:t>
                      </a:r>
                      <a:endParaRPr lang="en-GB"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2"/>
                  </a:ext>
                </a:extLst>
              </a:tr>
              <a:tr h="927891">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10</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CNN algorithm</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0" dirty="0">
                          <a:latin typeface="Times New Roman" panose="02020603050405020304" pitchFamily="18" charset="0"/>
                          <a:cs typeface="Times New Roman" panose="02020603050405020304" pitchFamily="18" charset="0"/>
                          <a:sym typeface="+mn-ea"/>
                        </a:rPr>
                        <a:t>Accuracy of Inception V3, VGG19-FC1</a:t>
                      </a:r>
                    </a:p>
                  </a:txBody>
                  <a:tcPr anchor="ctr"/>
                </a:tc>
                <a:tc>
                  <a:txBody>
                    <a:bodyPr/>
                    <a:lstStyle/>
                    <a:p>
                      <a:pPr algn="ctr"/>
                      <a:r>
                        <a:rPr lang="en-US" sz="1600" dirty="0">
                          <a:solidFill>
                            <a:srgbClr val="231F20"/>
                          </a:solidFill>
                          <a:effectLst/>
                          <a:latin typeface="Times New Roman" panose="02020603050405020304" pitchFamily="18" charset="0"/>
                          <a:ea typeface="Calibri" panose="020F0502020204030204" charset="0"/>
                        </a:rPr>
                        <a:t>High detection accuracy.</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solidFill>
                            <a:srgbClr val="231F20"/>
                          </a:solidFill>
                          <a:effectLst/>
                          <a:latin typeface="Times New Roman" panose="02020603050405020304" pitchFamily="18" charset="0"/>
                          <a:ea typeface="Calibri" panose="020F0502020204030204" charset="0"/>
                        </a:rPr>
                        <a:t>Complex dataset. </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18</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extLst>
              <p:ext uri="{D42A27DB-BD31-4B8C-83A1-F6EECF244321}">
                <p14:modId xmlns:p14="http://schemas.microsoft.com/office/powerpoint/2010/main" val="2032541349"/>
              </p:ext>
            </p:extLst>
          </p:nvPr>
        </p:nvGraphicFramePr>
        <p:xfrm>
          <a:off x="304800" y="862965"/>
          <a:ext cx="8682990" cy="2712720"/>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553845">
                  <a:extLst>
                    <a:ext uri="{9D8B030D-6E8A-4147-A177-3AD203B41FA5}">
                      <a16:colId xmlns:a16="http://schemas.microsoft.com/office/drawing/2014/main" val="20004"/>
                    </a:ext>
                  </a:extLst>
                </a:gridCol>
                <a:gridCol w="1340485">
                  <a:extLst>
                    <a:ext uri="{9D8B030D-6E8A-4147-A177-3AD203B41FA5}">
                      <a16:colId xmlns:a16="http://schemas.microsoft.com/office/drawing/2014/main" val="20005"/>
                    </a:ext>
                  </a:extLst>
                </a:gridCol>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82296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[1</a:t>
                      </a:r>
                      <a:r>
                        <a:rPr lang="en-GB" altLang="en-US" sz="1600" dirty="0">
                          <a:latin typeface="Times New Roman" panose="02020603050405020304" pitchFamily="18" charset="0"/>
                          <a:cs typeface="Times New Roman" panose="02020603050405020304" pitchFamily="18" charset="0"/>
                          <a:hlinkClick r:id="rId3" action="ppaction://hlinksldjump"/>
                        </a:rPr>
                        <a:t>1</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Haar-Cascade classifier algorithm</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GD,GR,SR</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E</a:t>
                      </a:r>
                      <a:r>
                        <a:rPr lang="en-US" sz="1600" dirty="0" err="1">
                          <a:effectLst/>
                          <a:latin typeface="Times New Roman" panose="02020603050405020304" pitchFamily="18" charset="0"/>
                          <a:ea typeface="Calibri" panose="020F0502020204030204" charset="0"/>
                        </a:rPr>
                        <a:t>fficiency</a:t>
                      </a:r>
                      <a:r>
                        <a:rPr lang="en-US" sz="1600" dirty="0">
                          <a:effectLst/>
                          <a:latin typeface="Times New Roman" panose="02020603050405020304" pitchFamily="18" charset="0"/>
                          <a:ea typeface="Calibri" panose="020F0502020204030204" charset="0"/>
                        </a:rPr>
                        <a:t> enhanced to greater.</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Efficiency  for dynamic Gesture Low.</a:t>
                      </a:r>
                    </a:p>
                    <a:p>
                      <a:pPr marL="0" marR="0" lvl="0" indent="0" algn="ctr" defTabSz="914400" rtl="0" eaLnBrk="1" fontAlgn="auto" latinLnBrk="0" hangingPunct="1">
                        <a:lnSpc>
                          <a:spcPct val="100000"/>
                        </a:lnSpc>
                        <a:spcBef>
                          <a:spcPts val="0"/>
                        </a:spcBef>
                        <a:spcAft>
                          <a:spcPts val="0"/>
                        </a:spcAft>
                        <a:buClrTx/>
                        <a:buSzTx/>
                        <a:buFontTx/>
                        <a:buNone/>
                        <a:defRPr/>
                      </a:pP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4"/>
                  </a:ext>
                </a:extLst>
              </a:tr>
              <a:tr h="822960">
                <a:tc>
                  <a:txBody>
                    <a:bodyPr/>
                    <a:lstStyle/>
                    <a:p>
                      <a:pPr algn="ctr"/>
                      <a:r>
                        <a:rPr lang="en-US" sz="1600" dirty="0">
                          <a:latin typeface="Times New Roman" panose="02020603050405020304" pitchFamily="18" charset="0"/>
                          <a:cs typeface="Times New Roman" panose="02020603050405020304" pitchFamily="18" charset="0"/>
                          <a:hlinkClick r:id="rId4" action="ppaction://hlinksldjump"/>
                        </a:rPr>
                        <a:t>[</a:t>
                      </a:r>
                      <a:r>
                        <a:rPr lang="en-GB" sz="1600" dirty="0">
                          <a:latin typeface="Times New Roman" panose="02020603050405020304" pitchFamily="18" charset="0"/>
                          <a:cs typeface="Times New Roman" panose="02020603050405020304" pitchFamily="18" charset="0"/>
                          <a:hlinkClick r:id="rId4" action="ppaction://hlinksldjump"/>
                        </a:rPr>
                        <a:t>12</a:t>
                      </a:r>
                      <a:r>
                        <a:rPr lang="en-US" sz="1600" dirty="0">
                          <a:latin typeface="Times New Roman" panose="02020603050405020304" pitchFamily="18" charset="0"/>
                          <a:cs typeface="Times New Roman" panose="02020603050405020304" pitchFamily="18" charset="0"/>
                          <a:hlinkClick r:id="rId4"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Open CV</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Linux</a:t>
                      </a:r>
                    </a:p>
                  </a:txBody>
                  <a:tcPr anchor="ctr"/>
                </a:tc>
                <a:tc>
                  <a:txBody>
                    <a:bodyPr/>
                    <a:lstStyle/>
                    <a:p>
                      <a:pPr algn="ctr"/>
                      <a:r>
                        <a:rPr lang="en-IN" sz="1600" dirty="0">
                          <a:latin typeface="Times New Roman" panose="02020603050405020304" pitchFamily="18" charset="0"/>
                          <a:cs typeface="Times New Roman" panose="02020603050405020304" pitchFamily="18" charset="0"/>
                          <a:sym typeface="+mn-ea"/>
                        </a:rPr>
                        <a:t>Hand posture and</a:t>
                      </a:r>
                      <a:endPar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sym typeface="+mn-ea"/>
                        </a:rPr>
                        <a:t>gesture</a:t>
                      </a:r>
                    </a:p>
                  </a:txBody>
                  <a:tcPr anchor="ctr"/>
                </a:tc>
                <a:tc>
                  <a:txBody>
                    <a:bodyPr/>
                    <a:lstStyle/>
                    <a:p>
                      <a:pPr lvl="0" algn="ctr"/>
                      <a:r>
                        <a:rPr lang="en-IN" altLang="en-US" sz="1600" dirty="0">
                          <a:effectLst/>
                          <a:latin typeface="Times New Roman" panose="02020603050405020304" pitchFamily="18" charset="0"/>
                          <a:cs typeface="Times New Roman" panose="02020603050405020304" pitchFamily="18" charset="0"/>
                          <a:sym typeface="+mn-ea"/>
                        </a:rPr>
                        <a:t>V</a:t>
                      </a:r>
                      <a:r>
                        <a:rPr lang="en-US" sz="1600" dirty="0" err="1">
                          <a:effectLst/>
                          <a:latin typeface="Times New Roman" panose="02020603050405020304" pitchFamily="18" charset="0"/>
                          <a:cs typeface="Times New Roman" panose="02020603050405020304" pitchFamily="18" charset="0"/>
                          <a:sym typeface="+mn-ea"/>
                        </a:rPr>
                        <a:t>ary</a:t>
                      </a:r>
                      <a:r>
                        <a:rPr lang="en-US" sz="1600" dirty="0">
                          <a:effectLst/>
                          <a:latin typeface="Times New Roman" panose="02020603050405020304" pitchFamily="18" charset="0"/>
                          <a:cs typeface="Times New Roman" panose="02020603050405020304" pitchFamily="18" charset="0"/>
                          <a:sym typeface="+mn-ea"/>
                        </a:rPr>
                        <a:t> in lighting  produce</a:t>
                      </a:r>
                      <a:r>
                        <a:rPr lang="en-IN" altLang="en-US" sz="1600" dirty="0">
                          <a:effectLst/>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complex patterns.</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effectLst/>
                          <a:latin typeface="Times New Roman" panose="02020603050405020304" pitchFamily="18" charset="0"/>
                          <a:cs typeface="Times New Roman" panose="02020603050405020304" pitchFamily="18" charset="0"/>
                          <a:sym typeface="+mn-ea"/>
                        </a:rPr>
                        <a:t>G</a:t>
                      </a:r>
                      <a:r>
                        <a:rPr lang="en-US" sz="1600" dirty="0">
                          <a:effectLst/>
                          <a:latin typeface="Times New Roman" panose="02020603050405020304" pitchFamily="18" charset="0"/>
                          <a:cs typeface="Times New Roman" panose="02020603050405020304" pitchFamily="18" charset="0"/>
                          <a:sym typeface="+mn-ea"/>
                        </a:rPr>
                        <a:t>adgets </a:t>
                      </a:r>
                      <a:r>
                        <a:rPr lang="en-IN" altLang="en-US" sz="1600" dirty="0">
                          <a:effectLst/>
                          <a:latin typeface="Times New Roman" panose="02020603050405020304" pitchFamily="18" charset="0"/>
                          <a:cs typeface="Times New Roman" panose="02020603050405020304" pitchFamily="18" charset="0"/>
                          <a:sym typeface="+mn-ea"/>
                        </a:rPr>
                        <a:t>needed</a:t>
                      </a:r>
                      <a:r>
                        <a:rPr lang="en-US" sz="1600" dirty="0">
                          <a:effectLst/>
                          <a:latin typeface="Times New Roman" panose="02020603050405020304" pitchFamily="18" charset="0"/>
                          <a:cs typeface="Times New Roman" panose="02020603050405020304" pitchFamily="18" charset="0"/>
                          <a:sym typeface="+mn-ea"/>
                        </a:rPr>
                        <a:t> to control the lighting,</a:t>
                      </a:r>
                    </a:p>
                  </a:txBody>
                  <a:tcPr anchor="ctr"/>
                </a:tc>
                <a:extLst>
                  <a:ext uri="{0D108BD9-81ED-4DB2-BD59-A6C34878D82A}">
                    <a16:rowId xmlns:a16="http://schemas.microsoft.com/office/drawing/2014/main" val="2861037828"/>
                  </a:ext>
                </a:extLst>
              </a:tr>
            </a:tbl>
          </a:graphicData>
        </a:graphic>
      </p:graphicFrame>
      <p:sp>
        <p:nvSpPr>
          <p:cNvPr id="2" name="Date Placeholder 1"/>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extLst>
      <p:ext uri="{BB962C8B-B14F-4D97-AF65-F5344CB8AC3E}">
        <p14:creationId xmlns:p14="http://schemas.microsoft.com/office/powerpoint/2010/main" val="105402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3228"/>
            <a:ext cx="8229600" cy="3531395"/>
          </a:xfrm>
        </p:spPr>
        <p:txBody>
          <a:bodyPr>
            <a:normAutofit fontScale="92500" lnSpcReduction="20000"/>
          </a:bodyPr>
          <a:lstStyle/>
          <a:p>
            <a:pPr algn="just">
              <a:lnSpc>
                <a:spcPct val="120000"/>
              </a:lnSpc>
            </a:pPr>
            <a:r>
              <a:rPr lang="en-US" sz="1600" dirty="0">
                <a:latin typeface="Times New Roman" panose="02020603050405020304" pitchFamily="18" charset="0"/>
                <a:cs typeface="Times New Roman" panose="02020603050405020304" pitchFamily="18" charset="0"/>
              </a:rPr>
              <a:t>Introduction </a:t>
            </a:r>
          </a:p>
          <a:p>
            <a:pPr algn="just">
              <a:lnSpc>
                <a:spcPct val="120000"/>
              </a:lnSpc>
            </a:pPr>
            <a:r>
              <a:rPr lang="en-US" sz="1600" dirty="0">
                <a:latin typeface="Times New Roman" panose="02020603050405020304" pitchFamily="18" charset="0"/>
                <a:cs typeface="Times New Roman" panose="02020603050405020304" pitchFamily="18" charset="0"/>
              </a:rPr>
              <a:t>Abstract</a:t>
            </a:r>
          </a:p>
          <a:p>
            <a:pPr algn="just">
              <a:lnSpc>
                <a:spcPct val="120000"/>
              </a:lnSpc>
            </a:pPr>
            <a:r>
              <a:rPr lang="en-US" sz="1600" dirty="0">
                <a:latin typeface="Times New Roman" panose="02020603050405020304" pitchFamily="18" charset="0"/>
                <a:cs typeface="Times New Roman" panose="02020603050405020304" pitchFamily="18" charset="0"/>
              </a:rPr>
              <a:t>Literature Survey </a:t>
            </a:r>
          </a:p>
          <a:p>
            <a:pPr algn="just">
              <a:lnSpc>
                <a:spcPct val="120000"/>
              </a:lnSpc>
            </a:pPr>
            <a:r>
              <a:rPr lang="en-US" sz="1600" dirty="0">
                <a:latin typeface="Times New Roman" panose="02020603050405020304" pitchFamily="18" charset="0"/>
                <a:cs typeface="Times New Roman" panose="02020603050405020304" pitchFamily="18" charset="0"/>
              </a:rPr>
              <a:t>Comparative analysis of the survey</a:t>
            </a:r>
          </a:p>
          <a:p>
            <a:pPr algn="just">
              <a:lnSpc>
                <a:spcPct val="120000"/>
              </a:lnSpc>
            </a:pPr>
            <a:r>
              <a:rPr lang="en-US" sz="1600" dirty="0">
                <a:latin typeface="Times New Roman" panose="02020603050405020304" pitchFamily="18" charset="0"/>
                <a:cs typeface="Times New Roman" panose="02020603050405020304" pitchFamily="18" charset="0"/>
              </a:rPr>
              <a:t>Problem Statement</a:t>
            </a:r>
          </a:p>
          <a:p>
            <a:pPr algn="just">
              <a:lnSpc>
                <a:spcPct val="120000"/>
              </a:lnSpc>
            </a:pPr>
            <a:r>
              <a:rPr lang="en-US" sz="1600" dirty="0">
                <a:latin typeface="Times New Roman" panose="02020603050405020304" pitchFamily="18" charset="0"/>
                <a:cs typeface="Times New Roman" panose="02020603050405020304" pitchFamily="18" charset="0"/>
              </a:rPr>
              <a:t>System Requirements</a:t>
            </a:r>
          </a:p>
          <a:p>
            <a:pPr algn="just">
              <a:lnSpc>
                <a:spcPct val="120000"/>
              </a:lnSpc>
            </a:pPr>
            <a:r>
              <a:rPr lang="en-US" sz="1600" dirty="0">
                <a:latin typeface="Times New Roman" panose="02020603050405020304" pitchFamily="18" charset="0"/>
                <a:cs typeface="Times New Roman" panose="02020603050405020304" pitchFamily="18" charset="0"/>
              </a:rPr>
              <a:t>Design Methodology</a:t>
            </a:r>
          </a:p>
          <a:p>
            <a:pPr algn="just">
              <a:lnSpc>
                <a:spcPct val="120000"/>
              </a:lnSpc>
            </a:pPr>
            <a:r>
              <a:rPr lang="en-US" sz="1600" dirty="0">
                <a:latin typeface="Times New Roman" panose="02020603050405020304" pitchFamily="18" charset="0"/>
                <a:cs typeface="Times New Roman" panose="02020603050405020304" pitchFamily="18" charset="0"/>
              </a:rPr>
              <a:t>Module Description</a:t>
            </a:r>
          </a:p>
          <a:p>
            <a:pPr algn="just">
              <a:lnSpc>
                <a:spcPct val="120000"/>
              </a:lnSpc>
            </a:pPr>
            <a:r>
              <a:rPr lang="en-IN" altLang="en-US" sz="1600" dirty="0">
                <a:latin typeface="Times New Roman" panose="02020603050405020304" pitchFamily="18" charset="0"/>
                <a:cs typeface="Times New Roman" panose="02020603050405020304" pitchFamily="18" charset="0"/>
              </a:rPr>
              <a:t>Project Demonstration</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IN" altLang="en-US" sz="1600" dirty="0">
                <a:latin typeface="Times New Roman" panose="02020603050405020304" pitchFamily="18" charset="0"/>
                <a:cs typeface="Times New Roman" panose="02020603050405020304" pitchFamily="18" charset="0"/>
              </a:rPr>
              <a:t>Project</a:t>
            </a:r>
            <a:r>
              <a:rPr lang="en-US" sz="1600" dirty="0">
                <a:latin typeface="Times New Roman" panose="02020603050405020304" pitchFamily="18" charset="0"/>
                <a:cs typeface="Times New Roman" panose="02020603050405020304" pitchFamily="18" charset="0"/>
              </a:rPr>
              <a:t> Outcome</a:t>
            </a:r>
          </a:p>
          <a:p>
            <a:pPr algn="just">
              <a:lnSpc>
                <a:spcPct val="120000"/>
              </a:lnSpc>
            </a:pPr>
            <a:r>
              <a:rPr lang="en-US" sz="1600" dirty="0">
                <a:latin typeface="Times New Roman" panose="02020603050405020304" pitchFamily="18" charset="0"/>
                <a:cs typeface="Times New Roman" panose="02020603050405020304" pitchFamily="18" charset="0"/>
              </a:rPr>
              <a:t>Applications</a:t>
            </a:r>
          </a:p>
          <a:p>
            <a:pPr algn="just">
              <a:lnSpc>
                <a:spcPct val="120000"/>
              </a:lnSpc>
            </a:pPr>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t>AI CRICKET SCORE</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GB" altLang="en-US" sz="1600" dirty="0">
                <a:latin typeface="Times New Roman" panose="02020603050405020304" pitchFamily="18" charset="0"/>
                <a:cs typeface="Times New Roman" panose="02020603050405020304" pitchFamily="18" charset="0"/>
              </a:rPr>
              <a:t>Updating of score in cricket still is a manual process done by </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the stadium in front of thousands of crowd and due to heavy noise score board updater may miss some of  </a:t>
            </a:r>
            <a:r>
              <a:rPr lang="en-IN" altLang="en-US" sz="1600" dirty="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umpire signals. </a:t>
            </a:r>
          </a:p>
          <a:p>
            <a:pPr algn="just"/>
            <a:r>
              <a:rPr lang="en-US" sz="1600" dirty="0">
                <a:latin typeface="Times New Roman" panose="02020603050405020304" pitchFamily="18" charset="0"/>
                <a:cs typeface="Times New Roman" panose="02020603050405020304" pitchFamily="18" charset="0"/>
              </a:rPr>
              <a:t>Human eye</a:t>
            </a:r>
            <a:r>
              <a:rPr lang="en-IN" altLang="en-US" sz="1600" dirty="0">
                <a:latin typeface="Times New Roman" panose="02020603050405020304" pitchFamily="18" charset="0"/>
                <a:cs typeface="Times New Roman" panose="02020603050405020304" pitchFamily="18" charset="0"/>
              </a:rPr>
              <a:t> the score updater</a:t>
            </a:r>
            <a:r>
              <a:rPr lang="en-US" sz="1600" dirty="0">
                <a:latin typeface="Times New Roman" panose="02020603050405020304" pitchFamily="18" charset="0"/>
                <a:cs typeface="Times New Roman" panose="02020603050405020304" pitchFamily="18" charset="0"/>
              </a:rPr>
              <a:t> may miss the umpire signal</a:t>
            </a:r>
            <a:r>
              <a:rPr lang="en-IN" altLang="en-US" sz="1600" dirty="0">
                <a:latin typeface="Times New Roman" panose="02020603050405020304" pitchFamily="18" charset="0"/>
                <a:cs typeface="Times New Roman" panose="02020603050405020304" pitchFamily="18" charset="0"/>
              </a:rPr>
              <a:t>.</a:t>
            </a:r>
          </a:p>
          <a:p>
            <a:pPr algn="just"/>
            <a:r>
              <a:rPr lang="en-GB" altLang="en-IN" sz="1600" dirty="0">
                <a:latin typeface="Times New Roman" panose="02020603050405020304" pitchFamily="18" charset="0"/>
                <a:cs typeface="Times New Roman" panose="02020603050405020304" pitchFamily="18" charset="0"/>
              </a:rPr>
              <a:t>All the news channel which updates the score of Cricket has a team for manually updating the score.</a:t>
            </a: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19</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sz="1600" dirty="0">
                <a:latin typeface="Times New Roman" panose="02020603050405020304" pitchFamily="18" charset="0"/>
                <a:cs typeface="Times New Roman" panose="02020603050405020304" pitchFamily="18" charset="0"/>
              </a:rPr>
              <a:t>In this project, an umpire action and non-action detection and classification is developed based on Histogram of Oriented Gradients (HOG), Non-Linear SVM classifier and CNN. </a:t>
            </a:r>
          </a:p>
          <a:p>
            <a:pPr algn="just"/>
            <a:r>
              <a:rPr lang="en-IN" sz="1600" dirty="0">
                <a:latin typeface="Times New Roman" panose="02020603050405020304" pitchFamily="18" charset="0"/>
                <a:cs typeface="Times New Roman" panose="02020603050405020304" pitchFamily="18" charset="0"/>
              </a:rPr>
              <a:t>The general methodology of the proposed technique includes division, highlight extraction, and umpire activity and non-activity outlines arrangement. </a:t>
            </a:r>
          </a:p>
          <a:p>
            <a:pPr algn="just"/>
            <a:r>
              <a:rPr lang="en-IN" sz="1600" dirty="0">
                <a:latin typeface="Times New Roman" panose="02020603050405020304" pitchFamily="18" charset="0"/>
                <a:cs typeface="Times New Roman" panose="02020603050405020304" pitchFamily="18" charset="0"/>
              </a:rPr>
              <a:t>At first, the Umpire video frames are extracted from the Umpire Frames Segmented database and the 80% of Umpire Action and Non-action frames are selected manually and feature extraction is performed based on HOG and trained to CNN. </a:t>
            </a:r>
          </a:p>
          <a:p>
            <a:pPr algn="just"/>
            <a:r>
              <a:rPr lang="en-IN" sz="1600" dirty="0">
                <a:latin typeface="Times New Roman" panose="02020603050405020304" pitchFamily="18" charset="0"/>
                <a:cs typeface="Times New Roman" panose="02020603050405020304" pitchFamily="18" charset="0"/>
              </a:rPr>
              <a:t>After that, the remaining 20% of the frames, feature extraction is performed using HOG and tested using trained CNN model, which categories the Action and Non-action Umpire Frames.</a:t>
            </a:r>
            <a:r>
              <a:rPr lang="en-GB" altLang="en-IN" sz="1600" dirty="0">
                <a:latin typeface="Times New Roman" panose="02020603050405020304" pitchFamily="18" charset="0"/>
                <a:cs typeface="Times New Roman" panose="02020603050405020304" pitchFamily="18" charset="0"/>
                <a:hlinkClick r:id="rId3" action="ppaction://hlinksldjump"/>
              </a:rPr>
              <a:t>[1]</a:t>
            </a: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PROPOSED SYSTEM</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19</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REQUIREMENTS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20</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Rectangle 3"/>
          <p:cNvSpPr/>
          <p:nvPr/>
        </p:nvSpPr>
        <p:spPr>
          <a:xfrm>
            <a:off x="609600" y="1254593"/>
            <a:ext cx="4572000" cy="2181225"/>
          </a:xfrm>
          <a:prstGeom prst="rect">
            <a:avLst/>
          </a:prstGeom>
        </p:spPr>
        <p:txBody>
          <a:bodyPr>
            <a:spAutoFit/>
          </a:bodyPr>
          <a:lstStyle/>
          <a:p>
            <a:pPr algn="just">
              <a:lnSpc>
                <a:spcPct val="107000"/>
              </a:lnSpc>
              <a:spcAft>
                <a:spcPts val="800"/>
              </a:spcAft>
            </a:pPr>
            <a:r>
              <a:rPr lang="en-IN" sz="1600" b="1" dirty="0">
                <a:latin typeface="Times New Roman" panose="02020603050405020304" pitchFamily="18" charset="0"/>
                <a:ea typeface="Calibri" panose="020F0502020204030204" charset="0"/>
                <a:cs typeface="Times New Roman" panose="02020603050405020304" pitchFamily="18" charset="0"/>
              </a:rPr>
              <a:t>Hardware Requirement:</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Processor		: Intel i5</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Speed		: 2.4 GHz</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RAM		: 8 GB(minimum)</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Hard Disk		: 160 GB</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 </a:t>
            </a:r>
            <a:endParaRPr lang="en-IN" sz="1600"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5" name="Rectangle 4"/>
          <p:cNvSpPr/>
          <p:nvPr/>
        </p:nvSpPr>
        <p:spPr>
          <a:xfrm>
            <a:off x="4326038" y="1254593"/>
            <a:ext cx="4572000" cy="1450340"/>
          </a:xfrm>
          <a:prstGeom prst="rect">
            <a:avLst/>
          </a:prstGeom>
        </p:spPr>
        <p:txBody>
          <a:bodyPr>
            <a:spAutoFit/>
          </a:bodyPr>
          <a:lstStyle/>
          <a:p>
            <a:pPr algn="just">
              <a:lnSpc>
                <a:spcPct val="107000"/>
              </a:lnSpc>
              <a:spcAft>
                <a:spcPts val="800"/>
              </a:spcAft>
            </a:pPr>
            <a:r>
              <a:rPr lang="en-IN" sz="1600" b="1" dirty="0">
                <a:latin typeface="Times New Roman" panose="02020603050405020304" pitchFamily="18" charset="0"/>
                <a:ea typeface="Calibri" panose="020F0502020204030204" charset="0"/>
                <a:cs typeface="Times New Roman" panose="02020603050405020304" pitchFamily="18" charset="0"/>
              </a:rPr>
              <a:t>Software Requirement:</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Windows OS	: Windows 10</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Language                    : Python</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Tools 		: </a:t>
            </a:r>
            <a:r>
              <a:rPr lang="en-IN" sz="1600" dirty="0" err="1">
                <a:latin typeface="Times New Roman" panose="02020603050405020304" pitchFamily="18" charset="0"/>
                <a:ea typeface="Calibri" panose="020F0502020204030204" charset="0"/>
                <a:cs typeface="Times New Roman" panose="02020603050405020304" pitchFamily="18" charset="0"/>
              </a:rPr>
              <a:t>Jupyter</a:t>
            </a:r>
            <a:r>
              <a:rPr lang="en-IN" sz="1600" dirty="0">
                <a:latin typeface="Times New Roman" panose="02020603050405020304" pitchFamily="18" charset="0"/>
                <a:ea typeface="Calibri" panose="020F0502020204030204" charset="0"/>
                <a:cs typeface="Times New Roman" panose="02020603050405020304" pitchFamily="18" charset="0"/>
              </a:rPr>
              <a:t> Notebook</a:t>
            </a:r>
            <a:endParaRPr lang="en-IN" sz="1600"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066800" y="1063228"/>
            <a:ext cx="6553199" cy="3394075"/>
          </a:xfrm>
          <a:prstGeom prst="rect">
            <a:avLst/>
          </a:prstGeom>
        </p:spPr>
      </p:pic>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METHODOLOGY</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21</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7" name="TextBox 6"/>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1: System Architecture</a:t>
            </a:r>
          </a:p>
        </p:txBody>
      </p:sp>
      <p:sp>
        <p:nvSpPr>
          <p:cNvPr id="3" name="Date Placeholder 2"/>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2</a:t>
            </a: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TextBox 1">
            <a:extLst>
              <a:ext uri="{FF2B5EF4-FFF2-40B4-BE49-F238E27FC236}">
                <a16:creationId xmlns:a16="http://schemas.microsoft.com/office/drawing/2014/main" id="{61D175D3-017D-75DD-2798-CA0B29F8F972}"/>
              </a:ext>
            </a:extLst>
          </p:cNvPr>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2: Data Flow Diagram</a:t>
            </a:r>
          </a:p>
        </p:txBody>
      </p:sp>
      <p:pic>
        <p:nvPicPr>
          <p:cNvPr id="35" name="Picture 34">
            <a:extLst>
              <a:ext uri="{FF2B5EF4-FFF2-40B4-BE49-F238E27FC236}">
                <a16:creationId xmlns:a16="http://schemas.microsoft.com/office/drawing/2014/main" id="{211C7DBD-FEE5-97E3-66FB-0BC54E264664}"/>
              </a:ext>
            </a:extLst>
          </p:cNvPr>
          <p:cNvPicPr>
            <a:picLocks noChangeAspect="1"/>
          </p:cNvPicPr>
          <p:nvPr/>
        </p:nvPicPr>
        <p:blipFill rotWithShape="1">
          <a:blip r:embed="rId2">
            <a:extLst>
              <a:ext uri="{28A0092B-C50C-407E-A947-70E740481C1C}">
                <a14:useLocalDpi xmlns:a14="http://schemas.microsoft.com/office/drawing/2010/main" val="0"/>
              </a:ext>
            </a:extLst>
          </a:blip>
          <a:srcRect t="16695" b="1479"/>
          <a:stretch/>
        </p:blipFill>
        <p:spPr>
          <a:xfrm>
            <a:off x="1136796" y="922032"/>
            <a:ext cx="6949475" cy="33152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2</a:t>
            </a: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TextBox 1">
            <a:extLst>
              <a:ext uri="{FF2B5EF4-FFF2-40B4-BE49-F238E27FC236}">
                <a16:creationId xmlns:a16="http://schemas.microsoft.com/office/drawing/2014/main" id="{61D175D3-017D-75DD-2798-CA0B29F8F972}"/>
              </a:ext>
            </a:extLst>
          </p:cNvPr>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3: Data Flow Diagram</a:t>
            </a:r>
          </a:p>
        </p:txBody>
      </p:sp>
      <p:pic>
        <p:nvPicPr>
          <p:cNvPr id="9" name="Picture 8">
            <a:extLst>
              <a:ext uri="{FF2B5EF4-FFF2-40B4-BE49-F238E27FC236}">
                <a16:creationId xmlns:a16="http://schemas.microsoft.com/office/drawing/2014/main" id="{52D21C9A-42B6-5CE8-6A9E-03A3ED32DE39}"/>
              </a:ext>
            </a:extLst>
          </p:cNvPr>
          <p:cNvPicPr>
            <a:picLocks noChangeAspect="1"/>
          </p:cNvPicPr>
          <p:nvPr/>
        </p:nvPicPr>
        <p:blipFill rotWithShape="1">
          <a:blip r:embed="rId2">
            <a:extLst>
              <a:ext uri="{28A0092B-C50C-407E-A947-70E740481C1C}">
                <a14:useLocalDpi xmlns:a14="http://schemas.microsoft.com/office/drawing/2010/main" val="0"/>
              </a:ext>
            </a:extLst>
          </a:blip>
          <a:srcRect t="10418" b="10418"/>
          <a:stretch/>
        </p:blipFill>
        <p:spPr>
          <a:xfrm>
            <a:off x="475343" y="952446"/>
            <a:ext cx="7391975" cy="3284864"/>
          </a:xfrm>
          <a:prstGeom prst="rect">
            <a:avLst/>
          </a:prstGeom>
        </p:spPr>
      </p:pic>
    </p:spTree>
    <p:extLst>
      <p:ext uri="{BB962C8B-B14F-4D97-AF65-F5344CB8AC3E}">
        <p14:creationId xmlns:p14="http://schemas.microsoft.com/office/powerpoint/2010/main" val="3156954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3</a:t>
            </a: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TextBox 1">
            <a:extLst>
              <a:ext uri="{FF2B5EF4-FFF2-40B4-BE49-F238E27FC236}">
                <a16:creationId xmlns:a16="http://schemas.microsoft.com/office/drawing/2014/main" id="{00C49C56-9F34-09BF-E23C-B3EF3E2F9B18}"/>
              </a:ext>
            </a:extLst>
          </p:cNvPr>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4: Sequence Diagram</a:t>
            </a:r>
          </a:p>
        </p:txBody>
      </p:sp>
      <p:pic>
        <p:nvPicPr>
          <p:cNvPr id="8" name="Picture 7">
            <a:extLst>
              <a:ext uri="{FF2B5EF4-FFF2-40B4-BE49-F238E27FC236}">
                <a16:creationId xmlns:a16="http://schemas.microsoft.com/office/drawing/2014/main" id="{F86572CB-84A3-B250-04D5-A16D89C677CB}"/>
              </a:ext>
            </a:extLst>
          </p:cNvPr>
          <p:cNvPicPr>
            <a:picLocks noChangeAspect="1"/>
          </p:cNvPicPr>
          <p:nvPr/>
        </p:nvPicPr>
        <p:blipFill rotWithShape="1">
          <a:blip r:embed="rId2">
            <a:extLst>
              <a:ext uri="{28A0092B-C50C-407E-A947-70E740481C1C}">
                <a14:useLocalDpi xmlns:a14="http://schemas.microsoft.com/office/drawing/2010/main" val="0"/>
              </a:ext>
            </a:extLst>
          </a:blip>
          <a:srcRect l="2028" t="12612" r="2138" b="10836"/>
          <a:stretch/>
        </p:blipFill>
        <p:spPr>
          <a:xfrm>
            <a:off x="914400" y="963150"/>
            <a:ext cx="7200900" cy="33117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4</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TextBox 1">
            <a:extLst>
              <a:ext uri="{FF2B5EF4-FFF2-40B4-BE49-F238E27FC236}">
                <a16:creationId xmlns:a16="http://schemas.microsoft.com/office/drawing/2014/main" id="{FBC82EB9-D696-2F0F-5836-86E8BC3D56B5}"/>
              </a:ext>
            </a:extLst>
          </p:cNvPr>
          <p:cNvSpPr txBox="1"/>
          <p:nvPr/>
        </p:nvSpPr>
        <p:spPr>
          <a:xfrm>
            <a:off x="3124200" y="4453067"/>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5: Use Case Diagram</a:t>
            </a:r>
          </a:p>
        </p:txBody>
      </p:sp>
      <p:pic>
        <p:nvPicPr>
          <p:cNvPr id="8" name="Picture 7">
            <a:extLst>
              <a:ext uri="{FF2B5EF4-FFF2-40B4-BE49-F238E27FC236}">
                <a16:creationId xmlns:a16="http://schemas.microsoft.com/office/drawing/2014/main" id="{2AF563E8-29C2-0C52-E447-3BD07B0BBABF}"/>
              </a:ext>
            </a:extLst>
          </p:cNvPr>
          <p:cNvPicPr>
            <a:picLocks noChangeAspect="1"/>
          </p:cNvPicPr>
          <p:nvPr/>
        </p:nvPicPr>
        <p:blipFill rotWithShape="1">
          <a:blip r:embed="rId2">
            <a:extLst>
              <a:ext uri="{28A0092B-C50C-407E-A947-70E740481C1C}">
                <a14:useLocalDpi xmlns:a14="http://schemas.microsoft.com/office/drawing/2010/main" val="0"/>
              </a:ext>
            </a:extLst>
          </a:blip>
          <a:srcRect t="4474"/>
          <a:stretch/>
        </p:blipFill>
        <p:spPr>
          <a:xfrm>
            <a:off x="1309468" y="927933"/>
            <a:ext cx="6577232" cy="352513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4</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TextBox 1">
            <a:extLst>
              <a:ext uri="{FF2B5EF4-FFF2-40B4-BE49-F238E27FC236}">
                <a16:creationId xmlns:a16="http://schemas.microsoft.com/office/drawing/2014/main" id="{FBC82EB9-D696-2F0F-5836-86E8BC3D56B5}"/>
              </a:ext>
            </a:extLst>
          </p:cNvPr>
          <p:cNvSpPr txBox="1"/>
          <p:nvPr/>
        </p:nvSpPr>
        <p:spPr>
          <a:xfrm>
            <a:off x="3124200" y="4453067"/>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6: Flow Chart</a:t>
            </a:r>
          </a:p>
        </p:txBody>
      </p:sp>
      <p:pic>
        <p:nvPicPr>
          <p:cNvPr id="4" name="Picture 3">
            <a:extLst>
              <a:ext uri="{FF2B5EF4-FFF2-40B4-BE49-F238E27FC236}">
                <a16:creationId xmlns:a16="http://schemas.microsoft.com/office/drawing/2014/main" id="{02E630D6-6A8A-A35C-A640-0AAB90F9078E}"/>
              </a:ext>
            </a:extLst>
          </p:cNvPr>
          <p:cNvPicPr>
            <a:picLocks noChangeAspect="1"/>
          </p:cNvPicPr>
          <p:nvPr/>
        </p:nvPicPr>
        <p:blipFill rotWithShape="1">
          <a:blip r:embed="rId2">
            <a:extLst>
              <a:ext uri="{28A0092B-C50C-407E-A947-70E740481C1C}">
                <a14:useLocalDpi xmlns:a14="http://schemas.microsoft.com/office/drawing/2010/main" val="0"/>
              </a:ext>
            </a:extLst>
          </a:blip>
          <a:srcRect l="2305" t="10441" r="1785" b="3225"/>
          <a:stretch/>
        </p:blipFill>
        <p:spPr>
          <a:xfrm>
            <a:off x="1066800" y="898597"/>
            <a:ext cx="7048500" cy="3576684"/>
          </a:xfrm>
          <a:prstGeom prst="rect">
            <a:avLst/>
          </a:prstGeom>
        </p:spPr>
      </p:pic>
    </p:spTree>
    <p:extLst>
      <p:ext uri="{BB962C8B-B14F-4D97-AF65-F5344CB8AC3E}">
        <p14:creationId xmlns:p14="http://schemas.microsoft.com/office/powerpoint/2010/main" val="1152579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8"/>
            <a:ext cx="8229600" cy="3704035"/>
          </a:xfrm>
        </p:spPr>
        <p:txBody>
          <a:bodyPr>
            <a:normAutofit/>
          </a:bodyPr>
          <a:lstStyle/>
          <a:p>
            <a:pPr algn="just">
              <a:lnSpc>
                <a:spcPct val="110000"/>
              </a:lnSpc>
            </a:pPr>
            <a:r>
              <a:rPr lang="en-US" sz="1600" dirty="0">
                <a:latin typeface="Times New Roman" panose="02020603050405020304" pitchFamily="18" charset="0"/>
                <a:cs typeface="Times New Roman" panose="02020603050405020304" pitchFamily="18" charset="0"/>
              </a:rPr>
              <a:t>The proposed system consists are some modules of following steps to interpret the sign gestures using deep learning method. </a:t>
            </a:r>
          </a:p>
          <a:p>
            <a:pPr algn="just">
              <a:lnSpc>
                <a:spcPct val="110000"/>
              </a:lnSpc>
            </a:pPr>
            <a:r>
              <a:rPr lang="en-US" sz="1600" dirty="0">
                <a:latin typeface="Times New Roman" panose="02020603050405020304" pitchFamily="18" charset="0"/>
                <a:cs typeface="Times New Roman" panose="02020603050405020304" pitchFamily="18" charset="0"/>
              </a:rPr>
              <a:t>The working method consists of main stages. </a:t>
            </a:r>
          </a:p>
          <a:p>
            <a:pPr algn="just">
              <a:lnSpc>
                <a:spcPct val="110000"/>
              </a:lnSpc>
            </a:pPr>
            <a:r>
              <a:rPr lang="en-US" sz="1600" dirty="0">
                <a:latin typeface="Times New Roman" panose="02020603050405020304" pitchFamily="18" charset="0"/>
                <a:cs typeface="Times New Roman" panose="02020603050405020304" pitchFamily="18" charset="0"/>
              </a:rPr>
              <a:t>These are respectively; loading the data set, the design of the convolutional neural network, configuration of training options, training of the CNN object detector with hand gestures, evaluation of trained detector. </a:t>
            </a:r>
          </a:p>
          <a:p>
            <a:pPr algn="just"/>
            <a:endParaRPr lang="en-US" sz="1600" b="1"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5</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sz="1600" dirty="0">
                <a:latin typeface="Times New Roman" panose="02020603050405020304" pitchFamily="18" charset="0"/>
                <a:cs typeface="Times New Roman" panose="02020603050405020304" pitchFamily="18" charset="0"/>
              </a:rPr>
              <a:t>Gesture Recognition pertains to recognizing meaningful expressions of motion by a human.  </a:t>
            </a:r>
          </a:p>
          <a:p>
            <a:pPr algn="just"/>
            <a:r>
              <a:rPr lang="en-IN" sz="1600" dirty="0">
                <a:latin typeface="Times New Roman" panose="02020603050405020304" pitchFamily="18" charset="0"/>
                <a:cs typeface="Times New Roman" panose="02020603050405020304" pitchFamily="18" charset="0"/>
              </a:rPr>
              <a:t>The applications of gesture recognition are manifold. </a:t>
            </a:r>
          </a:p>
          <a:p>
            <a:pPr algn="just"/>
            <a:r>
              <a:rPr lang="en-IN" sz="1600" dirty="0">
                <a:latin typeface="Times New Roman" panose="02020603050405020304" pitchFamily="18" charset="0"/>
                <a:cs typeface="Times New Roman" panose="02020603050405020304" pitchFamily="18" charset="0"/>
              </a:rPr>
              <a:t>Ranging from sign language through medical rehabilitation, monitoring patients, sports gesture analysis,etc.</a:t>
            </a:r>
          </a:p>
          <a:p>
            <a:pPr algn="just"/>
            <a:r>
              <a:rPr lang="en-IN" sz="1600" dirty="0">
                <a:latin typeface="Times New Roman" panose="02020603050405020304" pitchFamily="18" charset="0"/>
                <a:cs typeface="Times New Roman" panose="02020603050405020304" pitchFamily="18" charset="0"/>
              </a:rPr>
              <a:t>In Cricket, the Umpire has the authority to make important decisions about events on the field.</a:t>
            </a:r>
          </a:p>
          <a:p>
            <a:pPr algn="just"/>
            <a:r>
              <a:rPr lang="en-IN" sz="1600" dirty="0">
                <a:latin typeface="Times New Roman" panose="02020603050405020304" pitchFamily="18" charset="0"/>
                <a:cs typeface="Times New Roman" panose="02020603050405020304" pitchFamily="18" charset="0"/>
              </a:rPr>
              <a:t>The Umpire signals important events using unique hand on signals and gestures. </a:t>
            </a:r>
          </a:p>
          <a:p>
            <a:pPr algn="just"/>
            <a:r>
              <a:rPr lang="en-IN" sz="1600" dirty="0">
                <a:latin typeface="Times New Roman" panose="02020603050405020304" pitchFamily="18" charset="0"/>
                <a:cs typeface="Times New Roman" panose="02020603050405020304" pitchFamily="18" charset="0"/>
                <a:sym typeface="+mn-ea"/>
              </a:rPr>
              <a:t>The primary intention of our work is to design and develop a new robust method for Umpire</a:t>
            </a:r>
            <a:r>
              <a:rPr lang="en-GB" altLang="en-IN" sz="1600" dirty="0">
                <a:latin typeface="Times New Roman" panose="02020603050405020304" pitchFamily="18" charset="0"/>
                <a:cs typeface="Times New Roman" panose="02020603050405020304" pitchFamily="18" charset="0"/>
                <a:sym typeface="+mn-ea"/>
              </a:rPr>
              <a:t>.[1]</a:t>
            </a:r>
            <a:endParaRPr lang="en-IN" sz="1600" dirty="0">
              <a:latin typeface="Times New Roman" panose="02020603050405020304" pitchFamily="18" charset="0"/>
              <a:cs typeface="Times New Roman" panose="02020603050405020304" pitchFamily="18" charset="0"/>
              <a:sym typeface="+mn-ea"/>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nvSpPr>
        <p:spPr>
          <a:xfrm>
            <a:off x="584200" y="4894264"/>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8"/>
            <a:ext cx="8229600" cy="3704035"/>
          </a:xfrm>
        </p:spPr>
        <p:txBody>
          <a:bodyPr>
            <a:normAutofit lnSpcReduction="10000"/>
          </a:bodyPr>
          <a:lstStyle/>
          <a:p>
            <a:pPr marL="0" indent="0" algn="just">
              <a:lnSpc>
                <a:spcPct val="110000"/>
              </a:lnSpc>
              <a:buNone/>
            </a:pPr>
            <a:r>
              <a:rPr lang="en-US" sz="1600" b="1" dirty="0">
                <a:latin typeface="Times New Roman" panose="02020603050405020304" pitchFamily="18" charset="0"/>
                <a:ea typeface="Calibri" panose="020F0502020204030204" charset="0"/>
                <a:cs typeface="Times New Roman" panose="02020603050405020304" pitchFamily="18" charset="0"/>
              </a:rPr>
              <a:t>Region Proposal:</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Various recent studies have provided methods to produce categorical independent zone recommendations. </a:t>
            </a: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These methods have examples such as the objectness of image windows, selective Search for Object Recognition, category independent object proposals, object segmentation using constrained parametric min-cuts, Multi scale combinatorial grouping and so on. </a:t>
            </a: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These methods establish cells by implementing convolution neural network with square cuts.</a:t>
            </a:r>
          </a:p>
          <a:p>
            <a:pPr marL="0" indent="0" algn="just">
              <a:lnSpc>
                <a:spcPct val="110000"/>
              </a:lnSpc>
              <a:buNone/>
            </a:pPr>
            <a:r>
              <a:rPr lang="en-US" sz="1600" b="1" dirty="0">
                <a:latin typeface="Times New Roman" panose="02020603050405020304" pitchFamily="18" charset="0"/>
                <a:ea typeface="Calibri" panose="020F0502020204030204" charset="0"/>
                <a:cs typeface="Times New Roman" panose="02020603050405020304" pitchFamily="18" charset="0"/>
              </a:rPr>
              <a:t> MaxPooling2D :</a:t>
            </a: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MaxPooling2D </a:t>
            </a:r>
            <a:r>
              <a:rPr lang="en-US" sz="1600" dirty="0" err="1">
                <a:latin typeface="Times New Roman" panose="02020603050405020304" pitchFamily="18" charset="0"/>
                <a:ea typeface="Calibri" panose="020F0502020204030204" charset="0"/>
                <a:cs typeface="Times New Roman" panose="02020603050405020304" pitchFamily="18" charset="0"/>
              </a:rPr>
              <a:t>Downsamples</a:t>
            </a:r>
            <a:r>
              <a:rPr lang="en-US" sz="1600" dirty="0">
                <a:latin typeface="Times New Roman" panose="02020603050405020304" pitchFamily="18" charset="0"/>
                <a:ea typeface="Calibri" panose="020F0502020204030204" charset="0"/>
                <a:cs typeface="Times New Roman" panose="02020603050405020304" pitchFamily="18" charset="0"/>
              </a:rPr>
              <a:t> the input along its spatial dimensions (height and width) by taking the maximum value over an input window (of size defined by </a:t>
            </a:r>
            <a:r>
              <a:rPr lang="en-US" sz="1600" dirty="0" err="1">
                <a:latin typeface="Times New Roman" panose="02020603050405020304" pitchFamily="18" charset="0"/>
                <a:ea typeface="Calibri" panose="020F0502020204030204" charset="0"/>
                <a:cs typeface="Times New Roman" panose="02020603050405020304" pitchFamily="18" charset="0"/>
              </a:rPr>
              <a:t>pool_size</a:t>
            </a:r>
            <a:r>
              <a:rPr lang="en-US" sz="1600" dirty="0">
                <a:latin typeface="Times New Roman" panose="02020603050405020304" pitchFamily="18" charset="0"/>
                <a:ea typeface="Calibri" panose="020F0502020204030204" charset="0"/>
                <a:cs typeface="Times New Roman" panose="02020603050405020304" pitchFamily="18" charset="0"/>
              </a:rPr>
              <a:t>) for each channel of the input. </a:t>
            </a: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The window is shifted by strides along each dimension.</a:t>
            </a: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Flattens the input. Does not affect the batch size.</a:t>
            </a:r>
          </a:p>
          <a:p>
            <a:pPr marL="0" indent="0" algn="just">
              <a:lnSpc>
                <a:spcPct val="110000"/>
              </a:lnSpc>
              <a:buNone/>
            </a:pPr>
            <a:endParaRPr lang="en-US" sz="1600" dirty="0">
              <a:latin typeface="Times New Roman" panose="02020603050405020304" pitchFamily="18" charset="0"/>
              <a:ea typeface="Calibri" panose="020F0502020204030204" charset="0"/>
              <a:cs typeface="Times New Roman" panose="02020603050405020304" pitchFamily="18" charset="0"/>
            </a:endParaRPr>
          </a:p>
          <a:p>
            <a:pPr marL="0" indent="0" algn="just">
              <a:lnSpc>
                <a:spcPct val="110000"/>
              </a:lnSpc>
              <a:buNone/>
            </a:pPr>
            <a:endParaRPr lang="en-IN" sz="1600" dirty="0">
              <a:effectLst/>
              <a:latin typeface="Times New Roman" panose="02020603050405020304" pitchFamily="18" charset="0"/>
              <a:ea typeface="Calibri" panose="020F0502020204030204"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6</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lvl="0" indent="0">
              <a:buNone/>
            </a:pPr>
            <a:r>
              <a:rPr lang="en-US" sz="1600" b="1" dirty="0">
                <a:latin typeface="Times New Roman" panose="02020603050405020304" pitchFamily="18" charset="0"/>
                <a:cs typeface="Times New Roman" panose="02020603050405020304" pitchFamily="18" charset="0"/>
              </a:rPr>
              <a:t>CNN (Convolutional Neural Network) for Feature extraction: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In this study, a feature vector of size 4096 were extracted from each region proposal with Caffe deep learning framework. </a:t>
            </a:r>
          </a:p>
          <a:p>
            <a:r>
              <a:rPr lang="en-US" sz="1600" dirty="0">
                <a:latin typeface="Times New Roman" panose="02020603050405020304" pitchFamily="18" charset="0"/>
                <a:cs typeface="Times New Roman" panose="02020603050405020304" pitchFamily="18" charset="0"/>
              </a:rPr>
              <a:t>Features were calculated by forwarding the average output 128x128 red-green blue image with five convolution layers and two completely connected layers. </a:t>
            </a:r>
          </a:p>
          <a:p>
            <a:r>
              <a:rPr lang="en-US" sz="1600" dirty="0">
                <a:latin typeface="Times New Roman" panose="02020603050405020304" pitchFamily="18" charset="0"/>
                <a:cs typeface="Times New Roman" panose="02020603050405020304" pitchFamily="18" charset="0"/>
              </a:rPr>
              <a:t>In order to calculate an attribute in a region proposal, the image data is first converted to a form compatible with CNN. </a:t>
            </a:r>
          </a:p>
          <a:p>
            <a:r>
              <a:rPr lang="en-US" sz="1600" dirty="0">
                <a:latin typeface="Times New Roman" panose="02020603050405020304" pitchFamily="18" charset="0"/>
                <a:cs typeface="Times New Roman" panose="02020603050405020304" pitchFamily="18" charset="0"/>
              </a:rPr>
              <a:t>In this study, fixed entrances of 128 * 128 pixels in size are used.</a:t>
            </a:r>
          </a:p>
          <a:p>
            <a:endParaRPr lang="en-US" sz="1600" b="1"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7</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lvl="0" indent="0">
              <a:buNone/>
            </a:pPr>
            <a:r>
              <a:rPr lang="en-US" sz="1600" b="1" dirty="0">
                <a:latin typeface="Times New Roman" panose="02020603050405020304" pitchFamily="18" charset="0"/>
                <a:cs typeface="Times New Roman" panose="02020603050405020304" pitchFamily="18" charset="0"/>
              </a:rPr>
              <a:t>CNN training:</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CNN was trained on a large auxiliary data set (gestures classification) using only image-level additional tags. </a:t>
            </a:r>
          </a:p>
          <a:p>
            <a:r>
              <a:rPr lang="en-US" sz="1600" dirty="0">
                <a:latin typeface="Times New Roman" panose="02020603050405020304" pitchFamily="18" charset="0"/>
                <a:cs typeface="Times New Roman" panose="02020603050405020304" pitchFamily="18" charset="0"/>
              </a:rPr>
              <a:t>CNN was trained on data set (</a:t>
            </a:r>
            <a:r>
              <a:rPr lang="en-US" sz="1600" dirty="0" err="1">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using only additional tags. </a:t>
            </a:r>
          </a:p>
          <a:p>
            <a:r>
              <a:rPr lang="en-US" sz="1600" dirty="0">
                <a:latin typeface="Times New Roman" panose="02020603050405020304" pitchFamily="18" charset="0"/>
                <a:cs typeface="Times New Roman" panose="02020603050405020304" pitchFamily="18" charset="0"/>
              </a:rPr>
              <a:t>This training was carried out using Deep Learning framework.</a:t>
            </a:r>
          </a:p>
          <a:p>
            <a:endParaRPr lang="en-US" sz="1600" dirty="0">
              <a:latin typeface="Times New Roman" panose="02020603050405020304" pitchFamily="18" charset="0"/>
              <a:cs typeface="Times New Roman" panose="02020603050405020304" pitchFamily="18" charset="0"/>
            </a:endParaRPr>
          </a:p>
          <a:p>
            <a:pPr marL="0" indent="0">
              <a:buNone/>
            </a:pPr>
            <a:r>
              <a:rPr lang="en-IN" sz="1600" b="1" dirty="0" err="1">
                <a:latin typeface="Times New Roman" panose="02020603050405020304" pitchFamily="18" charset="0"/>
                <a:cs typeface="Times New Roman" panose="02020603050405020304" pitchFamily="18" charset="0"/>
              </a:rPr>
              <a:t>ReLu</a:t>
            </a:r>
            <a:endParaRPr lang="en-IN" sz="1600"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The Rectified Linear Unit is the most commonly used activation function in deep learning models. The function returns 0 if it receives any negative input, but for any positive value x it returns that value back. So it can be written as f(x)=max(0,x) .</a:t>
            </a:r>
          </a:p>
          <a:p>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8</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Dense Layer</a:t>
            </a:r>
          </a:p>
          <a:p>
            <a:pPr algn="just"/>
            <a:r>
              <a:rPr lang="en-IN" sz="1600" dirty="0">
                <a:latin typeface="Times New Roman" panose="02020603050405020304" pitchFamily="18" charset="0"/>
                <a:cs typeface="Times New Roman" panose="02020603050405020304" pitchFamily="18" charset="0"/>
              </a:rPr>
              <a:t>In any neural network, a dense layer is a layer that is deeply connected with its preceding layer which means the neurons of the layer are connected to every neuron of its preceding layer. </a:t>
            </a:r>
          </a:p>
          <a:p>
            <a:pPr algn="just"/>
            <a:r>
              <a:rPr lang="en-IN" sz="1600" dirty="0">
                <a:latin typeface="Times New Roman" panose="02020603050405020304" pitchFamily="18" charset="0"/>
                <a:cs typeface="Times New Roman" panose="02020603050405020304" pitchFamily="18" charset="0"/>
              </a:rPr>
              <a:t>This layer is the most commonly used layer in artificial neural network networks.</a:t>
            </a:r>
          </a:p>
          <a:p>
            <a:pPr algn="just"/>
            <a:r>
              <a:rPr lang="en-IN" sz="1600" dirty="0">
                <a:latin typeface="Times New Roman" panose="02020603050405020304" pitchFamily="18" charset="0"/>
                <a:cs typeface="Times New Roman" panose="02020603050405020304" pitchFamily="18" charset="0"/>
              </a:rPr>
              <a:t>The dense layer’s neuron in a model receives output from every neuron of its preceding layer, where neurons of the dense layer perform matrix-vector multiplication. </a:t>
            </a:r>
          </a:p>
          <a:p>
            <a:pPr algn="just"/>
            <a:r>
              <a:rPr lang="en-IN" sz="1600" dirty="0">
                <a:latin typeface="Times New Roman" panose="02020603050405020304" pitchFamily="18" charset="0"/>
                <a:cs typeface="Times New Roman" panose="02020603050405020304" pitchFamily="18" charset="0"/>
              </a:rPr>
              <a:t>Matrix vector multiplication is a procedure where the row vector of the output from the preceding layers is equal to the column vector of the dense layer. </a:t>
            </a:r>
          </a:p>
          <a:p>
            <a:pPr algn="just"/>
            <a:r>
              <a:rPr lang="en-IN" sz="1600" dirty="0">
                <a:latin typeface="Times New Roman" panose="02020603050405020304" pitchFamily="18" charset="0"/>
                <a:cs typeface="Times New Roman" panose="02020603050405020304" pitchFamily="18" charset="0"/>
              </a:rPr>
              <a:t>The general rule of matrix-vector multiplication is that the row vector must have as many columns like the column vector.</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9</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30</a:t>
            </a: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Content Placeholder 2">
            <a:extLst>
              <a:ext uri="{FF2B5EF4-FFF2-40B4-BE49-F238E27FC236}">
                <a16:creationId xmlns:a16="http://schemas.microsoft.com/office/drawing/2014/main" id="{58704585-FA1C-C66A-316B-C1D570A4551F}"/>
              </a:ext>
            </a:extLst>
          </p:cNvPr>
          <p:cNvSpPr>
            <a:spLocks noGrp="1"/>
          </p:cNvSpPr>
          <p:nvPr>
            <p:ph idx="1"/>
          </p:nvPr>
        </p:nvSpPr>
        <p:spPr>
          <a:xfrm>
            <a:off x="457200" y="1200150"/>
            <a:ext cx="8229600" cy="3394075"/>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Module 1 : Creating Dataset</a:t>
            </a:r>
          </a:p>
          <a:p>
            <a:pPr marL="0" indent="0" algn="just">
              <a:buNone/>
            </a:pPr>
            <a:endParaRPr lang="en-IN"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code captures mentioned number of images using the computer's camera and saves them to a specified path.</a:t>
            </a:r>
          </a:p>
          <a:p>
            <a:pPr algn="just"/>
            <a:r>
              <a:rPr lang="en-US" sz="1600" dirty="0">
                <a:latin typeface="Times New Roman" panose="02020603050405020304" pitchFamily="18" charset="0"/>
                <a:cs typeface="Times New Roman" panose="02020603050405020304" pitchFamily="18" charset="0"/>
              </a:rPr>
              <a:t>The OpenCV module is used to interact with the camera, manipulate the captured images, and display them in a window.</a:t>
            </a:r>
          </a:p>
          <a:p>
            <a:pPr algn="just"/>
            <a:r>
              <a:rPr lang="en-US" sz="1600" dirty="0">
                <a:latin typeface="Times New Roman" panose="02020603050405020304" pitchFamily="18" charset="0"/>
                <a:cs typeface="Times New Roman" panose="02020603050405020304" pitchFamily="18" charset="0"/>
              </a:rPr>
              <a:t>The capturing of images is initiated by pressing a specific key and stops automatically after capturing a specified number of images.</a:t>
            </a:r>
          </a:p>
          <a:p>
            <a:pPr algn="just"/>
            <a:r>
              <a:rPr lang="en-US" sz="1600" dirty="0">
                <a:latin typeface="Times New Roman" panose="02020603050405020304" pitchFamily="18" charset="0"/>
                <a:cs typeface="Times New Roman" panose="02020603050405020304" pitchFamily="18" charset="0"/>
              </a:rPr>
              <a:t>The captured images are resized to 50x50 pixels and saved in .jpg format.</a:t>
            </a:r>
          </a:p>
          <a:p>
            <a:pPr algn="just"/>
            <a:r>
              <a:rPr lang="en-US" sz="1600" dirty="0">
                <a:latin typeface="Times New Roman" panose="02020603050405020304" pitchFamily="18" charset="0"/>
                <a:cs typeface="Times New Roman" panose="02020603050405020304" pitchFamily="18" charset="0"/>
              </a:rPr>
              <a:t>The code uses various functions and methods of Python libraries such as </a:t>
            </a:r>
            <a:r>
              <a:rPr lang="en-US" sz="1600" dirty="0" err="1">
                <a:latin typeface="Times New Roman" panose="02020603050405020304" pitchFamily="18" charset="0"/>
                <a:cs typeface="Times New Roman" panose="02020603050405020304" pitchFamily="18" charset="0"/>
              </a:rPr>
              <a:t>os</a:t>
            </a:r>
            <a:r>
              <a:rPr lang="en-US" sz="1600" dirty="0">
                <a:latin typeface="Times New Roman" panose="02020603050405020304" pitchFamily="18" charset="0"/>
                <a:cs typeface="Times New Roman" panose="02020603050405020304" pitchFamily="18" charset="0"/>
              </a:rPr>
              <a:t>, time, and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to perform various tasks.</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30</a:t>
            </a:r>
          </a:p>
        </p:txBody>
      </p:sp>
      <p:sp>
        <p:nvSpPr>
          <p:cNvPr id="7" name="Date Placeholder 6"/>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
        <p:nvSpPr>
          <p:cNvPr id="2" name="Content Placeholder 2">
            <a:extLst>
              <a:ext uri="{FF2B5EF4-FFF2-40B4-BE49-F238E27FC236}">
                <a16:creationId xmlns:a16="http://schemas.microsoft.com/office/drawing/2014/main" id="{58704585-FA1C-C66A-316B-C1D570A4551F}"/>
              </a:ext>
            </a:extLst>
          </p:cNvPr>
          <p:cNvSpPr>
            <a:spLocks noGrp="1"/>
          </p:cNvSpPr>
          <p:nvPr>
            <p:ph idx="1"/>
          </p:nvPr>
        </p:nvSpPr>
        <p:spPr>
          <a:xfrm>
            <a:off x="457200" y="1200150"/>
            <a:ext cx="8229600" cy="3394075"/>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Module 2 : </a:t>
            </a:r>
            <a:r>
              <a:rPr lang="en-IN" sz="1600" b="1" dirty="0" err="1">
                <a:latin typeface="Times New Roman" panose="02020603050405020304" pitchFamily="18" charset="0"/>
                <a:cs typeface="Times New Roman" panose="02020603050405020304" pitchFamily="18" charset="0"/>
              </a:rPr>
              <a:t>Preprocessing</a:t>
            </a:r>
            <a:r>
              <a:rPr lang="en-IN" sz="1600" b="1" dirty="0">
                <a:latin typeface="Times New Roman" panose="02020603050405020304" pitchFamily="18" charset="0"/>
                <a:cs typeface="Times New Roman" panose="02020603050405020304" pitchFamily="18" charset="0"/>
              </a:rPr>
              <a:t> the Dataset</a:t>
            </a:r>
          </a:p>
          <a:p>
            <a:pPr marL="0" indent="0" algn="just">
              <a:buNone/>
            </a:pPr>
            <a:endParaRPr lang="en-IN"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code reads images from a directory called "Dataset".</a:t>
            </a:r>
          </a:p>
          <a:p>
            <a:pPr algn="just"/>
            <a:r>
              <a:rPr lang="en-US" sz="1600" dirty="0">
                <a:latin typeface="Times New Roman" panose="02020603050405020304" pitchFamily="18" charset="0"/>
                <a:cs typeface="Times New Roman" panose="02020603050405020304" pitchFamily="18" charset="0"/>
              </a:rPr>
              <a:t>It converts the images to grayscale and performs thresholding using Otsu's method.</a:t>
            </a:r>
          </a:p>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thresholded</a:t>
            </a:r>
            <a:r>
              <a:rPr lang="en-US" sz="1600" dirty="0">
                <a:latin typeface="Times New Roman" panose="02020603050405020304" pitchFamily="18" charset="0"/>
                <a:cs typeface="Times New Roman" panose="02020603050405020304" pitchFamily="18" charset="0"/>
              </a:rPr>
              <a:t> images are resized to 50x50 pixels.</a:t>
            </a:r>
          </a:p>
          <a:p>
            <a:pPr algn="just"/>
            <a:r>
              <a:rPr lang="en-US" sz="1600" dirty="0">
                <a:latin typeface="Times New Roman" panose="02020603050405020304" pitchFamily="18" charset="0"/>
                <a:cs typeface="Times New Roman" panose="02020603050405020304" pitchFamily="18" charset="0"/>
              </a:rPr>
              <a:t>A new directory is created for each image category in the "Preprocessed/Train" directory.</a:t>
            </a:r>
          </a:p>
          <a:p>
            <a:pPr algn="just"/>
            <a:r>
              <a:rPr lang="en-US" sz="1600" dirty="0">
                <a:latin typeface="Times New Roman" panose="02020603050405020304" pitchFamily="18" charset="0"/>
                <a:cs typeface="Times New Roman" panose="02020603050405020304" pitchFamily="18" charset="0"/>
              </a:rPr>
              <a:t>The preprocessed images are saved in their respective category directories.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98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lvl="0"/>
            <a:r>
              <a:rPr lang="en-IN" sz="1600" dirty="0">
                <a:latin typeface="Times New Roman" panose="02020603050405020304" pitchFamily="18" charset="0"/>
                <a:cs typeface="Times New Roman" panose="02020603050405020304" pitchFamily="18" charset="0"/>
              </a:rPr>
              <a:t>To train the model using the collected umpire signals</a:t>
            </a:r>
            <a:r>
              <a:rPr lang="en-GB" altLang="en-IN"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lvl="0"/>
            <a:r>
              <a:rPr lang="en-IN" sz="1600" dirty="0">
                <a:latin typeface="Times New Roman" panose="02020603050405020304" pitchFamily="18" charset="0"/>
                <a:cs typeface="Times New Roman" panose="02020603050405020304" pitchFamily="18" charset="0"/>
              </a:rPr>
              <a:t>To predict the umpire signal and update the score board</a:t>
            </a:r>
            <a:r>
              <a:rPr lang="en-GB" altLang="en-IN"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OUTCOME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31</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dirty="0">
                <a:latin typeface="Times New Roman" panose="02020603050405020304" pitchFamily="18" charset="0"/>
                <a:cs typeface="Times New Roman" panose="02020603050405020304" pitchFamily="18" charset="0"/>
              </a:rPr>
              <a:t>Sport’s score board updates</a:t>
            </a:r>
            <a:r>
              <a:rPr lang="en-GB"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IN" altLang="en-US" sz="1600" dirty="0">
                <a:latin typeface="Times New Roman" panose="02020603050405020304" pitchFamily="18" charset="0"/>
                <a:cs typeface="Times New Roman" panose="02020603050405020304" pitchFamily="18" charset="0"/>
              </a:rPr>
              <a:t>Automation of Umpire signal</a:t>
            </a:r>
            <a:r>
              <a:rPr lang="en-GB" altLang="en-IN" sz="1600" dirty="0">
                <a:latin typeface="Times New Roman" panose="02020603050405020304" pitchFamily="18" charset="0"/>
                <a:cs typeface="Times New Roman" panose="02020603050405020304" pitchFamily="18" charset="0"/>
              </a:rPr>
              <a:t>.</a:t>
            </a:r>
            <a:endParaRPr lang="en-IN" altLang="en-US" sz="1600" dirty="0">
              <a:latin typeface="Times New Roman" panose="02020603050405020304" pitchFamily="18" charset="0"/>
              <a:cs typeface="Times New Roman" panose="02020603050405020304" pitchFamily="18" charset="0"/>
            </a:endParaRPr>
          </a:p>
          <a:p>
            <a:pPr algn="just"/>
            <a:r>
              <a:rPr lang="en-IN" altLang="en-US" sz="1600" dirty="0">
                <a:latin typeface="Times New Roman" panose="02020603050405020304" pitchFamily="18" charset="0"/>
                <a:cs typeface="Times New Roman" panose="02020603050405020304" pitchFamily="18" charset="0"/>
              </a:rPr>
              <a:t>AI into sports</a:t>
            </a:r>
            <a:r>
              <a:rPr lang="en-GB" alt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32</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fontScale="90000"/>
          </a:bodyPr>
          <a:lstStyle/>
          <a:p>
            <a:pPr marL="0" indent="0">
              <a:buNone/>
            </a:pPr>
            <a:r>
              <a:rPr lang="en-IN" altLang="en-US" sz="1600" b="1" dirty="0">
                <a:latin typeface="Times New Roman" panose="02020603050405020304" pitchFamily="18" charset="0"/>
                <a:cs typeface="Times New Roman" panose="02020603050405020304" pitchFamily="18" charset="0"/>
                <a:sym typeface="+mn-ea"/>
                <a:hlinkClick r:id="rId3" action="ppaction://hlinksldjump"/>
              </a:rPr>
              <a:t>[</a:t>
            </a:r>
            <a:r>
              <a:rPr lang="en-GB" altLang="en-IN" sz="1600" b="1" dirty="0">
                <a:latin typeface="Times New Roman" panose="02020603050405020304" pitchFamily="18" charset="0"/>
                <a:cs typeface="Times New Roman" panose="02020603050405020304" pitchFamily="18" charset="0"/>
                <a:sym typeface="+mn-ea"/>
                <a:hlinkClick r:id="rId3" action="ppaction://hlinksldjump"/>
              </a:rPr>
              <a:t>1</a:t>
            </a:r>
            <a:r>
              <a:rPr lang="en-IN" altLang="en-US" sz="1600" b="1" dirty="0">
                <a:latin typeface="Times New Roman" panose="02020603050405020304" pitchFamily="18" charset="0"/>
                <a:cs typeface="Times New Roman" panose="02020603050405020304" pitchFamily="18" charset="0"/>
                <a:sym typeface="+mn-ea"/>
                <a:hlinkClick r:id="rId3" action="ppaction://hlinksldjump"/>
              </a:rPr>
              <a:t>]</a:t>
            </a:r>
            <a:r>
              <a:rPr lang="en-GB" altLang="en-IN" sz="1600"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cs typeface="Times New Roman" panose="02020603050405020304" pitchFamily="18" charset="0"/>
                <a:sym typeface="+mn-ea"/>
              </a:rPr>
              <a:t>Suvarna </a:t>
            </a:r>
            <a:r>
              <a:rPr lang="en-US" sz="1600" dirty="0" err="1">
                <a:latin typeface="Times New Roman" panose="02020603050405020304" pitchFamily="18" charset="0"/>
                <a:cs typeface="Times New Roman" panose="02020603050405020304" pitchFamily="18" charset="0"/>
                <a:sym typeface="+mn-ea"/>
              </a:rPr>
              <a:t>Nandyal</a:t>
            </a:r>
            <a:r>
              <a:rPr lang="en-US" sz="1600" dirty="0">
                <a:latin typeface="Times New Roman" panose="02020603050405020304" pitchFamily="18" charset="0"/>
                <a:cs typeface="Times New Roman" panose="02020603050405020304" pitchFamily="18" charset="0"/>
                <a:sym typeface="+mn-ea"/>
              </a:rPr>
              <a:t> and Suvarna </a:t>
            </a:r>
            <a:r>
              <a:rPr lang="en-US" sz="1600" dirty="0" err="1">
                <a:latin typeface="Times New Roman" panose="02020603050405020304" pitchFamily="18" charset="0"/>
                <a:cs typeface="Times New Roman" panose="02020603050405020304" pitchFamily="18" charset="0"/>
                <a:sym typeface="+mn-ea"/>
              </a:rPr>
              <a:t>Laxmikant</a:t>
            </a:r>
            <a:r>
              <a:rPr lang="en-US" sz="1600" dirty="0">
                <a:latin typeface="Times New Roman" panose="02020603050405020304" pitchFamily="18" charset="0"/>
                <a:cs typeface="Times New Roman" panose="02020603050405020304" pitchFamily="18" charset="0"/>
                <a:sym typeface="+mn-ea"/>
              </a:rPr>
              <a:t> Kattimani 2021 J. Phys.: Conf. Ser. 2070 012148 </a:t>
            </a:r>
            <a:endParaRPr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hlinkClick r:id="rId4" action="ppaction://hlinksldjump"/>
              </a:rPr>
              <a:t>[</a:t>
            </a:r>
            <a:r>
              <a:rPr lang="en-GB" altLang="en-US" sz="1600" b="1" dirty="0">
                <a:latin typeface="Times New Roman" panose="02020603050405020304" pitchFamily="18" charset="0"/>
                <a:cs typeface="Times New Roman" panose="02020603050405020304" pitchFamily="18" charset="0"/>
                <a:hlinkClick r:id="rId4" action="ppaction://hlinksldjump"/>
              </a:rPr>
              <a:t>2</a:t>
            </a:r>
            <a:r>
              <a:rPr lang="en-US" sz="1600" b="1" dirty="0">
                <a:latin typeface="Times New Roman" panose="02020603050405020304" pitchFamily="18" charset="0"/>
                <a:cs typeface="Times New Roman" panose="02020603050405020304" pitchFamily="18" charset="0"/>
                <a:hlinkClick r:id="rId4"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 Fernando and J. </a:t>
            </a:r>
            <a:r>
              <a:rPr lang="en-US" sz="1600" dirty="0" err="1">
                <a:latin typeface="Times New Roman" panose="02020603050405020304" pitchFamily="18" charset="0"/>
                <a:cs typeface="Times New Roman" panose="02020603050405020304" pitchFamily="18" charset="0"/>
              </a:rPr>
              <a:t>Wijayanayaka</a:t>
            </a:r>
            <a:r>
              <a:rPr lang="en-US" sz="1600" dirty="0">
                <a:latin typeface="Times New Roman" panose="02020603050405020304" pitchFamily="18" charset="0"/>
                <a:cs typeface="Times New Roman" panose="02020603050405020304" pitchFamily="18" charset="0"/>
              </a:rPr>
              <a:t>, "Low cost approach for real time sign language recognition," 2013 IEEE 8th International Conference on Industrial and Information Systems, 2013, pp. 637-642,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10.1109/ICIInfS.2013.6732059.</a:t>
            </a:r>
          </a:p>
          <a:p>
            <a:pPr marL="0" indent="0">
              <a:buNone/>
            </a:pPr>
            <a:r>
              <a:rPr lang="en-US" sz="1600" b="1" dirty="0">
                <a:latin typeface="Times New Roman" panose="02020603050405020304" pitchFamily="18" charset="0"/>
                <a:cs typeface="Times New Roman" panose="02020603050405020304" pitchFamily="18" charset="0"/>
                <a:hlinkClick r:id="rId5" action="ppaction://hlinksldjump"/>
              </a:rPr>
              <a:t>[</a:t>
            </a:r>
            <a:r>
              <a:rPr lang="en-GB" altLang="en-US" sz="1600" b="1" dirty="0">
                <a:latin typeface="Times New Roman" panose="02020603050405020304" pitchFamily="18" charset="0"/>
                <a:cs typeface="Times New Roman" panose="02020603050405020304" pitchFamily="18" charset="0"/>
                <a:hlinkClick r:id="rId5" action="ppaction://hlinksldjump"/>
              </a:rPr>
              <a:t>3</a:t>
            </a:r>
            <a:r>
              <a:rPr lang="en-US" sz="1600" b="1" dirty="0">
                <a:latin typeface="Times New Roman" panose="02020603050405020304" pitchFamily="18" charset="0"/>
                <a:cs typeface="Times New Roman" panose="02020603050405020304" pitchFamily="18" charset="0"/>
                <a:hlinkClick r:id="rId5"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 Z. Islam, M. S. Hossain, R. </a:t>
            </a:r>
            <a:r>
              <a:rPr lang="en-US" sz="1600" dirty="0" err="1">
                <a:latin typeface="Times New Roman" panose="02020603050405020304" pitchFamily="18" charset="0"/>
                <a:cs typeface="Times New Roman" panose="02020603050405020304" pitchFamily="18" charset="0"/>
              </a:rPr>
              <a:t>ul</a:t>
            </a:r>
            <a:r>
              <a:rPr lang="en-US" sz="1600" dirty="0">
                <a:latin typeface="Times New Roman" panose="02020603050405020304" pitchFamily="18" charset="0"/>
                <a:cs typeface="Times New Roman" panose="02020603050405020304" pitchFamily="18" charset="0"/>
              </a:rPr>
              <a:t> Islam and K. Andersson, "Static Hand Gesture Recognition using Convolutional Neural Network with Data Augmentation," 2019 Joint 8th International Conference on Informatics, Electronics &amp; Vision (ICIEV) and 2019 3rd International Conference on Imaging, Vision &amp; Pattern Recognition (</a:t>
            </a:r>
            <a:r>
              <a:rPr lang="en-US" sz="1600" dirty="0" err="1">
                <a:latin typeface="Times New Roman" panose="02020603050405020304" pitchFamily="18" charset="0"/>
                <a:cs typeface="Times New Roman" panose="02020603050405020304" pitchFamily="18" charset="0"/>
              </a:rPr>
              <a:t>icIVPR</a:t>
            </a:r>
            <a:r>
              <a:rPr lang="en-US" sz="1600" dirty="0">
                <a:latin typeface="Times New Roman" panose="02020603050405020304" pitchFamily="18" charset="0"/>
                <a:cs typeface="Times New Roman" panose="02020603050405020304" pitchFamily="18" charset="0"/>
              </a:rPr>
              <a:t>), 2019, pp. 324-329,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10.1109/ICIEV.2019.8858563. </a:t>
            </a:r>
          </a:p>
          <a:p>
            <a:pPr marL="0" indent="0">
              <a:buNone/>
            </a:pPr>
            <a:r>
              <a:rPr lang="en-US" sz="1600" b="1" dirty="0">
                <a:latin typeface="Times New Roman" panose="02020603050405020304" pitchFamily="18" charset="0"/>
                <a:cs typeface="Times New Roman" panose="02020603050405020304" pitchFamily="18" charset="0"/>
                <a:hlinkClick r:id="rId6" action="ppaction://hlinksldjump"/>
              </a:rPr>
              <a:t>[</a:t>
            </a:r>
            <a:r>
              <a:rPr lang="en-GB" altLang="en-US" sz="1600" b="1" dirty="0">
                <a:latin typeface="Times New Roman" panose="02020603050405020304" pitchFamily="18" charset="0"/>
                <a:cs typeface="Times New Roman" panose="02020603050405020304" pitchFamily="18" charset="0"/>
                <a:hlinkClick r:id="rId6" action="ppaction://hlinksldjump"/>
              </a:rPr>
              <a:t>4</a:t>
            </a:r>
            <a:r>
              <a:rPr lang="en-US" sz="1600" b="1" dirty="0">
                <a:latin typeface="Times New Roman" panose="02020603050405020304" pitchFamily="18" charset="0"/>
                <a:cs typeface="Times New Roman" panose="02020603050405020304" pitchFamily="18" charset="0"/>
                <a:hlinkClick r:id="rId6"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 Kaya and T. </a:t>
            </a:r>
            <a:r>
              <a:rPr lang="en-US" sz="1600" dirty="0" err="1">
                <a:latin typeface="Times New Roman" panose="02020603050405020304" pitchFamily="18" charset="0"/>
                <a:cs typeface="Times New Roman" panose="02020603050405020304" pitchFamily="18" charset="0"/>
              </a:rPr>
              <a:t>Kumbasar</a:t>
            </a:r>
            <a:r>
              <a:rPr lang="en-US" sz="1600" dirty="0">
                <a:latin typeface="Times New Roman" panose="02020603050405020304" pitchFamily="18" charset="0"/>
                <a:cs typeface="Times New Roman" panose="02020603050405020304" pitchFamily="18" charset="0"/>
              </a:rPr>
              <a:t>, "Hand Gesture Recognition Systems with the Wearable </a:t>
            </a:r>
            <a:r>
              <a:rPr lang="en-US" sz="1600" dirty="0" err="1">
                <a:latin typeface="Times New Roman" panose="02020603050405020304" pitchFamily="18" charset="0"/>
                <a:cs typeface="Times New Roman" panose="02020603050405020304" pitchFamily="18" charset="0"/>
              </a:rPr>
              <a:t>Myo</a:t>
            </a:r>
            <a:r>
              <a:rPr lang="en-US" sz="1600" dirty="0">
                <a:latin typeface="Times New Roman" panose="02020603050405020304" pitchFamily="18" charset="0"/>
                <a:cs typeface="Times New Roman" panose="02020603050405020304" pitchFamily="18" charset="0"/>
              </a:rPr>
              <a:t> Armband," 2018 6th International Conference on Control Engineering &amp; Information Technology (CEIT), 2018,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10.1109/CEIT.2018.8751927.</a:t>
            </a:r>
            <a:r>
              <a:rPr lang="en-US" sz="1600" dirty="0">
                <a:latin typeface="Times New Roman" panose="02020603050405020304" pitchFamily="18" charset="0"/>
                <a:cs typeface="Times New Roman" panose="02020603050405020304" pitchFamily="18" charset="0"/>
                <a:hlinkClick r:id="rId7" action="ppaction://hlinksldjump"/>
              </a:rPr>
              <a:t>’</a:t>
            </a:r>
            <a:endParaRPr lang="en-US" sz="16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hlinkClick r:id="rId7" action="ppaction://hlinksldjump"/>
              </a:rPr>
              <a:t>[</a:t>
            </a:r>
            <a:r>
              <a:rPr lang="en-GB" altLang="en-IN" sz="1600" b="1" dirty="0">
                <a:latin typeface="Times New Roman" panose="02020603050405020304" pitchFamily="18" charset="0"/>
                <a:cs typeface="Times New Roman" panose="02020603050405020304" pitchFamily="18" charset="0"/>
                <a:hlinkClick r:id="rId7" action="ppaction://hlinksldjump"/>
              </a:rPr>
              <a:t>5</a:t>
            </a:r>
            <a:r>
              <a:rPr lang="en-IN" altLang="en-US" sz="1600" b="1" dirty="0">
                <a:latin typeface="Times New Roman" panose="02020603050405020304" pitchFamily="18" charset="0"/>
                <a:cs typeface="Times New Roman" panose="02020603050405020304" pitchFamily="18" charset="0"/>
                <a:hlinkClick r:id="rId7" action="ppaction://hlinksldjump"/>
              </a:rPr>
              <a:t>]</a:t>
            </a:r>
            <a:r>
              <a:rPr lang="en-US" sz="1600" b="1" dirty="0">
                <a:latin typeface="Times New Roman" panose="02020603050405020304" pitchFamily="18" charset="0"/>
                <a:cs typeface="Times New Roman" panose="02020603050405020304" pitchFamily="18" charset="0"/>
              </a:rPr>
              <a:t> </a:t>
            </a:r>
            <a:r>
              <a:rPr lang="en-US" sz="1700" dirty="0">
                <a:solidFill>
                  <a:srgbClr val="000000"/>
                </a:solidFill>
                <a:effectLst/>
                <a:latin typeface="Times New Roman" panose="02020603050405020304" pitchFamily="18" charset="0"/>
                <a:ea typeface="Times New Roman" panose="02020603050405020304" pitchFamily="18" charset="0"/>
              </a:rPr>
              <a:t>L</a:t>
            </a:r>
            <a:r>
              <a:rPr lang="en-US" sz="1600" dirty="0">
                <a:solidFill>
                  <a:srgbClr val="000000"/>
                </a:solidFill>
                <a:effectLst/>
                <a:latin typeface="Times New Roman" panose="02020603050405020304" pitchFamily="18" charset="0"/>
                <a:ea typeface="Times New Roman" panose="02020603050405020304" pitchFamily="18" charset="0"/>
              </a:rPr>
              <a:t>esha Bhansali and Meera </a:t>
            </a:r>
            <a:r>
              <a:rPr lang="en-US" sz="1600" dirty="0" err="1">
                <a:solidFill>
                  <a:srgbClr val="000000"/>
                </a:solidFill>
                <a:effectLst/>
                <a:latin typeface="Times New Roman" panose="02020603050405020304" pitchFamily="18" charset="0"/>
                <a:ea typeface="Times New Roman" panose="02020603050405020304" pitchFamily="18" charset="0"/>
              </a:rPr>
              <a:t>Narvekar</a:t>
            </a:r>
            <a:r>
              <a:rPr lang="en-US" sz="1600" dirty="0">
                <a:solidFill>
                  <a:srgbClr val="000000"/>
                </a:solidFill>
                <a:effectLst/>
                <a:latin typeface="Times New Roman" panose="02020603050405020304" pitchFamily="18" charset="0"/>
                <a:ea typeface="Times New Roman" panose="02020603050405020304" pitchFamily="18" charset="0"/>
              </a:rPr>
              <a:t>. Gesture Recognition to Make Umpire    Decisions. </a:t>
            </a:r>
            <a:r>
              <a:rPr lang="en-US" sz="1600" i="1" dirty="0">
                <a:solidFill>
                  <a:srgbClr val="000000"/>
                </a:solidFill>
                <a:effectLst/>
                <a:latin typeface="Times New Roman" panose="02020603050405020304" pitchFamily="18" charset="0"/>
                <a:ea typeface="Times New Roman" panose="02020603050405020304" pitchFamily="18" charset="0"/>
              </a:rPr>
              <a:t>International Journal of Computer Applications</a:t>
            </a:r>
            <a:r>
              <a:rPr lang="en-US" sz="1600" dirty="0">
                <a:solidFill>
                  <a:srgbClr val="000000"/>
                </a:solidFill>
                <a:effectLst/>
                <a:latin typeface="Times New Roman" panose="02020603050405020304" pitchFamily="18" charset="0"/>
                <a:ea typeface="Times New Roman" panose="02020603050405020304" pitchFamily="18" charset="0"/>
              </a:rPr>
              <a:t> 148(14):26-29, August 2016.  </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33</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lnSpcReduction="10000"/>
          </a:bodyPr>
          <a:lstStyle/>
          <a:p>
            <a:pPr marL="0" indent="0">
              <a:buNone/>
            </a:pPr>
            <a:r>
              <a:rPr lang="en-IN" altLang="en-US" sz="1600" b="1" dirty="0">
                <a:latin typeface="Times New Roman" panose="02020603050405020304" pitchFamily="18" charset="0"/>
                <a:cs typeface="Times New Roman" panose="02020603050405020304" pitchFamily="18" charset="0"/>
                <a:hlinkClick r:id="rId3" action="ppaction://hlinksldjump"/>
              </a:rPr>
              <a:t>[</a:t>
            </a:r>
            <a:r>
              <a:rPr lang="en-GB" altLang="en-IN" sz="1600" b="1" dirty="0">
                <a:latin typeface="Times New Roman" panose="02020603050405020304" pitchFamily="18" charset="0"/>
                <a:cs typeface="Times New Roman" panose="02020603050405020304" pitchFamily="18" charset="0"/>
                <a:hlinkClick r:id="rId3" action="ppaction://hlinksldjump"/>
              </a:rPr>
              <a:t>6</a:t>
            </a:r>
            <a:r>
              <a:rPr lang="en-IN" altLang="en-US" sz="1600" b="1"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Suvarna </a:t>
            </a:r>
            <a:r>
              <a:rPr lang="en-US" sz="1600" dirty="0" err="1">
                <a:latin typeface="Times New Roman" panose="02020603050405020304" pitchFamily="18" charset="0"/>
                <a:cs typeface="Times New Roman" panose="02020603050405020304" pitchFamily="18" charset="0"/>
              </a:rPr>
              <a:t>Nandyal</a:t>
            </a:r>
            <a:r>
              <a:rPr lang="en-US" sz="1600" dirty="0">
                <a:latin typeface="Times New Roman" panose="02020603050405020304" pitchFamily="18" charset="0"/>
                <a:cs typeface="Times New Roman" panose="02020603050405020304" pitchFamily="18" charset="0"/>
              </a:rPr>
              <a:t> and Suvarna </a:t>
            </a:r>
            <a:r>
              <a:rPr lang="en-US" sz="1600" dirty="0" err="1">
                <a:latin typeface="Times New Roman" panose="02020603050405020304" pitchFamily="18" charset="0"/>
                <a:cs typeface="Times New Roman" panose="02020603050405020304" pitchFamily="18" charset="0"/>
              </a:rPr>
              <a:t>Laxmikant</a:t>
            </a:r>
            <a:r>
              <a:rPr lang="en-US" sz="1600" dirty="0">
                <a:latin typeface="Times New Roman" panose="02020603050405020304" pitchFamily="18" charset="0"/>
                <a:cs typeface="Times New Roman" panose="02020603050405020304" pitchFamily="18" charset="0"/>
              </a:rPr>
              <a:t> Kattimani 2021 J. Phys.: Conf. Ser. 2070 012148 </a:t>
            </a:r>
            <a:endParaRPr sz="16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hlinkClick r:id="rId4" action="ppaction://hlinksldjump"/>
              </a:rPr>
              <a:t>[</a:t>
            </a:r>
            <a:r>
              <a:rPr lang="en-GB" altLang="en-IN" sz="1600" b="1" dirty="0">
                <a:latin typeface="Times New Roman" panose="02020603050405020304" pitchFamily="18" charset="0"/>
                <a:cs typeface="Times New Roman" panose="02020603050405020304" pitchFamily="18" charset="0"/>
                <a:hlinkClick r:id="rId4" action="ppaction://hlinksldjump"/>
              </a:rPr>
              <a:t>7</a:t>
            </a:r>
            <a:r>
              <a:rPr lang="en-IN" altLang="en-US" sz="1600" b="1" dirty="0">
                <a:latin typeface="Times New Roman" panose="02020603050405020304" pitchFamily="18" charset="0"/>
                <a:cs typeface="Times New Roman" panose="02020603050405020304" pitchFamily="18" charset="0"/>
                <a:hlinkClick r:id="rId4" action="ppaction://hlinksldjump"/>
              </a:rPr>
              <a:t>]</a:t>
            </a:r>
            <a:r>
              <a:rPr lang="en-IN" altLang="en-US" sz="1600" dirty="0">
                <a:latin typeface="Times New Roman" panose="02020603050405020304" pitchFamily="18" charset="0"/>
                <a:cs typeface="Times New Roman" panose="02020603050405020304" pitchFamily="18" charset="0"/>
                <a:hlinkClick r:id="rId4" action="ppaction://hlinksldjump"/>
              </a:rPr>
              <a:t> </a:t>
            </a:r>
            <a:r>
              <a:rPr lang="en-US" sz="1600" dirty="0">
                <a:latin typeface="Times New Roman" panose="02020603050405020304" pitchFamily="18" charset="0"/>
                <a:cs typeface="Times New Roman" panose="02020603050405020304" pitchFamily="18" charset="0"/>
              </a:rPr>
              <a:t>Y. Madhuri, G. </a:t>
            </a:r>
            <a:r>
              <a:rPr lang="en-US" sz="1600" dirty="0" err="1">
                <a:latin typeface="Times New Roman" panose="02020603050405020304" pitchFamily="18" charset="0"/>
                <a:cs typeface="Times New Roman" panose="02020603050405020304" pitchFamily="18" charset="0"/>
              </a:rPr>
              <a:t>Anitha</a:t>
            </a:r>
            <a:r>
              <a:rPr lang="en-US" sz="1600" dirty="0">
                <a:latin typeface="Times New Roman" panose="02020603050405020304" pitchFamily="18" charset="0"/>
                <a:cs typeface="Times New Roman" panose="02020603050405020304" pitchFamily="18" charset="0"/>
              </a:rPr>
              <a:t>. and M. </a:t>
            </a:r>
            <a:r>
              <a:rPr lang="en-US" sz="1600" dirty="0" err="1">
                <a:latin typeface="Times New Roman" panose="02020603050405020304" pitchFamily="18" charset="0"/>
                <a:cs typeface="Times New Roman" panose="02020603050405020304" pitchFamily="18" charset="0"/>
              </a:rPr>
              <a:t>Anburajan</a:t>
            </a:r>
            <a:r>
              <a:rPr lang="en-US" sz="1600" dirty="0">
                <a:latin typeface="Times New Roman" panose="02020603050405020304" pitchFamily="18" charset="0"/>
                <a:cs typeface="Times New Roman" panose="02020603050405020304" pitchFamily="18" charset="0"/>
              </a:rPr>
              <a:t>., "Vision-based sign language translation device," 2013 International Conference on Information Communication and Embedded Systems (ICICES), 2013, pp. 565-568,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10.1109/ICICES.2013.6508395. </a:t>
            </a:r>
          </a:p>
          <a:p>
            <a:pPr marL="0" indent="0">
              <a:buNone/>
            </a:pPr>
            <a:r>
              <a:rPr lang="en-IN" altLang="en-US" sz="1600" b="1" dirty="0">
                <a:latin typeface="Times New Roman" panose="02020603050405020304" pitchFamily="18" charset="0"/>
                <a:cs typeface="Times New Roman" panose="02020603050405020304" pitchFamily="18" charset="0"/>
                <a:hlinkClick r:id="rId5" action="ppaction://hlinksldjump"/>
              </a:rPr>
              <a:t>[</a:t>
            </a:r>
            <a:r>
              <a:rPr lang="en-GB" altLang="en-IN" sz="1600" b="1" dirty="0">
                <a:latin typeface="Times New Roman" panose="02020603050405020304" pitchFamily="18" charset="0"/>
                <a:cs typeface="Times New Roman" panose="02020603050405020304" pitchFamily="18" charset="0"/>
                <a:hlinkClick r:id="rId5" action="ppaction://hlinksldjump"/>
              </a:rPr>
              <a:t>8</a:t>
            </a:r>
            <a:r>
              <a:rPr lang="en-IN" altLang="en-US" sz="1600" b="1" dirty="0">
                <a:latin typeface="Times New Roman" panose="02020603050405020304" pitchFamily="18" charset="0"/>
                <a:cs typeface="Times New Roman" panose="02020603050405020304" pitchFamily="18" charset="0"/>
                <a:hlinkClick r:id="rId5" action="ppaction://hlinksldjump"/>
              </a:rPr>
              <a:t>]</a:t>
            </a:r>
            <a:r>
              <a:rPr lang="en-IN" alt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Nusirwan</a:t>
            </a:r>
            <a:r>
              <a:rPr lang="en-US" sz="1600" dirty="0">
                <a:latin typeface="Times New Roman" panose="02020603050405020304" pitchFamily="18" charset="0"/>
                <a:cs typeface="Times New Roman" panose="02020603050405020304" pitchFamily="18" charset="0"/>
              </a:rPr>
              <a:t> Anwar bin Abdul Rahman, Kit Chong Wei and John See Faculty of Information Technology, Multimedia University.</a:t>
            </a:r>
          </a:p>
          <a:p>
            <a:pPr marL="0" indent="0">
              <a:buNone/>
            </a:pPr>
            <a:r>
              <a:rPr lang="en-IN" altLang="en-US" sz="1600" b="1" dirty="0">
                <a:latin typeface="Times New Roman" panose="02020603050405020304" pitchFamily="18" charset="0"/>
                <a:cs typeface="Times New Roman" panose="02020603050405020304" pitchFamily="18" charset="0"/>
                <a:hlinkClick r:id="rId6" action="ppaction://hlinksldjump"/>
              </a:rPr>
              <a:t>[</a:t>
            </a:r>
            <a:r>
              <a:rPr lang="en-GB" altLang="en-IN" sz="1600" b="1" dirty="0">
                <a:latin typeface="Times New Roman" panose="02020603050405020304" pitchFamily="18" charset="0"/>
                <a:cs typeface="Times New Roman" panose="02020603050405020304" pitchFamily="18" charset="0"/>
                <a:hlinkClick r:id="rId6" action="ppaction://hlinksldjump"/>
              </a:rPr>
              <a:t>9</a:t>
            </a:r>
            <a:r>
              <a:rPr lang="en-IN" altLang="en-US" sz="1600" b="1" dirty="0">
                <a:latin typeface="Times New Roman" panose="02020603050405020304" pitchFamily="18" charset="0"/>
                <a:cs typeface="Times New Roman" panose="02020603050405020304" pitchFamily="18" charset="0"/>
                <a:hlinkClick r:id="rId6" action="ppaction://hlinksldjump"/>
              </a:rPr>
              <a:t>]</a:t>
            </a:r>
            <a:r>
              <a:rPr lang="en-GB" altLang="en-IN"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Moin</a:t>
            </a:r>
            <a:r>
              <a:rPr lang="en-US" sz="1600" dirty="0">
                <a:latin typeface="Times New Roman" panose="02020603050405020304" pitchFamily="18" charset="0"/>
                <a:cs typeface="Times New Roman" panose="02020603050405020304" pitchFamily="18" charset="0"/>
              </a:rPr>
              <a:t>, A., Zhou, A., Rahimi, A. et al. A wearable biosensing system with in-sensor adaptive machine learning for hand gesture recognition. Nat Electron 4, 54–63 (2021). </a:t>
            </a:r>
            <a:r>
              <a:rPr lang="en-US" sz="1600" dirty="0">
                <a:latin typeface="Times New Roman" panose="02020603050405020304" pitchFamily="18" charset="0"/>
                <a:cs typeface="Times New Roman" panose="02020603050405020304" pitchFamily="18" charset="0"/>
                <a:hlinkClick r:id="rId7"/>
              </a:rPr>
              <a:t>https://doi.org/10.1038/s41928-020-00510-8</a:t>
            </a:r>
            <a:r>
              <a:rPr lang="en-US" sz="1600"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hlinkClick r:id="rId8" action="ppaction://hlinksldjump"/>
              </a:rPr>
              <a:t>[</a:t>
            </a:r>
            <a:r>
              <a:rPr lang="en-GB" altLang="en-IN" sz="1600" b="1" dirty="0">
                <a:latin typeface="Times New Roman" panose="02020603050405020304" pitchFamily="18" charset="0"/>
                <a:cs typeface="Times New Roman" panose="02020603050405020304" pitchFamily="18" charset="0"/>
                <a:hlinkClick r:id="rId8" action="ppaction://hlinksldjump"/>
              </a:rPr>
              <a:t>10</a:t>
            </a:r>
            <a:r>
              <a:rPr lang="en-IN" sz="1600" b="1" dirty="0">
                <a:latin typeface="Times New Roman" panose="02020603050405020304" pitchFamily="18" charset="0"/>
                <a:cs typeface="Times New Roman" panose="02020603050405020304" pitchFamily="18" charset="0"/>
                <a:hlinkClick r:id="rId8"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Ravi, H. Venugopal, S. Paul and H. R. </a:t>
            </a:r>
            <a:r>
              <a:rPr lang="en-US" sz="1600" dirty="0" err="1">
                <a:latin typeface="Times New Roman" panose="02020603050405020304" pitchFamily="18" charset="0"/>
                <a:cs typeface="Times New Roman" panose="02020603050405020304" pitchFamily="18" charset="0"/>
              </a:rPr>
              <a:t>Tizhoosh</a:t>
            </a:r>
            <a:r>
              <a:rPr lang="en-US" sz="1600" dirty="0">
                <a:latin typeface="Times New Roman" panose="02020603050405020304" pitchFamily="18" charset="0"/>
                <a:cs typeface="Times New Roman" panose="02020603050405020304" pitchFamily="18" charset="0"/>
              </a:rPr>
              <a:t>, "A Dataset and Preliminary Results for Umpire Pose Detection Using SVM Classification of Deep Features," 2018 IEEE Symposium Series on Computational Intelligence (SSCI), 2018, pp. 1396-1402,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10.1109/SSCI.2018.8628877.</a:t>
            </a:r>
          </a:p>
          <a:p>
            <a:pPr marL="0" indent="0">
              <a:buNone/>
            </a:pPr>
            <a:endParaRPr lang="en-US" sz="1600" b="1"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34</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altLang="en-US" sz="1600" dirty="0">
                <a:latin typeface="Times New Roman" panose="02020603050405020304" pitchFamily="18" charset="0"/>
                <a:cs typeface="Times New Roman" panose="02020603050405020304" pitchFamily="18" charset="0"/>
              </a:rPr>
              <a:t>Cricket</a:t>
            </a:r>
            <a:r>
              <a:rPr lang="en-US" sz="1600" dirty="0">
                <a:latin typeface="Times New Roman" panose="02020603050405020304" pitchFamily="18" charset="0"/>
                <a:cs typeface="Times New Roman" panose="02020603050405020304" pitchFamily="18" charset="0"/>
              </a:rPr>
              <a:t> is the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most famous sports in Asia, 4</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in Europe and also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most famous sport in the whole world.</a:t>
            </a:r>
          </a:p>
          <a:p>
            <a:pPr algn="just"/>
            <a:r>
              <a:rPr lang="en-IN" altLang="en-US" sz="1600" dirty="0">
                <a:latin typeface="Times New Roman" panose="02020603050405020304" pitchFamily="18" charset="0"/>
                <a:cs typeface="Times New Roman" panose="02020603050405020304" pitchFamily="18" charset="0"/>
              </a:rPr>
              <a:t>From </a:t>
            </a:r>
            <a:r>
              <a:rPr lang="en-US" sz="1600" dirty="0">
                <a:latin typeface="Times New Roman" panose="02020603050405020304" pitchFamily="18" charset="0"/>
                <a:cs typeface="Times New Roman" panose="02020603050405020304" pitchFamily="18" charset="0"/>
              </a:rPr>
              <a:t>19</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century the same old manual method is being use</a:t>
            </a:r>
            <a:r>
              <a:rPr lang="en-IN" altLang="en-US" sz="16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 to update the scoreboard, which is a great burden for the scorekeeper. </a:t>
            </a:r>
          </a:p>
          <a:p>
            <a:pPr algn="just"/>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he basic score updating process is still the same and performed by a person</a:t>
            </a:r>
            <a:r>
              <a:rPr lang="en-IN" altLang="en-US" sz="1600" dirty="0">
                <a:latin typeface="Times New Roman" panose="02020603050405020304" pitchFamily="18" charset="0"/>
                <a:cs typeface="Times New Roman" panose="02020603050405020304" pitchFamily="18" charset="0"/>
              </a:rPr>
              <a:t> manually</a:t>
            </a:r>
            <a:r>
              <a:rPr lang="en-US" sz="1600" dirty="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So in the 21</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century an automatic system is very much needed at this sector.</a:t>
            </a:r>
          </a:p>
          <a:p>
            <a:pPr algn="just"/>
            <a:r>
              <a:rPr lang="en-US" sz="1600" dirty="0">
                <a:latin typeface="Times New Roman" panose="02020603050405020304" pitchFamily="18" charset="0"/>
                <a:cs typeface="Times New Roman" panose="02020603050405020304" pitchFamily="18" charset="0"/>
              </a:rPr>
              <a:t>Using modern equipment’s and machine learning algorithms we can increase the accuracy of the decision and provide flawless result </a:t>
            </a:r>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hat the naked eye misses.</a:t>
            </a:r>
          </a:p>
          <a:p>
            <a:pPr algn="just"/>
            <a:r>
              <a:rPr lang="en-US" sz="1600" dirty="0">
                <a:latin typeface="Times New Roman" panose="02020603050405020304" pitchFamily="18" charset="0"/>
                <a:cs typeface="Times New Roman" panose="02020603050405020304" pitchFamily="18" charset="0"/>
              </a:rPr>
              <a:t>This motivates us to design a system which will recognize gesture of cricket umpire in real time.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ABSTRACT</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hlinkClick r:id="rId3" action="ppaction://hlinksldjump"/>
              </a:rPr>
              <a:t>[1</a:t>
            </a:r>
            <a:r>
              <a:rPr lang="en-GB" altLang="en-US" sz="1600" b="1" dirty="0">
                <a:latin typeface="Times New Roman" panose="02020603050405020304" pitchFamily="18" charset="0"/>
                <a:cs typeface="Times New Roman" panose="02020603050405020304" pitchFamily="18" charset="0"/>
                <a:hlinkClick r:id="rId3" action="ppaction://hlinksldjump"/>
              </a:rPr>
              <a:t>1</a:t>
            </a:r>
            <a:r>
              <a:rPr lang="en-US" sz="1600" b="1" dirty="0">
                <a:latin typeface="Times New Roman" panose="02020603050405020304" pitchFamily="18" charset="0"/>
                <a:cs typeface="Times New Roman" panose="02020603050405020304" pitchFamily="18" charset="0"/>
                <a:hlinkClick r:id="rId3" action="ppaction://hlinksldjump"/>
              </a:rPr>
              <a:t>] </a:t>
            </a:r>
            <a:r>
              <a:rPr lang="en-US" sz="1600" dirty="0">
                <a:latin typeface="Times New Roman" panose="02020603050405020304" pitchFamily="18" charset="0"/>
                <a:cs typeface="Times New Roman" panose="02020603050405020304" pitchFamily="18" charset="0"/>
              </a:rPr>
              <a:t>M. A. Shahjalal, Z. Ahmad, R. Rayan and L. </a:t>
            </a:r>
            <a:r>
              <a:rPr lang="en-US" sz="1600" dirty="0" err="1">
                <a:latin typeface="Times New Roman" panose="02020603050405020304" pitchFamily="18" charset="0"/>
                <a:cs typeface="Times New Roman" panose="02020603050405020304" pitchFamily="18" charset="0"/>
              </a:rPr>
              <a:t>Alam</a:t>
            </a:r>
            <a:r>
              <a:rPr lang="en-US" sz="1600" dirty="0">
                <a:latin typeface="Times New Roman" panose="02020603050405020304" pitchFamily="18" charset="0"/>
                <a:cs typeface="Times New Roman" panose="02020603050405020304" pitchFamily="18" charset="0"/>
              </a:rPr>
              <a:t>, "An approach to automate the scorecard in cricket with computer vision and machine learning," 2017 3rd International Conference on Electrical Information and Communication Technology (EICT), 2017,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10.1109/EICT.2017.8275204.</a:t>
            </a:r>
          </a:p>
          <a:p>
            <a:pPr marL="0" indent="0">
              <a:buNone/>
            </a:pPr>
            <a:r>
              <a:rPr lang="en-US" sz="1600" b="1" dirty="0">
                <a:latin typeface="Times New Roman" panose="02020603050405020304" pitchFamily="18" charset="0"/>
                <a:cs typeface="Times New Roman" panose="02020603050405020304" pitchFamily="18" charset="0"/>
                <a:hlinkClick r:id="rId4" action="ppaction://hlinksldjump"/>
              </a:rPr>
              <a:t>[1</a:t>
            </a:r>
            <a:r>
              <a:rPr lang="en-GB" sz="1600" b="1" dirty="0">
                <a:latin typeface="Times New Roman" panose="02020603050405020304" pitchFamily="18" charset="0"/>
                <a:cs typeface="Times New Roman" panose="02020603050405020304" pitchFamily="18" charset="0"/>
                <a:hlinkClick r:id="rId4" action="ppaction://hlinksldjump"/>
              </a:rPr>
              <a:t>2</a:t>
            </a:r>
            <a:r>
              <a:rPr lang="en-US" sz="1600" b="1" dirty="0">
                <a:latin typeface="Times New Roman" panose="02020603050405020304" pitchFamily="18" charset="0"/>
                <a:cs typeface="Times New Roman" panose="02020603050405020304" pitchFamily="18" charset="0"/>
                <a:hlinkClick r:id="rId4" action="ppaction://hlinksldjump"/>
              </a:rPr>
              <a:t>] </a:t>
            </a:r>
            <a:r>
              <a:rPr lang="en-US" sz="1600" dirty="0" err="1">
                <a:latin typeface="Times New Roman" panose="02020603050405020304" pitchFamily="18" charset="0"/>
                <a:cs typeface="Times New Roman" panose="02020603050405020304" pitchFamily="18" charset="0"/>
              </a:rPr>
              <a:t>Dadgostar</a:t>
            </a:r>
            <a:r>
              <a:rPr lang="en-US" sz="1600" dirty="0">
                <a:latin typeface="Times New Roman" panose="02020603050405020304" pitchFamily="18" charset="0"/>
                <a:cs typeface="Times New Roman" panose="02020603050405020304" pitchFamily="18" charset="0"/>
              </a:rPr>
              <a:t>, Farhad &amp; </a:t>
            </a:r>
            <a:r>
              <a:rPr lang="en-US" sz="1600" dirty="0" err="1">
                <a:latin typeface="Times New Roman" panose="02020603050405020304" pitchFamily="18" charset="0"/>
                <a:cs typeface="Times New Roman" panose="02020603050405020304" pitchFamily="18" charset="0"/>
              </a:rPr>
              <a:t>Barczak</a:t>
            </a:r>
            <a:r>
              <a:rPr lang="en-US" sz="1600" dirty="0">
                <a:latin typeface="Times New Roman" panose="02020603050405020304" pitchFamily="18" charset="0"/>
                <a:cs typeface="Times New Roman" panose="02020603050405020304" pitchFamily="18" charset="0"/>
              </a:rPr>
              <a:t>, Andre &amp; </a:t>
            </a:r>
            <a:r>
              <a:rPr lang="en-US" sz="1600" dirty="0" err="1">
                <a:latin typeface="Times New Roman" panose="02020603050405020304" pitchFamily="18" charset="0"/>
                <a:cs typeface="Times New Roman" panose="02020603050405020304" pitchFamily="18" charset="0"/>
              </a:rPr>
              <a:t>Sarrafzadeh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Abdolhossein</a:t>
            </a:r>
            <a:r>
              <a:rPr lang="en-US" sz="1600" dirty="0">
                <a:latin typeface="Times New Roman" panose="02020603050405020304" pitchFamily="18" charset="0"/>
                <a:cs typeface="Times New Roman" panose="02020603050405020304" pitchFamily="18" charset="0"/>
              </a:rPr>
              <a:t>. (2005). A Color Hand Gesture Database for Evaluating and Improving Algorithms on Hand Gesture and Posture Recognition. Res. Lett. Inf. Math. Sci. 7. 127-134.</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35</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8"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9"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36</a:t>
            </a:r>
          </a:p>
        </p:txBody>
      </p:sp>
      <p:sp>
        <p:nvSpPr>
          <p:cNvPr id="3"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sym typeface="+mn-ea"/>
              </a:rPr>
              <a:t>Low cost approach for Real Time Sign Language Recognition</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2</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sym typeface="+mn-ea"/>
              </a:rPr>
              <a:t>Matheesha Fernando, Janaka Wijayanayaka</a:t>
            </a:r>
            <a:r>
              <a:rPr lang="en-IN" alt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a:t>
            </a:r>
          </a:p>
          <a:p>
            <a:pPr algn="just"/>
            <a:r>
              <a:rPr lang="en-IN" altLang="en-US" sz="1600" dirty="0">
                <a:latin typeface="Times New Roman" panose="02020603050405020304" pitchFamily="18" charset="0"/>
                <a:cs typeface="Times New Roman" panose="02020603050405020304" pitchFamily="18" charset="0"/>
                <a:sym typeface="+mn-ea"/>
              </a:rPr>
              <a:t>Identify the signs and convert them into text and speech using appearance based approach with a low cost web camera.</a:t>
            </a:r>
          </a:p>
          <a:p>
            <a:pPr algn="just"/>
            <a:r>
              <a:rPr lang="en-IN" altLang="en-US" sz="1600" dirty="0">
                <a:latin typeface="Times New Roman" panose="02020603050405020304" pitchFamily="18" charset="0"/>
                <a:cs typeface="Times New Roman" panose="02020603050405020304" pitchFamily="18" charset="0"/>
                <a:sym typeface="+mn-ea"/>
              </a:rPr>
              <a:t>A series of image processing techniques with Hub-moment classification was identified as the best approach. </a:t>
            </a:r>
          </a:p>
          <a:p>
            <a:pPr algn="just"/>
            <a:r>
              <a:rPr lang="en-IN" altLang="en-US" sz="1600" dirty="0">
                <a:latin typeface="Times New Roman" panose="02020603050405020304" pitchFamily="18" charset="0"/>
                <a:cs typeface="Times New Roman" panose="02020603050405020304" pitchFamily="18" charset="0"/>
                <a:sym typeface="+mn-ea"/>
              </a:rPr>
              <a:t>Uses fast Convex Hull Algorithm for Binary image for pattern recognization,</a:t>
            </a:r>
            <a:r>
              <a:rPr lang="en-IN" sz="1600" dirty="0">
                <a:latin typeface="Times New Roman" panose="02020603050405020304" pitchFamily="18" charset="0"/>
                <a:cs typeface="Times New Roman" panose="02020603050405020304" pitchFamily="18" charset="0"/>
                <a:sym typeface="+mn-ea"/>
              </a:rPr>
              <a:t>Histogram based classification</a:t>
            </a:r>
            <a:r>
              <a:rPr lang="en-IN" altLang="en-US" sz="1600" dirty="0">
                <a:latin typeface="Times New Roman" panose="02020603050405020304" pitchFamily="18" charset="0"/>
                <a:cs typeface="Times New Roman" panose="02020603050405020304" pitchFamily="18" charset="0"/>
                <a:sym typeface="+mn-ea"/>
              </a:rPr>
              <a:t>.</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Helps in identifying a low cost, affordable method that can facilitate hearing and speech impaired people to communicate with the world in more comfortable way where they can easily get what they need from the  society and also can contribute to the well-being of the society.</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This project only looks at the hand postures not on hand gestures.</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- 1</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sz="1600" dirty="0">
                <a:latin typeface="Times New Roman" panose="02020603050405020304" pitchFamily="18" charset="0"/>
                <a:cs typeface="Times New Roman" panose="02020603050405020304" pitchFamily="18" charset="0"/>
              </a:rPr>
              <a:t>Static Hand Gesture Recognition Based on Convolutional</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Neural Networks</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3</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Raimundo F. Pinto Jr. , Carlos D. B. Borges, Antˆonio M. A. Almeida ,</a:t>
            </a:r>
          </a:p>
          <a:p>
            <a:pPr marL="0" indent="0" algn="just">
              <a:buNone/>
            </a:pPr>
            <a:r>
              <a:rPr lang="en-US" sz="1600" dirty="0">
                <a:latin typeface="Times New Roman" panose="02020603050405020304" pitchFamily="18" charset="0"/>
                <a:cs typeface="Times New Roman" panose="02020603050405020304" pitchFamily="18" charset="0"/>
              </a:rPr>
              <a:t>and I´alis C. Paula Jr.</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Proposes a gesture recognition method using convolutional neural networks.</a:t>
            </a:r>
          </a:p>
          <a:p>
            <a:pPr algn="just"/>
            <a:r>
              <a:rPr lang="en-IN" altLang="en-US" sz="1600" dirty="0">
                <a:latin typeface="Times New Roman" panose="02020603050405020304" pitchFamily="18" charset="0"/>
                <a:cs typeface="Times New Roman" panose="02020603050405020304" pitchFamily="18" charset="0"/>
                <a:sym typeface="+mn-ea"/>
              </a:rPr>
              <a:t>The procedure involves the application of morphological filters, contour generation, polygonal approximation, and segmentation during preprocessing, in which they contribute to a better feature extraction.</a:t>
            </a:r>
          </a:p>
          <a:p>
            <a:pPr algn="just"/>
            <a:r>
              <a:rPr lang="en-IN" altLang="en-US" sz="1600" dirty="0">
                <a:latin typeface="Times New Roman" panose="02020603050405020304" pitchFamily="18" charset="0"/>
                <a:cs typeface="Times New Roman" panose="02020603050405020304" pitchFamily="18" charset="0"/>
                <a:sym typeface="+mn-ea"/>
              </a:rPr>
              <a:t> Segmentation algorithms can be implemented to separate, colors, textures, points, lines, discontinuities, borders, among others.</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P</a:t>
            </a:r>
            <a:r>
              <a:rPr lang="en-US" sz="1600" dirty="0">
                <a:effectLst/>
                <a:latin typeface="Times New Roman" panose="02020603050405020304" pitchFamily="18" charset="0"/>
                <a:cs typeface="Times New Roman" panose="02020603050405020304" pitchFamily="18" charset="0"/>
                <a:sym typeface="+mn-ea"/>
              </a:rPr>
              <a:t>roposed methodology are much simpler and have a lower computational cost.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 </a:t>
            </a:r>
            <a:r>
              <a:rPr lang="en-IN" altLang="en-US" sz="1600" dirty="0">
                <a:effectLst/>
                <a:latin typeface="Times New Roman" panose="02020603050405020304" pitchFamily="18" charset="0"/>
                <a:cs typeface="Times New Roman" panose="02020603050405020304" pitchFamily="18" charset="0"/>
                <a:sym typeface="+mn-ea"/>
              </a:rPr>
              <a:t>T</a:t>
            </a:r>
            <a:r>
              <a:rPr lang="en-US" sz="1600" dirty="0">
                <a:effectLst/>
                <a:latin typeface="Times New Roman" panose="02020603050405020304" pitchFamily="18" charset="0"/>
                <a:cs typeface="Times New Roman" panose="02020603050405020304" pitchFamily="18" charset="0"/>
                <a:sym typeface="+mn-ea"/>
              </a:rPr>
              <a:t>he proposed methodology approaches only cases of gestures present in static images</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Hand Gesture Recognition Systems with the Wearable Myo Armband</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4</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Engin Kaya, Tufan Kumbasar</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The hand gesture recognition systems deal with identifying a given gesture performed by the hand.</a:t>
            </a:r>
          </a:p>
          <a:p>
            <a:pPr algn="just"/>
            <a:r>
              <a:rPr lang="en-IN" altLang="en-US" sz="1600" dirty="0">
                <a:latin typeface="Times New Roman" panose="02020603050405020304" pitchFamily="18" charset="0"/>
                <a:cs typeface="Times New Roman" panose="02020603050405020304" pitchFamily="18" charset="0"/>
                <a:sym typeface="+mn-ea"/>
              </a:rPr>
              <a:t>Utilized machine learning techniques to recognize the hand gestures.</a:t>
            </a:r>
          </a:p>
          <a:p>
            <a:pPr algn="just"/>
            <a:r>
              <a:rPr lang="en-IN" altLang="en-US" sz="1600" dirty="0">
                <a:latin typeface="Times New Roman" panose="02020603050405020304" pitchFamily="18" charset="0"/>
                <a:cs typeface="Times New Roman" panose="02020603050405020304" pitchFamily="18" charset="0"/>
                <a:sym typeface="+mn-ea"/>
              </a:rPr>
              <a:t>Seven different time domain features are extracted from the raw EMG signals using sliding window approach to get distinctive information. </a:t>
            </a:r>
          </a:p>
          <a:p>
            <a:pPr algn="just"/>
            <a:r>
              <a:rPr lang="en-IN" altLang="en-US" sz="1600" dirty="0">
                <a:latin typeface="Times New Roman" panose="02020603050405020304" pitchFamily="18" charset="0"/>
                <a:cs typeface="Times New Roman" panose="02020603050405020304" pitchFamily="18" charset="0"/>
                <a:sym typeface="+mn-ea"/>
              </a:rPr>
              <a:t> The performance of kNN, SVM and ANN algorithm will be compared.</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A</a:t>
            </a:r>
            <a:r>
              <a:rPr sz="1600" dirty="0">
                <a:latin typeface="Times New Roman" panose="02020603050405020304" pitchFamily="18" charset="0"/>
                <a:cs typeface="Times New Roman" panose="02020603050405020304" pitchFamily="18" charset="0"/>
                <a:sym typeface="+mn-ea"/>
              </a:rPr>
              <a:t>chieve good accuracy</a:t>
            </a:r>
            <a:r>
              <a:rPr lang="en-IN" sz="1600" dirty="0">
                <a:latin typeface="Times New Roman" panose="02020603050405020304" pitchFamily="18" charset="0"/>
                <a:cs typeface="Times New Roman" panose="02020603050405020304" pitchFamily="18" charset="0"/>
                <a:sym typeface="+mn-ea"/>
              </a:rPr>
              <a:t>.</a:t>
            </a:r>
            <a:endParaRPr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a:t>
            </a:r>
            <a:r>
              <a:rPr lang="en-US" sz="1600" dirty="0">
                <a:effectLst/>
                <a:latin typeface="Times New Roman" panose="02020603050405020304" pitchFamily="18" charset="0"/>
                <a:cs typeface="Times New Roman" panose="02020603050405020304" pitchFamily="18" charset="0"/>
                <a:sym typeface="+mn-ea"/>
              </a:rPr>
              <a:t>eed to test the proposed method with recording signals from different people and for more complicated hand gestures.</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6</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 Title:</a:t>
            </a:r>
            <a:r>
              <a:rPr lang="en-US" sz="1600" dirty="0">
                <a:latin typeface="Times New Roman" panose="02020603050405020304" pitchFamily="18" charset="0"/>
                <a:cs typeface="Times New Roman" panose="02020603050405020304" pitchFamily="18" charset="0"/>
              </a:rPr>
              <a:t>Gesture Recognition to Make Umpire Decisions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5</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Lesha Bhansali </a:t>
            </a:r>
            <a:r>
              <a:rPr lang="en-IN" alt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Meera Narvekar</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The Umpire gesture Recognition System aims squarely to introduce a more robust technology to show Umpire choices with the assistance of Gesture Recognition and trailing of hand movement of the Umpire.</a:t>
            </a:r>
          </a:p>
          <a:p>
            <a:pPr algn="just"/>
            <a:r>
              <a:rPr lang="en-IN" altLang="en-US" sz="1600" dirty="0">
                <a:latin typeface="Times New Roman" panose="02020603050405020304" pitchFamily="18" charset="0"/>
                <a:cs typeface="Times New Roman" panose="02020603050405020304" pitchFamily="18" charset="0"/>
                <a:sym typeface="+mn-ea"/>
              </a:rPr>
              <a:t>This technology helps to alleviate the burden of the scorekeepers.</a:t>
            </a:r>
          </a:p>
          <a:p>
            <a:pPr algn="just"/>
            <a:r>
              <a:rPr lang="en-IN" altLang="en-US" sz="1600" dirty="0">
                <a:latin typeface="Times New Roman" panose="02020603050405020304" pitchFamily="18" charset="0"/>
                <a:cs typeface="Times New Roman" panose="02020603050405020304" pitchFamily="18" charset="0"/>
                <a:sym typeface="+mn-ea"/>
              </a:rPr>
              <a:t>The authors tested the subsequent six gestures particularly OUT, SIX, NEWBALL, NO-BALL, DEAD_BALL, FOUR.</a:t>
            </a:r>
          </a:p>
          <a:p>
            <a:pPr algn="just"/>
            <a:r>
              <a:rPr lang="en-IN" altLang="en-US" sz="1600" dirty="0">
                <a:latin typeface="Times New Roman" panose="02020603050405020304" pitchFamily="18" charset="0"/>
                <a:cs typeface="Times New Roman" panose="02020603050405020304" pitchFamily="18" charset="0"/>
                <a:sym typeface="+mn-ea"/>
              </a:rPr>
              <a:t>Edge detection algorithms which emphasizes edges and transitions.</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C</a:t>
            </a:r>
            <a:r>
              <a:rPr sz="1600" dirty="0">
                <a:effectLst/>
                <a:latin typeface="Times New Roman" panose="02020603050405020304" pitchFamily="18" charset="0"/>
                <a:cs typeface="Times New Roman" panose="02020603050405020304" pitchFamily="18" charset="0"/>
                <a:sym typeface="+mn-ea"/>
              </a:rPr>
              <a:t>apable of recognising a group of six umpire gestures from the game of cricke</a:t>
            </a:r>
            <a:r>
              <a:rPr lang="en-IN" sz="1600" dirty="0">
                <a:effectLst/>
                <a:latin typeface="Times New Roman" panose="02020603050405020304" pitchFamily="18" charset="0"/>
                <a:cs typeface="Times New Roman" panose="02020603050405020304" pitchFamily="18" charset="0"/>
                <a:sym typeface="+mn-ea"/>
              </a:rPr>
              <a:t>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a:t>
            </a:r>
            <a:r>
              <a:rPr sz="1600" dirty="0">
                <a:effectLst/>
                <a:latin typeface="Times New Roman" panose="02020603050405020304" pitchFamily="18" charset="0"/>
                <a:cs typeface="Times New Roman" panose="02020603050405020304" pitchFamily="18" charset="0"/>
                <a:sym typeface="+mn-ea"/>
              </a:rPr>
              <a:t>o performance of segmenting gestures</a:t>
            </a:r>
            <a:r>
              <a:rPr lang="en-IN" sz="1600" dirty="0">
                <a:effectLst/>
                <a:latin typeface="Times New Roman" panose="02020603050405020304" pitchFamily="18" charset="0"/>
                <a:cs typeface="Times New Roman" panose="02020603050405020304" pitchFamily="18" charset="0"/>
                <a:sym typeface="+mn-ea"/>
              </a:rPr>
              <a:t>.</a:t>
            </a:r>
            <a:endParaRPr sz="1600" dirty="0">
              <a:effectLst/>
              <a:latin typeface="Times New Roman" panose="02020603050405020304" pitchFamily="18" charset="0"/>
              <a:cs typeface="Times New Roman" panose="02020603050405020304" pitchFamily="18" charset="0"/>
              <a:sym typeface="+mn-ea"/>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7</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sz="1600" b="1" dirty="0">
                <a:latin typeface="Times New Roman" panose="02020603050405020304" pitchFamily="18" charset="0"/>
                <a:cs typeface="Times New Roman" panose="02020603050405020304" pitchFamily="18" charset="0"/>
              </a:rPr>
              <a:t> Title:</a:t>
            </a:r>
            <a:r>
              <a:rPr sz="1600" dirty="0">
                <a:latin typeface="Times New Roman" panose="02020603050405020304" pitchFamily="18" charset="0"/>
                <a:cs typeface="Times New Roman" panose="02020603050405020304" pitchFamily="18" charset="0"/>
              </a:rPr>
              <a:t> Automatic Labeling of Sports Video</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Using Umpire Gesture Recognition</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hlinkClick r:id="rId3" action="ppaction://hlinksldjump"/>
              </a:rPr>
              <a:t>[6]</a:t>
            </a:r>
            <a:endParaRPr sz="1600" dirty="0">
              <a:latin typeface="Times New Roman" panose="02020603050405020304" pitchFamily="18" charset="0"/>
              <a:cs typeface="Times New Roman" panose="02020603050405020304" pitchFamily="18" charset="0"/>
            </a:endParaRPr>
          </a:p>
          <a:p>
            <a:pPr marL="0" indent="0" algn="just">
              <a:buNone/>
            </a:pPr>
            <a:r>
              <a:rPr sz="1600" b="1" dirty="0">
                <a:latin typeface="Times New Roman" panose="02020603050405020304" pitchFamily="18" charset="0"/>
                <a:cs typeface="Times New Roman" panose="02020603050405020304" pitchFamily="18" charset="0"/>
              </a:rPr>
              <a:t>Author: </a:t>
            </a:r>
            <a:r>
              <a:rPr sz="1600" dirty="0">
                <a:latin typeface="Times New Roman" panose="02020603050405020304" pitchFamily="18" charset="0"/>
                <a:cs typeface="Times New Roman" panose="02020603050405020304" pitchFamily="18" charset="0"/>
              </a:rPr>
              <a:t>Graeme S. Chambers, Svetha Venkatesh, and Geoff A.W. West</a:t>
            </a:r>
            <a:r>
              <a:rPr lang="en-IN"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Annotating sports videos Data from accelerometers is used to augment sports video.</a:t>
            </a:r>
          </a:p>
          <a:p>
            <a:pPr algn="just"/>
            <a:r>
              <a:rPr lang="en-IN" altLang="en-US" sz="1600" dirty="0">
                <a:latin typeface="Times New Roman" panose="02020603050405020304" pitchFamily="18" charset="0"/>
                <a:cs typeface="Times New Roman" panose="02020603050405020304" pitchFamily="18" charset="0"/>
                <a:sym typeface="+mn-ea"/>
              </a:rPr>
              <a:t>Umpires in the game wear wrist bands.</a:t>
            </a:r>
          </a:p>
          <a:p>
            <a:pPr algn="just"/>
            <a:r>
              <a:rPr lang="en-IN" altLang="en-US" sz="1600" dirty="0">
                <a:latin typeface="Times New Roman" panose="02020603050405020304" pitchFamily="18" charset="0"/>
                <a:cs typeface="Times New Roman" panose="02020603050405020304" pitchFamily="18" charset="0"/>
                <a:sym typeface="+mn-ea"/>
              </a:rPr>
              <a:t>A hierarchical hidden Markov model to solve the problem of automatic segmentation and robust gesture classification.</a:t>
            </a:r>
          </a:p>
          <a:p>
            <a:pPr algn="just"/>
            <a:r>
              <a:rPr lang="en-IN" altLang="en-US" sz="1600" dirty="0">
                <a:latin typeface="Times New Roman" panose="02020603050405020304" pitchFamily="18" charset="0"/>
                <a:cs typeface="Times New Roman" panose="02020603050405020304" pitchFamily="18" charset="0"/>
                <a:sym typeface="+mn-ea"/>
              </a:rPr>
              <a:t>The algorithm proceeds as follows: for each period of movement ahead in time (up to 10sec) of the start of a candidate gesture, calculate the likelihood of each model for that region.</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IN" altLang="en-US" sz="1600" dirty="0">
                <a:latin typeface="Times New Roman" panose="02020603050405020304" pitchFamily="18" charset="0"/>
                <a:cs typeface="Times New Roman" panose="02020603050405020304" pitchFamily="18" charset="0"/>
                <a:sym typeface="+mn-ea"/>
              </a:rPr>
              <a:t>T</a:t>
            </a:r>
            <a:r>
              <a:rPr sz="1600" dirty="0">
                <a:latin typeface="Times New Roman" panose="02020603050405020304" pitchFamily="18" charset="0"/>
                <a:cs typeface="Times New Roman" panose="02020603050405020304" pitchFamily="18" charset="0"/>
                <a:sym typeface="+mn-ea"/>
              </a:rPr>
              <a:t>he system performs well overall with the exception of handling unknown movements which have similarities to known movements.</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IN" altLang="en-US" sz="1600" dirty="0">
                <a:latin typeface="Times New Roman" panose="02020603050405020304" pitchFamily="18" charset="0"/>
                <a:cs typeface="Times New Roman" panose="02020603050405020304" pitchFamily="18" charset="0"/>
                <a:sym typeface="+mn-ea"/>
              </a:rPr>
              <a:t>F</a:t>
            </a:r>
            <a:r>
              <a:rPr sz="1600" dirty="0">
                <a:latin typeface="Times New Roman" panose="02020603050405020304" pitchFamily="18" charset="0"/>
                <a:cs typeface="Times New Roman" panose="02020603050405020304" pitchFamily="18" charset="0"/>
                <a:sym typeface="+mn-ea"/>
              </a:rPr>
              <a:t>iller ratio requires further investigation for deciding when a known gesture occurs.</a:t>
            </a: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8</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5</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03.04.2023</a:t>
            </a:r>
            <a:endParaRPr lang="en-IN" altLang="en-US" dirty="0"/>
          </a:p>
        </p:txBody>
      </p:sp>
    </p:spTree>
  </p:cSld>
  <p:clrMapOvr>
    <a:masterClrMapping/>
  </p:clrMapOvr>
</p:sld>
</file>

<file path=ppt/theme/theme1.xml><?xml version="1.0" encoding="utf-8"?>
<a:theme xmlns:a="http://schemas.openxmlformats.org/drawingml/2006/main" name="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extLst>
      <a:ext uri="{D81B5157-A7B6-4480-A006-42BB1BC3E7BB}">
        <wpsdc:hlinkScheme xmlns:wpsdc="http://www.wps.cn/officeDocument/2017/drawingmlCustomData" xmlns="" underline="false"/>
      </a:ext>
    </a:extLst>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extLst>
      <a:ext uri="{D81B5157-A7B6-4480-A006-42BB1BC3E7BB}">
        <wpsdc:hlinkScheme xmlns:wpsdc="http://www.wps.cn/officeDocument/2017/drawingmlCustomData" xmlns="" underline="false"/>
      </a:ext>
    </a:extLst>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4606</Words>
  <Application>Microsoft Office PowerPoint</Application>
  <PresentationFormat>On-screen Show (16:9)</PresentationFormat>
  <Paragraphs>620</Paragraphs>
  <Slides>41</Slides>
  <Notes>32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41</vt:i4>
      </vt:variant>
    </vt:vector>
  </HeadingPairs>
  <TitlesOfParts>
    <vt:vector size="46" baseType="lpstr">
      <vt:lpstr>Arial</vt:lpstr>
      <vt:lpstr>Calibri</vt:lpstr>
      <vt:lpstr>Times New Roman</vt:lpstr>
      <vt:lpstr>Office Theme</vt:lpstr>
      <vt:lpstr>1_Office Theme</vt:lpstr>
      <vt:lpstr>PowerPoint Presentation</vt:lpstr>
      <vt:lpstr>BIRD VIEW</vt:lpstr>
      <vt:lpstr>INTRODUCTION</vt:lpstr>
      <vt:lpstr>ABSTRACT</vt:lpstr>
      <vt:lpstr>LITERATURE SURVEY - 1</vt:lpstr>
      <vt:lpstr>LITERATURE SURVEY - 2</vt:lpstr>
      <vt:lpstr>LITERATURE SURVEY - 3</vt:lpstr>
      <vt:lpstr>LITERATURE SURVEY - 4</vt:lpstr>
      <vt:lpstr>LITERATURE SURVEY - 5</vt:lpstr>
      <vt:lpstr>LITERATURE SURVEY - 6</vt:lpstr>
      <vt:lpstr>LITERATURE SURVEY - 7</vt:lpstr>
      <vt:lpstr>LITERATURE SURVEY - 8</vt:lpstr>
      <vt:lpstr>LITERATURE SURVEY - 9</vt:lpstr>
      <vt:lpstr>LITERATURE SURVEY - 10</vt:lpstr>
      <vt:lpstr>PowerPoint Presentation</vt:lpstr>
      <vt:lpstr>COMPARATIVE ANALYSIS </vt:lpstr>
      <vt:lpstr>COMPARATIVE ANALYSIS </vt:lpstr>
      <vt:lpstr>COMPARATIVE ANALYSIS </vt:lpstr>
      <vt:lpstr>COMPARATIVE ANALYSIS </vt:lpstr>
      <vt:lpstr>PROBLEM STATEMENT </vt:lpstr>
      <vt:lpstr>PROPOSED SYSTEM</vt:lpstr>
      <vt:lpstr>SYSTEM REQUIREMENTS</vt:lpstr>
      <vt:lpstr>DESIGN METHODOLOGY</vt:lpstr>
      <vt:lpstr>MODULE DESCRIPTION</vt:lpstr>
      <vt:lpstr>MODULE DESCRIPTION</vt:lpstr>
      <vt:lpstr>MODULE DESCRIPTION</vt:lpstr>
      <vt:lpstr>MODULE DESCRIPTION</vt:lpstr>
      <vt:lpstr>MODULE DESCRIPTION</vt:lpstr>
      <vt:lpstr>MODULE DESCRIPTION</vt:lpstr>
      <vt:lpstr>MODULE DESCRIPTION</vt:lpstr>
      <vt:lpstr>MODULE DESCRIPTION</vt:lpstr>
      <vt:lpstr>MODULE DESCRIPTION</vt:lpstr>
      <vt:lpstr>MODULE DESCRIPTION</vt:lpstr>
      <vt:lpstr>PROJECT DEMONSTRATION</vt:lpstr>
      <vt:lpstr>PROJECT DEMONSTRATION</vt:lpstr>
      <vt:lpstr>PROJECT OUTCOME </vt:lpstr>
      <vt:lpstr>APPLICATIONS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36</cp:revision>
  <dcterms:created xsi:type="dcterms:W3CDTF">2016-03-17T09:21:00Z</dcterms:created>
  <dcterms:modified xsi:type="dcterms:W3CDTF">2023-04-03T04:40:35Z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1033-11.2.0.11388</vt:lpwstr>
  </property>
  <property fmtid="{D5CDD505-2E9C-101B-9397-08002B2CF9AE}" pid="5" name="ICV">
    <vt:lpwstr>CAA9BAEED4834ED68152FD8B92019AA8</vt:lpwstr>
  </property>
</Properties>
</file>