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60"/>
  </p:notesMasterIdLst>
  <p:handoutMasterIdLst>
    <p:handoutMasterId r:id="rId61"/>
  </p:handoutMasterIdLst>
  <p:sldIdLst>
    <p:sldId id="256" r:id="rId3"/>
    <p:sldId id="315" r:id="rId4"/>
    <p:sldId id="316" r:id="rId5"/>
    <p:sldId id="333" r:id="rId6"/>
    <p:sldId id="334" r:id="rId7"/>
    <p:sldId id="341" r:id="rId8"/>
    <p:sldId id="342" r:id="rId9"/>
    <p:sldId id="343" r:id="rId10"/>
    <p:sldId id="344" r:id="rId11"/>
    <p:sldId id="345" r:id="rId12"/>
    <p:sldId id="375" r:id="rId13"/>
    <p:sldId id="376" r:id="rId14"/>
    <p:sldId id="377" r:id="rId15"/>
    <p:sldId id="378" r:id="rId16"/>
    <p:sldId id="397" r:id="rId17"/>
    <p:sldId id="347" r:id="rId18"/>
    <p:sldId id="365" r:id="rId19"/>
    <p:sldId id="379" r:id="rId20"/>
    <p:sldId id="402" r:id="rId21"/>
    <p:sldId id="321" r:id="rId22"/>
    <p:sldId id="326" r:id="rId23"/>
    <p:sldId id="329" r:id="rId24"/>
    <p:sldId id="398" r:id="rId25"/>
    <p:sldId id="404" r:id="rId26"/>
    <p:sldId id="399" r:id="rId27"/>
    <p:sldId id="400" r:id="rId28"/>
    <p:sldId id="423" r:id="rId29"/>
    <p:sldId id="448" r:id="rId30"/>
    <p:sldId id="424" r:id="rId31"/>
    <p:sldId id="425" r:id="rId32"/>
    <p:sldId id="426" r:id="rId33"/>
    <p:sldId id="401" r:id="rId34"/>
    <p:sldId id="407" r:id="rId35"/>
    <p:sldId id="403" r:id="rId36"/>
    <p:sldId id="427" r:id="rId37"/>
    <p:sldId id="444" r:id="rId38"/>
    <p:sldId id="452" r:id="rId39"/>
    <p:sldId id="449" r:id="rId40"/>
    <p:sldId id="453" r:id="rId41"/>
    <p:sldId id="450" r:id="rId42"/>
    <p:sldId id="454" r:id="rId43"/>
    <p:sldId id="455" r:id="rId44"/>
    <p:sldId id="456" r:id="rId45"/>
    <p:sldId id="457" r:id="rId46"/>
    <p:sldId id="458" r:id="rId47"/>
    <p:sldId id="459" r:id="rId48"/>
    <p:sldId id="461" r:id="rId49"/>
    <p:sldId id="463" r:id="rId50"/>
    <p:sldId id="464" r:id="rId51"/>
    <p:sldId id="428" r:id="rId52"/>
    <p:sldId id="451" r:id="rId53"/>
    <p:sldId id="406" r:id="rId54"/>
    <p:sldId id="382" r:id="rId55"/>
    <p:sldId id="319" r:id="rId56"/>
    <p:sldId id="374" r:id="rId57"/>
    <p:sldId id="383" r:id="rId58"/>
    <p:sldId id="317" r:id="rId5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5A7C8E-9EAE-4AB8-8E87-33CC3CB88368}">
          <p14:sldIdLst>
            <p14:sldId id="256"/>
            <p14:sldId id="315"/>
            <p14:sldId id="316"/>
            <p14:sldId id="333"/>
            <p14:sldId id="334"/>
            <p14:sldId id="341"/>
            <p14:sldId id="342"/>
            <p14:sldId id="343"/>
            <p14:sldId id="344"/>
            <p14:sldId id="345"/>
            <p14:sldId id="375"/>
            <p14:sldId id="376"/>
            <p14:sldId id="377"/>
            <p14:sldId id="378"/>
            <p14:sldId id="397"/>
            <p14:sldId id="347"/>
            <p14:sldId id="365"/>
            <p14:sldId id="379"/>
            <p14:sldId id="402"/>
            <p14:sldId id="321"/>
            <p14:sldId id="326"/>
            <p14:sldId id="329"/>
          </p14:sldIdLst>
        </p14:section>
        <p14:section name="Untitled Section" id="{4DA9DFD6-5401-4DDC-A554-520248584DD5}">
          <p14:sldIdLst>
            <p14:sldId id="398"/>
            <p14:sldId id="404"/>
            <p14:sldId id="399"/>
            <p14:sldId id="400"/>
            <p14:sldId id="423"/>
            <p14:sldId id="448"/>
            <p14:sldId id="424"/>
            <p14:sldId id="425"/>
            <p14:sldId id="426"/>
            <p14:sldId id="401"/>
            <p14:sldId id="407"/>
            <p14:sldId id="403"/>
            <p14:sldId id="427"/>
            <p14:sldId id="444"/>
            <p14:sldId id="452"/>
            <p14:sldId id="449"/>
            <p14:sldId id="453"/>
            <p14:sldId id="450"/>
            <p14:sldId id="454"/>
            <p14:sldId id="455"/>
            <p14:sldId id="456"/>
            <p14:sldId id="457"/>
            <p14:sldId id="458"/>
            <p14:sldId id="459"/>
            <p14:sldId id="461"/>
            <p14:sldId id="463"/>
            <p14:sldId id="464"/>
            <p14:sldId id="428"/>
            <p14:sldId id="451"/>
            <p14:sldId id="406"/>
            <p14:sldId id="382"/>
            <p14:sldId id="319"/>
            <p14:sldId id="374"/>
            <p14:sldId id="383"/>
            <p14:sldId id="317"/>
          </p14:sldIdLst>
        </p14:section>
      </p14:sectionLst>
    </p:ext>
    <p:ext uri="{EFAFB233-063F-42B5-8137-9DF3F51BA10A}">
      <p15:sldGuideLst xmlns:p15="http://schemas.microsoft.com/office/powerpoint/2012/main">
        <p15:guide id="1" orient="horz" pos="1634">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3268" autoAdjust="0"/>
  </p:normalViewPr>
  <p:slideViewPr>
    <p:cSldViewPr>
      <p:cViewPr varScale="1">
        <p:scale>
          <a:sx n="75" d="100"/>
          <a:sy n="75" d="100"/>
        </p:scale>
        <p:origin x="1134" y="72"/>
      </p:cViewPr>
      <p:guideLst>
        <p:guide orient="horz" pos="1634"/>
        <p:guide pos="295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5/22/2023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5/22/2023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2018 - 19 Phase II</a:t>
            </a:r>
          </a:p>
        </p:txBody>
      </p:sp>
      <p:sp>
        <p:nvSpPr>
          <p:cNvPr id="5" name="Slide Number Placeholder 4"/>
          <p:cNvSpPr>
            <a:spLocks noGrp="1"/>
          </p:cNvSpPr>
          <p:nvPr>
            <p:ph type="sldNum" sz="quarter" idx="5"/>
          </p:nvPr>
        </p:nvSpPr>
        <p:spPr/>
        <p:txBody>
          <a:bodyPr/>
          <a:lstStyle/>
          <a:p>
            <a:fld id="{CA5D3BF3-D352-46FC-8343-31F56E6730EA}" type="slidenum">
              <a:rPr lang="en-US" smtClean="0"/>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2018 - 19 Phase II</a:t>
            </a:r>
          </a:p>
        </p:txBody>
      </p:sp>
      <p:sp>
        <p:nvSpPr>
          <p:cNvPr id="5" name="Slide Number Placeholder 4"/>
          <p:cNvSpPr>
            <a:spLocks noGrp="1"/>
          </p:cNvSpPr>
          <p:nvPr>
            <p:ph type="sldNum" sz="quarter" idx="5"/>
          </p:nvPr>
        </p:nvSpPr>
        <p:spPr/>
        <p:txBody>
          <a:bodyPr/>
          <a:lstStyle/>
          <a:p>
            <a:fld id="{CA5D3BF3-D352-46FC-8343-31F56E6730EA}" type="slidenum">
              <a:rPr lang="en-US" smtClean="0"/>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5/22/2023</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5/22/2023</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5/22/2023</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5/22/2023</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5/22/2023</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5/22/2023</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5/22/2023</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5/22/2023</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5/22/2023</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5/22/2023</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5/22/2023</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5/22/2023</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5/22/2023</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5/22/2023</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1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5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9.xml"/><Relationship Id="rId7" Type="http://schemas.openxmlformats.org/officeDocument/2006/relationships/hyperlink" Target="https://doi.org/10.1038/s41928-020-00510-8"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5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03110" y="310515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 RADHA RAI </a:t>
            </a:r>
            <a:r>
              <a:rPr lang="en-US" sz="1400" b="1" dirty="0">
                <a:latin typeface="Times New Roman" panose="02020603050405020304" pitchFamily="18" charset="0"/>
                <a:cs typeface="Times New Roman" panose="02020603050405020304" pitchFamily="18" charset="0"/>
              </a:rPr>
              <a:t>- </a:t>
            </a:r>
            <a:r>
              <a:rPr lang="en-IN" altLang="en-US" sz="1400" b="1" dirty="0">
                <a:latin typeface="Times New Roman" panose="02020603050405020304" pitchFamily="18" charset="0"/>
                <a:cs typeface="Times New Roman" panose="02020603050405020304" pitchFamily="18" charset="0"/>
              </a:rPr>
              <a:t>1VI19CS066</a:t>
            </a:r>
            <a:endParaRPr 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PRAKHAR KUMAR CHANDRAKER</a:t>
            </a:r>
            <a:r>
              <a:rPr lang="en-US" sz="1400" b="1" dirty="0">
                <a:latin typeface="Times New Roman" panose="02020603050405020304" pitchFamily="18" charset="0"/>
                <a:cs typeface="Times New Roman" panose="02020603050405020304" pitchFamily="18" charset="0"/>
              </a:rPr>
              <a:t> - </a:t>
            </a:r>
            <a:r>
              <a:rPr lang="en-IN" altLang="en-US" sz="1400" b="1" dirty="0">
                <a:latin typeface="Times New Roman" panose="02020603050405020304" pitchFamily="18" charset="0"/>
                <a:cs typeface="Times New Roman" panose="02020603050405020304" pitchFamily="18" charset="0"/>
              </a:rPr>
              <a:t>1VI19CS070</a:t>
            </a:r>
          </a:p>
          <a:p>
            <a:pPr lvl="0">
              <a:spcBef>
                <a:spcPct val="20000"/>
              </a:spcBef>
            </a:pPr>
            <a:r>
              <a:rPr lang="en-IN" altLang="en-US" sz="1400" b="1" dirty="0">
                <a:latin typeface="Times New Roman" panose="02020603050405020304" pitchFamily="18" charset="0"/>
                <a:cs typeface="Times New Roman" panose="02020603050405020304" pitchFamily="18" charset="0"/>
              </a:rPr>
              <a:t>SHAIK NOWSHEEN - 1VI19CS098</a:t>
            </a:r>
          </a:p>
          <a:p>
            <a:pPr lvl="0">
              <a:spcBef>
                <a:spcPct val="20000"/>
              </a:spcBef>
            </a:pPr>
            <a:r>
              <a:rPr lang="en-IN" altLang="en-US" sz="1400" b="1" dirty="0">
                <a:latin typeface="Times New Roman" panose="02020603050405020304" pitchFamily="18" charset="0"/>
                <a:cs typeface="Times New Roman" panose="02020603050405020304" pitchFamily="18" charset="0"/>
              </a:rPr>
              <a:t>SHANTANU KUMAR SINGH - 1VI19CS100</a:t>
            </a:r>
            <a:endParaRPr lang="en-US" sz="1400" b="1" dirty="0">
              <a:latin typeface="Times New Roman" panose="02020603050405020304" pitchFamily="18" charset="0"/>
              <a:cs typeface="Times New Roman" panose="02020603050405020304" pitchFamily="18" charset="0"/>
            </a:endParaRPr>
          </a:p>
          <a:p>
            <a:pPr lvl="0">
              <a:spcBef>
                <a:spcPct val="20000"/>
              </a:spcBef>
            </a:pPr>
            <a:endParaRPr kumimoji="0" lang="en-I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r>
              <a:rPr lang="en-US" sz="2000" b="1" dirty="0">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IN" alt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1400" b="1" dirty="0">
                <a:latin typeface="Times New Roman" panose="02020603050405020304" pitchFamily="18" charset="0"/>
                <a:cs typeface="Times New Roman" panose="02020603050405020304" pitchFamily="18" charset="0"/>
              </a:rPr>
              <a:t>	MS.VEENA G</a:t>
            </a: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p>
        </p:txBody>
      </p:sp>
      <p:sp>
        <p:nvSpPr>
          <p:cNvPr id="9" name="TextBox 8"/>
          <p:cNvSpPr txBox="1"/>
          <p:nvPr/>
        </p:nvSpPr>
        <p:spPr>
          <a:xfrm>
            <a:off x="-1" y="2419975"/>
            <a:ext cx="9144000" cy="521970"/>
          </a:xfrm>
          <a:prstGeom prst="rect">
            <a:avLst/>
          </a:prstGeom>
          <a:solidFill>
            <a:schemeClr val="tx2">
              <a:lumMod val="40000"/>
              <a:lumOff val="60000"/>
            </a:schemeClr>
          </a:solidFill>
        </p:spPr>
        <p:txBody>
          <a:bodyPr wrap="square" rtlCol="0" anchor="ctr">
            <a:spAutoFit/>
          </a:bodyPr>
          <a:lstStyle/>
          <a:p>
            <a:pPr algn="ctr"/>
            <a:r>
              <a:rPr lang="en-IN" altLang="en-US" sz="2800" b="1" dirty="0">
                <a:latin typeface="Times New Roman" panose="02020603050405020304" pitchFamily="18" charset="0"/>
                <a:cs typeface="Times New Roman" panose="02020603050405020304" pitchFamily="18" charset="0"/>
              </a:rPr>
              <a:t>PJ22CS22 - AI CRICKET SCORE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 y="102393"/>
            <a:ext cx="8991601" cy="1600200"/>
          </a:xfrm>
          <a:prstGeom prst="rect">
            <a:avLst/>
          </a:prstGeom>
        </p:spPr>
      </p:pic>
      <p:sp>
        <p:nvSpPr>
          <p:cNvPr id="11" name="TextBox 10"/>
          <p:cNvSpPr txBox="1"/>
          <p:nvPr/>
        </p:nvSpPr>
        <p:spPr>
          <a:xfrm>
            <a:off x="2438400" y="1762961"/>
            <a:ext cx="4495800"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Phase </a:t>
            </a:r>
            <a:r>
              <a:rPr lang="en-IN" altLang="en-US" sz="2800" b="1" dirty="0">
                <a:solidFill>
                  <a:srgbClr val="FF0000"/>
                </a:solidFill>
                <a:latin typeface="Times New Roman" panose="02020603050405020304" pitchFamily="18" charset="0"/>
                <a:cs typeface="Times New Roman" panose="02020603050405020304" pitchFamily="18" charset="0"/>
              </a:rPr>
              <a:t>2</a:t>
            </a:r>
            <a:r>
              <a:rPr lang="en-US" sz="2800" b="1" dirty="0">
                <a:solidFill>
                  <a:srgbClr val="FF0000"/>
                </a:solidFill>
                <a:latin typeface="Times New Roman" panose="02020603050405020304" pitchFamily="18" charset="0"/>
                <a:cs typeface="Times New Roman" panose="02020603050405020304" pitchFamily="18" charset="0"/>
              </a:rPr>
              <a:t>: Review </a:t>
            </a:r>
            <a:r>
              <a:rPr lang="en-IN" altLang="en-US" sz="2800" b="1" dirty="0">
                <a:solidFill>
                  <a:srgbClr val="FF0000"/>
                </a:solidFill>
                <a:latin typeface="Times New Roman" panose="02020603050405020304" pitchFamily="18" charset="0"/>
                <a:cs typeface="Times New Roman" panose="02020603050405020304" pitchFamily="18" charset="0"/>
              </a:rPr>
              <a:t>4</a:t>
            </a:r>
          </a:p>
        </p:txBody>
      </p:sp>
      <p:sp>
        <p:nvSpPr>
          <p:cNvPr id="2" name="Date Placeholder 1"/>
          <p:cNvSpPr>
            <a:spLocks noGrp="1"/>
          </p:cNvSpPr>
          <p:nvPr>
            <p:ph type="dt" sz="half" idx="10"/>
          </p:nvPr>
        </p:nvSpPr>
        <p:spPr/>
        <p:txBody>
          <a:bodyPr/>
          <a:lstStyle/>
          <a:p>
            <a:r>
              <a:rPr lang="en-IN" altLang="en-US" dirty="0">
                <a:sym typeface="+mn-ea"/>
              </a:rPr>
              <a:t>05/11/2023</a:t>
            </a:r>
            <a:endParaRPr lang="en-US"/>
          </a:p>
        </p:txBody>
      </p:sp>
      <p:sp>
        <p:nvSpPr>
          <p:cNvPr id="3" name="Footer Placeholder 2"/>
          <p:cNvSpPr>
            <a:spLocks noGrp="1"/>
          </p:cNvSpPr>
          <p:nvPr>
            <p:ph type="ftr" sz="quarter" idx="11"/>
          </p:nvPr>
        </p:nvSpPr>
        <p:spPr/>
        <p:txBody>
          <a:bodyPr/>
          <a:lstStyle/>
          <a:p>
            <a:pPr algn="r"/>
            <a:r>
              <a:rPr lang="en-US" dirty="0">
                <a:solidFill>
                  <a:schemeClr val="tx2"/>
                </a:solidFill>
              </a:rPr>
              <a:t>Department of CSE, Vemana IT</a:t>
            </a:r>
          </a:p>
        </p:txBody>
      </p:sp>
      <p:sp>
        <p:nvSpPr>
          <p:cNvPr id="4" name="Slide Number Placeholder 3"/>
          <p:cNvSpPr>
            <a:spLocks noGrp="1"/>
          </p:cNvSpPr>
          <p:nvPr>
            <p:ph type="sldNum" sz="quarter" idx="12"/>
          </p:nvPr>
        </p:nvSpPr>
        <p:spPr/>
        <p:txBody>
          <a:bodyPr/>
          <a:lstStyle/>
          <a:p>
            <a:fld id="{8F82E0A0-C266-4798-8C8F-B9F91E9DA37E}" type="slidenum">
              <a:rPr lang="en-US" smtClean="0">
                <a:solidFill>
                  <a:schemeClr val="tx2"/>
                </a:solidFill>
              </a:rPr>
              <a:t>1</a:t>
            </a:fld>
            <a:endParaRPr lang="en-US"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Vision-Based Sign Language Translation Device</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7</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Yellapu Madhuri, Anitha.G, Anburajan.M</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report presents a mobile </a:t>
            </a:r>
            <a:r>
              <a:rPr lang="en-US" sz="1600" dirty="0">
                <a:latin typeface="Times New Roman" panose="02020603050405020304" pitchFamily="18" charset="0"/>
                <a:cs typeface="Times New Roman" panose="02020603050405020304" pitchFamily="18" charset="0"/>
                <a:sym typeface="+mn-ea"/>
              </a:rPr>
              <a:t>Vision-Based Sign Language Translation Device</a:t>
            </a:r>
            <a:r>
              <a:rPr lang="en-IN" altLang="en-US" sz="1600" dirty="0">
                <a:latin typeface="Times New Roman" panose="02020603050405020304" pitchFamily="18" charset="0"/>
                <a:cs typeface="Times New Roman" panose="02020603050405020304" pitchFamily="18" charset="0"/>
                <a:sym typeface="+mn-ea"/>
              </a:rPr>
              <a:t> for automatic translation of Indian sign language into speech in English to assist the hearing and/or speech impaired people to communicate with hearing people.</a:t>
            </a:r>
          </a:p>
          <a:p>
            <a:pPr algn="just"/>
            <a:r>
              <a:rPr lang="en-IN" altLang="en-US" sz="1600" dirty="0">
                <a:latin typeface="Times New Roman" panose="02020603050405020304" pitchFamily="18" charset="0"/>
                <a:cs typeface="Times New Roman" panose="02020603050405020304" pitchFamily="18" charset="0"/>
                <a:sym typeface="+mn-ea"/>
              </a:rPr>
              <a:t>This system is broken down into three main parts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a) Image acquisition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b) Image processing to extract features for recognition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c) Recognition stage where signs are identified and audio output is given.</a:t>
            </a:r>
          </a:p>
          <a:p>
            <a:pPr algn="just"/>
            <a:r>
              <a:rPr lang="en-IN" altLang="en-US" sz="1600" dirty="0">
                <a:latin typeface="Times New Roman" panose="02020603050405020304" pitchFamily="18" charset="0"/>
                <a:cs typeface="Times New Roman" panose="02020603050405020304" pitchFamily="18" charset="0"/>
                <a:sym typeface="+mn-ea"/>
              </a:rPr>
              <a:t>Sign language is recognized using Lab View Software.</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 not understand sign language.</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10</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10</a:t>
            </a:fld>
            <a:endParaRPr lang="en-US" sz="1400" b="1"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RGB-H-CbCr Skin Color Model for Human Face Detection</a:t>
            </a:r>
            <a:r>
              <a:rPr 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8</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Nusirwan Anwar bin Abdul Rahman, Kit Chong Wei and John See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paper presents a novel skin color model, RGB-H-CbCr for the detection of human faces.</a:t>
            </a:r>
          </a:p>
          <a:p>
            <a:pPr algn="just"/>
            <a:r>
              <a:rPr lang="en-IN" altLang="en-US" sz="1600" dirty="0">
                <a:latin typeface="Times New Roman" panose="02020603050405020304" pitchFamily="18" charset="0"/>
                <a:cs typeface="Times New Roman" panose="02020603050405020304" pitchFamily="18" charset="0"/>
                <a:sym typeface="+mn-ea"/>
              </a:rPr>
              <a:t>Skin regions are extracted using a set of founding rules based on the skin color distribution obtained from a training set.</a:t>
            </a:r>
          </a:p>
          <a:p>
            <a:pPr algn="just"/>
            <a:r>
              <a:rPr lang="en-IN" altLang="en-US" sz="1600" dirty="0">
                <a:latin typeface="Times New Roman" panose="02020603050405020304" pitchFamily="18" charset="0"/>
                <a:cs typeface="Times New Roman" panose="02020603050405020304" pitchFamily="18" charset="0"/>
                <a:sym typeface="+mn-ea"/>
              </a:rPr>
              <a:t>The proposed scheme was also compared with the well-known AdaBoost face detector/classifier by Viola and Jones.</a:t>
            </a:r>
          </a:p>
          <a:p>
            <a:pPr algn="just"/>
            <a:r>
              <a:rPr lang="en-IN" altLang="en-US" sz="1600" dirty="0">
                <a:latin typeface="Times New Roman" panose="02020603050405020304" pitchFamily="18" charset="0"/>
                <a:cs typeface="Times New Roman" panose="02020603050405020304" pitchFamily="18" charset="0"/>
                <a:sym typeface="+mn-ea"/>
              </a:rPr>
              <a:t>The proposed scheme  is able to reach comparable standards to that achieve by the AdaBoost algorithm (90.17%) on the similar data set.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and illumination conditions </a:t>
            </a:r>
            <a:r>
              <a:rPr lang="en-GB" altLang="en-US" sz="1600" dirty="0">
                <a:effectLst/>
                <a:latin typeface="Times New Roman" panose="02020603050405020304" pitchFamily="18" charset="0"/>
                <a:cs typeface="Times New Roman" panose="02020603050405020304" pitchFamily="18" charset="0"/>
                <a:sym typeface="+mn-ea"/>
              </a:rPr>
              <a:t>can be effictively dealt.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altLang="en-US" sz="18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11</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7</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11</a:t>
            </a:fld>
            <a:endParaRPr lang="en-US" sz="1400" b="1"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wearable biosensing system with in-sensor adaptive machine learning for hand gesture recognition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9</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Ali </a:t>
            </a:r>
            <a:r>
              <a:rPr sz="1600" dirty="0" err="1">
                <a:latin typeface="Times New Roman" panose="02020603050405020304" pitchFamily="18" charset="0"/>
                <a:cs typeface="Times New Roman" panose="02020603050405020304" pitchFamily="18" charset="0"/>
              </a:rPr>
              <a:t>Moin</a:t>
            </a:r>
            <a:r>
              <a:rPr sz="1600" dirty="0">
                <a:latin typeface="Times New Roman" panose="02020603050405020304" pitchFamily="18" charset="0"/>
                <a:cs typeface="Times New Roman" panose="02020603050405020304" pitchFamily="18" charset="0"/>
              </a:rPr>
              <a:t> , Andy Zhou, Abbas Rahimi , Alisha Menon</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US" sz="1600" dirty="0">
                <a:latin typeface="Times New Roman" panose="02020603050405020304" pitchFamily="18" charset="0"/>
                <a:cs typeface="Times New Roman" panose="02020603050405020304" pitchFamily="18" charset="0"/>
                <a:sym typeface="+mn-ea"/>
              </a:rPr>
              <a:t>Wearable devices that monitor muscle activity based on surface electromyography could be of use in the development of hand gesture recognition applications.</a:t>
            </a:r>
          </a:p>
          <a:p>
            <a:pPr algn="just"/>
            <a:r>
              <a:rPr lang="en-IN" altLang="en-US" sz="1600" dirty="0">
                <a:latin typeface="Times New Roman" panose="02020603050405020304" pitchFamily="18" charset="0"/>
                <a:cs typeface="Times New Roman" panose="02020603050405020304" pitchFamily="18" charset="0"/>
                <a:sym typeface="+mn-ea"/>
              </a:rPr>
              <a:t>M</a:t>
            </a:r>
            <a:r>
              <a:rPr lang="en-US" sz="1600" dirty="0">
                <a:latin typeface="Times New Roman" panose="02020603050405020304" pitchFamily="18" charset="0"/>
                <a:cs typeface="Times New Roman" panose="02020603050405020304" pitchFamily="18" charset="0"/>
                <a:sym typeface="+mn-ea"/>
              </a:rPr>
              <a:t>ost devices with local processing cannot offer training and updating of the machine-learning model during use</a:t>
            </a:r>
            <a:r>
              <a:rPr lang="en-IN" altLang="en-US" sz="1600" dirty="0">
                <a:latin typeface="Times New Roman" panose="02020603050405020304" pitchFamily="18" charset="0"/>
                <a:cs typeface="Times New Roman" panose="02020603050405020304" pitchFamily="18" charset="0"/>
                <a:sym typeface="+mn-ea"/>
              </a:rPr>
              <a:t>, resulting in suboptimal performance under practical conditions.</a:t>
            </a:r>
          </a:p>
          <a:p>
            <a:pPr algn="just"/>
            <a:r>
              <a:rPr sz="1600" dirty="0">
                <a:latin typeface="Times New Roman" panose="02020603050405020304" pitchFamily="18" charset="0"/>
                <a:cs typeface="Times New Roman" panose="02020603050405020304" pitchFamily="18" charset="0"/>
                <a:sym typeface="+mn-ea"/>
              </a:rPr>
              <a:t>The system can classify 13 hand gestures with 97.12% accuracy</a:t>
            </a:r>
            <a:r>
              <a:rPr lang="en-IN" sz="1600" dirty="0">
                <a:latin typeface="Times New Roman" panose="02020603050405020304" pitchFamily="18" charset="0"/>
                <a:cs typeface="Times New Roman" panose="02020603050405020304" pitchFamily="18" charset="0"/>
                <a:sym typeface="+mn-ea"/>
              </a:rPr>
              <a:t>.</a:t>
            </a:r>
          </a:p>
          <a:p>
            <a:pPr algn="just"/>
            <a:r>
              <a:rPr lang="en-IN" sz="1600" dirty="0">
                <a:latin typeface="Times New Roman" panose="02020603050405020304" pitchFamily="18" charset="0"/>
                <a:cs typeface="Times New Roman" panose="02020603050405020304" pitchFamily="18" charset="0"/>
                <a:sym typeface="+mn-ea"/>
              </a:rPr>
              <a:t>A high accuracy (92.87%) is preserved on expanding to 21 gestures.</a:t>
            </a:r>
          </a:p>
          <a:p>
            <a:pPr algn="just"/>
            <a:r>
              <a:rPr lang="en-IN" altLang="en-US" sz="1600" dirty="0">
                <a:latin typeface="Times New Roman" panose="02020603050405020304" pitchFamily="18" charset="0"/>
                <a:cs typeface="Times New Roman" panose="02020603050405020304" pitchFamily="18" charset="0"/>
                <a:sym typeface="+mn-ea"/>
              </a:rPr>
              <a:t>A</a:t>
            </a:r>
            <a:r>
              <a:rPr lang="en-US" sz="1600" dirty="0">
                <a:latin typeface="Times New Roman" panose="02020603050405020304" pitchFamily="18" charset="0"/>
                <a:cs typeface="Times New Roman" panose="02020603050405020304" pitchFamily="18" charset="0"/>
                <a:sym typeface="+mn-ea"/>
              </a:rPr>
              <a:t>n HD computing algorithm31 for training and inference of hand gestures.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US" sz="1600" dirty="0">
                <a:effectLst/>
                <a:latin typeface="Times New Roman" panose="02020603050405020304" pitchFamily="18" charset="0"/>
                <a:ea typeface="Calibri" panose="020F0502020204030204" charset="0"/>
              </a:rPr>
              <a:t> </a:t>
            </a:r>
            <a:r>
              <a:rPr lang="en-IN" altLang="en-US" sz="1600" dirty="0">
                <a:effectLst/>
                <a:latin typeface="Times New Roman" panose="02020603050405020304" pitchFamily="18" charset="0"/>
                <a:ea typeface="Calibri" panose="020F0502020204030204" charset="0"/>
              </a:rPr>
              <a:t>L</a:t>
            </a:r>
            <a:r>
              <a:rPr lang="en-US" sz="1600" dirty="0">
                <a:effectLst/>
                <a:latin typeface="Times New Roman" panose="02020603050405020304" pitchFamily="18" charset="0"/>
                <a:ea typeface="Calibri" panose="020F0502020204030204" charset="0"/>
              </a:rPr>
              <a:t>ow-cost and low-complexity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rPr>
              <a:t>Clssification accuracy is less</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8</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12</a:t>
            </a:fld>
            <a:endParaRPr lang="en-US" sz="1400" b="1"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Dataset and Preliminary Results for Umpire Pose Detection</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SVM Classification of Deep Features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10</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Aravind Ravi, Harshwin Venugopal, Sruthy Paul, Hamid R. Tizhoosh</a:t>
            </a:r>
            <a:r>
              <a:rPr lang="en-IN" altLang="en-US" sz="1600" dirty="0">
                <a:latin typeface="Times New Roman" panose="02020603050405020304" pitchFamily="18" charset="0"/>
                <a:cs typeface="Times New Roman" panose="02020603050405020304" pitchFamily="18"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in cricket has the authority to make critical decisions about on-field events.</a:t>
            </a:r>
          </a:p>
          <a:p>
            <a:pPr algn="just"/>
            <a:r>
              <a:rPr lang="en-IN" altLang="en-US" sz="1600" dirty="0">
                <a:latin typeface="Times New Roman" panose="02020603050405020304" pitchFamily="18" charset="0"/>
                <a:cs typeface="Times New Roman" panose="02020603050405020304" pitchFamily="18" charset="0"/>
                <a:sym typeface="+mn-ea"/>
              </a:rPr>
              <a:t>The umpire communicates important events through distinct hand signals and gestures.</a:t>
            </a:r>
          </a:p>
          <a:p>
            <a:pPr algn="just"/>
            <a:r>
              <a:rPr lang="en-IN" altLang="en-US" sz="1600" dirty="0">
                <a:latin typeface="Times New Roman" panose="02020603050405020304" pitchFamily="18" charset="0"/>
                <a:cs typeface="Times New Roman" panose="02020603050405020304" pitchFamily="18" charset="0"/>
                <a:sym typeface="+mn-ea"/>
              </a:rPr>
              <a:t>They Determine four such events for classification: SIX, NO BALL, OUT and WIDE based on detecting the umpire's pose from the video frames from a cricket game.</a:t>
            </a:r>
          </a:p>
          <a:p>
            <a:pPr algn="just"/>
            <a:r>
              <a:rPr lang="en-IN" altLang="en-US" sz="1600" dirty="0">
                <a:latin typeface="Times New Roman" panose="02020603050405020304" pitchFamily="18" charset="0"/>
                <a:cs typeface="Times New Roman" panose="02020603050405020304" pitchFamily="18" charset="0"/>
                <a:sym typeface="+mn-ea"/>
              </a:rPr>
              <a:t>CNN algorithm is used,the early layers learn more generic features such as shapes, edges, and colour blobs, the deeper layers learn features more specific to the original dataset.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T</a:t>
            </a:r>
            <a:r>
              <a:rPr lang="en-US" sz="1600" dirty="0">
                <a:solidFill>
                  <a:srgbClr val="231F20"/>
                </a:solidFill>
                <a:effectLst/>
                <a:latin typeface="Times New Roman" panose="02020603050405020304" pitchFamily="18" charset="0"/>
                <a:ea typeface="Calibri" panose="020F0502020204030204" charset="0"/>
              </a:rPr>
              <a:t>he proposed system is an effective solution for the application of cricket highlights generation</a:t>
            </a:r>
            <a:r>
              <a:rPr lang="en-IN" altLang="en-US" sz="1600" dirty="0">
                <a:solidFill>
                  <a:srgbClr val="231F20"/>
                </a:solidFill>
                <a:effectLst/>
                <a:latin typeface="Times New Roman" panose="02020603050405020304" pitchFamily="18" charset="0"/>
                <a:ea typeface="Calibri" panose="020F0502020204030204"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solidFill>
                  <a:srgbClr val="231F20"/>
                </a:solidFill>
                <a:latin typeface="Times New Roman" panose="02020603050405020304" pitchFamily="18" charset="0"/>
              </a:rPr>
              <a:t>Time complexity is high</a:t>
            </a:r>
            <a:r>
              <a:rPr lang="en-IN" altLang="en-US" sz="1600" dirty="0">
                <a:solidFill>
                  <a:srgbClr val="231F20"/>
                </a:solidFill>
                <a:latin typeface="Times New Roman" panose="02020603050405020304" pitchFamily="18" charset="0"/>
              </a:rPr>
              <a:t>.</a:t>
            </a:r>
            <a:endParaRPr lang="en-US" sz="1600" dirty="0">
              <a:solidFill>
                <a:srgbClr val="231F20"/>
              </a:solidFill>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9</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13</a:t>
            </a:fld>
            <a:endParaRPr lang="en-US" sz="1400" b="1"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An Approach to Automate the Scorecard in Cricket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Computer Vision and Machine Learning </a:t>
            </a:r>
            <a:r>
              <a:rPr lang="en-IN" altLang="en-US" sz="1600" dirty="0">
                <a:latin typeface="Times New Roman" panose="02020603050405020304" pitchFamily="18" charset="0"/>
                <a:cs typeface="Times New Roman" panose="02020603050405020304" pitchFamily="18" charset="0"/>
                <a:hlinkClick r:id="rId3" action="ppaction://hlinksldjump"/>
              </a:rPr>
              <a:t>[1</a:t>
            </a:r>
            <a:r>
              <a:rPr lang="en-GB" altLang="en-IN" sz="1600" dirty="0">
                <a:latin typeface="Times New Roman" panose="02020603050405020304" pitchFamily="18" charset="0"/>
                <a:cs typeface="Times New Roman" panose="02020603050405020304" pitchFamily="18" charset="0"/>
                <a:hlinkClick r:id="rId3" action="ppaction://hlinksldjump"/>
              </a:rPr>
              <a:t>1</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Md. Asif Shahjala</a:t>
            </a:r>
            <a:r>
              <a:rPr lang="en-IN" altLang="en-US" sz="1600" dirty="0">
                <a:latin typeface="Times New Roman" panose="02020603050405020304" pitchFamily="18" charset="0"/>
                <a:cs typeface="Times New Roman" panose="02020603050405020304" pitchFamily="18" charset="0"/>
              </a:rPr>
              <a:t>l</a:t>
            </a:r>
            <a:r>
              <a:rPr lang="en-US" sz="1600" dirty="0">
                <a:latin typeface="Times New Roman" panose="02020603050405020304" pitchFamily="18" charset="0"/>
                <a:cs typeface="Times New Roman" panose="02020603050405020304" pitchFamily="18" charset="0"/>
              </a:rPr>
              <a:t>, Zubaer Ahmad, Rushrukh Rayan, Lamia Alam</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r>
              <a:rPr lang="en-IN" altLang="en-US" sz="1600" dirty="0">
                <a:latin typeface="Times New Roman" panose="02020603050405020304" pitchFamily="18" charset="0"/>
                <a:cs typeface="Times New Roman" panose="02020603050405020304" pitchFamily="18" charset="0"/>
                <a:sym typeface="+mn-ea"/>
              </a:rPr>
              <a:t>This form of sports is widely played in more than 125 countries recognized by the International Cricket Council.</a:t>
            </a:r>
          </a:p>
          <a:p>
            <a:r>
              <a:rPr lang="en-IN" altLang="en-US" sz="1600" dirty="0">
                <a:latin typeface="Times New Roman" panose="02020603050405020304" pitchFamily="18" charset="0"/>
                <a:cs typeface="Times New Roman" panose="02020603050405020304" pitchFamily="18" charset="0"/>
                <a:sym typeface="+mn-ea"/>
              </a:rPr>
              <a:t>One of the most challenging issues that first initiates the discussion on its prosperity is the duration of the game.</a:t>
            </a:r>
          </a:p>
          <a:p>
            <a:r>
              <a:rPr lang="en-GB" altLang="en-IN" sz="1600" dirty="0">
                <a:latin typeface="Times New Roman" panose="02020603050405020304" pitchFamily="18" charset="0"/>
                <a:cs typeface="Times New Roman" panose="02020603050405020304" pitchFamily="18" charset="0"/>
                <a:sym typeface="+mn-ea"/>
              </a:rPr>
              <a:t>A</a:t>
            </a:r>
            <a:r>
              <a:rPr lang="en-IN" altLang="en-US" sz="1600" dirty="0">
                <a:latin typeface="Times New Roman" panose="02020603050405020304" pitchFamily="18" charset="0"/>
                <a:cs typeface="Times New Roman" panose="02020603050405020304" pitchFamily="18" charset="0"/>
                <a:sym typeface="+mn-ea"/>
              </a:rPr>
              <a:t>verage successful rate is considered over this</a:t>
            </a:r>
            <a:r>
              <a:rPr lang="en-GB" altLang="en-IN"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chart than mean value will be 91.06%.</a:t>
            </a:r>
          </a:p>
          <a:p>
            <a:r>
              <a:rPr lang="en-IN" altLang="en-US" sz="1600" dirty="0">
                <a:latin typeface="Times New Roman" panose="02020603050405020304" pitchFamily="18" charset="0"/>
                <a:cs typeface="Times New Roman" panose="02020603050405020304" pitchFamily="18" charset="0"/>
                <a:sym typeface="+mn-ea"/>
              </a:rPr>
              <a:t>Haar-Cascade classifier algorithm is  used to classify a specific type of object.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rPr>
              <a:t>This proved to be a very simple but efficient algorithm for umpires gesture detection</a:t>
            </a:r>
            <a:r>
              <a:rPr lang="en-IN" sz="1600" dirty="0">
                <a:latin typeface="Times New Roman" panose="02020603050405020304" pitchFamily="18" charset="0"/>
              </a:rPr>
              <a:t>.</a:t>
            </a:r>
            <a:endParaRPr sz="1600" dirty="0">
              <a:latin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rPr>
              <a:t>Multiple classifiers were need to be trained in order to make it work</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10</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14</a:t>
            </a:fld>
            <a:endParaRPr lang="en-US" sz="1400" b="1"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nvSpPr>
        <p:spPr>
          <a:xfrm>
            <a:off x="584200" y="332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11</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6" name="Content Placeholder 5"/>
          <p:cNvSpPr>
            <a:spLocks noGrp="1"/>
          </p:cNvSpPr>
          <p:nvPr>
            <p:ph idx="1"/>
          </p:nvPr>
        </p:nvSpPr>
        <p:spPr>
          <a:xfrm>
            <a:off x="419100" y="120038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rPr>
              <a:t> A Color Hand Gesture Database for Evaluating and Improving Algorithms on Hand Gesture and Posture </a:t>
            </a:r>
            <a:r>
              <a:rPr lang="en-US" sz="1600" dirty="0">
                <a:latin typeface="Times New Roman" panose="02020603050405020304" pitchFamily="18" charset="0"/>
                <a:cs typeface="Times New Roman" panose="02020603050405020304" pitchFamily="18" charset="0"/>
                <a:hlinkClick r:id="rId2" action="ppaction://hlinksldjump"/>
              </a:rPr>
              <a:t>[12]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Recognition</a:t>
            </a: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Farhad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Andre L. C.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sym typeface="+mn-ea"/>
              </a:rPr>
              <a:t>Methodology</a:t>
            </a:r>
            <a:r>
              <a:rPr lang="en-US"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Image database of hand posture and gesture images. </a:t>
            </a:r>
          </a:p>
          <a:p>
            <a:pPr algn="just"/>
            <a:r>
              <a:rPr lang="en-IN" altLang="en-US" sz="1600" dirty="0">
                <a:latin typeface="Times New Roman" panose="02020603050405020304" pitchFamily="18" charset="0"/>
                <a:cs typeface="Times New Roman" panose="02020603050405020304" pitchFamily="18" charset="0"/>
                <a:sym typeface="+mn-ea"/>
              </a:rPr>
              <a:t>Details of the automatic segmentation and clipping of the hands are also discussed in this paper.</a:t>
            </a:r>
          </a:p>
          <a:p>
            <a:pPr algn="just"/>
            <a:r>
              <a:rPr lang="en-IN" altLang="en-US" sz="1600" dirty="0">
                <a:latin typeface="Times New Roman" panose="02020603050405020304" pitchFamily="18" charset="0"/>
                <a:cs typeface="Times New Roman" panose="02020603050405020304" pitchFamily="18" charset="0"/>
                <a:sym typeface="+mn-ea"/>
              </a:rPr>
              <a:t>OpenCV Algorithm and Boundary Detection Algorithm is used.</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Automatically vary the lighting in all directions and even produce very complex patterns of lighting by introducing more than one source of light.</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Unless some special gadgets are used to control the lighting, it is very difficult to vary the positions of the light fairly along the three axis.</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2"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15</a:t>
            </a: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15</a:t>
            </a:fld>
            <a:endParaRPr lang="en-US" sz="1400" b="1"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8587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447165">
                  <a:extLst>
                    <a:ext uri="{9D8B030D-6E8A-4147-A177-3AD203B41FA5}">
                      <a16:colId xmlns:a16="http://schemas.microsoft.com/office/drawing/2014/main" val="20004"/>
                    </a:ext>
                  </a:extLst>
                </a:gridCol>
                <a:gridCol w="144716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518160">
                <a:tc>
                  <a:txBody>
                    <a:bodyPr/>
                    <a:lstStyle/>
                    <a:p>
                      <a:pPr algn="ctr"/>
                      <a:r>
                        <a:rPr lang="en-US" sz="1600" u="none" dirty="0">
                          <a:latin typeface="Times New Roman" panose="02020603050405020304" pitchFamily="18" charset="0"/>
                          <a:cs typeface="Times New Roman" panose="02020603050405020304" pitchFamily="18" charset="0"/>
                          <a:hlinkClick r:id="rId3" action="ppaction://hlinksldjump"/>
                        </a:rPr>
                        <a:t>[</a:t>
                      </a:r>
                      <a:r>
                        <a:rPr lang="en-GB" altLang="en-US" sz="1600" u="none" dirty="0">
                          <a:latin typeface="Times New Roman" panose="02020603050405020304" pitchFamily="18" charset="0"/>
                          <a:cs typeface="Times New Roman" panose="02020603050405020304" pitchFamily="18" charset="0"/>
                          <a:hlinkClick r:id="rId3" action="ppaction://hlinksldjump"/>
                        </a:rPr>
                        <a:t>2</a:t>
                      </a:r>
                      <a:r>
                        <a:rPr lang="en-US" sz="1600" u="none" dirty="0">
                          <a:latin typeface="Times New Roman" panose="02020603050405020304" pitchFamily="18" charset="0"/>
                          <a:cs typeface="Times New Roman" panose="02020603050405020304" pitchFamily="18" charset="0"/>
                          <a:hlinkClick r:id="rId3" action="ppaction://hlinksldjump"/>
                        </a:rPr>
                        <a:t>]</a:t>
                      </a:r>
                      <a:endParaRPr lang="en-US" sz="1600" u="none"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 Convex Hull Algorithm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a:latin typeface="Times New Roman" panose="02020603050405020304" pitchFamily="18" charset="0"/>
                          <a:cs typeface="Times New Roman" panose="02020603050405020304" pitchFamily="18" charset="0"/>
                          <a:sym typeface="+mn-ea"/>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Hand outline, Hand contour,</a:t>
                      </a: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sym typeface="+mn-ea"/>
                        </a:rPr>
                        <a:t>SIFT, SURF </a:t>
                      </a: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L</a:t>
                      </a:r>
                      <a:r>
                        <a:rPr sz="1600" dirty="0">
                          <a:latin typeface="Times New Roman" panose="02020603050405020304" pitchFamily="18" charset="0"/>
                          <a:cs typeface="Times New Roman" panose="02020603050405020304" pitchFamily="18" charset="0"/>
                          <a:sym typeface="+mn-ea"/>
                        </a:rPr>
                        <a:t>ow cost, affordable method</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O</a:t>
                      </a:r>
                      <a:r>
                        <a:rPr lang="en-US" sz="1600" dirty="0">
                          <a:effectLst/>
                          <a:latin typeface="Times New Roman" panose="02020603050405020304" pitchFamily="18" charset="0"/>
                          <a:cs typeface="Times New Roman" panose="02020603050405020304" pitchFamily="18" charset="0"/>
                          <a:sym typeface="+mn-ea"/>
                        </a:rPr>
                        <a:t>nly looks at the hand postures not hand gestures.</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1"/>
                  </a:ext>
                </a:extLst>
              </a:tr>
              <a:tr h="131699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3</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p>
                  </a:txBody>
                  <a:tcPr anchor="ctr"/>
                </a:tc>
                <a:tc>
                  <a:txBody>
                    <a:bodyPr/>
                    <a:lstStyle/>
                    <a:p>
                      <a:pPr algn="ctr"/>
                      <a:r>
                        <a:rPr lang="en-IN" sz="1600">
                          <a:latin typeface="Times New Roman" panose="02020603050405020304" pitchFamily="18" charset="0"/>
                          <a:cs typeface="Times New Roman" panose="02020603050405020304" pitchFamily="18" charset="0"/>
                        </a:rPr>
                        <a:t>Windows,</a:t>
                      </a:r>
                    </a:p>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Precision,Recall,F1 score</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uch simpler and  lower computational cost.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cs typeface="Times New Roman" panose="02020603050405020304" pitchFamily="18" charset="0"/>
                          <a:sym typeface="+mn-ea"/>
                        </a:rPr>
                        <a:t>  cases of gestures present in static images</a:t>
                      </a:r>
                      <a:r>
                        <a:rPr lang="en-IN" altLang="en-US" sz="1600" dirty="0">
                          <a:effectLst/>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p>
                      <a:pPr algn="ctr"/>
                      <a:endParaRPr 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51816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4</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KNN, SVM and ANN Algorithm</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Precision,Recall,F score</a:t>
                      </a: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p>
                    <a:p>
                      <a:pPr lvl="0" algn="ct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ore complicated hand gestures. </a:t>
                      </a:r>
                    </a:p>
                  </a:txBody>
                  <a:tcPr anchor="ctr"/>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16</a:t>
            </a:fld>
            <a:endParaRPr lang="en-US" sz="1400" b="1"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77952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602740">
                  <a:extLst>
                    <a:ext uri="{9D8B030D-6E8A-4147-A177-3AD203B41FA5}">
                      <a16:colId xmlns:a16="http://schemas.microsoft.com/office/drawing/2014/main" val="20004"/>
                    </a:ext>
                  </a:extLst>
                </a:gridCol>
                <a:gridCol w="1291590">
                  <a:extLst>
                    <a:ext uri="{9D8B030D-6E8A-4147-A177-3AD203B41FA5}">
                      <a16:colId xmlns:a16="http://schemas.microsoft.com/office/drawing/2014/main" val="20005"/>
                    </a:ext>
                  </a:extLst>
                </a:gridCol>
              </a:tblGrid>
              <a:tr h="57912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106680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5</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Edge detection algorithms</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Gesture Recognition</a:t>
                      </a:r>
                    </a:p>
                  </a:txBody>
                  <a:tcPr anchor="ctr"/>
                </a:tc>
                <a:tc>
                  <a:txBody>
                    <a:bodyPr/>
                    <a:lstStyle/>
                    <a:p>
                      <a:pPr algn="ctr"/>
                      <a:r>
                        <a:rPr lang="en-IN" sz="1600" dirty="0">
                          <a:effectLst/>
                          <a:latin typeface="Times New Roman" panose="02020603050405020304" pitchFamily="18" charset="0"/>
                          <a:cs typeface="Times New Roman" panose="02020603050405020304" pitchFamily="18" charset="0"/>
                          <a:sym typeface="+mn-ea"/>
                        </a:rPr>
                        <a:t>R</a:t>
                      </a:r>
                      <a:r>
                        <a:rPr sz="1600" dirty="0">
                          <a:effectLst/>
                          <a:latin typeface="Times New Roman" panose="02020603050405020304" pitchFamily="18" charset="0"/>
                          <a:cs typeface="Times New Roman" panose="02020603050405020304" pitchFamily="18" charset="0"/>
                          <a:sym typeface="+mn-ea"/>
                        </a:rPr>
                        <a:t>ecognising a group of six umpire gestures</a:t>
                      </a:r>
                      <a:r>
                        <a:rPr lang="en-IN" sz="1600" dirty="0">
                          <a:effectLst/>
                          <a:latin typeface="Times New Roman" panose="02020603050405020304" pitchFamily="18" charset="0"/>
                          <a:cs typeface="Times New Roman" panose="02020603050405020304" pitchFamily="18" charset="0"/>
                          <a:sym typeface="+mn-ea"/>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segmenting gestures</a:t>
                      </a:r>
                      <a:r>
                        <a:rPr lang="en-IN"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1"/>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altLang="en-US" sz="1600" dirty="0">
                          <a:latin typeface="Times New Roman" panose="02020603050405020304" pitchFamily="18" charset="0"/>
                          <a:cs typeface="Times New Roman" panose="02020603050405020304" pitchFamily="18" charset="0"/>
                          <a:hlinkClick r:id="rId4" action="ppaction://hlinksldjump"/>
                        </a:rPr>
                        <a:t>6</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GB" sz="1600" dirty="0">
                          <a:latin typeface="Times New Roman" panose="02020603050405020304" pitchFamily="18" charset="0"/>
                          <a:cs typeface="Times New Roman" panose="02020603050405020304" pitchFamily="18" charset="0"/>
                          <a:sym typeface="+mn-ea"/>
                        </a:rPr>
                        <a:t>S</a:t>
                      </a:r>
                      <a:r>
                        <a:rPr lang="en-GB" altLang="en-IN" sz="1600" dirty="0">
                          <a:latin typeface="Times New Roman" panose="02020603050405020304" pitchFamily="18" charset="0"/>
                          <a:cs typeface="Times New Roman" panose="02020603050405020304" pitchFamily="18" charset="0"/>
                          <a:sym typeface="+mn-ea"/>
                        </a:rPr>
                        <a:t>egmentation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Unknown</a:t>
                      </a:r>
                      <a:r>
                        <a:rPr lang="en-IN" alt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Recall</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IN" sz="1600" b="0" dirty="0">
                          <a:latin typeface="Times New Roman" panose="02020603050405020304" pitchFamily="18" charset="0"/>
                          <a:cs typeface="Times New Roman" panose="02020603050405020304" pitchFamily="18" charset="0"/>
                          <a:sym typeface="+mn-ea"/>
                        </a:rPr>
                        <a:t> </a:t>
                      </a:r>
                      <a:r>
                        <a:rPr lang="en-IN" altLang="en-GB" sz="1600" b="0" dirty="0">
                          <a:latin typeface="Times New Roman" panose="02020603050405020304" pitchFamily="18" charset="0"/>
                          <a:cs typeface="Times New Roman" panose="02020603050405020304" pitchFamily="18" charset="0"/>
                          <a:sym typeface="+mn-ea"/>
                        </a:rPr>
                        <a:t>S</a:t>
                      </a:r>
                      <a:r>
                        <a:rPr sz="1600" dirty="0">
                          <a:latin typeface="Times New Roman" panose="02020603050405020304" pitchFamily="18" charset="0"/>
                          <a:cs typeface="Times New Roman" panose="02020603050405020304" pitchFamily="18" charset="0"/>
                          <a:sym typeface="+mn-ea"/>
                        </a:rPr>
                        <a:t>ystem performs well</a:t>
                      </a:r>
                      <a:r>
                        <a:rPr lang="en-IN" altLang="en-IN" sz="1600" b="1" dirty="0">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R</a:t>
                      </a:r>
                      <a:r>
                        <a:rPr sz="1600" dirty="0">
                          <a:latin typeface="Times New Roman" panose="02020603050405020304" pitchFamily="18" charset="0"/>
                          <a:cs typeface="Times New Roman" panose="02020603050405020304" pitchFamily="18" charset="0"/>
                          <a:sym typeface="+mn-ea"/>
                        </a:rPr>
                        <a:t>atio require further investigation</a:t>
                      </a:r>
                      <a:r>
                        <a:rPr lang="en-IN" sz="1600" dirty="0">
                          <a:latin typeface="Times New Roman" panose="02020603050405020304" pitchFamily="18" charset="0"/>
                          <a:cs typeface="Times New Roman" panose="02020603050405020304" pitchFamily="18" charset="0"/>
                          <a:sym typeface="+mn-ea"/>
                        </a:rPr>
                        <a:t>.</a:t>
                      </a:r>
                      <a:endParaRPr lang="en-IN"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892175">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altLang="en-US" sz="1600" dirty="0">
                          <a:latin typeface="Times New Roman" panose="02020603050405020304" pitchFamily="18" charset="0"/>
                          <a:cs typeface="Times New Roman" panose="02020603050405020304" pitchFamily="18" charset="0"/>
                          <a:hlinkClick r:id="rId4" action="ppaction://hlinksldjump"/>
                        </a:rPr>
                        <a:t>7</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Lab View Software.</a:t>
                      </a: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r>
                        <a:rPr lang="en-IN" altLang="en-US" sz="1600" dirty="0">
                          <a:latin typeface="Times New Roman" panose="02020603050405020304" pitchFamily="18" charset="0"/>
                          <a:cs typeface="Times New Roman" panose="02020603050405020304" pitchFamily="18" charset="0"/>
                          <a:sym typeface="+mn-ea"/>
                        </a:rPr>
                        <a:t>,Linux,IOS,Android.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Geometric Features of Hand</a:t>
                      </a:r>
                    </a:p>
                  </a:txBody>
                  <a:tcPr anchor="ctr"/>
                </a:tc>
                <a:tc>
                  <a:txBody>
                    <a:bodyPr/>
                    <a:lstStyle/>
                    <a:p>
                      <a:pPr algn="ct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don’t understand sign language.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17</a:t>
            </a:fld>
            <a:endParaRPr lang="en-US" sz="1400" b="1"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37855" y="476785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3537584"/>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553845">
                  <a:extLst>
                    <a:ext uri="{9D8B030D-6E8A-4147-A177-3AD203B41FA5}">
                      <a16:colId xmlns:a16="http://schemas.microsoft.com/office/drawing/2014/main" val="20004"/>
                    </a:ext>
                  </a:extLst>
                </a:gridCol>
                <a:gridCol w="1340485">
                  <a:extLst>
                    <a:ext uri="{9D8B030D-6E8A-4147-A177-3AD203B41FA5}">
                      <a16:colId xmlns:a16="http://schemas.microsoft.com/office/drawing/2014/main" val="20005"/>
                    </a:ext>
                  </a:extLst>
                </a:gridCol>
              </a:tblGrid>
              <a:tr h="6529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1028842">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8</a:t>
                      </a:r>
                      <a:r>
                        <a:rPr lang="en-IN"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RGB-H-</a:t>
                      </a:r>
                      <a:r>
                        <a:rPr lang="en-IN" sz="1600" dirty="0" err="1">
                          <a:latin typeface="Times New Roman" panose="02020603050405020304" pitchFamily="18" charset="0"/>
                          <a:cs typeface="Times New Roman" panose="02020603050405020304" pitchFamily="18" charset="0"/>
                          <a:sym typeface="+mn-ea"/>
                        </a:rPr>
                        <a:t>CbCr</a:t>
                      </a:r>
                      <a:r>
                        <a:rPr lang="en-IN" sz="1600" dirty="0">
                          <a:latin typeface="Times New Roman" panose="02020603050405020304" pitchFamily="18" charset="0"/>
                          <a:cs typeface="Times New Roman" panose="02020603050405020304" pitchFamily="18" charset="0"/>
                          <a:sym typeface="+mn-ea"/>
                        </a:rPr>
                        <a:t> skin colour model, </a:t>
                      </a:r>
                      <a:r>
                        <a:rPr lang="en-IN" sz="1600" dirty="0" err="1">
                          <a:latin typeface="Times New Roman" panose="02020603050405020304" pitchFamily="18" charset="0"/>
                          <a:cs typeface="Times New Roman" panose="02020603050405020304" pitchFamily="18" charset="0"/>
                          <a:sym typeface="+mn-ea"/>
                        </a:rPr>
                        <a:t>AdaBoost</a:t>
                      </a:r>
                      <a:r>
                        <a:rPr lang="en-GB" altLang="en-IN" sz="1600" dirty="0" err="1">
                          <a:latin typeface="Times New Roman" panose="02020603050405020304" pitchFamily="18" charset="0"/>
                          <a:cs typeface="Times New Roman" panose="02020603050405020304" pitchFamily="18" charset="0"/>
                          <a:sym typeface="+mn-ea"/>
                        </a:rPr>
                        <a:t> Algorithm</a:t>
                      </a:r>
                      <a:r>
                        <a:rPr lang="en-US" sz="1600" dirty="0">
                          <a:effectLst/>
                          <a:latin typeface="Times New Roman" panose="02020603050405020304" pitchFamily="18" charset="0"/>
                          <a:ea typeface="Calibri" panose="020F0502020204030204" charset="0"/>
                          <a:cs typeface="Times New Roman" panose="02020603050405020304" pitchFamily="18" charset="0"/>
                        </a:rPr>
                        <a:t> </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FDR, DSR</a:t>
                      </a:r>
                    </a:p>
                  </a:txBody>
                  <a:tcPr anchor="ctr"/>
                </a:tc>
                <a:tc>
                  <a:txBody>
                    <a:bodyPr/>
                    <a:lstStyle/>
                    <a:p>
                      <a:pPr algn="ct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t>
                      </a:r>
                      <a:r>
                        <a:rPr lang="en-IN" altLang="en-US" sz="1600" dirty="0">
                          <a:effectLst/>
                          <a:latin typeface="Times New Roman" panose="02020603050405020304" pitchFamily="18" charset="0"/>
                          <a:cs typeface="Times New Roman" panose="02020603050405020304" pitchFamily="18" charset="0"/>
                          <a:sym typeface="+mn-ea"/>
                        </a:rPr>
                        <a:t>&amp;</a:t>
                      </a:r>
                      <a:r>
                        <a:rPr lang="en-US" sz="1600" dirty="0">
                          <a:effectLst/>
                          <a:latin typeface="Times New Roman" panose="02020603050405020304" pitchFamily="18" charset="0"/>
                          <a:cs typeface="Times New Roman" panose="02020603050405020304" pitchFamily="18" charset="0"/>
                          <a:sym typeface="+mn-ea"/>
                        </a:rPr>
                        <a:t> illumination</a:t>
                      </a:r>
                      <a:r>
                        <a:rPr lang="en-IN" altLang="en-US" sz="1600" dirty="0">
                          <a:effectLst/>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can be dealt.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p>
                  </a:txBody>
                  <a:tcPr anchor="ctr"/>
                </a:tc>
                <a:extLst>
                  <a:ext uri="{0D108BD9-81ED-4DB2-BD59-A6C34878D82A}">
                    <a16:rowId xmlns:a16="http://schemas.microsoft.com/office/drawing/2014/main" val="10001"/>
                  </a:ext>
                </a:extLst>
              </a:tr>
              <a:tr h="927891">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9</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Neuro-Inspired Hyperdimensional Computing Algorithm</a:t>
                      </a:r>
                      <a:endParaRPr lang="en-IN" altLang="en-US"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SNR</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ea typeface="Calibri" panose="020F0502020204030204" charset="0"/>
                        </a:rPr>
                        <a:t>Low complexity.</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effectLst/>
                          <a:latin typeface="Times New Roman" panose="02020603050405020304" pitchFamily="18" charset="0"/>
                          <a:ea typeface="Calibri" panose="020F0502020204030204" charset="0"/>
                        </a:rPr>
                        <a:t>Mapping are not sparse.</a:t>
                      </a:r>
                      <a:endParaRPr lang="en-GB"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927891">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GB" altLang="en-US" sz="1600" dirty="0">
                          <a:latin typeface="Times New Roman" panose="02020603050405020304" pitchFamily="18" charset="0"/>
                          <a:cs typeface="Times New Roman" panose="02020603050405020304" pitchFamily="18" charset="0"/>
                          <a:hlinkClick r:id="rId3" action="ppaction://hlinksldjump"/>
                        </a:rPr>
                        <a:t>10</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sym typeface="+mn-ea"/>
                        </a:rPr>
                        <a:t>Accuracy of Inception V3, VGG19-FC1</a:t>
                      </a:r>
                    </a:p>
                  </a:txBody>
                  <a:tcPr anchor="ctr"/>
                </a:tc>
                <a:tc>
                  <a:txBody>
                    <a:bodyPr/>
                    <a:lstStyle/>
                    <a:p>
                      <a:pPr algn="ctr"/>
                      <a:r>
                        <a:rPr lang="en-US" sz="1600" dirty="0">
                          <a:solidFill>
                            <a:srgbClr val="231F20"/>
                          </a:solidFill>
                          <a:effectLst/>
                          <a:latin typeface="Times New Roman" panose="02020603050405020304" pitchFamily="18" charset="0"/>
                          <a:ea typeface="Calibri" panose="020F0502020204030204" charset="0"/>
                        </a:rPr>
                        <a:t>High detection accuracy.</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solidFill>
                            <a:srgbClr val="231F20"/>
                          </a:solidFill>
                          <a:effectLst/>
                          <a:latin typeface="Times New Roman" panose="02020603050405020304" pitchFamily="18" charset="0"/>
                          <a:ea typeface="Calibri" panose="020F0502020204030204" charset="0"/>
                        </a:rPr>
                        <a:t>Complex dataset. </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18</a:t>
            </a:fld>
            <a:endParaRPr lang="en-US" sz="1400" b="1"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graphicFrame>
        <p:nvGraphicFramePr>
          <p:cNvPr id="4" name="Table 4"/>
          <p:cNvGraphicFramePr>
            <a:graphicFrameLocks noGrp="1"/>
          </p:cNvGraphicFramePr>
          <p:nvPr/>
        </p:nvGraphicFramePr>
        <p:xfrm>
          <a:off x="304800" y="862965"/>
          <a:ext cx="8682990" cy="271272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553845">
                  <a:extLst>
                    <a:ext uri="{9D8B030D-6E8A-4147-A177-3AD203B41FA5}">
                      <a16:colId xmlns:a16="http://schemas.microsoft.com/office/drawing/2014/main" val="20004"/>
                    </a:ext>
                  </a:extLst>
                </a:gridCol>
                <a:gridCol w="134048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[1</a:t>
                      </a:r>
                      <a:r>
                        <a:rPr lang="en-GB" altLang="en-US" sz="1600" dirty="0">
                          <a:latin typeface="Times New Roman" panose="02020603050405020304" pitchFamily="18" charset="0"/>
                          <a:cs typeface="Times New Roman" panose="02020603050405020304" pitchFamily="18" charset="0"/>
                          <a:hlinkClick r:id="rId3" action="ppaction://hlinksldjump"/>
                        </a:rPr>
                        <a:t>1</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Haar-Cascade classifier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GD,GR,SR</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a:t>
                      </a:r>
                      <a:r>
                        <a:rPr lang="en-US" sz="1600" dirty="0" err="1">
                          <a:effectLst/>
                          <a:latin typeface="Times New Roman" panose="02020603050405020304" pitchFamily="18" charset="0"/>
                          <a:ea typeface="Calibri" panose="020F0502020204030204" charset="0"/>
                        </a:rPr>
                        <a:t>fficiency</a:t>
                      </a:r>
                      <a:r>
                        <a:rPr lang="en-US" sz="1600" dirty="0">
                          <a:effectLst/>
                          <a:latin typeface="Times New Roman" panose="02020603050405020304" pitchFamily="18" charset="0"/>
                          <a:ea typeface="Calibri" panose="020F0502020204030204" charset="0"/>
                        </a:rPr>
                        <a:t> enhanced to greater.</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Efficiency  for dynamic Gesture Low.</a:t>
                      </a:r>
                    </a:p>
                    <a:p>
                      <a:pPr marL="0" marR="0" lvl="0" indent="0" algn="ctr" defTabSz="914400" rtl="0" eaLnBrk="1" fontAlgn="auto" latinLnBrk="0" hangingPunct="1">
                        <a:lnSpc>
                          <a:spcPct val="100000"/>
                        </a:lnSpc>
                        <a:spcBef>
                          <a:spcPts val="0"/>
                        </a:spcBef>
                        <a:spcAft>
                          <a:spcPts val="0"/>
                        </a:spcAft>
                        <a:buClrTx/>
                        <a:buSzTx/>
                        <a:buFontTx/>
                        <a:buNone/>
                        <a:defRPr/>
                      </a:pP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1"/>
                  </a:ext>
                </a:extLst>
              </a:tr>
              <a:tr h="82296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GB" sz="1600" dirty="0">
                          <a:latin typeface="Times New Roman" panose="02020603050405020304" pitchFamily="18" charset="0"/>
                          <a:cs typeface="Times New Roman" panose="02020603050405020304" pitchFamily="18" charset="0"/>
                          <a:hlinkClick r:id="rId4" action="ppaction://hlinksldjump"/>
                        </a:rPr>
                        <a:t>12</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Open CV</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Linux, Windows</a:t>
                      </a: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Hand posture and</a:t>
                      </a:r>
                      <a:endPar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sym typeface="+mn-ea"/>
                        </a:rPr>
                        <a:t>gesture</a:t>
                      </a:r>
                    </a:p>
                  </a:txBody>
                  <a:tcPr anchor="ctr"/>
                </a:tc>
                <a:tc>
                  <a:txBody>
                    <a:bodyPr/>
                    <a:lstStyle/>
                    <a:p>
                      <a:pPr lvl="0" algn="ctr"/>
                      <a:r>
                        <a:rPr lang="en-IN" altLang="en-US" sz="1600" dirty="0">
                          <a:effectLst/>
                          <a:latin typeface="Times New Roman" panose="02020603050405020304" pitchFamily="18" charset="0"/>
                          <a:cs typeface="Times New Roman" panose="02020603050405020304" pitchFamily="18" charset="0"/>
                          <a:sym typeface="+mn-ea"/>
                        </a:rPr>
                        <a:t>V</a:t>
                      </a:r>
                      <a:r>
                        <a:rPr lang="en-US" sz="1600" dirty="0" err="1">
                          <a:effectLst/>
                          <a:latin typeface="Times New Roman" panose="02020603050405020304" pitchFamily="18" charset="0"/>
                          <a:cs typeface="Times New Roman" panose="02020603050405020304" pitchFamily="18" charset="0"/>
                          <a:sym typeface="+mn-ea"/>
                        </a:rPr>
                        <a:t>ary</a:t>
                      </a:r>
                      <a:r>
                        <a:rPr lang="en-US" sz="1600" dirty="0">
                          <a:effectLst/>
                          <a:latin typeface="Times New Roman" panose="02020603050405020304" pitchFamily="18" charset="0"/>
                          <a:cs typeface="Times New Roman" panose="02020603050405020304" pitchFamily="18" charset="0"/>
                          <a:sym typeface="+mn-ea"/>
                        </a:rPr>
                        <a:t> in lighting  produce</a:t>
                      </a:r>
                      <a:r>
                        <a:rPr lang="en-IN" altLang="en-US" sz="1600" dirty="0">
                          <a:effectLst/>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complex patterns.</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effectLst/>
                          <a:latin typeface="Times New Roman" panose="02020603050405020304" pitchFamily="18" charset="0"/>
                          <a:cs typeface="Times New Roman" panose="02020603050405020304" pitchFamily="18" charset="0"/>
                          <a:sym typeface="+mn-ea"/>
                        </a:rPr>
                        <a:t>G</a:t>
                      </a:r>
                      <a:r>
                        <a:rPr lang="en-US" sz="1600" dirty="0">
                          <a:effectLst/>
                          <a:latin typeface="Times New Roman" panose="02020603050405020304" pitchFamily="18" charset="0"/>
                          <a:cs typeface="Times New Roman" panose="02020603050405020304" pitchFamily="18" charset="0"/>
                          <a:sym typeface="+mn-ea"/>
                        </a:rPr>
                        <a:t>adgets </a:t>
                      </a:r>
                      <a:r>
                        <a:rPr lang="en-IN" altLang="en-US" sz="1600" dirty="0">
                          <a:effectLst/>
                          <a:latin typeface="Times New Roman" panose="02020603050405020304" pitchFamily="18" charset="0"/>
                          <a:cs typeface="Times New Roman" panose="02020603050405020304" pitchFamily="18" charset="0"/>
                          <a:sym typeface="+mn-ea"/>
                        </a:rPr>
                        <a:t>needed</a:t>
                      </a:r>
                      <a:r>
                        <a:rPr lang="en-US" sz="1600" dirty="0">
                          <a:effectLst/>
                          <a:latin typeface="Times New Roman" panose="02020603050405020304" pitchFamily="18" charset="0"/>
                          <a:cs typeface="Times New Roman" panose="02020603050405020304" pitchFamily="18" charset="0"/>
                          <a:sym typeface="+mn-ea"/>
                        </a:rPr>
                        <a:t> to control the lighting,</a:t>
                      </a:r>
                    </a:p>
                  </a:txBody>
                  <a:tcPr anchor="ct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19</a:t>
            </a:fld>
            <a:endParaRPr lang="en-US" sz="1400" b="1"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49868"/>
            <a:ext cx="8229600" cy="3531395"/>
          </a:xfrm>
        </p:spPr>
        <p:txBody>
          <a:bodyPr>
            <a:noAutofit/>
          </a:bodyPr>
          <a:lstStyle/>
          <a:p>
            <a:pPr algn="just">
              <a:lnSpc>
                <a:spcPct val="120000"/>
              </a:lnSpc>
            </a:pPr>
            <a:r>
              <a:rPr lang="en-US" sz="1400" dirty="0">
                <a:latin typeface="Times New Roman" panose="02020603050405020304" pitchFamily="18" charset="0"/>
                <a:cs typeface="Times New Roman" panose="02020603050405020304" pitchFamily="18" charset="0"/>
              </a:rPr>
              <a:t>Introduction </a:t>
            </a:r>
          </a:p>
          <a:p>
            <a:pPr algn="just">
              <a:lnSpc>
                <a:spcPct val="120000"/>
              </a:lnSpc>
            </a:pPr>
            <a:r>
              <a:rPr lang="en-US" sz="1400" dirty="0">
                <a:latin typeface="Times New Roman" panose="02020603050405020304" pitchFamily="18" charset="0"/>
                <a:cs typeface="Times New Roman" panose="02020603050405020304" pitchFamily="18" charset="0"/>
              </a:rPr>
              <a:t>Abstract</a:t>
            </a:r>
          </a:p>
          <a:p>
            <a:pPr algn="just">
              <a:lnSpc>
                <a:spcPct val="120000"/>
              </a:lnSpc>
            </a:pPr>
            <a:r>
              <a:rPr lang="en-US" sz="1400" dirty="0">
                <a:latin typeface="Times New Roman" panose="02020603050405020304" pitchFamily="18" charset="0"/>
                <a:cs typeface="Times New Roman" panose="02020603050405020304" pitchFamily="18" charset="0"/>
              </a:rPr>
              <a:t>Literature Survey </a:t>
            </a:r>
          </a:p>
          <a:p>
            <a:pPr algn="just">
              <a:lnSpc>
                <a:spcPct val="120000"/>
              </a:lnSpc>
            </a:pPr>
            <a:r>
              <a:rPr lang="en-US" sz="1400" dirty="0">
                <a:latin typeface="Times New Roman" panose="02020603050405020304" pitchFamily="18" charset="0"/>
                <a:cs typeface="Times New Roman" panose="02020603050405020304" pitchFamily="18" charset="0"/>
              </a:rPr>
              <a:t>Comparative analysis of the survey</a:t>
            </a:r>
          </a:p>
          <a:p>
            <a:pPr algn="just">
              <a:lnSpc>
                <a:spcPct val="120000"/>
              </a:lnSpc>
            </a:pPr>
            <a:r>
              <a:rPr lang="en-US" sz="1400" dirty="0">
                <a:latin typeface="Times New Roman" panose="02020603050405020304" pitchFamily="18" charset="0"/>
                <a:cs typeface="Times New Roman" panose="02020603050405020304" pitchFamily="18" charset="0"/>
              </a:rPr>
              <a:t>Problem Statement</a:t>
            </a:r>
          </a:p>
          <a:p>
            <a:pPr algn="just">
              <a:lnSpc>
                <a:spcPct val="120000"/>
              </a:lnSpc>
            </a:pPr>
            <a:r>
              <a:rPr lang="en-US" sz="1400" dirty="0">
                <a:latin typeface="Times New Roman" panose="02020603050405020304" pitchFamily="18" charset="0"/>
                <a:cs typeface="Times New Roman" panose="02020603050405020304" pitchFamily="18" charset="0"/>
              </a:rPr>
              <a:t>System Requirements</a:t>
            </a:r>
          </a:p>
          <a:p>
            <a:pPr algn="just">
              <a:lnSpc>
                <a:spcPct val="120000"/>
              </a:lnSpc>
            </a:pPr>
            <a:r>
              <a:rPr lang="en-US" sz="1400" dirty="0">
                <a:latin typeface="Times New Roman" panose="02020603050405020304" pitchFamily="18" charset="0"/>
                <a:cs typeface="Times New Roman" panose="02020603050405020304" pitchFamily="18" charset="0"/>
              </a:rPr>
              <a:t>Design Methodology</a:t>
            </a:r>
          </a:p>
          <a:p>
            <a:pPr algn="just">
              <a:lnSpc>
                <a:spcPct val="120000"/>
              </a:lnSpc>
            </a:pPr>
            <a:r>
              <a:rPr lang="en-US" sz="1400" dirty="0">
                <a:latin typeface="Times New Roman" panose="02020603050405020304" pitchFamily="18" charset="0"/>
                <a:cs typeface="Times New Roman" panose="02020603050405020304" pitchFamily="18" charset="0"/>
              </a:rPr>
              <a:t>Module Description</a:t>
            </a:r>
          </a:p>
          <a:p>
            <a:pPr algn="just">
              <a:lnSpc>
                <a:spcPct val="120000"/>
              </a:lnSpc>
            </a:pPr>
            <a:r>
              <a:rPr lang="en-IN" altLang="en-US" sz="1400" dirty="0">
                <a:latin typeface="Times New Roman" panose="02020603050405020304" pitchFamily="18" charset="0"/>
                <a:cs typeface="Times New Roman" panose="02020603050405020304" pitchFamily="18" charset="0"/>
              </a:rPr>
              <a:t>System Testing</a:t>
            </a:r>
          </a:p>
          <a:p>
            <a:pPr algn="just">
              <a:lnSpc>
                <a:spcPct val="120000"/>
              </a:lnSpc>
            </a:pPr>
            <a:r>
              <a:rPr lang="en-IN" altLang="en-US" sz="1400" dirty="0">
                <a:latin typeface="Times New Roman" panose="02020603050405020304" pitchFamily="18" charset="0"/>
                <a:cs typeface="Times New Roman" panose="02020603050405020304" pitchFamily="18" charset="0"/>
              </a:rPr>
              <a:t>Project Demonstration</a:t>
            </a:r>
            <a:endParaRPr lang="en-US" sz="1400" dirty="0">
              <a:latin typeface="Times New Roman" panose="02020603050405020304" pitchFamily="18" charset="0"/>
              <a:cs typeface="Times New Roman" panose="02020603050405020304" pitchFamily="18" charset="0"/>
            </a:endParaRPr>
          </a:p>
          <a:p>
            <a:pPr algn="just">
              <a:lnSpc>
                <a:spcPct val="120000"/>
              </a:lnSpc>
            </a:pPr>
            <a:r>
              <a:rPr lang="en-IN" altLang="en-US" sz="1400" dirty="0">
                <a:latin typeface="Times New Roman" panose="02020603050405020304" pitchFamily="18" charset="0"/>
                <a:cs typeface="Times New Roman" panose="02020603050405020304" pitchFamily="18" charset="0"/>
              </a:rPr>
              <a:t>Project</a:t>
            </a:r>
            <a:r>
              <a:rPr lang="en-US" sz="1400" dirty="0">
                <a:latin typeface="Times New Roman" panose="02020603050405020304" pitchFamily="18" charset="0"/>
                <a:cs typeface="Times New Roman" panose="02020603050405020304" pitchFamily="18" charset="0"/>
              </a:rPr>
              <a:t> Outcome</a:t>
            </a:r>
          </a:p>
          <a:p>
            <a:pPr algn="just">
              <a:lnSpc>
                <a:spcPct val="120000"/>
              </a:lnSpc>
            </a:pPr>
            <a:r>
              <a:rPr lang="en-US" sz="1400" dirty="0">
                <a:latin typeface="Times New Roman" panose="02020603050405020304" pitchFamily="18" charset="0"/>
                <a:cs typeface="Times New Roman" panose="02020603050405020304" pitchFamily="18" charset="0"/>
              </a:rPr>
              <a:t>Applications</a:t>
            </a:r>
          </a:p>
          <a:p>
            <a:pPr algn="just">
              <a:lnSpc>
                <a:spcPct val="120000"/>
              </a:lnSpc>
            </a:pPr>
            <a:r>
              <a:rPr lang="en-US" sz="1400"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t>AI CRICKET SCORE</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6" name="Slide Number Placeholder 5"/>
          <p:cNvSpPr>
            <a:spLocks noGrp="1"/>
          </p:cNvSpPr>
          <p:nvPr>
            <p:ph type="sldNum" sz="quarter" idx="12"/>
          </p:nvPr>
        </p:nvSpPr>
        <p:spPr/>
        <p:txBody>
          <a:bodyPr/>
          <a:lstStyle/>
          <a:p>
            <a:pPr algn="ctr"/>
            <a:fld id="{ECBC0750-C1CD-4D8E-ADE1-93E3A0AC8329}" type="slidenum">
              <a:rPr lang="en-US" sz="1400" b="1" smtClean="0">
                <a:solidFill>
                  <a:srgbClr val="FFFFFF"/>
                </a:solidFill>
              </a:rPr>
              <a:t>2</a:t>
            </a:fld>
            <a:endParaRPr lang="en-US" sz="1400" b="1"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GB" altLang="en-US" sz="1600" dirty="0">
                <a:latin typeface="Times New Roman" panose="02020603050405020304" pitchFamily="18" charset="0"/>
                <a:cs typeface="Times New Roman" panose="02020603050405020304" pitchFamily="18" charset="0"/>
              </a:rPr>
              <a:t>Updating of score in cricket still is a manual process.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In the stadium in front of thousands of crowd and due to heavy noise score board updater may miss some of  </a:t>
            </a:r>
            <a:r>
              <a:rPr lang="en-IN" alt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umpire signals. </a:t>
            </a:r>
          </a:p>
          <a:p>
            <a:pPr algn="just">
              <a:lnSpc>
                <a:spcPct val="150000"/>
              </a:lnSpc>
            </a:pPr>
            <a:r>
              <a:rPr lang="en-US" sz="1600" dirty="0">
                <a:latin typeface="Times New Roman" panose="02020603050405020304" pitchFamily="18" charset="0"/>
                <a:cs typeface="Times New Roman" panose="02020603050405020304" pitchFamily="18" charset="0"/>
              </a:rPr>
              <a:t>Human eye</a:t>
            </a:r>
            <a:r>
              <a:rPr lang="en-IN" altLang="en-US" sz="1600" dirty="0">
                <a:latin typeface="Times New Roman" panose="02020603050405020304" pitchFamily="18" charset="0"/>
                <a:cs typeface="Times New Roman" panose="02020603050405020304" pitchFamily="18" charset="0"/>
              </a:rPr>
              <a:t> the score updater</a:t>
            </a:r>
            <a:r>
              <a:rPr lang="en-US" sz="1600" dirty="0">
                <a:latin typeface="Times New Roman" panose="02020603050405020304" pitchFamily="18" charset="0"/>
                <a:cs typeface="Times New Roman" panose="02020603050405020304" pitchFamily="18" charset="0"/>
              </a:rPr>
              <a:t> may miss the umpire signal</a:t>
            </a:r>
            <a:r>
              <a:rPr lang="en-IN" altLang="en-US" sz="1600" dirty="0">
                <a:latin typeface="Times New Roman" panose="02020603050405020304" pitchFamily="18" charset="0"/>
                <a:cs typeface="Times New Roman" panose="02020603050405020304" pitchFamily="18" charset="0"/>
              </a:rPr>
              <a:t>.</a:t>
            </a:r>
          </a:p>
          <a:p>
            <a:pPr algn="just">
              <a:lnSpc>
                <a:spcPct val="150000"/>
              </a:lnSpc>
            </a:pPr>
            <a:r>
              <a:rPr lang="en-GB" altLang="en-IN" sz="1600" dirty="0">
                <a:latin typeface="Times New Roman" panose="02020603050405020304" pitchFamily="18" charset="0"/>
                <a:cs typeface="Times New Roman" panose="02020603050405020304" pitchFamily="18" charset="0"/>
              </a:rPr>
              <a:t>All the news channel which updates the score of Cricket has a team for manually updating the score.</a:t>
            </a: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20</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20</a:t>
            </a:fld>
            <a:endParaRPr lang="en-US" sz="1400" b="1" dirty="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REQUIREMENTS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21</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Rectangle 3"/>
          <p:cNvSpPr/>
          <p:nvPr/>
        </p:nvSpPr>
        <p:spPr>
          <a:xfrm>
            <a:off x="609600" y="1254593"/>
            <a:ext cx="4572000" cy="2181225"/>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Hardware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Processor		: Intel i5</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Speed		: 2.4 GHz</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RAM		: 8 GB(minimum)</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Hard Disk		: 160 GB</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 </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5" name="Rectangle 4"/>
          <p:cNvSpPr/>
          <p:nvPr/>
        </p:nvSpPr>
        <p:spPr>
          <a:xfrm>
            <a:off x="4326038" y="1254593"/>
            <a:ext cx="4572000" cy="1450340"/>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Software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Windows OS	: Windows 10</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Language                    : Python</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Tools 		: </a:t>
            </a:r>
            <a:r>
              <a:rPr lang="en-IN" sz="1600" dirty="0" err="1">
                <a:latin typeface="Times New Roman" panose="02020603050405020304" pitchFamily="18" charset="0"/>
                <a:ea typeface="Calibri" panose="020F0502020204030204" charset="0"/>
                <a:cs typeface="Times New Roman" panose="02020603050405020304" pitchFamily="18" charset="0"/>
              </a:rPr>
              <a:t>Jupyter</a:t>
            </a:r>
            <a:r>
              <a:rPr lang="en-IN" sz="1600" dirty="0">
                <a:latin typeface="Times New Roman" panose="02020603050405020304" pitchFamily="18" charset="0"/>
                <a:ea typeface="Calibri" panose="020F0502020204030204" charset="0"/>
                <a:cs typeface="Times New Roman" panose="02020603050405020304" pitchFamily="18" charset="0"/>
              </a:rPr>
              <a:t> Notebook</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21</a:t>
            </a:fld>
            <a:endParaRPr lang="en-US" sz="1400" b="1" dirty="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066800" y="1063228"/>
            <a:ext cx="6553199" cy="3394075"/>
          </a:xfrm>
          <a:prstGeom prst="rect">
            <a:avLst/>
          </a:prstGeom>
        </p:spPr>
      </p:pic>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2</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TextBox 6"/>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1: System Architecture</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22</a:t>
            </a:fld>
            <a:endParaRPr lang="en-US" sz="1400" b="1"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3</a:t>
            </a:r>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2: Data Flow Diagram</a:t>
            </a:r>
          </a:p>
        </p:txBody>
      </p:sp>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t="16695" b="1479"/>
          <a:stretch>
            <a:fillRect/>
          </a:stretch>
        </p:blipFill>
        <p:spPr>
          <a:xfrm>
            <a:off x="1136796" y="922032"/>
            <a:ext cx="6949475" cy="3315278"/>
          </a:xfrm>
          <a:prstGeom prst="rect">
            <a:avLst/>
          </a:prstGeom>
        </p:spPr>
      </p:pic>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23</a:t>
            </a:fld>
            <a:endParaRPr lang="en-US" sz="1400" b="1" dirty="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133407" y="476308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4</a:t>
            </a:r>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3: Data Flow Diagram</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0418" b="10418"/>
          <a:stretch>
            <a:fillRect/>
          </a:stretch>
        </p:blipFill>
        <p:spPr>
          <a:xfrm>
            <a:off x="475343" y="952446"/>
            <a:ext cx="7391975" cy="3284864"/>
          </a:xfrm>
          <a:prstGeom prst="rect">
            <a:avLst/>
          </a:prstGeom>
        </p:spPr>
      </p:pic>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24</a:t>
            </a:fld>
            <a:endParaRPr lang="en-US" sz="1400" b="1" dirty="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5</a:t>
            </a:r>
          </a:p>
        </p:txBody>
      </p:sp>
      <p:sp>
        <p:nvSpPr>
          <p:cNvPr id="2" name="TextBox 1"/>
          <p:cNvSpPr txBox="1"/>
          <p:nvPr/>
        </p:nvSpPr>
        <p:spPr>
          <a:xfrm>
            <a:off x="3026663" y="423731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4: Sequence Diagram</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028" t="12612" r="2138" b="10836"/>
          <a:stretch>
            <a:fillRect/>
          </a:stretch>
        </p:blipFill>
        <p:spPr>
          <a:xfrm>
            <a:off x="914400" y="963150"/>
            <a:ext cx="7200900" cy="3311708"/>
          </a:xfrm>
          <a:prstGeom prst="rect">
            <a:avLst/>
          </a:prstGeom>
        </p:spPr>
      </p:pic>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25</a:t>
            </a:fld>
            <a:endParaRPr lang="en-US" sz="1400" b="1" dirty="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6</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2" name="TextBox 1"/>
          <p:cNvSpPr txBox="1"/>
          <p:nvPr/>
        </p:nvSpPr>
        <p:spPr>
          <a:xfrm>
            <a:off x="3124200" y="4453067"/>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5: Use Case Diagram</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474" r="1738"/>
          <a:stretch>
            <a:fillRect/>
          </a:stretch>
        </p:blipFill>
        <p:spPr>
          <a:xfrm>
            <a:off x="1309468" y="927933"/>
            <a:ext cx="6462932" cy="3525133"/>
          </a:xfrm>
          <a:prstGeom prst="rect">
            <a:avLst/>
          </a:prstGeom>
        </p:spPr>
      </p:pic>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26</a:t>
            </a:fld>
            <a:endParaRPr lang="en-US" sz="1400" b="1"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TESTING</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graphicFrame>
        <p:nvGraphicFramePr>
          <p:cNvPr id="14" name="Table 14"/>
          <p:cNvGraphicFramePr>
            <a:graphicFrameLocks noGrp="1"/>
          </p:cNvGraphicFramePr>
          <p:nvPr>
            <p:ph idx="1"/>
          </p:nvPr>
        </p:nvGraphicFramePr>
        <p:xfrm>
          <a:off x="457200" y="1200150"/>
          <a:ext cx="8229600" cy="2926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640080">
                <a:tc>
                  <a:txBody>
                    <a:bodyPr/>
                    <a:lstStyle/>
                    <a:p>
                      <a:pPr algn="ctr"/>
                      <a:r>
                        <a:rPr lang="en-US" dirty="0">
                          <a:latin typeface="Times New Roman" panose="02020603050405020304" pitchFamily="18" charset="0"/>
                          <a:cs typeface="Times New Roman" panose="02020603050405020304" pitchFamily="18" charset="0"/>
                        </a:rPr>
                        <a:t>Test Case  ID</a:t>
                      </a:r>
                      <a:r>
                        <a:rPr lang="en-US" dirty="0"/>
                        <a:t>.</a:t>
                      </a:r>
                    </a:p>
                  </a:txBody>
                  <a:tcPr/>
                </a:tc>
                <a:tc>
                  <a:txBody>
                    <a:bodyPr/>
                    <a:lstStyle/>
                    <a:p>
                      <a:pPr algn="ctr"/>
                      <a:r>
                        <a:rPr lang="en-US" dirty="0">
                          <a:latin typeface="Times New Roman" panose="02020603050405020304" pitchFamily="18" charset="0"/>
                          <a:cs typeface="Times New Roman" panose="02020603050405020304" pitchFamily="18" charset="0"/>
                        </a:rPr>
                        <a:t>Input Description</a:t>
                      </a:r>
                    </a:p>
                  </a:txBody>
                  <a:tcPr/>
                </a:tc>
                <a:tc>
                  <a:txBody>
                    <a:bodyPr/>
                    <a:lstStyle/>
                    <a:p>
                      <a:pPr algn="ctr"/>
                      <a:r>
                        <a:rPr lang="en-US" dirty="0">
                          <a:latin typeface="Times New Roman" panose="02020603050405020304" pitchFamily="18" charset="0"/>
                          <a:cs typeface="Times New Roman" panose="02020603050405020304" pitchFamily="18" charset="0"/>
                        </a:rPr>
                        <a:t>Expected Output</a:t>
                      </a:r>
                    </a:p>
                  </a:txBody>
                  <a:tcPr/>
                </a:tc>
                <a:tc>
                  <a:txBody>
                    <a:bodyPr/>
                    <a:lstStyle/>
                    <a:p>
                      <a:pPr algn="ctr"/>
                      <a:r>
                        <a:rPr lang="en-US" dirty="0">
                          <a:latin typeface="Times New Roman" panose="02020603050405020304" pitchFamily="18" charset="0"/>
                          <a:cs typeface="Times New Roman" panose="02020603050405020304" pitchFamily="18" charset="0"/>
                        </a:rPr>
                        <a:t>Actual Output</a:t>
                      </a:r>
                    </a:p>
                  </a:txBody>
                  <a:tcPr/>
                </a:tc>
                <a:tc>
                  <a:txBody>
                    <a:bodyPr/>
                    <a:lstStyle/>
                    <a:p>
                      <a:pPr algn="ctr"/>
                      <a:r>
                        <a:rPr lang="en-US"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2286000">
                <a:tc>
                  <a:txBody>
                    <a:bodyPr/>
                    <a:lstStyle/>
                    <a:p>
                      <a:pPr algn="ctr"/>
                      <a:r>
                        <a:rPr lang="en-US" sz="1600" dirty="0">
                          <a:latin typeface="Times New Roman" panose="02020603050405020304" pitchFamily="18" charset="0"/>
                          <a:cs typeface="Times New Roman" panose="02020603050405020304" pitchFamily="18" charset="0"/>
                        </a:rPr>
                        <a:t>1.</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Capturing the Dataset</a:t>
                      </a:r>
                      <a:endParaRPr lang="en-IN" altLang="en-US"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Capturing the dataset</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includes creating a list of images of gestures and umpire which is done by capturing each frame of video and saving it as jpg file of 50x50 pixel size.</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 as 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1"/>
                  </a:ext>
                </a:extLst>
              </a:tr>
            </a:tbl>
          </a:graphicData>
        </a:graphic>
      </p:graphicFrame>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7</a:t>
            </a: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27</a:t>
            </a:fld>
            <a:endParaRPr lang="en-US" sz="1400" b="1" dirty="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TESTING</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graphicFrame>
        <p:nvGraphicFramePr>
          <p:cNvPr id="14" name="Table 14"/>
          <p:cNvGraphicFramePr>
            <a:graphicFrameLocks noGrp="1"/>
          </p:cNvGraphicFramePr>
          <p:nvPr>
            <p:ph idx="1"/>
          </p:nvPr>
        </p:nvGraphicFramePr>
        <p:xfrm>
          <a:off x="457200" y="1200150"/>
          <a:ext cx="8229600" cy="2926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640080">
                <a:tc>
                  <a:txBody>
                    <a:bodyPr/>
                    <a:lstStyle/>
                    <a:p>
                      <a:pPr algn="ctr"/>
                      <a:r>
                        <a:rPr lang="en-US" dirty="0">
                          <a:latin typeface="Times New Roman" panose="02020603050405020304" pitchFamily="18" charset="0"/>
                          <a:cs typeface="Times New Roman" panose="02020603050405020304" pitchFamily="18" charset="0"/>
                        </a:rPr>
                        <a:t>Test Case  ID</a:t>
                      </a:r>
                      <a:r>
                        <a:rPr lang="en-US" dirty="0"/>
                        <a:t>.</a:t>
                      </a:r>
                    </a:p>
                  </a:txBody>
                  <a:tcPr/>
                </a:tc>
                <a:tc>
                  <a:txBody>
                    <a:bodyPr/>
                    <a:lstStyle/>
                    <a:p>
                      <a:pPr algn="ctr"/>
                      <a:r>
                        <a:rPr lang="en-US" dirty="0">
                          <a:latin typeface="Times New Roman" panose="02020603050405020304" pitchFamily="18" charset="0"/>
                          <a:cs typeface="Times New Roman" panose="02020603050405020304" pitchFamily="18" charset="0"/>
                        </a:rPr>
                        <a:t>Input Description</a:t>
                      </a:r>
                    </a:p>
                  </a:txBody>
                  <a:tcPr/>
                </a:tc>
                <a:tc>
                  <a:txBody>
                    <a:bodyPr/>
                    <a:lstStyle/>
                    <a:p>
                      <a:pPr algn="ctr"/>
                      <a:r>
                        <a:rPr lang="en-US" dirty="0">
                          <a:latin typeface="Times New Roman" panose="02020603050405020304" pitchFamily="18" charset="0"/>
                          <a:cs typeface="Times New Roman" panose="02020603050405020304" pitchFamily="18" charset="0"/>
                        </a:rPr>
                        <a:t>Expected Output</a:t>
                      </a:r>
                    </a:p>
                  </a:txBody>
                  <a:tcPr/>
                </a:tc>
                <a:tc>
                  <a:txBody>
                    <a:bodyPr/>
                    <a:lstStyle/>
                    <a:p>
                      <a:pPr algn="ctr"/>
                      <a:r>
                        <a:rPr lang="en-US" dirty="0">
                          <a:latin typeface="Times New Roman" panose="02020603050405020304" pitchFamily="18" charset="0"/>
                          <a:cs typeface="Times New Roman" panose="02020603050405020304" pitchFamily="18" charset="0"/>
                        </a:rPr>
                        <a:t>Actual Output</a:t>
                      </a:r>
                    </a:p>
                  </a:txBody>
                  <a:tcPr/>
                </a:tc>
                <a:tc>
                  <a:txBody>
                    <a:bodyPr/>
                    <a:lstStyle/>
                    <a:p>
                      <a:pPr algn="ctr"/>
                      <a:r>
                        <a:rPr lang="en-US"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2286000">
                <a:tc>
                  <a:txBody>
                    <a:bodyPr/>
                    <a:lstStyle/>
                    <a:p>
                      <a:pPr algn="ctr"/>
                      <a:r>
                        <a:rPr lang="en-US" sz="1600" dirty="0">
                          <a:latin typeface="Times New Roman" panose="02020603050405020304" pitchFamily="18" charset="0"/>
                          <a:cs typeface="Times New Roman" panose="02020603050405020304" pitchFamily="18" charset="0"/>
                        </a:rPr>
                        <a:t>2.</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Pre-processing the gestures images</a:t>
                      </a:r>
                      <a:r>
                        <a:rPr lang="en-IN" altLang="en-US" sz="1600" kern="1200" dirty="0">
                          <a:solidFill>
                            <a:schemeClr val="dk1"/>
                          </a:solidFill>
                          <a:effectLst/>
                          <a:latin typeface="Times New Roman" panose="02020603050405020304" pitchFamily="18" charset="0"/>
                          <a:ea typeface="+mn-ea"/>
                          <a:cs typeface="Times New Roman" panose="02020603050405020304" pitchFamily="18" charset="0"/>
                        </a:rPr>
                        <a:t>.</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Pre-processing is done by converting the video to a sequence of RGB frames. Each frame having the same dimensions. </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 as 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1"/>
                  </a:ext>
                </a:extLst>
              </a:tr>
            </a:tbl>
          </a:graphicData>
        </a:graphic>
      </p:graphicFrame>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8</a:t>
            </a: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28</a:t>
            </a:fld>
            <a:endParaRPr lang="en-US" sz="1400" b="1" dirty="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TESTING</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graphicFrame>
        <p:nvGraphicFramePr>
          <p:cNvPr id="7" name="Content Placeholder 6"/>
          <p:cNvGraphicFramePr>
            <a:graphicFrameLocks noGrp="1"/>
          </p:cNvGraphicFramePr>
          <p:nvPr>
            <p:ph idx="1"/>
          </p:nvPr>
        </p:nvGraphicFramePr>
        <p:xfrm>
          <a:off x="457019" y="1123634"/>
          <a:ext cx="8267700" cy="3570754"/>
        </p:xfrm>
        <a:graphic>
          <a:graphicData uri="http://schemas.openxmlformats.org/drawingml/2006/table">
            <a:tbl>
              <a:tblPr firstRow="1" bandRow="1">
                <a:tableStyleId>{5C22544A-7EE6-4342-B048-85BDC9FD1C3A}</a:tableStyleId>
              </a:tblPr>
              <a:tblGrid>
                <a:gridCol w="1148291">
                  <a:extLst>
                    <a:ext uri="{9D8B030D-6E8A-4147-A177-3AD203B41FA5}">
                      <a16:colId xmlns:a16="http://schemas.microsoft.com/office/drawing/2014/main" val="20000"/>
                    </a:ext>
                  </a:extLst>
                </a:gridCol>
                <a:gridCol w="2158789">
                  <a:extLst>
                    <a:ext uri="{9D8B030D-6E8A-4147-A177-3AD203B41FA5}">
                      <a16:colId xmlns:a16="http://schemas.microsoft.com/office/drawing/2014/main" val="20001"/>
                    </a:ext>
                  </a:extLst>
                </a:gridCol>
                <a:gridCol w="2624636">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16784">
                  <a:extLst>
                    <a:ext uri="{9D8B030D-6E8A-4147-A177-3AD203B41FA5}">
                      <a16:colId xmlns:a16="http://schemas.microsoft.com/office/drawing/2014/main" val="20004"/>
                    </a:ext>
                  </a:extLst>
                </a:gridCol>
              </a:tblGrid>
              <a:tr h="640080">
                <a:tc>
                  <a:txBody>
                    <a:bodyPr/>
                    <a:lstStyle/>
                    <a:p>
                      <a:pPr algn="ctr"/>
                      <a:r>
                        <a:rPr lang="en-US" dirty="0">
                          <a:latin typeface="Times New Roman" panose="02020603050405020304" pitchFamily="18" charset="0"/>
                          <a:cs typeface="Times New Roman" panose="02020603050405020304" pitchFamily="18" charset="0"/>
                        </a:rPr>
                        <a:t>Test Case  ID</a:t>
                      </a:r>
                      <a:r>
                        <a:rPr lang="en-US" dirty="0"/>
                        <a:t>.</a:t>
                      </a:r>
                    </a:p>
                  </a:txBody>
                  <a:tcPr/>
                </a:tc>
                <a:tc>
                  <a:txBody>
                    <a:bodyPr/>
                    <a:lstStyle/>
                    <a:p>
                      <a:pPr algn="ctr"/>
                      <a:r>
                        <a:rPr lang="en-US" dirty="0">
                          <a:latin typeface="Times New Roman" panose="02020603050405020304" pitchFamily="18" charset="0"/>
                          <a:cs typeface="Times New Roman" panose="02020603050405020304" pitchFamily="18" charset="0"/>
                        </a:rPr>
                        <a:t>Input Description</a:t>
                      </a:r>
                    </a:p>
                  </a:txBody>
                  <a:tcPr/>
                </a:tc>
                <a:tc>
                  <a:txBody>
                    <a:bodyPr/>
                    <a:lstStyle/>
                    <a:p>
                      <a:pPr algn="ctr"/>
                      <a:r>
                        <a:rPr lang="en-US" dirty="0">
                          <a:latin typeface="Times New Roman" panose="02020603050405020304" pitchFamily="18" charset="0"/>
                          <a:cs typeface="Times New Roman" panose="02020603050405020304" pitchFamily="18" charset="0"/>
                        </a:rPr>
                        <a:t>Expected Output</a:t>
                      </a:r>
                    </a:p>
                  </a:txBody>
                  <a:tcPr/>
                </a:tc>
                <a:tc>
                  <a:txBody>
                    <a:bodyPr/>
                    <a:lstStyle/>
                    <a:p>
                      <a:pPr algn="ctr"/>
                      <a:r>
                        <a:rPr lang="en-US" dirty="0">
                          <a:latin typeface="Times New Roman" panose="02020603050405020304" pitchFamily="18" charset="0"/>
                          <a:cs typeface="Times New Roman" panose="02020603050405020304" pitchFamily="18" charset="0"/>
                        </a:rPr>
                        <a:t>Actual Output</a:t>
                      </a:r>
                    </a:p>
                  </a:txBody>
                  <a:tcPr/>
                </a:tc>
                <a:tc>
                  <a:txBody>
                    <a:bodyPr/>
                    <a:lstStyle/>
                    <a:p>
                      <a:pPr algn="ctr"/>
                      <a:r>
                        <a:rPr lang="en-US"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1132354">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Segmentation</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Filtered image as input. Grey to binary image. </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1"/>
                  </a:ext>
                </a:extLst>
              </a:tr>
              <a:tr h="1778178">
                <a:tc>
                  <a:txBody>
                    <a:bodyPr/>
                    <a:lstStyle/>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4.</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Feature extraction</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We proposed the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model which extracted temporal features from the frames which was used further to predict gestures based on sequence of frames and umpire.</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2"/>
                  </a:ext>
                </a:extLst>
              </a:tr>
            </a:tbl>
          </a:graphicData>
        </a:graphic>
      </p:graphicFrame>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r>
              <a:rPr lang="en-IN" altLang="en-US" sz="1400" dirty="0">
                <a:solidFill>
                  <a:schemeClr val="tx2"/>
                </a:solidFill>
              </a:rPr>
              <a:t>9</a:t>
            </a: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29</a:t>
            </a:fld>
            <a:endParaRPr lang="en-US" sz="14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988845"/>
            <a:ext cx="8229600" cy="3289732"/>
          </a:xfrm>
        </p:spPr>
        <p:txBody>
          <a:bodyPr>
            <a:noAutofit/>
          </a:bodyPr>
          <a:lstStyle/>
          <a:p>
            <a:pPr algn="just">
              <a:lnSpc>
                <a:spcPct val="150000"/>
              </a:lnSpc>
            </a:pPr>
            <a:r>
              <a:rPr lang="en-IN" sz="1600" dirty="0">
                <a:latin typeface="Times New Roman" panose="02020603050405020304" pitchFamily="18" charset="0"/>
                <a:cs typeface="Times New Roman" panose="02020603050405020304" pitchFamily="18" charset="0"/>
              </a:rPr>
              <a:t>Gesture Recognition pertains to recognizing meaningful expressions of motion by a human.  </a:t>
            </a:r>
          </a:p>
          <a:p>
            <a:pPr algn="just">
              <a:lnSpc>
                <a:spcPct val="150000"/>
              </a:lnSpc>
            </a:pPr>
            <a:r>
              <a:rPr lang="en-IN" sz="1600" dirty="0">
                <a:latin typeface="Times New Roman" panose="02020603050405020304" pitchFamily="18" charset="0"/>
                <a:cs typeface="Times New Roman" panose="02020603050405020304" pitchFamily="18" charset="0"/>
              </a:rPr>
              <a:t>The applications of gesture recognition are manifold. </a:t>
            </a:r>
          </a:p>
          <a:p>
            <a:pPr algn="just">
              <a:lnSpc>
                <a:spcPct val="150000"/>
              </a:lnSpc>
            </a:pPr>
            <a:r>
              <a:rPr lang="en-IN" sz="1600" dirty="0">
                <a:latin typeface="Times New Roman" panose="02020603050405020304" pitchFamily="18" charset="0"/>
                <a:cs typeface="Times New Roman" panose="02020603050405020304" pitchFamily="18" charset="0"/>
              </a:rPr>
              <a:t>Ranging from sign language through medical rehabilitation, monitoring patients, sports gesture analysis,etc.</a:t>
            </a:r>
          </a:p>
          <a:p>
            <a:pPr algn="just">
              <a:lnSpc>
                <a:spcPct val="150000"/>
              </a:lnSpc>
            </a:pPr>
            <a:r>
              <a:rPr lang="en-IN" sz="1600" dirty="0">
                <a:latin typeface="Times New Roman" panose="02020603050405020304" pitchFamily="18" charset="0"/>
                <a:cs typeface="Times New Roman" panose="02020603050405020304" pitchFamily="18" charset="0"/>
              </a:rPr>
              <a:t>In Cricket, the Umpire has the authority to make important decisions about events on the field.</a:t>
            </a:r>
          </a:p>
          <a:p>
            <a:pPr algn="just">
              <a:lnSpc>
                <a:spcPct val="150000"/>
              </a:lnSpc>
            </a:pPr>
            <a:r>
              <a:rPr lang="en-IN" sz="1600" dirty="0">
                <a:latin typeface="Times New Roman" panose="02020603050405020304" pitchFamily="18" charset="0"/>
                <a:cs typeface="Times New Roman" panose="02020603050405020304" pitchFamily="18" charset="0"/>
              </a:rPr>
              <a:t>The Umpire signals important events using unique hand on signals and gestures. </a:t>
            </a:r>
          </a:p>
          <a:p>
            <a:pPr algn="just">
              <a:lnSpc>
                <a:spcPct val="150000"/>
              </a:lnSpc>
            </a:pPr>
            <a:r>
              <a:rPr lang="en-IN" sz="1600" dirty="0">
                <a:latin typeface="Times New Roman" panose="02020603050405020304" pitchFamily="18" charset="0"/>
                <a:cs typeface="Times New Roman" panose="02020603050405020304" pitchFamily="18" charset="0"/>
                <a:sym typeface="+mn-ea"/>
              </a:rPr>
              <a:t>The primary intention of our work is to design and develop a new robust method for Umpire</a:t>
            </a:r>
            <a:r>
              <a:rPr lang="en-GB" altLang="en-IN" sz="1600" dirty="0">
                <a:latin typeface="Times New Roman" panose="02020603050405020304" pitchFamily="18" charset="0"/>
                <a:cs typeface="Times New Roman" panose="02020603050405020304" pitchFamily="18" charset="0"/>
                <a:sym typeface="+mn-ea"/>
              </a:rPr>
              <a:t>.[1]</a:t>
            </a:r>
            <a:endParaRPr lang="en-IN" sz="1600" dirty="0">
              <a:latin typeface="Times New Roman" panose="02020603050405020304" pitchFamily="18" charset="0"/>
              <a:cs typeface="Times New Roman" panose="02020603050405020304" pitchFamily="18" charset="0"/>
              <a:sym typeface="+mn-ea"/>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3</a:t>
            </a:fld>
            <a:endParaRPr lang="en-US" sz="1400" b="1"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graphicFrame>
        <p:nvGraphicFramePr>
          <p:cNvPr id="6" name="Table 6"/>
          <p:cNvGraphicFramePr>
            <a:graphicFrameLocks noGrp="1"/>
          </p:cNvGraphicFramePr>
          <p:nvPr>
            <p:ph idx="1"/>
          </p:nvPr>
        </p:nvGraphicFramePr>
        <p:xfrm>
          <a:off x="563460" y="1094447"/>
          <a:ext cx="8153401" cy="3569018"/>
        </p:xfrm>
        <a:graphic>
          <a:graphicData uri="http://schemas.openxmlformats.org/drawingml/2006/table">
            <a:tbl>
              <a:tblPr firstRow="1" bandRow="1">
                <a:tableStyleId>{5C22544A-7EE6-4342-B048-85BDC9FD1C3A}</a:tableStyleId>
              </a:tblPr>
              <a:tblGrid>
                <a:gridCol w="1132417">
                  <a:extLst>
                    <a:ext uri="{9D8B030D-6E8A-4147-A177-3AD203B41FA5}">
                      <a16:colId xmlns:a16="http://schemas.microsoft.com/office/drawing/2014/main" val="20000"/>
                    </a:ext>
                  </a:extLst>
                </a:gridCol>
                <a:gridCol w="1610783">
                  <a:extLst>
                    <a:ext uri="{9D8B030D-6E8A-4147-A177-3AD203B41FA5}">
                      <a16:colId xmlns:a16="http://schemas.microsoft.com/office/drawing/2014/main" val="20001"/>
                    </a:ext>
                  </a:extLst>
                </a:gridCol>
                <a:gridCol w="2994378">
                  <a:extLst>
                    <a:ext uri="{9D8B030D-6E8A-4147-A177-3AD203B41FA5}">
                      <a16:colId xmlns:a16="http://schemas.microsoft.com/office/drawing/2014/main" val="20002"/>
                    </a:ext>
                  </a:extLst>
                </a:gridCol>
                <a:gridCol w="1272822">
                  <a:extLst>
                    <a:ext uri="{9D8B030D-6E8A-4147-A177-3AD203B41FA5}">
                      <a16:colId xmlns:a16="http://schemas.microsoft.com/office/drawing/2014/main" val="20003"/>
                    </a:ext>
                  </a:extLst>
                </a:gridCol>
                <a:gridCol w="1143001">
                  <a:extLst>
                    <a:ext uri="{9D8B030D-6E8A-4147-A177-3AD203B41FA5}">
                      <a16:colId xmlns:a16="http://schemas.microsoft.com/office/drawing/2014/main" val="20004"/>
                    </a:ext>
                  </a:extLst>
                </a:gridCol>
              </a:tblGrid>
              <a:tr h="500063">
                <a:tc>
                  <a:txBody>
                    <a:bodyPr/>
                    <a:lstStyle/>
                    <a:p>
                      <a:pPr algn="ctr"/>
                      <a:r>
                        <a:rPr lang="en-US" dirty="0">
                          <a:latin typeface="Times New Roman" panose="02020603050405020304" pitchFamily="18" charset="0"/>
                          <a:cs typeface="Times New Roman" panose="02020603050405020304" pitchFamily="18" charset="0"/>
                        </a:rPr>
                        <a:t>Test Case  ID</a:t>
                      </a:r>
                      <a:r>
                        <a:rPr lang="en-US" dirty="0"/>
                        <a:t>.</a:t>
                      </a:r>
                    </a:p>
                  </a:txBody>
                  <a:tcPr/>
                </a:tc>
                <a:tc>
                  <a:txBody>
                    <a:bodyPr/>
                    <a:lstStyle/>
                    <a:p>
                      <a:pPr algn="ctr"/>
                      <a:r>
                        <a:rPr lang="en-US" dirty="0">
                          <a:latin typeface="Times New Roman" panose="02020603050405020304" pitchFamily="18" charset="0"/>
                          <a:cs typeface="Times New Roman" panose="02020603050405020304" pitchFamily="18" charset="0"/>
                        </a:rPr>
                        <a:t>Input Description</a:t>
                      </a:r>
                    </a:p>
                  </a:txBody>
                  <a:tcPr/>
                </a:tc>
                <a:tc>
                  <a:txBody>
                    <a:bodyPr/>
                    <a:lstStyle/>
                    <a:p>
                      <a:pPr algn="ctr"/>
                      <a:r>
                        <a:rPr lang="en-US" dirty="0">
                          <a:latin typeface="Times New Roman" panose="02020603050405020304" pitchFamily="18" charset="0"/>
                          <a:cs typeface="Times New Roman" panose="02020603050405020304" pitchFamily="18" charset="0"/>
                        </a:rPr>
                        <a:t>Expected Output</a:t>
                      </a:r>
                    </a:p>
                  </a:txBody>
                  <a:tcPr/>
                </a:tc>
                <a:tc>
                  <a:txBody>
                    <a:bodyPr/>
                    <a:lstStyle/>
                    <a:p>
                      <a:pPr algn="ctr"/>
                      <a:r>
                        <a:rPr lang="en-US" dirty="0">
                          <a:latin typeface="Times New Roman" panose="02020603050405020304" pitchFamily="18" charset="0"/>
                          <a:cs typeface="Times New Roman" panose="02020603050405020304" pitchFamily="18" charset="0"/>
                        </a:rPr>
                        <a:t>Actual Output</a:t>
                      </a:r>
                    </a:p>
                  </a:txBody>
                  <a:tcPr/>
                </a:tc>
                <a:tc>
                  <a:txBody>
                    <a:bodyPr/>
                    <a:lstStyle/>
                    <a:p>
                      <a:pPr algn="ctr"/>
                      <a:r>
                        <a:rPr lang="en-US"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1357313">
                <a:tc>
                  <a:txBody>
                    <a:bodyPr/>
                    <a:lstStyle/>
                    <a:p>
                      <a:pPr algn="ctr"/>
                      <a:r>
                        <a:rPr lang="en-US" sz="1600" dirty="0">
                          <a:latin typeface="Times New Roman" panose="02020603050405020304" pitchFamily="18" charset="0"/>
                          <a:cs typeface="Times New Roman" panose="02020603050405020304" pitchFamily="18" charset="0"/>
                        </a:rPr>
                        <a:t>5.</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Training (Deep Learning)</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Train deep learning model with feature matrix. Saved trained model with ‘densenet121_1.h5’ and</a:t>
                      </a:r>
                      <a:r>
                        <a:rPr lang="en-IN" altLang="en-US" sz="1600" kern="1200" dirty="0">
                          <a:solidFill>
                            <a:schemeClr val="dk1"/>
                          </a:solidFill>
                          <a:effectLst/>
                          <a:latin typeface="Times New Roman" panose="02020603050405020304" pitchFamily="18" charset="0"/>
                          <a:ea typeface="+mn-ea"/>
                          <a:cs typeface="Times New Roman" panose="02020603050405020304" pitchFamily="18" charset="0"/>
                        </a:rPr>
                        <a:t> ‘densenet121_1.hdf5'.</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1"/>
                  </a:ext>
                </a:extLst>
              </a:tr>
              <a:tr h="1571625">
                <a:tc>
                  <a:txBody>
                    <a:bodyPr/>
                    <a:lstStyle/>
                    <a:p>
                      <a:pPr algn="ctr"/>
                      <a:r>
                        <a:rPr lang="en-US" sz="1600" dirty="0">
                          <a:latin typeface="Times New Roman" panose="02020603050405020304" pitchFamily="18" charset="0"/>
                          <a:cs typeface="Times New Roman" panose="02020603050405020304" pitchFamily="18" charset="0"/>
                        </a:rPr>
                        <a:t>6.</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Classification using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model</a:t>
                      </a: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The input consists of RGB images, which are then processed to extract relevant features. These features are then passed through a pre-trained deep learning model for further analysis.</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2"/>
                  </a:ext>
                </a:extLst>
              </a:tr>
            </a:tbl>
          </a:graphicData>
        </a:graphic>
      </p:graphicFrame>
      <p:sp>
        <p:nvSpPr>
          <p:cNvPr id="11" name="Title 1"/>
          <p:cNvSpPr>
            <a:spLocks noGrp="1"/>
          </p:cNvSpPr>
          <p:nvPr>
            <p:ph type="title"/>
          </p:nvPr>
        </p:nvSpPr>
        <p:spPr>
          <a:xfrm>
            <a:off x="525145" y="13358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TESTING</a:t>
            </a:r>
          </a:p>
        </p:txBody>
      </p:sp>
      <p:sp>
        <p:nvSpPr>
          <p:cNvPr id="7"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Date Placeholder 8"/>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30</a:t>
            </a: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30</a:t>
            </a:fld>
            <a:endParaRPr lang="en-US" sz="1400" b="1" dirty="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graphicFrame>
        <p:nvGraphicFramePr>
          <p:cNvPr id="14" name="Table 14"/>
          <p:cNvGraphicFramePr>
            <a:graphicFrameLocks noGrp="1"/>
          </p:cNvGraphicFramePr>
          <p:nvPr>
            <p:ph idx="1"/>
          </p:nvPr>
        </p:nvGraphicFramePr>
        <p:xfrm>
          <a:off x="457200" y="895349"/>
          <a:ext cx="8333740" cy="3411764"/>
        </p:xfrm>
        <a:graphic>
          <a:graphicData uri="http://schemas.openxmlformats.org/drawingml/2006/table">
            <a:tbl>
              <a:tblPr firstRow="1" bandRow="1">
                <a:tableStyleId>{5C22544A-7EE6-4342-B048-85BDC9FD1C3A}</a:tableStyleId>
              </a:tblPr>
              <a:tblGrid>
                <a:gridCol w="1232535">
                  <a:extLst>
                    <a:ext uri="{9D8B030D-6E8A-4147-A177-3AD203B41FA5}">
                      <a16:colId xmlns:a16="http://schemas.microsoft.com/office/drawing/2014/main" val="20000"/>
                    </a:ext>
                  </a:extLst>
                </a:gridCol>
                <a:gridCol w="2044065">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94740">
                  <a:extLst>
                    <a:ext uri="{9D8B030D-6E8A-4147-A177-3AD203B41FA5}">
                      <a16:colId xmlns:a16="http://schemas.microsoft.com/office/drawing/2014/main" val="20004"/>
                    </a:ext>
                  </a:extLst>
                </a:gridCol>
              </a:tblGrid>
              <a:tr h="544883">
                <a:tc>
                  <a:txBody>
                    <a:bodyPr/>
                    <a:lstStyle/>
                    <a:p>
                      <a:pPr algn="ctr"/>
                      <a:r>
                        <a:rPr lang="en-US" dirty="0">
                          <a:latin typeface="Times New Roman" panose="02020603050405020304" pitchFamily="18" charset="0"/>
                          <a:cs typeface="Times New Roman" panose="02020603050405020304" pitchFamily="18" charset="0"/>
                        </a:rPr>
                        <a:t>Test Case  ID</a:t>
                      </a:r>
                      <a:r>
                        <a:rPr lang="en-US" dirty="0"/>
                        <a:t>.</a:t>
                      </a:r>
                    </a:p>
                  </a:txBody>
                  <a:tcPr/>
                </a:tc>
                <a:tc>
                  <a:txBody>
                    <a:bodyPr/>
                    <a:lstStyle/>
                    <a:p>
                      <a:pPr algn="ctr"/>
                      <a:r>
                        <a:rPr lang="en-US" dirty="0">
                          <a:latin typeface="Times New Roman" panose="02020603050405020304" pitchFamily="18" charset="0"/>
                          <a:cs typeface="Times New Roman" panose="02020603050405020304" pitchFamily="18" charset="0"/>
                        </a:rPr>
                        <a:t>Input Description</a:t>
                      </a:r>
                    </a:p>
                  </a:txBody>
                  <a:tcPr/>
                </a:tc>
                <a:tc>
                  <a:txBody>
                    <a:bodyPr/>
                    <a:lstStyle/>
                    <a:p>
                      <a:pPr algn="ctr"/>
                      <a:r>
                        <a:rPr lang="en-US" dirty="0">
                          <a:latin typeface="Times New Roman" panose="02020603050405020304" pitchFamily="18" charset="0"/>
                          <a:cs typeface="Times New Roman" panose="02020603050405020304" pitchFamily="18" charset="0"/>
                        </a:rPr>
                        <a:t>Expected Output</a:t>
                      </a:r>
                    </a:p>
                  </a:txBody>
                  <a:tcPr/>
                </a:tc>
                <a:tc>
                  <a:txBody>
                    <a:bodyPr/>
                    <a:lstStyle/>
                    <a:p>
                      <a:pPr algn="ctr"/>
                      <a:r>
                        <a:rPr lang="en-US" dirty="0">
                          <a:latin typeface="Times New Roman" panose="02020603050405020304" pitchFamily="18" charset="0"/>
                          <a:cs typeface="Times New Roman" panose="02020603050405020304" pitchFamily="18" charset="0"/>
                        </a:rPr>
                        <a:t>Actual Output</a:t>
                      </a:r>
                    </a:p>
                  </a:txBody>
                  <a:tcPr/>
                </a:tc>
                <a:tc>
                  <a:txBody>
                    <a:bodyPr/>
                    <a:lstStyle/>
                    <a:p>
                      <a:pPr algn="ctr"/>
                      <a:r>
                        <a:rPr lang="en-US"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2771684">
                <a:tc>
                  <a:txBody>
                    <a:bodyPr/>
                    <a:lstStyle/>
                    <a:p>
                      <a:pPr algn="ctr"/>
                      <a:endParaRPr lang="en-US"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a:t>
                      </a:r>
                    </a:p>
                  </a:txBody>
                  <a:tcPr/>
                </a:tc>
                <a:tc>
                  <a:txBody>
                    <a:bodyPr/>
                    <a:lstStyle/>
                    <a:p>
                      <a:pPr algn="ctr"/>
                      <a:r>
                        <a:rPr lang="en-US" altLang="en-US" sz="1600" kern="1200" dirty="0">
                          <a:solidFill>
                            <a:schemeClr val="dk1"/>
                          </a:solidFill>
                          <a:effectLst/>
                          <a:latin typeface="Times New Roman" panose="02020603050405020304" pitchFamily="18" charset="0"/>
                          <a:ea typeface="+mn-ea"/>
                          <a:cs typeface="Times New Roman" panose="02020603050405020304" pitchFamily="18" charset="0"/>
                        </a:rPr>
                        <a:t>Sign Recognition</a:t>
                      </a:r>
                    </a:p>
                    <a:p>
                      <a:pPr algn="ctr"/>
                      <a:r>
                        <a:rPr lang="en-US" altLang="en-US" sz="1600" kern="1200" dirty="0">
                          <a:solidFill>
                            <a:schemeClr val="dk1"/>
                          </a:solidFill>
                          <a:effectLst/>
                          <a:latin typeface="Times New Roman" panose="02020603050405020304" pitchFamily="18" charset="0"/>
                          <a:ea typeface="+mn-ea"/>
                          <a:cs typeface="Times New Roman" panose="02020603050405020304" pitchFamily="18" charset="0"/>
                        </a:rPr>
                        <a:t>And umpire</a:t>
                      </a:r>
                    </a:p>
                    <a:p>
                      <a:pPr algn="ctr"/>
                      <a:r>
                        <a:rPr lang="en-US" altLang="en-US" sz="1600" kern="1200" dirty="0">
                          <a:solidFill>
                            <a:schemeClr val="dk1"/>
                          </a:solidFill>
                          <a:effectLst/>
                          <a:latin typeface="Times New Roman" panose="02020603050405020304" pitchFamily="18" charset="0"/>
                          <a:ea typeface="+mn-ea"/>
                          <a:cs typeface="Times New Roman" panose="02020603050405020304" pitchFamily="18" charset="0"/>
                        </a:rPr>
                        <a:t>Detection.</a:t>
                      </a:r>
                      <a:endParaRPr lang="en-IN" altLang="en-US"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Our process is able to predict in Realtime using image frames captured from a web camera</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and the prediction of gestures using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model. When the live camera feed starts, the process detects and recognizes the umpire first and then signs in real-time, and the results are</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displayed.</a:t>
                      </a:r>
                    </a:p>
                  </a:txBody>
                  <a:tcPr/>
                </a:tc>
                <a:tc>
                  <a:txBody>
                    <a:bodyPr/>
                    <a:lstStyle/>
                    <a:p>
                      <a:pPr algn="ctr"/>
                      <a:r>
                        <a:rPr lang="en-US" sz="1600" kern="1200" dirty="0">
                          <a:solidFill>
                            <a:schemeClr val="dk1"/>
                          </a:solidFill>
                          <a:effectLst/>
                          <a:latin typeface="Times New Roman" panose="02020603050405020304" pitchFamily="18" charset="0"/>
                          <a:ea typeface="+mn-ea"/>
                          <a:cs typeface="Times New Roman" panose="02020603050405020304" pitchFamily="18" charset="0"/>
                        </a:rPr>
                        <a:t>Same as expected</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IN" altLang="en-US" sz="16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0001"/>
                  </a:ext>
                </a:extLst>
              </a:tr>
            </a:tbl>
          </a:graphicData>
        </a:graphic>
      </p:graphicFrame>
      <p:sp>
        <p:nvSpPr>
          <p:cNvPr id="11" name="Title 1"/>
          <p:cNvSpPr>
            <a:spLocks noGrp="1"/>
          </p:cNvSpPr>
          <p:nvPr>
            <p:ph type="title"/>
          </p:nvPr>
        </p:nvSpPr>
        <p:spPr>
          <a:xfrm>
            <a:off x="525145" y="13358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TESTING</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7"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6" name="Date Placeholder 5"/>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31</a:t>
            </a: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31</a:t>
            </a:fld>
            <a:endParaRPr lang="en-US" sz="1400" b="1"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32</a:t>
            </a:r>
          </a:p>
        </p:txBody>
      </p:sp>
      <p:sp>
        <p:nvSpPr>
          <p:cNvPr id="2" name="Content Placeholder 2"/>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1 : Creating Dataset</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captures mentioned number of images using the computer's camera and saves them to a specified path.</a:t>
            </a:r>
          </a:p>
          <a:p>
            <a:pPr algn="just"/>
            <a:r>
              <a:rPr lang="en-US" sz="1600" dirty="0">
                <a:latin typeface="Times New Roman" panose="02020603050405020304" pitchFamily="18" charset="0"/>
                <a:cs typeface="Times New Roman" panose="02020603050405020304" pitchFamily="18" charset="0"/>
              </a:rPr>
              <a:t>The OpenCV module is used to interact with the camera, manipulate the captured images, and display them in a window.</a:t>
            </a:r>
          </a:p>
          <a:p>
            <a:pPr algn="just"/>
            <a:r>
              <a:rPr lang="en-US" sz="1600" dirty="0">
                <a:latin typeface="Times New Roman" panose="02020603050405020304" pitchFamily="18" charset="0"/>
                <a:cs typeface="Times New Roman" panose="02020603050405020304" pitchFamily="18" charset="0"/>
              </a:rPr>
              <a:t>The capturing of images is initiated by pressing a specific key and stops automatically after capturing a specified number of images.</a:t>
            </a:r>
          </a:p>
          <a:p>
            <a:pPr algn="just"/>
            <a:r>
              <a:rPr lang="en-US" sz="1600" dirty="0">
                <a:latin typeface="Times New Roman" panose="02020603050405020304" pitchFamily="18" charset="0"/>
                <a:cs typeface="Times New Roman" panose="02020603050405020304" pitchFamily="18" charset="0"/>
              </a:rPr>
              <a:t>The captured images are resized to 50x50 pixels and saved in .jpg format.</a:t>
            </a:r>
          </a:p>
          <a:p>
            <a:pPr algn="just"/>
            <a:r>
              <a:rPr lang="en-US" sz="1600" dirty="0">
                <a:latin typeface="Times New Roman" panose="02020603050405020304" pitchFamily="18" charset="0"/>
                <a:cs typeface="Times New Roman" panose="02020603050405020304" pitchFamily="18" charset="0"/>
              </a:rPr>
              <a:t>The code uses various functions and methods of Python libraries such as </a:t>
            </a:r>
            <a:r>
              <a:rPr lang="en-US" sz="1600" dirty="0" err="1">
                <a:latin typeface="Times New Roman" panose="02020603050405020304" pitchFamily="18" charset="0"/>
                <a:cs typeface="Times New Roman" panose="02020603050405020304" pitchFamily="18" charset="0"/>
              </a:rPr>
              <a:t>os</a:t>
            </a:r>
            <a:r>
              <a:rPr lang="en-US" sz="1600" dirty="0">
                <a:latin typeface="Times New Roman" panose="02020603050405020304" pitchFamily="18" charset="0"/>
                <a:cs typeface="Times New Roman" panose="02020603050405020304" pitchFamily="18" charset="0"/>
              </a:rPr>
              <a:t>, time, and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to perform various tasks.</a:t>
            </a: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32</a:t>
            </a:fld>
            <a:endParaRPr lang="en-US" sz="1400" b="1" dirty="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pic>
        <p:nvPicPr>
          <p:cNvPr id="6"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46645" t="24265" r="11167" b="16177"/>
          <a:stretch>
            <a:fillRect/>
          </a:stretch>
        </p:blipFill>
        <p:spPr>
          <a:xfrm>
            <a:off x="2434935" y="1000626"/>
            <a:ext cx="4274129" cy="3394075"/>
          </a:xfrm>
        </p:spPr>
      </p:pic>
      <p:sp>
        <p:nvSpPr>
          <p:cNvPr id="7"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590800" y="4392290"/>
            <a:ext cx="45720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6</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Window to capture gestures</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3"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33</a:t>
            </a: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33</a:t>
            </a:fld>
            <a:endParaRPr lang="en-US" sz="1400" b="1" dirty="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34</a:t>
            </a:r>
          </a:p>
        </p:txBody>
      </p:sp>
      <p:sp>
        <p:nvSpPr>
          <p:cNvPr id="2" name="Content Placeholder 2"/>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2 : </a:t>
            </a:r>
            <a:r>
              <a:rPr lang="en-IN" sz="1600" b="1" dirty="0" err="1">
                <a:latin typeface="Times New Roman" panose="02020603050405020304" pitchFamily="18" charset="0"/>
                <a:cs typeface="Times New Roman" panose="02020603050405020304" pitchFamily="18" charset="0"/>
              </a:rPr>
              <a:t>Preprocessing</a:t>
            </a:r>
            <a:r>
              <a:rPr lang="en-IN" sz="1600" b="1" dirty="0">
                <a:latin typeface="Times New Roman" panose="02020603050405020304" pitchFamily="18" charset="0"/>
                <a:cs typeface="Times New Roman" panose="02020603050405020304" pitchFamily="18" charset="0"/>
              </a:rPr>
              <a:t> the Gesture and Umpire Dataset</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code reads images from a directory called "Dataset".</a:t>
            </a:r>
          </a:p>
          <a:p>
            <a:pPr algn="just"/>
            <a:r>
              <a:rPr lang="en-US" sz="1600" dirty="0">
                <a:latin typeface="Times New Roman" panose="02020603050405020304" pitchFamily="18" charset="0"/>
                <a:cs typeface="Times New Roman" panose="02020603050405020304" pitchFamily="18" charset="0"/>
              </a:rPr>
              <a:t>It converts the images to grayscale and performs thresholding using Otsu's method.</a:t>
            </a:r>
          </a:p>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thresholded</a:t>
            </a:r>
            <a:r>
              <a:rPr lang="en-US" sz="1600" dirty="0">
                <a:latin typeface="Times New Roman" panose="02020603050405020304" pitchFamily="18" charset="0"/>
                <a:cs typeface="Times New Roman" panose="02020603050405020304" pitchFamily="18" charset="0"/>
              </a:rPr>
              <a:t> images are resized to 50x50 pixels.</a:t>
            </a:r>
          </a:p>
          <a:p>
            <a:pPr algn="just"/>
            <a:r>
              <a:rPr lang="en-US" sz="1600" dirty="0">
                <a:latin typeface="Times New Roman" panose="02020603050405020304" pitchFamily="18" charset="0"/>
                <a:cs typeface="Times New Roman" panose="02020603050405020304" pitchFamily="18" charset="0"/>
              </a:rPr>
              <a:t>A new directory is created for each image category in the "Preprocessed/Train" directory.</a:t>
            </a:r>
          </a:p>
          <a:p>
            <a:pPr algn="just"/>
            <a:r>
              <a:rPr lang="en-US" sz="1600" dirty="0">
                <a:latin typeface="Times New Roman" panose="02020603050405020304" pitchFamily="18" charset="0"/>
                <a:cs typeface="Times New Roman" panose="02020603050405020304" pitchFamily="18" charset="0"/>
              </a:rPr>
              <a:t>The preprocessed images are saved in their respective category directories.</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34</a:t>
            </a:fld>
            <a:endParaRPr lang="en-US" sz="1400" b="1" dirty="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457200" y="1200150"/>
            <a:ext cx="8229600" cy="339407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3 : Training &amp; Testing of Gestures and Umpire using Densenet121</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"121" in DenseNet121 refers to the number of layers in the network.</a:t>
            </a:r>
          </a:p>
          <a:p>
            <a:pPr algn="just"/>
            <a:r>
              <a:rPr lang="en-US" sz="1600" dirty="0">
                <a:latin typeface="Times New Roman" panose="02020603050405020304" pitchFamily="18" charset="0"/>
                <a:cs typeface="Times New Roman" panose="02020603050405020304" pitchFamily="18" charset="0"/>
              </a:rPr>
              <a:t>The network consists of a convolutional layer, dense blocks, and a final classification layer. </a:t>
            </a:r>
          </a:p>
          <a:p>
            <a:pPr algn="just"/>
            <a:r>
              <a:rPr lang="en-US" sz="1600" dirty="0">
                <a:latin typeface="Times New Roman" panose="02020603050405020304" pitchFamily="18" charset="0"/>
                <a:cs typeface="Times New Roman" panose="02020603050405020304" pitchFamily="18" charset="0"/>
              </a:rPr>
              <a:t>The convolutional layer serves as the input layer, while the dense blocks are composed of multiple layers with dense connectivity.</a:t>
            </a:r>
          </a:p>
          <a:p>
            <a:pPr algn="just"/>
            <a:r>
              <a:rPr lang="en-US" sz="1600" dirty="0">
                <a:latin typeface="Times New Roman" panose="02020603050405020304" pitchFamily="18" charset="0"/>
                <a:cs typeface="Times New Roman" panose="02020603050405020304" pitchFamily="18" charset="0"/>
              </a:rPr>
              <a:t>The final classification layer uses global average pooling to produce the output probabilities.</a:t>
            </a:r>
          </a:p>
          <a:p>
            <a:pPr algn="just"/>
            <a:r>
              <a:rPr lang="en-US" sz="1600" dirty="0">
                <a:latin typeface="Times New Roman" panose="02020603050405020304" pitchFamily="18" charset="0"/>
                <a:cs typeface="Times New Roman" panose="02020603050405020304" pitchFamily="18" charset="0"/>
              </a:rPr>
              <a:t>The benefits of DenseNet121 includes better use of features from earlier layers due to the dense connectivity pattern. </a:t>
            </a:r>
          </a:p>
          <a:p>
            <a:pPr algn="just"/>
            <a:r>
              <a:rPr lang="en-US" sz="1600" dirty="0">
                <a:latin typeface="Times New Roman" panose="02020603050405020304" pitchFamily="18" charset="0"/>
                <a:cs typeface="Times New Roman" panose="02020603050405020304" pitchFamily="18" charset="0"/>
              </a:rPr>
              <a:t>Additionally, it has fewer parameters than other deep neural network architectures, making it more efficient to train and less prone to overfitting.</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7"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35</a:t>
            </a:r>
          </a:p>
        </p:txBody>
      </p:sp>
      <p:sp>
        <p:nvSpPr>
          <p:cNvPr id="3" name="Slide Number Placeholder 2"/>
          <p:cNvSpPr>
            <a:spLocks noGrp="1"/>
          </p:cNvSpPr>
          <p:nvPr>
            <p:ph type="sldNum" sz="quarter" idx="12"/>
          </p:nvPr>
        </p:nvSpPr>
        <p:spPr/>
        <p:txBody>
          <a:bodyPr/>
          <a:lstStyle/>
          <a:p>
            <a:pPr algn="ctr"/>
            <a:fld id="{ECBC0750-C1CD-4D8E-ADE1-93E3A0AC8329}" type="slidenum">
              <a:rPr lang="en-US" sz="1400" b="1" smtClean="0">
                <a:solidFill>
                  <a:srgbClr val="FFFFFF"/>
                </a:solidFill>
              </a:rPr>
              <a:t>35</a:t>
            </a:fld>
            <a:endParaRPr lang="en-US" sz="1400" b="1" dirty="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36</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36</a:t>
            </a:fld>
            <a:endParaRPr lang="en-US" sz="1400" b="1" dirty="0">
              <a:solidFill>
                <a:srgbClr val="FFFFFF"/>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018778"/>
            <a:ext cx="4876800" cy="3366035"/>
          </a:xfrm>
          <a:prstGeom prst="rect">
            <a:avLst/>
          </a:prstGeom>
        </p:spPr>
      </p:pic>
      <p:sp>
        <p:nvSpPr>
          <p:cNvPr id="3" name="TextBox 2"/>
          <p:cNvSpPr txBox="1"/>
          <p:nvPr/>
        </p:nvSpPr>
        <p:spPr>
          <a:xfrm>
            <a:off x="2057400" y="4408303"/>
            <a:ext cx="6172200" cy="374974"/>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7 </a:t>
            </a:r>
            <a:r>
              <a:rPr lang="en-US" sz="1800" dirty="0">
                <a:latin typeface="Times New Roman" panose="02020603050405020304" pitchFamily="18" charset="0"/>
                <a:cs typeface="Times New Roman" panose="02020603050405020304" pitchFamily="18" charset="0"/>
              </a:rPr>
              <a:t>: Number of Gesture Images per Category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37</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37</a:t>
            </a:fld>
            <a:endParaRPr lang="en-US" sz="1400" b="1" dirty="0">
              <a:solidFill>
                <a:srgbClr val="FFFFFF"/>
              </a:solidFill>
            </a:endParaRPr>
          </a:p>
        </p:txBody>
      </p:sp>
      <p:sp>
        <p:nvSpPr>
          <p:cNvPr id="3" name="TextBox 2"/>
          <p:cNvSpPr txBox="1"/>
          <p:nvPr/>
        </p:nvSpPr>
        <p:spPr>
          <a:xfrm>
            <a:off x="2057400" y="440830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Number of </a:t>
            </a:r>
            <a:r>
              <a:rPr lang="en-US" dirty="0">
                <a:latin typeface="Times New Roman" panose="02020603050405020304" pitchFamily="18" charset="0"/>
                <a:cs typeface="Times New Roman" panose="02020603050405020304" pitchFamily="18" charset="0"/>
              </a:rPr>
              <a:t>Umpire</a:t>
            </a:r>
            <a:r>
              <a:rPr lang="en-US" sz="1800" dirty="0">
                <a:latin typeface="Times New Roman" panose="02020603050405020304" pitchFamily="18" charset="0"/>
                <a:cs typeface="Times New Roman" panose="02020603050405020304" pitchFamily="18" charset="0"/>
              </a:rPr>
              <a:t> Images per Category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959" y="1031478"/>
            <a:ext cx="4724082" cy="33768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38</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38</a:t>
            </a:fld>
            <a:endParaRPr lang="en-US" sz="1400" b="1" dirty="0">
              <a:solidFill>
                <a:srgbClr val="FFFFFF"/>
              </a:solidFill>
            </a:endParaRPr>
          </a:p>
        </p:txBody>
      </p:sp>
      <p:sp>
        <p:nvSpPr>
          <p:cNvPr id="3" name="TextBox 2"/>
          <p:cNvSpPr txBox="1"/>
          <p:nvPr/>
        </p:nvSpPr>
        <p:spPr>
          <a:xfrm>
            <a:off x="2700438" y="42604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9</a:t>
            </a:r>
            <a:r>
              <a:rPr lang="en-US" sz="1800" dirty="0">
                <a:latin typeface="Times New Roman" panose="02020603050405020304" pitchFamily="18" charset="0"/>
                <a:cs typeface="Times New Roman" panose="02020603050405020304" pitchFamily="18" charset="0"/>
              </a:rPr>
              <a:t> : Random Gestures Per Category</a:t>
            </a:r>
          </a:p>
        </p:txBody>
      </p:sp>
      <p:pic>
        <p:nvPicPr>
          <p:cNvPr id="4" name="Picture 3"/>
          <p:cNvPicPr>
            <a:picLocks noChangeAspect="1"/>
          </p:cNvPicPr>
          <p:nvPr/>
        </p:nvPicPr>
        <p:blipFill>
          <a:blip r:embed="rId2"/>
          <a:stretch>
            <a:fillRect/>
          </a:stretch>
        </p:blipFill>
        <p:spPr>
          <a:xfrm>
            <a:off x="356943" y="2011026"/>
            <a:ext cx="8329857" cy="151723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39</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39</a:t>
            </a:fld>
            <a:endParaRPr lang="en-US" sz="1400" b="1" dirty="0">
              <a:solidFill>
                <a:srgbClr val="FFFFFF"/>
              </a:solidFill>
            </a:endParaRPr>
          </a:p>
        </p:txBody>
      </p:sp>
      <p:sp>
        <p:nvSpPr>
          <p:cNvPr id="3" name="TextBox 2"/>
          <p:cNvSpPr txBox="1"/>
          <p:nvPr/>
        </p:nvSpPr>
        <p:spPr>
          <a:xfrm>
            <a:off x="1866900" y="4070390"/>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10</a:t>
            </a:r>
            <a:r>
              <a:rPr lang="en-US" sz="1800" dirty="0">
                <a:latin typeface="Times New Roman" panose="02020603050405020304" pitchFamily="18" charset="0"/>
                <a:cs typeface="Times New Roman" panose="02020603050405020304" pitchFamily="18" charset="0"/>
              </a:rPr>
              <a:t> : Random </a:t>
            </a:r>
            <a:r>
              <a:rPr lang="en-US" dirty="0">
                <a:latin typeface="Times New Roman" panose="02020603050405020304" pitchFamily="18" charset="0"/>
                <a:cs typeface="Times New Roman" panose="02020603050405020304" pitchFamily="18" charset="0"/>
              </a:rPr>
              <a:t>Umpire and Non Umpire Image</a:t>
            </a:r>
            <a:endParaRPr lang="en-US" sz="18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2619"/>
          <a:stretch>
            <a:fillRect/>
          </a:stretch>
        </p:blipFill>
        <p:spPr>
          <a:xfrm>
            <a:off x="1892300" y="910830"/>
            <a:ext cx="4953000" cy="320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6018"/>
            <a:ext cx="8229600" cy="3289732"/>
          </a:xfrm>
        </p:spPr>
        <p:txBody>
          <a:bodyPr>
            <a:noAutofit/>
          </a:bodyPr>
          <a:lstStyle/>
          <a:p>
            <a:pPr algn="just">
              <a:lnSpc>
                <a:spcPct val="150000"/>
              </a:lnSpc>
            </a:pPr>
            <a:r>
              <a:rPr lang="en-IN" altLang="en-US" sz="1600" dirty="0">
                <a:latin typeface="Times New Roman" panose="02020603050405020304" pitchFamily="18" charset="0"/>
                <a:cs typeface="Times New Roman" panose="02020603050405020304" pitchFamily="18" charset="0"/>
              </a:rPr>
              <a:t>Cricket</a:t>
            </a:r>
            <a:r>
              <a:rPr lang="en-US" sz="1600" dirty="0">
                <a:latin typeface="Times New Roman" panose="02020603050405020304" pitchFamily="18" charset="0"/>
                <a:cs typeface="Times New Roman" panose="02020603050405020304" pitchFamily="18" charset="0"/>
              </a:rPr>
              <a:t> is 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sports in Asia, 4</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 Europe and also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most famous sport in the whole world.</a:t>
            </a:r>
          </a:p>
          <a:p>
            <a:pPr algn="just">
              <a:lnSpc>
                <a:spcPct val="150000"/>
              </a:lnSpc>
            </a:pPr>
            <a:r>
              <a:rPr lang="en-IN" altLang="en-US" sz="1600" dirty="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19</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century the same old manual method is being use</a:t>
            </a:r>
            <a:r>
              <a:rPr lang="en-IN" alt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to update the scoreboard, which is a great burden for the scorekeeper. </a:t>
            </a:r>
          </a:p>
          <a:p>
            <a:pPr algn="just">
              <a:lnSpc>
                <a:spcPct val="150000"/>
              </a:lnSpc>
            </a:pP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he basic score updating process is still the same and performed by a person</a:t>
            </a:r>
            <a:r>
              <a:rPr lang="en-IN" altLang="en-US" sz="1600" dirty="0">
                <a:latin typeface="Times New Roman" panose="02020603050405020304" pitchFamily="18" charset="0"/>
                <a:cs typeface="Times New Roman" panose="02020603050405020304" pitchFamily="18" charset="0"/>
              </a:rPr>
              <a:t> manually</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So in the 21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century an automatic system is very much needed at this sector.</a:t>
            </a:r>
          </a:p>
          <a:p>
            <a:pPr algn="just">
              <a:lnSpc>
                <a:spcPct val="150000"/>
              </a:lnSpc>
            </a:pPr>
            <a:r>
              <a:rPr lang="en-US" sz="1600" dirty="0">
                <a:latin typeface="Times New Roman" panose="02020603050405020304" pitchFamily="18" charset="0"/>
                <a:cs typeface="Times New Roman" panose="02020603050405020304" pitchFamily="18" charset="0"/>
              </a:rPr>
              <a:t>Using modern equipment’s and machine learning algorithms we can increase the accuracy of the decision and provide flawless result </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hat the naked eye misses.</a:t>
            </a:r>
          </a:p>
          <a:p>
            <a:pPr algn="just">
              <a:lnSpc>
                <a:spcPct val="150000"/>
              </a:lnSpc>
            </a:pPr>
            <a:r>
              <a:rPr lang="en-US" sz="1600" dirty="0">
                <a:latin typeface="Times New Roman" panose="02020603050405020304" pitchFamily="18" charset="0"/>
                <a:cs typeface="Times New Roman" panose="02020603050405020304" pitchFamily="18" charset="0"/>
              </a:rPr>
              <a:t>This motivates us to design a system which will recognize gesture of cricket umpire in real time.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a:t>
            </a:r>
          </a:p>
        </p:txBody>
      </p:sp>
      <p:sp>
        <p:nvSpPr>
          <p:cNvPr id="11" name="Title 1"/>
          <p:cNvSpPr>
            <a:spLocks noGrp="1"/>
          </p:cNvSpPr>
          <p:nvPr>
            <p:ph type="title"/>
          </p:nvPr>
        </p:nvSpPr>
        <p:spPr>
          <a:xfrm>
            <a:off x="457200" y="571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4</a:t>
            </a:fld>
            <a:endParaRPr lang="en-US" sz="1400" b="1" dirty="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40</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40</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11</a:t>
            </a:r>
            <a:r>
              <a:rPr lang="en-US" sz="1800" dirty="0">
                <a:latin typeface="Times New Roman" panose="02020603050405020304" pitchFamily="18" charset="0"/>
                <a:cs typeface="Times New Roman" panose="02020603050405020304" pitchFamily="18" charset="0"/>
              </a:rPr>
              <a:t> : Prediction of Non - Umpire using test dataset</a:t>
            </a:r>
          </a:p>
        </p:txBody>
      </p:sp>
      <p:pic>
        <p:nvPicPr>
          <p:cNvPr id="13" name="Picture 12"/>
          <p:cNvPicPr>
            <a:picLocks noChangeAspect="1"/>
          </p:cNvPicPr>
          <p:nvPr/>
        </p:nvPicPr>
        <p:blipFill>
          <a:blip r:embed="rId2"/>
          <a:stretch>
            <a:fillRect/>
          </a:stretch>
        </p:blipFill>
        <p:spPr>
          <a:xfrm>
            <a:off x="2934485" y="942116"/>
            <a:ext cx="3275030" cy="3161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41</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41</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 Prediction Umpire using test dataset</a:t>
            </a:r>
          </a:p>
        </p:txBody>
      </p:sp>
      <p:pic>
        <p:nvPicPr>
          <p:cNvPr id="4" name="Picture 3"/>
          <p:cNvPicPr>
            <a:picLocks noChangeAspect="1"/>
          </p:cNvPicPr>
          <p:nvPr/>
        </p:nvPicPr>
        <p:blipFill>
          <a:blip r:embed="rId2"/>
          <a:stretch>
            <a:fillRect/>
          </a:stretch>
        </p:blipFill>
        <p:spPr>
          <a:xfrm>
            <a:off x="3200400" y="887142"/>
            <a:ext cx="2819400" cy="33692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42</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42</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13</a:t>
            </a:r>
            <a:r>
              <a:rPr lang="en-US" sz="1800" dirty="0">
                <a:latin typeface="Times New Roman" panose="02020603050405020304" pitchFamily="18" charset="0"/>
                <a:cs typeface="Times New Roman" panose="02020603050405020304" pitchFamily="18" charset="0"/>
              </a:rPr>
              <a:t> : Prediction of “bye” using test dataset</a:t>
            </a:r>
          </a:p>
        </p:txBody>
      </p:sp>
      <p:pic>
        <p:nvPicPr>
          <p:cNvPr id="9" name="Picture 8"/>
          <p:cNvPicPr>
            <a:picLocks noChangeAspect="1"/>
          </p:cNvPicPr>
          <p:nvPr/>
        </p:nvPicPr>
        <p:blipFill>
          <a:blip r:embed="rId2"/>
          <a:stretch>
            <a:fillRect/>
          </a:stretch>
        </p:blipFill>
        <p:spPr>
          <a:xfrm>
            <a:off x="2590800" y="890206"/>
            <a:ext cx="3534021" cy="332577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43</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43</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14 </a:t>
            </a:r>
            <a:r>
              <a:rPr lang="en-US" sz="1800" dirty="0">
                <a:latin typeface="Times New Roman" panose="02020603050405020304" pitchFamily="18" charset="0"/>
                <a:cs typeface="Times New Roman" panose="02020603050405020304" pitchFamily="18" charset="0"/>
              </a:rPr>
              <a:t>: Prediction of “</a:t>
            </a:r>
            <a:r>
              <a:rPr lang="en-US" sz="1800" dirty="0" err="1">
                <a:latin typeface="Times New Roman" panose="02020603050405020304" pitchFamily="18" charset="0"/>
                <a:cs typeface="Times New Roman" panose="02020603050405020304" pitchFamily="18" charset="0"/>
              </a:rPr>
              <a:t>noball</a:t>
            </a:r>
            <a:r>
              <a:rPr lang="en-US" sz="1800" dirty="0">
                <a:latin typeface="Times New Roman" panose="02020603050405020304" pitchFamily="18" charset="0"/>
                <a:cs typeface="Times New Roman" panose="02020603050405020304" pitchFamily="18" charset="0"/>
              </a:rPr>
              <a:t>” using test dataset</a:t>
            </a:r>
          </a:p>
        </p:txBody>
      </p:sp>
      <p:pic>
        <p:nvPicPr>
          <p:cNvPr id="4" name="Picture 3"/>
          <p:cNvPicPr>
            <a:picLocks noChangeAspect="1"/>
          </p:cNvPicPr>
          <p:nvPr/>
        </p:nvPicPr>
        <p:blipFill>
          <a:blip r:embed="rId2"/>
          <a:stretch>
            <a:fillRect/>
          </a:stretch>
        </p:blipFill>
        <p:spPr>
          <a:xfrm>
            <a:off x="2819400" y="911231"/>
            <a:ext cx="3505200" cy="332103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44</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44</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15</a:t>
            </a:r>
            <a:r>
              <a:rPr lang="en-US" sz="1800" dirty="0">
                <a:latin typeface="Times New Roman" panose="02020603050405020304" pitchFamily="18" charset="0"/>
                <a:cs typeface="Times New Roman" panose="02020603050405020304" pitchFamily="18" charset="0"/>
              </a:rPr>
              <a:t> : Prediction of “</a:t>
            </a:r>
            <a:r>
              <a:rPr lang="en-US" sz="1800" dirty="0" err="1">
                <a:latin typeface="Times New Roman" panose="02020603050405020304" pitchFamily="18" charset="0"/>
                <a:cs typeface="Times New Roman" panose="02020603050405020304" pitchFamily="18" charset="0"/>
              </a:rPr>
              <a:t>oneshort</a:t>
            </a:r>
            <a:r>
              <a:rPr lang="en-US" sz="1800" dirty="0">
                <a:latin typeface="Times New Roman" panose="02020603050405020304" pitchFamily="18" charset="0"/>
                <a:cs typeface="Times New Roman" panose="02020603050405020304" pitchFamily="18" charset="0"/>
              </a:rPr>
              <a:t>” using test dataset</a:t>
            </a:r>
          </a:p>
        </p:txBody>
      </p:sp>
      <p:pic>
        <p:nvPicPr>
          <p:cNvPr id="4" name="Picture 3"/>
          <p:cNvPicPr>
            <a:picLocks noChangeAspect="1"/>
          </p:cNvPicPr>
          <p:nvPr/>
        </p:nvPicPr>
        <p:blipFill>
          <a:blip r:embed="rId2"/>
          <a:stretch>
            <a:fillRect/>
          </a:stretch>
        </p:blipFill>
        <p:spPr>
          <a:xfrm>
            <a:off x="2819400" y="876962"/>
            <a:ext cx="3505200" cy="338957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45</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45</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16</a:t>
            </a:r>
            <a:r>
              <a:rPr lang="en-US" sz="1800" dirty="0">
                <a:latin typeface="Times New Roman" panose="02020603050405020304" pitchFamily="18" charset="0"/>
                <a:cs typeface="Times New Roman" panose="02020603050405020304" pitchFamily="18" charset="0"/>
              </a:rPr>
              <a:t> : Prediction of “out” using test dataset</a:t>
            </a:r>
          </a:p>
        </p:txBody>
      </p:sp>
      <p:pic>
        <p:nvPicPr>
          <p:cNvPr id="4" name="Picture 3"/>
          <p:cNvPicPr>
            <a:picLocks noChangeAspect="1"/>
          </p:cNvPicPr>
          <p:nvPr/>
        </p:nvPicPr>
        <p:blipFill>
          <a:blip r:embed="rId2"/>
          <a:stretch>
            <a:fillRect/>
          </a:stretch>
        </p:blipFill>
        <p:spPr>
          <a:xfrm>
            <a:off x="2835772" y="938702"/>
            <a:ext cx="3412628" cy="335807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46</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46</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17</a:t>
            </a:r>
            <a:r>
              <a:rPr lang="en-US" sz="1800" dirty="0">
                <a:latin typeface="Times New Roman" panose="02020603050405020304" pitchFamily="18" charset="0"/>
                <a:cs typeface="Times New Roman" panose="02020603050405020304" pitchFamily="18" charset="0"/>
              </a:rPr>
              <a:t> : Prediction of “six” using test dataset</a:t>
            </a:r>
          </a:p>
        </p:txBody>
      </p:sp>
      <p:pic>
        <p:nvPicPr>
          <p:cNvPr id="4" name="Picture 3"/>
          <p:cNvPicPr>
            <a:picLocks noChangeAspect="1"/>
          </p:cNvPicPr>
          <p:nvPr/>
        </p:nvPicPr>
        <p:blipFill>
          <a:blip r:embed="rId2"/>
          <a:stretch>
            <a:fillRect/>
          </a:stretch>
        </p:blipFill>
        <p:spPr>
          <a:xfrm>
            <a:off x="2743199" y="945790"/>
            <a:ext cx="3505201" cy="330194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47</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47</a:t>
            </a:fld>
            <a:endParaRPr lang="en-US" sz="1400" b="1" dirty="0">
              <a:solidFill>
                <a:srgbClr val="FFFFFF"/>
              </a:solidFill>
            </a:endParaRPr>
          </a:p>
        </p:txBody>
      </p:sp>
      <p:sp>
        <p:nvSpPr>
          <p:cNvPr id="3" name="TextBox 2"/>
          <p:cNvSpPr txBox="1"/>
          <p:nvPr/>
        </p:nvSpPr>
        <p:spPr>
          <a:xfrm>
            <a:off x="2057400" y="4247733"/>
            <a:ext cx="6172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18</a:t>
            </a:r>
            <a:r>
              <a:rPr lang="en-US" sz="1800" dirty="0">
                <a:latin typeface="Times New Roman" panose="02020603050405020304" pitchFamily="18" charset="0"/>
                <a:cs typeface="Times New Roman" panose="02020603050405020304" pitchFamily="18" charset="0"/>
              </a:rPr>
              <a:t> : Prediction of “timeout” using test dataset</a:t>
            </a:r>
          </a:p>
        </p:txBody>
      </p:sp>
      <p:pic>
        <p:nvPicPr>
          <p:cNvPr id="9" name="Picture 8"/>
          <p:cNvPicPr>
            <a:picLocks noChangeAspect="1"/>
          </p:cNvPicPr>
          <p:nvPr/>
        </p:nvPicPr>
        <p:blipFill>
          <a:blip r:embed="rId2"/>
          <a:stretch>
            <a:fillRect/>
          </a:stretch>
        </p:blipFill>
        <p:spPr>
          <a:xfrm>
            <a:off x="2819399" y="1016585"/>
            <a:ext cx="3433095" cy="323114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48</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48</a:t>
            </a:fld>
            <a:endParaRPr lang="en-US" sz="1400" b="1" dirty="0">
              <a:solidFill>
                <a:srgbClr val="FFFFFF"/>
              </a:solidFill>
            </a:endParaRPr>
          </a:p>
        </p:txBody>
      </p:sp>
      <p:sp>
        <p:nvSpPr>
          <p:cNvPr id="3" name="TextBox 2"/>
          <p:cNvSpPr txBox="1"/>
          <p:nvPr/>
        </p:nvSpPr>
        <p:spPr>
          <a:xfrm>
            <a:off x="1295400" y="4247733"/>
            <a:ext cx="6934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9 : Accuracy of trained Umpire Model using Densenet121</a:t>
            </a:r>
          </a:p>
        </p:txBody>
      </p:sp>
      <p:pic>
        <p:nvPicPr>
          <p:cNvPr id="4" name="Picture 3"/>
          <p:cNvPicPr>
            <a:picLocks noChangeAspect="1"/>
          </p:cNvPicPr>
          <p:nvPr/>
        </p:nvPicPr>
        <p:blipFill rotWithShape="1">
          <a:blip r:embed="rId2"/>
          <a:srcRect t="1" b="53575"/>
          <a:stretch/>
        </p:blipFill>
        <p:spPr>
          <a:xfrm>
            <a:off x="1295400" y="1803400"/>
            <a:ext cx="6324600" cy="14973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p:cNvSpPr txBox="1"/>
          <p:nvPr/>
        </p:nvSpPr>
        <p:spPr>
          <a:xfrm>
            <a:off x="8115300" y="1859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49</a:t>
            </a:r>
          </a:p>
        </p:txBody>
      </p:sp>
      <p:sp>
        <p:nvSpPr>
          <p:cNvPr id="7" name="Slide Number Placeholder 6"/>
          <p:cNvSpPr>
            <a:spLocks noGrp="1"/>
          </p:cNvSpPr>
          <p:nvPr>
            <p:ph type="sldNum" sz="quarter" idx="12"/>
          </p:nvPr>
        </p:nvSpPr>
        <p:spPr/>
        <p:txBody>
          <a:bodyPr/>
          <a:lstStyle/>
          <a:p>
            <a:pPr algn="ctr"/>
            <a:fld id="{ECBC0750-C1CD-4D8E-ADE1-93E3A0AC8329}" type="slidenum">
              <a:rPr lang="en-US" sz="1400" b="1" smtClean="0">
                <a:solidFill>
                  <a:srgbClr val="FFFFFF"/>
                </a:solidFill>
              </a:rPr>
              <a:t>49</a:t>
            </a:fld>
            <a:endParaRPr lang="en-US" sz="1400" b="1" dirty="0">
              <a:solidFill>
                <a:srgbClr val="FFFFFF"/>
              </a:solidFill>
            </a:endParaRPr>
          </a:p>
        </p:txBody>
      </p:sp>
      <p:sp>
        <p:nvSpPr>
          <p:cNvPr id="3" name="TextBox 2"/>
          <p:cNvSpPr txBox="1"/>
          <p:nvPr/>
        </p:nvSpPr>
        <p:spPr>
          <a:xfrm>
            <a:off x="1295400" y="4247733"/>
            <a:ext cx="69342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20</a:t>
            </a:r>
            <a:r>
              <a:rPr lang="en-US" sz="1800" dirty="0">
                <a:latin typeface="Times New Roman" panose="02020603050405020304" pitchFamily="18" charset="0"/>
                <a:cs typeface="Times New Roman" panose="02020603050405020304" pitchFamily="18" charset="0"/>
              </a:rPr>
              <a:t> : Accuracy of trained </a:t>
            </a:r>
            <a:r>
              <a:rPr lang="en-US" dirty="0">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esture Model using Densenet121</a:t>
            </a:r>
          </a:p>
        </p:txBody>
      </p:sp>
      <p:pic>
        <p:nvPicPr>
          <p:cNvPr id="4" name="Picture 3"/>
          <p:cNvPicPr>
            <a:picLocks noChangeAspect="1"/>
          </p:cNvPicPr>
          <p:nvPr/>
        </p:nvPicPr>
        <p:blipFill rotWithShape="1">
          <a:blip r:embed="rId2"/>
          <a:srcRect b="36800"/>
          <a:stretch/>
        </p:blipFill>
        <p:spPr>
          <a:xfrm>
            <a:off x="1524000" y="1495791"/>
            <a:ext cx="5446674" cy="21519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Low cost approach for Real Time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2</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Matheesha Fernando, Janaka Wijayanayaka</a:t>
            </a:r>
            <a:r>
              <a:rPr lang="en-IN" alt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a:t>
            </a:r>
          </a:p>
          <a:p>
            <a:pPr algn="just"/>
            <a:r>
              <a:rPr lang="en-IN" altLang="en-US" sz="1600" dirty="0">
                <a:latin typeface="Times New Roman" panose="02020603050405020304" pitchFamily="18" charset="0"/>
                <a:cs typeface="Times New Roman" panose="02020603050405020304" pitchFamily="18" charset="0"/>
                <a:sym typeface="+mn-ea"/>
              </a:rPr>
              <a:t>Identify the signs and convert them into text and speech using appearance based approach with a low cost web camera.</a:t>
            </a:r>
          </a:p>
          <a:p>
            <a:pPr algn="just"/>
            <a:r>
              <a:rPr lang="en-IN" altLang="en-US" sz="1600" dirty="0">
                <a:latin typeface="Times New Roman" panose="02020603050405020304" pitchFamily="18" charset="0"/>
                <a:cs typeface="Times New Roman" panose="02020603050405020304" pitchFamily="18" charset="0"/>
                <a:sym typeface="+mn-ea"/>
              </a:rPr>
              <a:t>A series of image processing techniques with Hub-moment classification was identified as the best approach. </a:t>
            </a:r>
          </a:p>
          <a:p>
            <a:pPr algn="just"/>
            <a:r>
              <a:rPr lang="en-IN" altLang="en-US" sz="1600" dirty="0">
                <a:latin typeface="Times New Roman" panose="02020603050405020304" pitchFamily="18" charset="0"/>
                <a:cs typeface="Times New Roman" panose="02020603050405020304" pitchFamily="18" charset="0"/>
                <a:sym typeface="+mn-ea"/>
              </a:rPr>
              <a:t>Uses fast Convex Hull Algorithm for Binary image for pattern recognization,</a:t>
            </a:r>
            <a:r>
              <a:rPr lang="en-IN" sz="1600" dirty="0">
                <a:latin typeface="Times New Roman" panose="02020603050405020304" pitchFamily="18" charset="0"/>
                <a:cs typeface="Times New Roman" panose="02020603050405020304" pitchFamily="18" charset="0"/>
                <a:sym typeface="+mn-ea"/>
              </a:rPr>
              <a:t>Histogram based classification</a:t>
            </a:r>
            <a:r>
              <a:rPr lang="en-IN" altLang="en-US" sz="1600" dirty="0">
                <a:latin typeface="Times New Roman" panose="02020603050405020304" pitchFamily="18" charset="0"/>
                <a:cs typeface="Times New Roman" panose="02020603050405020304" pitchFamily="18" charset="0"/>
                <a:sym typeface="+mn-ea"/>
              </a:rPr>
              <a: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Helps in identifying a low cost, affordable method that can facilitate hearing and speech impaired people to communicate with the world in more comfortable way where they can easily get what they need from the  society and also can contribute to the well-being of the society.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This project only looks at the hand postures not on hand gestures.</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a:t>
            </a:fld>
            <a:endParaRPr lang="en-US" sz="1400" b="1" dirty="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Content Placeholder 2"/>
          <p:cNvSpPr>
            <a:spLocks noGrp="1"/>
          </p:cNvSpPr>
          <p:nvPr>
            <p:ph idx="1"/>
          </p:nvPr>
        </p:nvSpPr>
        <p:spPr>
          <a:xfrm>
            <a:off x="457200" y="1167130"/>
            <a:ext cx="8229600" cy="350329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4 : Umpire Detection Using Live Camera</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lnSpc>
                <a:spcPct val="100000"/>
              </a:lnSpc>
            </a:pPr>
            <a:r>
              <a:rPr lang="en-US" sz="1600" dirty="0">
                <a:latin typeface="Times New Roman" panose="02020603050405020304" pitchFamily="18" charset="0"/>
                <a:cs typeface="Times New Roman" panose="02020603050405020304" pitchFamily="18" charset="0"/>
              </a:rPr>
              <a:t>The image classification module uses a pre-trained DenseNet121 model from the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to predict the class of an input image. </a:t>
            </a:r>
          </a:p>
          <a:p>
            <a:pPr algn="just">
              <a:lnSpc>
                <a:spcPct val="100000"/>
              </a:lnSpc>
            </a:pPr>
            <a:r>
              <a:rPr lang="en-US" sz="1600" dirty="0">
                <a:latin typeface="Times New Roman" panose="02020603050405020304" pitchFamily="18" charset="0"/>
                <a:cs typeface="Times New Roman" panose="02020603050405020304" pitchFamily="18" charset="0"/>
              </a:rPr>
              <a:t>The module provides a function called "predict" that takes an image path (“img.jpg”) as input and returns the predicted class label of the image.</a:t>
            </a:r>
          </a:p>
          <a:p>
            <a:pPr algn="just">
              <a:lnSpc>
                <a:spcPct val="100000"/>
              </a:lnSpc>
            </a:pPr>
            <a:r>
              <a:rPr lang="en-US" sz="1600" dirty="0">
                <a:latin typeface="Times New Roman" panose="02020603050405020304" pitchFamily="18" charset="0"/>
                <a:cs typeface="Times New Roman" panose="02020603050405020304" pitchFamily="18" charset="0"/>
              </a:rPr>
              <a:t>The function first loads the input image using the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utility function, resizes it to (100, 100) pixels, and then converts it to a NumPy array. The array is then normalized by dividing it by 255.</a:t>
            </a:r>
          </a:p>
          <a:p>
            <a:pPr algn="just">
              <a:lnSpc>
                <a:spcPct val="100000"/>
              </a:lnSpc>
            </a:pPr>
            <a:r>
              <a:rPr lang="en-US" sz="1600" dirty="0">
                <a:latin typeface="Times New Roman" panose="02020603050405020304" pitchFamily="18" charset="0"/>
                <a:cs typeface="Times New Roman" panose="02020603050405020304" pitchFamily="18" charset="0"/>
              </a:rPr>
              <a:t>The pre-trained model is used to predict the class label of the image, which is returned by the function.</a:t>
            </a:r>
          </a:p>
          <a:p>
            <a:pPr algn="just">
              <a:lnSpc>
                <a:spcPct val="100000"/>
              </a:lnSpc>
            </a:pPr>
            <a:r>
              <a:rPr lang="en-US" sz="1600" dirty="0">
                <a:latin typeface="Times New Roman" panose="02020603050405020304" pitchFamily="18" charset="0"/>
                <a:cs typeface="Times New Roman" panose="02020603050405020304" pitchFamily="18" charset="0"/>
              </a:rPr>
              <a:t>The module also writes the predicted class label to a text file called "output.txt". </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50</a:t>
            </a: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50</a:t>
            </a:fld>
            <a:endParaRPr lang="en-US" sz="1400" b="1" dirty="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11" name="Title 1"/>
          <p:cNvSpPr>
            <a:spLocks noGrp="1"/>
          </p:cNvSpPr>
          <p:nvPr>
            <p:ph type="title"/>
          </p:nvPr>
        </p:nvSpPr>
        <p:spPr>
          <a:xfrm>
            <a:off x="457200" y="205978"/>
            <a:ext cx="8229600" cy="857250"/>
          </a:xfrm>
        </p:spPr>
        <p:txBody>
          <a:bodyPr>
            <a:normAutofit/>
          </a:bodyPr>
          <a:lstStyle/>
          <a:p>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DEMONSTRATION</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6"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7" name="Content Placeholder 2"/>
          <p:cNvSpPr>
            <a:spLocks noGrp="1"/>
          </p:cNvSpPr>
          <p:nvPr>
            <p:ph idx="1"/>
          </p:nvPr>
        </p:nvSpPr>
        <p:spPr>
          <a:xfrm>
            <a:off x="457200" y="1167130"/>
            <a:ext cx="8229600" cy="3503295"/>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Module 5 : Gesture Detection Using Live Camera</a:t>
            </a:r>
          </a:p>
          <a:p>
            <a:pPr marL="0" indent="0" algn="just">
              <a:buNone/>
            </a:pPr>
            <a:endParaRPr lang="en-IN" sz="1600" b="1" dirty="0">
              <a:latin typeface="Times New Roman" panose="02020603050405020304" pitchFamily="18" charset="0"/>
              <a:cs typeface="Times New Roman" panose="02020603050405020304" pitchFamily="18" charset="0"/>
            </a:endParaRPr>
          </a:p>
          <a:p>
            <a:pPr algn="just">
              <a:lnSpc>
                <a:spcPct val="100000"/>
              </a:lnSpc>
            </a:pPr>
            <a:r>
              <a:rPr lang="en-US" sz="1600" dirty="0">
                <a:latin typeface="Times New Roman" panose="02020603050405020304" pitchFamily="18" charset="0"/>
                <a:cs typeface="Times New Roman" panose="02020603050405020304" pitchFamily="18" charset="0"/>
              </a:rPr>
              <a:t>This module implements a live camera application that performs gesture recognition for umpire. </a:t>
            </a:r>
          </a:p>
          <a:p>
            <a:pPr algn="just">
              <a:lnSpc>
                <a:spcPct val="100000"/>
              </a:lnSpc>
            </a:pPr>
            <a:r>
              <a:rPr lang="en-US" sz="1600" dirty="0">
                <a:latin typeface="Times New Roman" panose="02020603050405020304" pitchFamily="18" charset="0"/>
                <a:cs typeface="Times New Roman" panose="02020603050405020304" pitchFamily="18" charset="0"/>
              </a:rPr>
              <a:t>It captures and saves a constant stream of image inside of a green box presented where gesture is to be detected as ‘1.jpg’.</a:t>
            </a:r>
          </a:p>
          <a:p>
            <a:pPr algn="just"/>
            <a:r>
              <a:rPr lang="en-US" sz="1600" dirty="0">
                <a:latin typeface="Times New Roman" panose="02020603050405020304" pitchFamily="18" charset="0"/>
                <a:cs typeface="Times New Roman" panose="02020603050405020304" pitchFamily="18" charset="0"/>
              </a:rPr>
              <a:t>The module provides a function called "predict" that takes an image path (“1.jpg”) as input and returns the predicted class label of the image.</a:t>
            </a:r>
          </a:p>
          <a:p>
            <a:pPr algn="just">
              <a:lnSpc>
                <a:spcPct val="100000"/>
              </a:lnSpc>
            </a:pPr>
            <a:r>
              <a:rPr lang="en-US" sz="1600" dirty="0">
                <a:latin typeface="Times New Roman" panose="02020603050405020304" pitchFamily="18" charset="0"/>
                <a:cs typeface="Times New Roman" panose="02020603050405020304" pitchFamily="18" charset="0"/>
              </a:rPr>
              <a:t>The model  then reads “result.txt” for umpire detection.</a:t>
            </a:r>
          </a:p>
          <a:p>
            <a:pPr algn="just">
              <a:lnSpc>
                <a:spcPct val="100000"/>
              </a:lnSpc>
            </a:pPr>
            <a:r>
              <a:rPr lang="en-US" sz="1600" dirty="0">
                <a:latin typeface="Times New Roman" panose="02020603050405020304" pitchFamily="18" charset="0"/>
                <a:cs typeface="Times New Roman" panose="02020603050405020304" pitchFamily="18" charset="0"/>
              </a:rPr>
              <a:t>In case of umpire it will give the prediction.</a:t>
            </a:r>
          </a:p>
        </p:txBody>
      </p:sp>
      <p:sp>
        <p:nvSpPr>
          <p:cNvPr id="8" name="Date Placeholder 7"/>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12" name="Footer Placeholder 4"/>
          <p:cNvSpPr txBox="1"/>
          <p:nvPr/>
        </p:nvSpPr>
        <p:spPr>
          <a:xfrm>
            <a:off x="8275955" y="4759604"/>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51</a:t>
            </a: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51</a:t>
            </a:fld>
            <a:endParaRPr lang="en-US" sz="1400" b="1" dirty="0">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en-US" sz="1400" dirty="0">
                <a:solidFill>
                  <a:schemeClr val="tx2"/>
                </a:solidFill>
              </a:rPr>
              <a:t>Department of CSE, </a:t>
            </a:r>
            <a:r>
              <a:rPr lang="en-US" sz="1400" dirty="0" err="1">
                <a:solidFill>
                  <a:schemeClr val="tx2"/>
                </a:solidFill>
              </a:rPr>
              <a:t>Vemana</a:t>
            </a:r>
            <a:r>
              <a:rPr lang="en-US" sz="1400" dirty="0">
                <a:solidFill>
                  <a:schemeClr val="tx2"/>
                </a:solidFill>
              </a:rPr>
              <a:t> IT</a:t>
            </a:r>
          </a:p>
        </p:txBody>
      </p:sp>
      <p:sp>
        <p:nvSpPr>
          <p:cNvPr id="8" name="Title 1"/>
          <p:cNvSpPr>
            <a:spLocks noGrp="1"/>
          </p:cNvSpPr>
          <p:nvPr>
            <p:ph type="title"/>
          </p:nvPr>
        </p:nvSpPr>
        <p:spPr>
          <a:xfrm>
            <a:off x="457200" y="205978"/>
            <a:ext cx="8229600" cy="857250"/>
          </a:xfrm>
        </p:spPr>
        <p:txBody>
          <a:bodyPr>
            <a:normAutofit/>
          </a:bodyPr>
          <a:lstStyle/>
          <a:p>
            <a:r>
              <a:rPr lang="en-IN" alt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a:t>
            </a:r>
            <a:r>
              <a:rPr 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OUTCOME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5" name="TextBox 14"/>
          <p:cNvSpPr txBox="1"/>
          <p:nvPr/>
        </p:nvSpPr>
        <p:spPr>
          <a:xfrm>
            <a:off x="2648857" y="4392290"/>
            <a:ext cx="4572000" cy="395605"/>
          </a:xfrm>
          <a:prstGeom prst="rect">
            <a:avLst/>
          </a:prstGeom>
          <a:noFill/>
        </p:spPr>
        <p:txBody>
          <a:bodyPr wrap="square">
            <a:spAutoFit/>
          </a:bodyPr>
          <a:lstStyle/>
          <a:p>
            <a:pPr algn="just">
              <a:lnSpc>
                <a:spcPct val="110000"/>
              </a:lnSpc>
            </a:pPr>
            <a:r>
              <a:rPr lang="en-US" sz="1800" dirty="0">
                <a:latin typeface="Times New Roman" panose="02020603050405020304" pitchFamily="18" charset="0"/>
                <a:cs typeface="Times New Roman" panose="02020603050405020304" pitchFamily="18" charset="0"/>
              </a:rPr>
              <a:t>Figure </a:t>
            </a:r>
            <a:r>
              <a:rPr lang="en-IN" altLang="en-US" sz="1800" dirty="0">
                <a:latin typeface="Times New Roman" panose="02020603050405020304" pitchFamily="18" charset="0"/>
                <a:cs typeface="Times New Roman" panose="02020603050405020304" pitchFamily="18" charset="0"/>
              </a:rPr>
              <a:t>21</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Final output to predict the gesture</a:t>
            </a: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6666" t="15925" r="5000" b="17598"/>
          <a:stretch>
            <a:fillRect/>
          </a:stretch>
        </p:blipFill>
        <p:spPr>
          <a:xfrm>
            <a:off x="1752600" y="1634318"/>
            <a:ext cx="5638800" cy="2691697"/>
          </a:xfrm>
          <a:prstGeom prst="rect">
            <a:avLst/>
          </a:prstGeom>
        </p:spPr>
      </p:pic>
      <p:sp>
        <p:nvSpPr>
          <p:cNvPr id="20"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52</a:t>
            </a:r>
          </a:p>
        </p:txBody>
      </p:sp>
      <p:sp>
        <p:nvSpPr>
          <p:cNvPr id="22" name="TextBox 21"/>
          <p:cNvSpPr txBox="1"/>
          <p:nvPr/>
        </p:nvSpPr>
        <p:spPr>
          <a:xfrm>
            <a:off x="544286" y="976076"/>
            <a:ext cx="6858000" cy="615553"/>
          </a:xfrm>
          <a:prstGeom prst="rect">
            <a:avLst/>
          </a:prstGeom>
          <a:noFill/>
        </p:spPr>
        <p:txBody>
          <a:bodyPr wrap="square">
            <a:spAutoFit/>
          </a:bodyPr>
          <a:lstStyle/>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train the model using the collected umpire and gestures captured</a:t>
            </a:r>
            <a:r>
              <a:rPr lang="en-GB"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predict the umpire signal and update the score board</a:t>
            </a:r>
            <a:r>
              <a:rPr lang="en-GB" alt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2" name="Slide Number Placeholder 1"/>
          <p:cNvSpPr>
            <a:spLocks noGrp="1"/>
          </p:cNvSpPr>
          <p:nvPr>
            <p:ph type="sldNum" sz="quarter" idx="12"/>
          </p:nvPr>
        </p:nvSpPr>
        <p:spPr/>
        <p:txBody>
          <a:bodyPr/>
          <a:lstStyle/>
          <a:p>
            <a:pPr algn="ctr"/>
            <a:fld id="{ECBC0750-C1CD-4D8E-ADE1-93E3A0AC8329}" type="slidenum">
              <a:rPr lang="en-US" sz="1400" b="1" smtClean="0">
                <a:solidFill>
                  <a:srgbClr val="FFFFFF"/>
                </a:solidFill>
              </a:rPr>
              <a:t>52</a:t>
            </a:fld>
            <a:endParaRPr lang="en-US" sz="1400" b="1" dirty="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Sport’s score board updates</a:t>
            </a:r>
            <a:r>
              <a:rPr lang="en-GB"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altLang="en-US" sz="1600" dirty="0">
                <a:latin typeface="Times New Roman" panose="02020603050405020304" pitchFamily="18" charset="0"/>
                <a:cs typeface="Times New Roman" panose="02020603050405020304" pitchFamily="18" charset="0"/>
              </a:rPr>
              <a:t>Automation of Umpire signal</a:t>
            </a:r>
            <a:r>
              <a:rPr lang="en-GB" altLang="en-IN" sz="1600" dirty="0">
                <a:latin typeface="Times New Roman" panose="02020603050405020304" pitchFamily="18" charset="0"/>
                <a:cs typeface="Times New Roman" panose="02020603050405020304" pitchFamily="18" charset="0"/>
              </a:rPr>
              <a:t>.</a:t>
            </a:r>
            <a:endParaRPr lang="en-IN" altLang="en-US" sz="1600" dirty="0">
              <a:latin typeface="Times New Roman" panose="02020603050405020304" pitchFamily="18" charset="0"/>
              <a:cs typeface="Times New Roman" panose="02020603050405020304" pitchFamily="18" charset="0"/>
            </a:endParaRPr>
          </a:p>
          <a:p>
            <a:pPr algn="just">
              <a:lnSpc>
                <a:spcPct val="150000"/>
              </a:lnSpc>
            </a:pPr>
            <a:r>
              <a:rPr lang="en-IN" altLang="en-US" sz="1600" dirty="0">
                <a:latin typeface="Times New Roman" panose="02020603050405020304" pitchFamily="18" charset="0"/>
                <a:cs typeface="Times New Roman" panose="02020603050405020304" pitchFamily="18" charset="0"/>
              </a:rPr>
              <a:t>AI into sports</a:t>
            </a:r>
            <a:r>
              <a:rPr lang="en-GB" alt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53</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53</a:t>
            </a:fld>
            <a:endParaRPr lang="en-US" sz="1400" b="1" dirty="0">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90000"/>
          </a:bodyPr>
          <a:lstStyle/>
          <a:p>
            <a:pPr marL="0" indent="0">
              <a:buNone/>
            </a:pPr>
            <a:r>
              <a:rPr lang="en-IN" altLang="en-US" sz="1600" b="1" dirty="0">
                <a:latin typeface="Times New Roman" panose="02020603050405020304" pitchFamily="18" charset="0"/>
                <a:cs typeface="Times New Roman" panose="02020603050405020304" pitchFamily="18" charset="0"/>
                <a:sym typeface="+mn-ea"/>
                <a:hlinkClick r:id="rId3" action="ppaction://hlinksldjump"/>
              </a:rPr>
              <a:t>[</a:t>
            </a:r>
            <a:r>
              <a:rPr lang="en-GB" altLang="en-IN" sz="1600" b="1" dirty="0">
                <a:latin typeface="Times New Roman" panose="02020603050405020304" pitchFamily="18" charset="0"/>
                <a:cs typeface="Times New Roman" panose="02020603050405020304" pitchFamily="18" charset="0"/>
                <a:sym typeface="+mn-ea"/>
                <a:hlinkClick r:id="rId3" action="ppaction://hlinksldjump"/>
              </a:rPr>
              <a:t>1</a:t>
            </a:r>
            <a:r>
              <a:rPr lang="en-IN" altLang="en-US" sz="1600" b="1" dirty="0">
                <a:latin typeface="Times New Roman" panose="02020603050405020304" pitchFamily="18" charset="0"/>
                <a:cs typeface="Times New Roman" panose="02020603050405020304" pitchFamily="18" charset="0"/>
                <a:sym typeface="+mn-ea"/>
                <a:hlinkClick r:id="rId3" action="ppaction://hlinksldjump"/>
              </a:rPr>
              <a:t>]</a:t>
            </a:r>
            <a:r>
              <a:rPr lang="en-GB" altLang="en-IN"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Suvarna </a:t>
            </a:r>
            <a:r>
              <a:rPr lang="en-US" sz="1600" dirty="0" err="1">
                <a:latin typeface="Times New Roman" panose="02020603050405020304" pitchFamily="18" charset="0"/>
                <a:cs typeface="Times New Roman" panose="02020603050405020304" pitchFamily="18" charset="0"/>
                <a:sym typeface="+mn-ea"/>
              </a:rPr>
              <a:t>Nandyal</a:t>
            </a:r>
            <a:r>
              <a:rPr lang="en-US" sz="1600" dirty="0">
                <a:latin typeface="Times New Roman" panose="02020603050405020304" pitchFamily="18" charset="0"/>
                <a:cs typeface="Times New Roman" panose="02020603050405020304" pitchFamily="18" charset="0"/>
                <a:sym typeface="+mn-ea"/>
              </a:rPr>
              <a:t> and Suvarna </a:t>
            </a:r>
            <a:r>
              <a:rPr lang="en-US" sz="1600" dirty="0" err="1">
                <a:latin typeface="Times New Roman" panose="02020603050405020304" pitchFamily="18" charset="0"/>
                <a:cs typeface="Times New Roman" panose="02020603050405020304" pitchFamily="18" charset="0"/>
                <a:sym typeface="+mn-ea"/>
              </a:rPr>
              <a:t>Laxmikant</a:t>
            </a:r>
            <a:r>
              <a:rPr lang="en-US" sz="1600" dirty="0">
                <a:latin typeface="Times New Roman" panose="02020603050405020304" pitchFamily="18" charset="0"/>
                <a:cs typeface="Times New Roman" panose="02020603050405020304" pitchFamily="18" charset="0"/>
                <a:sym typeface="+mn-ea"/>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a:t>
            </a:r>
            <a:r>
              <a:rPr lang="en-GB" altLang="en-US" sz="1600" b="1" dirty="0">
                <a:latin typeface="Times New Roman" panose="02020603050405020304" pitchFamily="18" charset="0"/>
                <a:cs typeface="Times New Roman" panose="02020603050405020304" pitchFamily="18" charset="0"/>
                <a:hlinkClick r:id="rId4" action="ppaction://hlinksldjump"/>
              </a:rPr>
              <a:t>2</a:t>
            </a:r>
            <a:r>
              <a:rPr lang="en-US" sz="1600" b="1" dirty="0">
                <a:latin typeface="Times New Roman" panose="02020603050405020304" pitchFamily="18" charset="0"/>
                <a:cs typeface="Times New Roman" panose="02020603050405020304" pitchFamily="18" charset="0"/>
                <a:hlinkClick r:id="rId4"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Fernando and J. </a:t>
            </a:r>
            <a:r>
              <a:rPr lang="en-US" sz="1600" dirty="0" err="1">
                <a:latin typeface="Times New Roman" panose="02020603050405020304" pitchFamily="18" charset="0"/>
                <a:cs typeface="Times New Roman" panose="02020603050405020304" pitchFamily="18" charset="0"/>
              </a:rPr>
              <a:t>Wijayanayaka</a:t>
            </a:r>
            <a:r>
              <a:rPr lang="en-US" sz="1600" dirty="0">
                <a:latin typeface="Times New Roman" panose="02020603050405020304" pitchFamily="18" charset="0"/>
                <a:cs typeface="Times New Roman" panose="02020603050405020304" pitchFamily="18" charset="0"/>
              </a:rPr>
              <a:t>, "Low cost approach for real time sign language recognition," 2013 IEEE 8th International Conference on Industrial and Information Systems, 2013, pp. 637-642,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10.1109/ICIInfS.2013.6732059.</a:t>
            </a:r>
          </a:p>
          <a:p>
            <a:pPr marL="0" indent="0">
              <a:buNone/>
            </a:pPr>
            <a:r>
              <a:rPr lang="en-US" sz="1600" b="1" dirty="0">
                <a:latin typeface="Times New Roman" panose="02020603050405020304" pitchFamily="18" charset="0"/>
                <a:cs typeface="Times New Roman" panose="02020603050405020304" pitchFamily="18" charset="0"/>
                <a:hlinkClick r:id="rId5" action="ppaction://hlinksldjump"/>
              </a:rPr>
              <a:t>[</a:t>
            </a:r>
            <a:r>
              <a:rPr lang="en-GB" altLang="en-US" sz="1600" b="1" dirty="0">
                <a:latin typeface="Times New Roman" panose="02020603050405020304" pitchFamily="18" charset="0"/>
                <a:cs typeface="Times New Roman" panose="02020603050405020304" pitchFamily="18" charset="0"/>
                <a:hlinkClick r:id="rId5" action="ppaction://hlinksldjump"/>
              </a:rPr>
              <a:t>3</a:t>
            </a:r>
            <a:r>
              <a:rPr lang="en-US" sz="1600" b="1" dirty="0">
                <a:latin typeface="Times New Roman" panose="02020603050405020304" pitchFamily="18" charset="0"/>
                <a:cs typeface="Times New Roman" panose="02020603050405020304" pitchFamily="18" charset="0"/>
                <a:hlinkClick r:id="rId5"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Z. Islam, M. S. Hossain, R. </a:t>
            </a:r>
            <a:r>
              <a:rPr lang="en-US" sz="1600" dirty="0" err="1">
                <a:latin typeface="Times New Roman" panose="02020603050405020304" pitchFamily="18" charset="0"/>
                <a:cs typeface="Times New Roman" panose="02020603050405020304" pitchFamily="18" charset="0"/>
              </a:rPr>
              <a:t>ul</a:t>
            </a:r>
            <a:r>
              <a:rPr lang="en-US" sz="1600" dirty="0">
                <a:latin typeface="Times New Roman" panose="02020603050405020304" pitchFamily="18" charset="0"/>
                <a:cs typeface="Times New Roman" panose="02020603050405020304" pitchFamily="18" charset="0"/>
              </a:rPr>
              <a:t> Islam and K. Andersson, "Static Hand Gesture Recognition using Convolutional Neural Network with Data Augmentation," 2019 Joint 8th International Conference on Informatics, Electronics &amp; Vision (ICIEV) and 2019 3rd International Conference on Imaging, Vision &amp; Pattern Recognition (</a:t>
            </a:r>
            <a:r>
              <a:rPr lang="en-US" sz="1600" dirty="0" err="1">
                <a:latin typeface="Times New Roman" panose="02020603050405020304" pitchFamily="18" charset="0"/>
                <a:cs typeface="Times New Roman" panose="02020603050405020304" pitchFamily="18" charset="0"/>
              </a:rPr>
              <a:t>icIVPR</a:t>
            </a:r>
            <a:r>
              <a:rPr lang="en-US" sz="1600" dirty="0">
                <a:latin typeface="Times New Roman" panose="02020603050405020304" pitchFamily="18" charset="0"/>
                <a:cs typeface="Times New Roman" panose="02020603050405020304" pitchFamily="18" charset="0"/>
              </a:rPr>
              <a:t>), 2019, pp. 324-329,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10.1109/ICIEV.2019.8858563. </a:t>
            </a:r>
          </a:p>
          <a:p>
            <a:pPr marL="0" indent="0">
              <a:buNone/>
            </a:pPr>
            <a:r>
              <a:rPr lang="en-US" sz="1600" b="1" dirty="0">
                <a:latin typeface="Times New Roman" panose="02020603050405020304" pitchFamily="18" charset="0"/>
                <a:cs typeface="Times New Roman" panose="02020603050405020304" pitchFamily="18" charset="0"/>
                <a:hlinkClick r:id="rId6" action="ppaction://hlinksldjump"/>
              </a:rPr>
              <a:t>[</a:t>
            </a:r>
            <a:r>
              <a:rPr lang="en-GB" altLang="en-US" sz="1600" b="1" dirty="0">
                <a:latin typeface="Times New Roman" panose="02020603050405020304" pitchFamily="18" charset="0"/>
                <a:cs typeface="Times New Roman" panose="02020603050405020304" pitchFamily="18" charset="0"/>
                <a:hlinkClick r:id="rId6" action="ppaction://hlinksldjump"/>
              </a:rPr>
              <a:t>4</a:t>
            </a:r>
            <a:r>
              <a:rPr lang="en-US" sz="1600" b="1" dirty="0">
                <a:latin typeface="Times New Roman" panose="02020603050405020304" pitchFamily="18" charset="0"/>
                <a:cs typeface="Times New Roman" panose="02020603050405020304" pitchFamily="18" charset="0"/>
                <a:hlinkClick r:id="rId6"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 Kaya and T. </a:t>
            </a:r>
            <a:r>
              <a:rPr lang="en-US" sz="1600" dirty="0" err="1">
                <a:latin typeface="Times New Roman" panose="02020603050405020304" pitchFamily="18" charset="0"/>
                <a:cs typeface="Times New Roman" panose="02020603050405020304" pitchFamily="18" charset="0"/>
              </a:rPr>
              <a:t>Kumbasar</a:t>
            </a:r>
            <a:r>
              <a:rPr lang="en-US" sz="1600" dirty="0">
                <a:latin typeface="Times New Roman" panose="02020603050405020304" pitchFamily="18" charset="0"/>
                <a:cs typeface="Times New Roman" panose="02020603050405020304" pitchFamily="18" charset="0"/>
              </a:rPr>
              <a:t>, "Hand Gesture Recognition Systems with the Wearable </a:t>
            </a:r>
            <a:r>
              <a:rPr lang="en-US" sz="1600" dirty="0" err="1">
                <a:latin typeface="Times New Roman" panose="02020603050405020304" pitchFamily="18" charset="0"/>
                <a:cs typeface="Times New Roman" panose="02020603050405020304" pitchFamily="18" charset="0"/>
              </a:rPr>
              <a:t>Myo</a:t>
            </a:r>
            <a:r>
              <a:rPr lang="en-US" sz="1600" dirty="0">
                <a:latin typeface="Times New Roman" panose="02020603050405020304" pitchFamily="18" charset="0"/>
                <a:cs typeface="Times New Roman" panose="02020603050405020304" pitchFamily="18" charset="0"/>
              </a:rPr>
              <a:t> Armband," 2018 6th International Conference on Control Engineering &amp; Information Technology (CEIT), 2018,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10.1109/CEIT.2018.8751927.</a:t>
            </a:r>
            <a:r>
              <a:rPr lang="en-US" sz="1600" dirty="0">
                <a:latin typeface="Times New Roman" panose="02020603050405020304" pitchFamily="18" charset="0"/>
                <a:cs typeface="Times New Roman" panose="02020603050405020304" pitchFamily="18" charset="0"/>
                <a:hlinkClick r:id="rId7"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7" action="ppaction://hlinksldjump"/>
              </a:rPr>
              <a:t>[</a:t>
            </a:r>
            <a:r>
              <a:rPr lang="en-GB" altLang="en-IN" sz="1600" b="1" dirty="0">
                <a:latin typeface="Times New Roman" panose="02020603050405020304" pitchFamily="18" charset="0"/>
                <a:cs typeface="Times New Roman" panose="02020603050405020304" pitchFamily="18" charset="0"/>
                <a:hlinkClick r:id="rId7" action="ppaction://hlinksldjump"/>
              </a:rPr>
              <a:t>5</a:t>
            </a:r>
            <a:r>
              <a:rPr lang="en-IN" altLang="en-US" sz="1600" b="1" dirty="0">
                <a:latin typeface="Times New Roman" panose="02020603050405020304" pitchFamily="18" charset="0"/>
                <a:cs typeface="Times New Roman" panose="02020603050405020304" pitchFamily="18" charset="0"/>
                <a:hlinkClick r:id="rId7" action="ppaction://hlinksldjump"/>
              </a:rPr>
              <a:t>]</a:t>
            </a:r>
            <a:r>
              <a:rPr lang="en-US" sz="1600" b="1" dirty="0">
                <a:latin typeface="Times New Roman" panose="02020603050405020304" pitchFamily="18" charset="0"/>
                <a:cs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L</a:t>
            </a:r>
            <a:r>
              <a:rPr lang="en-US" sz="1600" dirty="0">
                <a:solidFill>
                  <a:srgbClr val="000000"/>
                </a:solidFill>
                <a:effectLst/>
                <a:latin typeface="Times New Roman" panose="02020603050405020304" pitchFamily="18" charset="0"/>
                <a:ea typeface="Times New Roman" panose="02020603050405020304" pitchFamily="18" charset="0"/>
              </a:rPr>
              <a:t>esha Bhansali and Meera </a:t>
            </a:r>
            <a:r>
              <a:rPr lang="en-US" sz="1600" dirty="0" err="1">
                <a:solidFill>
                  <a:srgbClr val="000000"/>
                </a:solidFill>
                <a:effectLst/>
                <a:latin typeface="Times New Roman" panose="02020603050405020304" pitchFamily="18" charset="0"/>
                <a:ea typeface="Times New Roman" panose="02020603050405020304" pitchFamily="18" charset="0"/>
              </a:rPr>
              <a:t>Narvekar</a:t>
            </a:r>
            <a:r>
              <a:rPr lang="en-US" sz="1600" dirty="0">
                <a:solidFill>
                  <a:srgbClr val="000000"/>
                </a:solidFill>
                <a:effectLst/>
                <a:latin typeface="Times New Roman" panose="02020603050405020304" pitchFamily="18" charset="0"/>
                <a:ea typeface="Times New Roman" panose="02020603050405020304" pitchFamily="18" charset="0"/>
              </a:rPr>
              <a:t>. Gesture Recognition to Make Umpire    Decisions. </a:t>
            </a:r>
            <a:r>
              <a:rPr lang="en-US" sz="1600" i="1" dirty="0">
                <a:solidFill>
                  <a:srgbClr val="000000"/>
                </a:solidFill>
                <a:effectLst/>
                <a:latin typeface="Times New Roman" panose="02020603050405020304" pitchFamily="18" charset="0"/>
                <a:ea typeface="Times New Roman" panose="02020603050405020304" pitchFamily="18" charset="0"/>
              </a:rPr>
              <a:t>International Journal of Computer Applications</a:t>
            </a:r>
            <a:r>
              <a:rPr lang="en-US" sz="1600" dirty="0">
                <a:solidFill>
                  <a:srgbClr val="000000"/>
                </a:solidFill>
                <a:effectLst/>
                <a:latin typeface="Times New Roman" panose="02020603050405020304" pitchFamily="18" charset="0"/>
                <a:ea typeface="Times New Roman" panose="02020603050405020304" pitchFamily="18" charset="0"/>
              </a:rPr>
              <a:t> 148(14):26-29, August 2016.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54</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54</a:t>
            </a:fld>
            <a:endParaRPr lang="en-US" sz="1400" b="1" dirty="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lnSpcReduction="10000"/>
          </a:bodyPr>
          <a:lstStyle/>
          <a:p>
            <a:pPr marL="0" indent="0">
              <a:buNone/>
            </a:pP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GB" altLang="en-IN" sz="1600" b="1" dirty="0">
                <a:latin typeface="Times New Roman" panose="02020603050405020304" pitchFamily="18" charset="0"/>
                <a:cs typeface="Times New Roman" panose="02020603050405020304" pitchFamily="18" charset="0"/>
                <a:hlinkClick r:id="rId3" action="ppaction://hlinksldjump"/>
              </a:rPr>
              <a:t>6</a:t>
            </a:r>
            <a:r>
              <a:rPr lang="en-IN" altLang="en-US" sz="1600" b="1"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GB" altLang="en-IN" sz="1600" b="1" dirty="0">
                <a:latin typeface="Times New Roman" panose="02020603050405020304" pitchFamily="18" charset="0"/>
                <a:cs typeface="Times New Roman" panose="02020603050405020304" pitchFamily="18" charset="0"/>
                <a:hlinkClick r:id="rId4" action="ppaction://hlinksldjump"/>
              </a:rPr>
              <a:t>7</a:t>
            </a:r>
            <a:r>
              <a:rPr lang="en-IN" altLang="en-US" sz="1600" b="1" dirty="0">
                <a:latin typeface="Times New Roman" panose="02020603050405020304" pitchFamily="18" charset="0"/>
                <a:cs typeface="Times New Roman" panose="02020603050405020304" pitchFamily="18" charset="0"/>
                <a:hlinkClick r:id="rId4" action="ppaction://hlinksldjump"/>
              </a:rPr>
              <a:t>]</a:t>
            </a:r>
            <a:r>
              <a:rPr lang="en-IN" altLang="en-US" sz="1600" dirty="0">
                <a:latin typeface="Times New Roman" panose="02020603050405020304" pitchFamily="18" charset="0"/>
                <a:cs typeface="Times New Roman" panose="02020603050405020304" pitchFamily="18" charset="0"/>
                <a:hlinkClick r:id="rId4" action="ppaction://hlinksldjump"/>
              </a:rPr>
              <a:t> </a:t>
            </a:r>
            <a:r>
              <a:rPr lang="en-US" sz="1600" dirty="0">
                <a:latin typeface="Times New Roman" panose="02020603050405020304" pitchFamily="18" charset="0"/>
                <a:cs typeface="Times New Roman" panose="02020603050405020304" pitchFamily="18" charset="0"/>
              </a:rPr>
              <a:t>Y. Madhuri, G.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Anburajan</a:t>
            </a:r>
            <a:r>
              <a:rPr lang="en-US" sz="1600" dirty="0">
                <a:latin typeface="Times New Roman" panose="02020603050405020304" pitchFamily="18" charset="0"/>
                <a:cs typeface="Times New Roman" panose="02020603050405020304" pitchFamily="18" charset="0"/>
              </a:rPr>
              <a:t>., "Vision-based sign language translation device," 2013 International Conference on Information Communication and Embedded Systems (ICICES), 2013, pp. 565-568,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10.1109/ICICES.2013.6508395. </a:t>
            </a:r>
          </a:p>
          <a:p>
            <a:pPr marL="0" indent="0">
              <a:buNone/>
            </a:pP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GB" altLang="en-IN" sz="1600" b="1" dirty="0">
                <a:latin typeface="Times New Roman" panose="02020603050405020304" pitchFamily="18" charset="0"/>
                <a:cs typeface="Times New Roman" panose="02020603050405020304" pitchFamily="18" charset="0"/>
                <a:hlinkClick r:id="rId5" action="ppaction://hlinksldjump"/>
              </a:rPr>
              <a:t>8</a:t>
            </a:r>
            <a:r>
              <a:rPr lang="en-IN" altLang="en-US" sz="1600" b="1" dirty="0">
                <a:latin typeface="Times New Roman" panose="02020603050405020304" pitchFamily="18" charset="0"/>
                <a:cs typeface="Times New Roman" panose="02020603050405020304" pitchFamily="18" charset="0"/>
                <a:hlinkClick r:id="rId5" action="ppaction://hlinksldjump"/>
              </a:rPr>
              <a:t>]</a:t>
            </a:r>
            <a:r>
              <a:rPr lang="en-IN" alt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Nusirwan</a:t>
            </a:r>
            <a:r>
              <a:rPr lang="en-US" sz="1600" dirty="0">
                <a:latin typeface="Times New Roman" panose="02020603050405020304" pitchFamily="18" charset="0"/>
                <a:cs typeface="Times New Roman" panose="02020603050405020304" pitchFamily="18" charset="0"/>
              </a:rPr>
              <a:t> Anwar bin Abdul Rahman, Kit Chong Wei and John See Faculty of Information Technology, Multimedia University.</a:t>
            </a:r>
          </a:p>
          <a:p>
            <a:pPr marL="0" indent="0">
              <a:buNone/>
            </a:pPr>
            <a:r>
              <a:rPr lang="en-IN" altLang="en-US" sz="1600" b="1" dirty="0">
                <a:latin typeface="Times New Roman" panose="02020603050405020304" pitchFamily="18" charset="0"/>
                <a:cs typeface="Times New Roman" panose="02020603050405020304" pitchFamily="18" charset="0"/>
                <a:hlinkClick r:id="rId6" action="ppaction://hlinksldjump"/>
              </a:rPr>
              <a:t>[</a:t>
            </a:r>
            <a:r>
              <a:rPr lang="en-GB" altLang="en-IN" sz="1600" b="1" dirty="0">
                <a:latin typeface="Times New Roman" panose="02020603050405020304" pitchFamily="18" charset="0"/>
                <a:cs typeface="Times New Roman" panose="02020603050405020304" pitchFamily="18" charset="0"/>
                <a:hlinkClick r:id="rId6" action="ppaction://hlinksldjump"/>
              </a:rPr>
              <a:t>9</a:t>
            </a:r>
            <a:r>
              <a:rPr lang="en-IN" altLang="en-US" sz="1600" b="1" dirty="0">
                <a:latin typeface="Times New Roman" panose="02020603050405020304" pitchFamily="18" charset="0"/>
                <a:cs typeface="Times New Roman" panose="02020603050405020304" pitchFamily="18" charset="0"/>
                <a:hlinkClick r:id="rId6" action="ppaction://hlinksldjump"/>
              </a:rPr>
              <a:t>]</a:t>
            </a:r>
            <a:r>
              <a:rPr lang="en-GB" altLang="en-IN"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Moin</a:t>
            </a:r>
            <a:r>
              <a:rPr lang="en-US" sz="1600" dirty="0">
                <a:latin typeface="Times New Roman" panose="02020603050405020304" pitchFamily="18" charset="0"/>
                <a:cs typeface="Times New Roman" panose="02020603050405020304" pitchFamily="18" charset="0"/>
              </a:rPr>
              <a:t>, A., Zhou, A., Rahimi, A. et al. A wearable biosensing system with in-sensor adaptive machine learning for hand gesture recognition. Nat Electron 4, 54–63 (2021). </a:t>
            </a:r>
            <a:r>
              <a:rPr lang="en-US" sz="1600" dirty="0">
                <a:latin typeface="Times New Roman" panose="02020603050405020304" pitchFamily="18" charset="0"/>
                <a:cs typeface="Times New Roman" panose="02020603050405020304" pitchFamily="18" charset="0"/>
                <a:hlinkClick r:id="rId7"/>
              </a:rPr>
              <a:t>https://doi.org/10.1038/s41928-020-00510-8</a:t>
            </a:r>
            <a:r>
              <a:rPr lang="en-US"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hlinkClick r:id="rId8" action="ppaction://hlinksldjump"/>
              </a:rPr>
              <a:t>[</a:t>
            </a:r>
            <a:r>
              <a:rPr lang="en-GB" altLang="en-IN" sz="1600" b="1" dirty="0">
                <a:latin typeface="Times New Roman" panose="02020603050405020304" pitchFamily="18" charset="0"/>
                <a:cs typeface="Times New Roman" panose="02020603050405020304" pitchFamily="18" charset="0"/>
                <a:hlinkClick r:id="rId8" action="ppaction://hlinksldjump"/>
              </a:rPr>
              <a:t>10</a:t>
            </a:r>
            <a:r>
              <a:rPr lang="en-IN" sz="1600" b="1" dirty="0">
                <a:latin typeface="Times New Roman" panose="02020603050405020304" pitchFamily="18" charset="0"/>
                <a:cs typeface="Times New Roman" panose="02020603050405020304" pitchFamily="18" charset="0"/>
                <a:hlinkClick r:id="rId8" action="ppaction://hlinksldjump"/>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Ravi, H. Venugopal, S. Paul and H. R. </a:t>
            </a:r>
            <a:r>
              <a:rPr lang="en-US" sz="1600" dirty="0" err="1">
                <a:latin typeface="Times New Roman" panose="02020603050405020304" pitchFamily="18" charset="0"/>
                <a:cs typeface="Times New Roman" panose="02020603050405020304" pitchFamily="18" charset="0"/>
              </a:rPr>
              <a:t>Tizhoosh</a:t>
            </a:r>
            <a:r>
              <a:rPr lang="en-US" sz="1600" dirty="0">
                <a:latin typeface="Times New Roman" panose="02020603050405020304" pitchFamily="18" charset="0"/>
                <a:cs typeface="Times New Roman" panose="02020603050405020304" pitchFamily="18" charset="0"/>
              </a:rPr>
              <a:t>, "A Dataset and Preliminary Results for Umpire Pose Detection Using SVM Classification of Deep Features," 2018 IEEE Symposium Series on Computational Intelligence (SSCI), 2018, pp. 1396-1402,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10.1109/SSCI.2018.8628877.</a:t>
            </a: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55</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55</a:t>
            </a:fld>
            <a:endParaRPr lang="en-US" sz="1400" b="1" dirty="0">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hlinkClick r:id="rId3" action="ppaction://hlinksldjump"/>
              </a:rPr>
              <a:t>[1</a:t>
            </a:r>
            <a:r>
              <a:rPr lang="en-GB" altLang="en-US" sz="1600" b="1" dirty="0">
                <a:latin typeface="Times New Roman" panose="02020603050405020304" pitchFamily="18" charset="0"/>
                <a:cs typeface="Times New Roman" panose="02020603050405020304" pitchFamily="18" charset="0"/>
                <a:hlinkClick r:id="rId3" action="ppaction://hlinksldjump"/>
              </a:rPr>
              <a:t>1</a:t>
            </a:r>
            <a:r>
              <a:rPr lang="en-US" sz="1600" b="1" dirty="0">
                <a:latin typeface="Times New Roman" panose="02020603050405020304" pitchFamily="18" charset="0"/>
                <a:cs typeface="Times New Roman" panose="02020603050405020304" pitchFamily="18" charset="0"/>
                <a:hlinkClick r:id="rId3" action="ppaction://hlinksldjump"/>
              </a:rPr>
              <a:t>] </a:t>
            </a:r>
            <a:r>
              <a:rPr lang="en-US" sz="1600" dirty="0">
                <a:latin typeface="Times New Roman" panose="02020603050405020304" pitchFamily="18" charset="0"/>
                <a:cs typeface="Times New Roman" panose="02020603050405020304" pitchFamily="18" charset="0"/>
              </a:rPr>
              <a:t>M. A. Shahjalal, Z. Ahmad, R. Rayan and L. </a:t>
            </a:r>
            <a:r>
              <a:rPr lang="en-US" sz="1600" dirty="0" err="1">
                <a:latin typeface="Times New Roman" panose="02020603050405020304" pitchFamily="18" charset="0"/>
                <a:cs typeface="Times New Roman" panose="02020603050405020304" pitchFamily="18" charset="0"/>
              </a:rPr>
              <a:t>Alam</a:t>
            </a:r>
            <a:r>
              <a:rPr lang="en-US" sz="1600" dirty="0">
                <a:latin typeface="Times New Roman" panose="02020603050405020304" pitchFamily="18" charset="0"/>
                <a:cs typeface="Times New Roman" panose="02020603050405020304" pitchFamily="18" charset="0"/>
              </a:rPr>
              <a:t>, "An approach to automate the scorecard in cricket with computer vision and machine learning," 2017 3rd International Conference on Electrical Information and Communication Technology (EICT), 2017,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10.1109/EICT.2017.8275204.</a:t>
            </a: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[1</a:t>
            </a:r>
            <a:r>
              <a:rPr lang="en-GB" sz="1600" b="1" dirty="0">
                <a:latin typeface="Times New Roman" panose="02020603050405020304" pitchFamily="18" charset="0"/>
                <a:cs typeface="Times New Roman" panose="02020603050405020304" pitchFamily="18" charset="0"/>
                <a:hlinkClick r:id="rId4" action="ppaction://hlinksldjump"/>
              </a:rPr>
              <a:t>2</a:t>
            </a:r>
            <a:r>
              <a:rPr lang="en-US" sz="1600" b="1" dirty="0">
                <a:latin typeface="Times New Roman" panose="02020603050405020304" pitchFamily="18" charset="0"/>
                <a:cs typeface="Times New Roman" panose="02020603050405020304" pitchFamily="18" charset="0"/>
                <a:hlinkClick r:id="rId4" action="ppaction://hlinksldjump"/>
              </a:rPr>
              <a:t>] </a:t>
            </a:r>
            <a:r>
              <a:rPr lang="en-US" sz="1600" dirty="0" err="1">
                <a:latin typeface="Times New Roman" panose="02020603050405020304" pitchFamily="18" charset="0"/>
                <a:cs typeface="Times New Roman" panose="02020603050405020304" pitchFamily="18" charset="0"/>
              </a:rPr>
              <a:t>Dadgostar</a:t>
            </a:r>
            <a:r>
              <a:rPr lang="en-US" sz="1600" dirty="0">
                <a:latin typeface="Times New Roman" panose="02020603050405020304" pitchFamily="18" charset="0"/>
                <a:cs typeface="Times New Roman" panose="02020603050405020304" pitchFamily="18" charset="0"/>
              </a:rPr>
              <a:t>, Farhad &amp; </a:t>
            </a:r>
            <a:r>
              <a:rPr lang="en-US" sz="1600" dirty="0" err="1">
                <a:latin typeface="Times New Roman" panose="02020603050405020304" pitchFamily="18" charset="0"/>
                <a:cs typeface="Times New Roman" panose="02020603050405020304" pitchFamily="18" charset="0"/>
              </a:rPr>
              <a:t>Barczak</a:t>
            </a:r>
            <a:r>
              <a:rPr lang="en-US" sz="1600" dirty="0">
                <a:latin typeface="Times New Roman" panose="02020603050405020304" pitchFamily="18" charset="0"/>
                <a:cs typeface="Times New Roman" panose="02020603050405020304" pitchFamily="18" charset="0"/>
              </a:rPr>
              <a:t>, Andre &amp; </a:t>
            </a:r>
            <a:r>
              <a:rPr lang="en-US" sz="1600" dirty="0" err="1">
                <a:latin typeface="Times New Roman" panose="02020603050405020304" pitchFamily="18" charset="0"/>
                <a:cs typeface="Times New Roman" panose="02020603050405020304" pitchFamily="18" charset="0"/>
              </a:rPr>
              <a:t>Sarrafzadeh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Abdolhossein</a:t>
            </a:r>
            <a:r>
              <a:rPr lang="en-US" sz="1600" dirty="0">
                <a:latin typeface="Times New Roman" panose="02020603050405020304" pitchFamily="18" charset="0"/>
                <a:cs typeface="Times New Roman" panose="02020603050405020304" pitchFamily="18" charset="0"/>
              </a:rPr>
              <a:t>. (2005). A Color Hand Gesture Database for Evaluating and Improving Algorithms on Hand Gesture and Posture Recognition. Res. Lett. Inf. Math. Sci. 7. 127-134.</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56</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endParaRPr lang="en-US" altLang="en-US"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9"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57</a:t>
            </a:r>
          </a:p>
        </p:txBody>
      </p:sp>
      <p:sp>
        <p:nvSpPr>
          <p:cNvPr id="3"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5" name="Date Placeholder 4"/>
          <p:cNvSpPr>
            <a:spLocks noGrp="1"/>
          </p:cNvSpPr>
          <p:nvPr>
            <p:ph type="dt" sz="half" idx="10"/>
          </p:nvPr>
        </p:nvSpPr>
        <p:spPr/>
        <p:txBody>
          <a:bodyPr/>
          <a:lstStyle/>
          <a:p>
            <a:r>
              <a:rPr lang="en-IN" altLang="en-US" dirty="0">
                <a:sym typeface="+mn-ea"/>
              </a:rPr>
              <a:t>05/11/2023</a:t>
            </a: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57</a:t>
            </a:fld>
            <a:endParaRPr lang="en-US" sz="1400" b="1"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sz="1600" dirty="0">
                <a:latin typeface="Times New Roman" panose="02020603050405020304" pitchFamily="18" charset="0"/>
                <a:cs typeface="Times New Roman" panose="02020603050405020304" pitchFamily="18" charset="0"/>
              </a:rPr>
              <a:t>Static Hand Gesture Recognition Based on Convolutional</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Neural Networks</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3</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Raimundo F. Pinto Jr. , Carlos D. B. Borges, Antˆonio M. A. Almeida ,</a:t>
            </a:r>
          </a:p>
          <a:p>
            <a:pPr marL="0" indent="0" algn="just">
              <a:buNone/>
            </a:pPr>
            <a:r>
              <a:rPr lang="en-US" sz="1600" dirty="0">
                <a:latin typeface="Times New Roman" panose="02020603050405020304" pitchFamily="18" charset="0"/>
                <a:cs typeface="Times New Roman" panose="02020603050405020304" pitchFamily="18" charset="0"/>
              </a:rPr>
              <a:t>and I´alis C. Paula Jr.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Proposes a gesture recognition method using convolutional neural networks.</a:t>
            </a:r>
          </a:p>
          <a:p>
            <a:pPr algn="just"/>
            <a:r>
              <a:rPr lang="en-IN" altLang="en-US" sz="1600" dirty="0">
                <a:latin typeface="Times New Roman" panose="02020603050405020304" pitchFamily="18" charset="0"/>
                <a:cs typeface="Times New Roman" panose="02020603050405020304" pitchFamily="18" charset="0"/>
                <a:sym typeface="+mn-ea"/>
              </a:rPr>
              <a:t>The procedure involves the application of morphological filters, contour generation, polygonal approximation, and segmentation during preprocessing, in which they contribute to a better feature extraction.</a:t>
            </a:r>
          </a:p>
          <a:p>
            <a:pPr algn="just"/>
            <a:r>
              <a:rPr lang="en-IN" altLang="en-US" sz="1600" dirty="0">
                <a:latin typeface="Times New Roman" panose="02020603050405020304" pitchFamily="18" charset="0"/>
                <a:cs typeface="Times New Roman" panose="02020603050405020304" pitchFamily="18" charset="0"/>
                <a:sym typeface="+mn-ea"/>
              </a:rPr>
              <a:t> Segmentation algorithms can be implemented to separate, colors, textures, points, lines, discontinuities, borders, among others.</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P</a:t>
            </a:r>
            <a:r>
              <a:rPr lang="en-US" sz="1600" dirty="0">
                <a:effectLst/>
                <a:latin typeface="Times New Roman" panose="02020603050405020304" pitchFamily="18" charset="0"/>
                <a:cs typeface="Times New Roman" panose="02020603050405020304" pitchFamily="18" charset="0"/>
                <a:sym typeface="+mn-ea"/>
              </a:rPr>
              <a:t>roposed methodology are much simpler and have a lower computational cost.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T</a:t>
            </a:r>
            <a:r>
              <a:rPr lang="en-US" sz="1600" dirty="0">
                <a:effectLst/>
                <a:latin typeface="Times New Roman" panose="02020603050405020304" pitchFamily="18" charset="0"/>
                <a:cs typeface="Times New Roman" panose="02020603050405020304" pitchFamily="18" charset="0"/>
                <a:sym typeface="+mn-ea"/>
              </a:rPr>
              <a:t>he proposed methodology approaches only cases of gestures present in static images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6</a:t>
            </a:fld>
            <a:endParaRPr lang="en-US" sz="1400" b="1"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Hand Gesture Recognition Systems with the Wearable Myo Armband</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4</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Engin Kaya, Tufan Kumbasar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hand gesture recognition systems deal with identifying a given gesture performed by the hand.</a:t>
            </a:r>
          </a:p>
          <a:p>
            <a:pPr algn="just"/>
            <a:r>
              <a:rPr lang="en-IN" altLang="en-US" sz="1600" dirty="0">
                <a:latin typeface="Times New Roman" panose="02020603050405020304" pitchFamily="18" charset="0"/>
                <a:cs typeface="Times New Roman" panose="02020603050405020304" pitchFamily="18" charset="0"/>
                <a:sym typeface="+mn-ea"/>
              </a:rPr>
              <a:t>Utilized machine learning techniques to recognize the hand gestures.</a:t>
            </a:r>
          </a:p>
          <a:p>
            <a:pPr algn="just"/>
            <a:r>
              <a:rPr lang="en-IN" altLang="en-US" sz="1600" dirty="0">
                <a:latin typeface="Times New Roman" panose="02020603050405020304" pitchFamily="18" charset="0"/>
                <a:cs typeface="Times New Roman" panose="02020603050405020304" pitchFamily="18" charset="0"/>
                <a:sym typeface="+mn-ea"/>
              </a:rPr>
              <a:t>Seven different time domain features are extracted from the raw EMG signals using sliding window approach to get distinctive information. </a:t>
            </a:r>
          </a:p>
          <a:p>
            <a:pPr algn="just"/>
            <a:r>
              <a:rPr lang="en-IN" altLang="en-US" sz="1600" dirty="0">
                <a:latin typeface="Times New Roman" panose="02020603050405020304" pitchFamily="18" charset="0"/>
                <a:cs typeface="Times New Roman" panose="02020603050405020304" pitchFamily="18" charset="0"/>
                <a:sym typeface="+mn-ea"/>
              </a:rPr>
              <a:t> The performance of kNN, SVM and ANN algorithm will be compared.</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r>
              <a:rPr lang="en-IN" sz="1600" dirty="0">
                <a:latin typeface="Times New Roman" panose="02020603050405020304" pitchFamily="18" charset="0"/>
                <a:cs typeface="Times New Roman" panose="02020603050405020304" pitchFamily="18" charset="0"/>
                <a:sym typeface="+mn-ea"/>
              </a:rPr>
              <a:t>.</a:t>
            </a:r>
            <a:endParaRPr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lang="en-US" sz="1600" dirty="0">
                <a:effectLst/>
                <a:latin typeface="Times New Roman" panose="02020603050405020304" pitchFamily="18" charset="0"/>
                <a:cs typeface="Times New Roman" panose="02020603050405020304" pitchFamily="18" charset="0"/>
                <a:sym typeface="+mn-ea"/>
              </a:rPr>
              <a:t>eed to test the proposed method with recording signals from different people and for more complicated hand gestures.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7</a:t>
            </a:fld>
            <a:endParaRPr lang="en-US" sz="1400" b="1"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 Title:</a:t>
            </a:r>
            <a:r>
              <a:rPr lang="en-US" sz="1600" dirty="0">
                <a:latin typeface="Times New Roman" panose="02020603050405020304" pitchFamily="18" charset="0"/>
                <a:cs typeface="Times New Roman" panose="02020603050405020304" pitchFamily="18" charset="0"/>
              </a:rPr>
              <a:t>Gesture Recognition to Make Umpire Decisions </a:t>
            </a:r>
            <a:r>
              <a:rPr lang="en-IN" altLang="en-US" sz="1600" dirty="0">
                <a:latin typeface="Times New Roman" panose="02020603050405020304" pitchFamily="18" charset="0"/>
                <a:cs typeface="Times New Roman" panose="02020603050405020304" pitchFamily="18" charset="0"/>
                <a:hlinkClick r:id="rId3" action="ppaction://hlinksldjump"/>
              </a:rPr>
              <a:t>[</a:t>
            </a:r>
            <a:r>
              <a:rPr lang="en-GB" altLang="en-IN" sz="1600" dirty="0">
                <a:latin typeface="Times New Roman" panose="02020603050405020304" pitchFamily="18" charset="0"/>
                <a:cs typeface="Times New Roman" panose="02020603050405020304" pitchFamily="18" charset="0"/>
                <a:hlinkClick r:id="rId3" action="ppaction://hlinksldjump"/>
              </a:rPr>
              <a:t>5</a:t>
            </a:r>
            <a:r>
              <a:rPr lang="en-IN" alt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Lesha Bhansali </a:t>
            </a:r>
            <a:r>
              <a:rPr lang="en-I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Meera Narvekar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gesture Recognition System aims squarely to introduce a more robust technology to show Umpire choices with the assistance of Gesture Recognition and trailing of hand movement of the Umpire.</a:t>
            </a:r>
          </a:p>
          <a:p>
            <a:pPr algn="just"/>
            <a:r>
              <a:rPr lang="en-IN" altLang="en-US" sz="1600" dirty="0">
                <a:latin typeface="Times New Roman" panose="02020603050405020304" pitchFamily="18" charset="0"/>
                <a:cs typeface="Times New Roman" panose="02020603050405020304" pitchFamily="18" charset="0"/>
                <a:sym typeface="+mn-ea"/>
              </a:rPr>
              <a:t>This technology helps to alleviate the burden of the scorekeepers.</a:t>
            </a:r>
          </a:p>
          <a:p>
            <a:pPr algn="just"/>
            <a:r>
              <a:rPr lang="en-IN" altLang="en-US" sz="1600" dirty="0">
                <a:latin typeface="Times New Roman" panose="02020603050405020304" pitchFamily="18" charset="0"/>
                <a:cs typeface="Times New Roman" panose="02020603050405020304" pitchFamily="18" charset="0"/>
                <a:sym typeface="+mn-ea"/>
              </a:rPr>
              <a:t>The authors tested the subsequent six gestures particularly OUT, SIX, NEWBALL, NO-BALL, DEAD_BALL, FOUR.</a:t>
            </a:r>
          </a:p>
          <a:p>
            <a:pPr algn="just"/>
            <a:r>
              <a:rPr lang="en-IN" altLang="en-US" sz="1600" dirty="0">
                <a:latin typeface="Times New Roman" panose="02020603050405020304" pitchFamily="18" charset="0"/>
                <a:cs typeface="Times New Roman" panose="02020603050405020304" pitchFamily="18" charset="0"/>
                <a:sym typeface="+mn-ea"/>
              </a:rPr>
              <a:t>Edge detection algorithms which emphasizes edges and transitions.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a:t>
            </a:r>
            <a:r>
              <a:rPr sz="1600" dirty="0">
                <a:effectLst/>
                <a:latin typeface="Times New Roman" panose="02020603050405020304" pitchFamily="18" charset="0"/>
                <a:cs typeface="Times New Roman" panose="02020603050405020304" pitchFamily="18" charset="0"/>
                <a:sym typeface="+mn-ea"/>
              </a:rPr>
              <a:t>apable of recognising a group of six umpire gestures from the game of cricke</a:t>
            </a:r>
            <a:r>
              <a:rPr lang="en-IN" sz="1600" dirty="0">
                <a:effectLst/>
                <a:latin typeface="Times New Roman" panose="02020603050405020304" pitchFamily="18" charset="0"/>
                <a:cs typeface="Times New Roman" panose="02020603050405020304" pitchFamily="18" charset="0"/>
                <a:sym typeface="+mn-ea"/>
              </a:rPr>
              <a:t>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of segmenting gestures</a:t>
            </a:r>
            <a:r>
              <a:rPr lang="en-IN" sz="1600" dirty="0">
                <a:effectLst/>
                <a:latin typeface="Times New Roman" panose="02020603050405020304" pitchFamily="18" charset="0"/>
                <a:cs typeface="Times New Roman" panose="02020603050405020304" pitchFamily="18" charset="0"/>
                <a:sym typeface="+mn-ea"/>
              </a:rPr>
              <a:t>.</a:t>
            </a:r>
            <a:endParaRPr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8</a:t>
            </a:fld>
            <a:endParaRPr lang="en-US" sz="1400" b="1"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sz="1600" b="1" dirty="0">
                <a:latin typeface="Times New Roman" panose="02020603050405020304" pitchFamily="18" charset="0"/>
                <a:cs typeface="Times New Roman" panose="02020603050405020304" pitchFamily="18" charset="0"/>
              </a:rPr>
              <a:t> Title:</a:t>
            </a:r>
            <a:r>
              <a:rPr sz="1600" dirty="0">
                <a:latin typeface="Times New Roman" panose="02020603050405020304" pitchFamily="18" charset="0"/>
                <a:cs typeface="Times New Roman" panose="02020603050405020304" pitchFamily="18" charset="0"/>
              </a:rPr>
              <a:t> Automatic Labeling of Sports Video</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Using Umpire Gesture Recognition</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hlinkClick r:id="rId3" action="ppaction://hlinksldjump"/>
              </a:rPr>
              <a:t>[6]</a:t>
            </a:r>
            <a:endParaRPr sz="1600" dirty="0">
              <a:latin typeface="Times New Roman" panose="02020603050405020304" pitchFamily="18" charset="0"/>
              <a:cs typeface="Times New Roman" panose="02020603050405020304" pitchFamily="18" charset="0"/>
            </a:endParaRPr>
          </a:p>
          <a:p>
            <a:pPr marL="0" indent="0" algn="just">
              <a:buNone/>
            </a:pPr>
            <a:r>
              <a:rPr sz="1600" b="1" dirty="0">
                <a:latin typeface="Times New Roman" panose="02020603050405020304" pitchFamily="18" charset="0"/>
                <a:cs typeface="Times New Roman" panose="02020603050405020304" pitchFamily="18" charset="0"/>
              </a:rPr>
              <a:t>Author: </a:t>
            </a:r>
            <a:r>
              <a:rPr sz="1600" dirty="0">
                <a:latin typeface="Times New Roman" panose="02020603050405020304" pitchFamily="18" charset="0"/>
                <a:cs typeface="Times New Roman" panose="02020603050405020304" pitchFamily="18" charset="0"/>
              </a:rPr>
              <a:t>Graeme S. Chambers, Svetha Venkatesh, and Geoff A.W. West</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Annotating sports videos Data from accelerometers is used to augment sports video.</a:t>
            </a:r>
          </a:p>
          <a:p>
            <a:pPr algn="just"/>
            <a:r>
              <a:rPr lang="en-IN" altLang="en-US" sz="1600" dirty="0">
                <a:latin typeface="Times New Roman" panose="02020603050405020304" pitchFamily="18" charset="0"/>
                <a:cs typeface="Times New Roman" panose="02020603050405020304" pitchFamily="18" charset="0"/>
                <a:sym typeface="+mn-ea"/>
              </a:rPr>
              <a:t>Umpires in the game wear wrist bands.</a:t>
            </a:r>
          </a:p>
          <a:p>
            <a:pPr algn="just"/>
            <a:r>
              <a:rPr lang="en-IN" altLang="en-US" sz="1600" dirty="0">
                <a:latin typeface="Times New Roman" panose="02020603050405020304" pitchFamily="18" charset="0"/>
                <a:cs typeface="Times New Roman" panose="02020603050405020304" pitchFamily="18" charset="0"/>
                <a:sym typeface="+mn-ea"/>
              </a:rPr>
              <a:t>A hierarchical hidden Markov model to solve the problem of automatic segmentation and robust gesture classification.</a:t>
            </a:r>
          </a:p>
          <a:p>
            <a:pPr algn="just"/>
            <a:r>
              <a:rPr lang="en-IN" altLang="en-US" sz="1600" dirty="0">
                <a:latin typeface="Times New Roman" panose="02020603050405020304" pitchFamily="18" charset="0"/>
                <a:cs typeface="Times New Roman" panose="02020603050405020304" pitchFamily="18" charset="0"/>
                <a:sym typeface="+mn-ea"/>
              </a:rPr>
              <a:t>The algorithm proceeds as follows: for each period of movement ahead in time (up to 10sec) of the start of a candidate gesture, calculate the likelihood of each model for that region.</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T</a:t>
            </a:r>
            <a:r>
              <a:rPr sz="1600" dirty="0">
                <a:latin typeface="Times New Roman" panose="02020603050405020304" pitchFamily="18" charset="0"/>
                <a:cs typeface="Times New Roman" panose="02020603050405020304" pitchFamily="18" charset="0"/>
                <a:sym typeface="+mn-ea"/>
              </a:rPr>
              <a:t>he system performs well overall with the exception of handling unknown movements which have similarities to known movements.</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F</a:t>
            </a:r>
            <a:r>
              <a:rPr sz="1600" dirty="0">
                <a:latin typeface="Times New Roman" panose="02020603050405020304" pitchFamily="18" charset="0"/>
                <a:cs typeface="Times New Roman" panose="02020603050405020304" pitchFamily="18" charset="0"/>
                <a:sym typeface="+mn-ea"/>
              </a:rPr>
              <a:t>iller ratio requires further investigation for deciding when a known gesture occurs.</a:t>
            </a: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9</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2" name="Date Placeholder 1"/>
          <p:cNvSpPr>
            <a:spLocks noGrp="1"/>
          </p:cNvSpPr>
          <p:nvPr>
            <p:ph type="dt" sz="half" idx="10"/>
          </p:nvPr>
        </p:nvSpPr>
        <p:spPr/>
        <p:txBody>
          <a:bodyPr/>
          <a:lstStyle/>
          <a:p>
            <a:r>
              <a:rPr lang="en-IN" altLang="en-US" dirty="0">
                <a:sym typeface="+mn-ea"/>
              </a:rPr>
              <a:t>05/11/2023</a:t>
            </a:r>
            <a:endParaRPr lang="en-US" altLang="en-US" dirty="0">
              <a:sym typeface="+mn-ea"/>
            </a:endParaRPr>
          </a:p>
        </p:txBody>
      </p:sp>
      <p:sp>
        <p:nvSpPr>
          <p:cNvPr id="4" name="Slide Number Placeholder 3"/>
          <p:cNvSpPr>
            <a:spLocks noGrp="1"/>
          </p:cNvSpPr>
          <p:nvPr>
            <p:ph type="sldNum" sz="quarter" idx="12"/>
          </p:nvPr>
        </p:nvSpPr>
        <p:spPr/>
        <p:txBody>
          <a:bodyPr/>
          <a:lstStyle/>
          <a:p>
            <a:pPr algn="ctr"/>
            <a:fld id="{ECBC0750-C1CD-4D8E-ADE1-93E3A0AC8329}" type="slidenum">
              <a:rPr lang="en-US" sz="1400" b="1" smtClean="0">
                <a:solidFill>
                  <a:srgbClr val="FFFFFF"/>
                </a:solidFill>
              </a:rPr>
              <a:t>9</a:t>
            </a:fld>
            <a:endParaRPr lang="en-US" sz="1400" b="1" dirty="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 xmlns:wpsdc="http://www.wps.cn/officeDocument/2017/drawingmlCustomData"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 xmlns:wpsdc="http://www.wps.cn/officeDocument/2017/drawingmlCustomData"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Microsoft Office PowerPoint</Application>
  <PresentationFormat>On-screen Show (16:9)</PresentationFormat>
  <Paragraphs>836</Paragraphs>
  <Slides>57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57</vt:i4>
      </vt:variant>
    </vt:vector>
  </HeadingPairs>
  <TitlesOfParts>
    <vt:vector size="62" baseType="lpstr">
      <vt:lpstr>Arial</vt:lpstr>
      <vt:lpstr>Calibri</vt:lpstr>
      <vt:lpstr>Times New Roman</vt:lpstr>
      <vt:lpstr>Office Theme</vt:lpstr>
      <vt:lpstr>1_Office Theme</vt:lpstr>
      <vt:lpstr>PowerPoint Presentation</vt:lpstr>
      <vt:lpstr>BIRD VIEW</vt:lpstr>
      <vt:lpstr>INTRODUCTION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PowerPoint Presentation</vt:lpstr>
      <vt:lpstr>COMPARATIVE ANALYSIS </vt:lpstr>
      <vt:lpstr>COMPARATIVE ANALYSIS </vt:lpstr>
      <vt:lpstr>COMPARATIVE ANALYSIS </vt:lpstr>
      <vt:lpstr>COMPARATIVE ANALYSIS </vt:lpstr>
      <vt:lpstr>PROBLEM STATEMENT </vt:lpstr>
      <vt:lpstr>SYSTEM REQUIREMENTS</vt:lpstr>
      <vt:lpstr>DESIGN METHODOLOGY</vt:lpstr>
      <vt:lpstr>MODULE DESCRIPTION</vt:lpstr>
      <vt:lpstr>MODULE DESCRIPTION</vt:lpstr>
      <vt:lpstr>MODULE DESCRIPTION</vt:lpstr>
      <vt:lpstr>MODULE DESCRIPTION</vt:lpstr>
      <vt:lpstr>SYSTEM TESTING</vt:lpstr>
      <vt:lpstr>SYSTEM TESTING</vt:lpstr>
      <vt:lpstr>SYSTEM TESTING</vt:lpstr>
      <vt:lpstr>SYSTEM TESTING</vt:lpstr>
      <vt:lpstr>SYSTEM TESTING</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DEMONSTRATION</vt:lpstr>
      <vt:lpstr>PROJECT OUTCOME </vt:lpstr>
      <vt:lpstr>APPLICATIONS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43</cp:revision>
  <dcterms:created xsi:type="dcterms:W3CDTF">2016-03-17T09:21:00Z</dcterms:created>
  <dcterms:modified xsi:type="dcterms:W3CDTF">2023-05-22T12:55:04Z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1033-11.2.0.11537</vt:lpwstr>
  </property>
  <property fmtid="{D5CDD505-2E9C-101B-9397-08002B2CF9AE}" pid="5" name="ICV">
    <vt:lpwstr>7E9FDA8C852E442092FDE6D50B4CE7ED</vt:lpwstr>
  </property>
</Properties>
</file>