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3"/>
  </p:sldMasterIdLst>
  <p:notesMasterIdLst>
    <p:notesMasterId r:id="rId5"/>
  </p:notesMasterIdLst>
  <p:handoutMasterIdLst>
    <p:handoutMasterId r:id="rId27"/>
  </p:handoutMasterIdLst>
  <p:sldIdLst>
    <p:sldId id="256" r:id="rId4"/>
    <p:sldId id="315" r:id="rId6"/>
    <p:sldId id="316" r:id="rId7"/>
    <p:sldId id="303" r:id="rId8"/>
    <p:sldId id="333" r:id="rId9"/>
    <p:sldId id="334" r:id="rId10"/>
    <p:sldId id="341" r:id="rId11"/>
    <p:sldId id="342" r:id="rId12"/>
    <p:sldId id="343" r:id="rId13"/>
    <p:sldId id="344" r:id="rId14"/>
    <p:sldId id="345" r:id="rId15"/>
    <p:sldId id="347" r:id="rId16"/>
    <p:sldId id="365" r:id="rId17"/>
    <p:sldId id="321" r:id="rId18"/>
    <p:sldId id="327" r:id="rId19"/>
    <p:sldId id="364" r:id="rId20"/>
    <p:sldId id="326" r:id="rId21"/>
    <p:sldId id="322" r:id="rId22"/>
    <p:sldId id="319" r:id="rId23"/>
    <p:sldId id="374" r:id="rId24"/>
    <p:sldId id="324" r:id="rId25"/>
    <p:sldId id="317" r:id="rId2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02" d="100"/>
          <a:sy n="102" d="100"/>
        </p:scale>
        <p:origin x="173" y="14"/>
      </p:cViewPr>
      <p:guideLst>
        <p:guide orient="horz" pos="163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fld>
            <a:endParaRPr lang="en-US"/>
          </a:p>
        </p:txBody>
      </p:sp>
    </p:spTree>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fld>
            <a:endParaRPr lang="en-US"/>
          </a:p>
        </p:txBody>
      </p:sp>
      <p:sp>
        <p:nvSpPr>
          <p:cNvPr id="5" name="Header Placeholder 4"/>
          <p:cNvSpPr>
            <a:spLocks noGrp="1"/>
          </p:cNvSpPr>
          <p:nvPr>
            <p:ph type="hdr" sz="quarter" idx="11"/>
          </p:nvPr>
        </p:nvSpPr>
        <p:spPr/>
        <p:txBody>
          <a:bodyPr/>
          <a:lstStyle/>
          <a:p>
            <a:r>
              <a:rPr lang="en-US"/>
              <a:t>2018 - 19 Phase II</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3EB09E-62B8-4931-A740-BCE383B263AD}" type="datetime1">
              <a:rPr lang="en-US" smtClean="0"/>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3EB09E-62B8-4931-A740-BCE383B263AD}" type="datetime1">
              <a:rPr lang="en-US" smtClean="0"/>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fld>
            <a:endParaRPr lang="en-US" dirty="0">
              <a:solidFill>
                <a:schemeClr val="tx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AD958E-392C-45A5-8B7C-6FFEC23D40D9}" type="datetime1">
              <a:rPr lang="en-US" smtClean="0"/>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EF229E-9CC9-445C-B402-B93B63F9A471}" type="datetime1">
              <a:rPr lang="en-US" smtClean="0"/>
            </a:fld>
            <a:endParaRPr lang="en-US"/>
          </a:p>
        </p:txBody>
      </p:sp>
      <p:sp>
        <p:nvSpPr>
          <p:cNvPr id="5" name="Footer Placeholder 4"/>
          <p:cNvSpPr>
            <a:spLocks noGrp="1"/>
          </p:cNvSpPr>
          <p:nvPr>
            <p:ph type="ftr" sz="quarter" idx="11"/>
          </p:nvPr>
        </p:nvSpPr>
        <p:spPr/>
        <p:txBody>
          <a:bodyPr/>
          <a:lstStyle/>
          <a:p>
            <a:r>
              <a:rPr lang="en-US" dirty="0"/>
              <a:t>Department of CSE, Vemana IT</a:t>
            </a:r>
            <a:endParaRPr lang="en-US" dirty="0"/>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fld>
            <a:endParaRPr lang="en-US" sz="2400" dirty="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C12418-A1E9-40C6-9BFD-22F174C7C75A}"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793B659-6005-4324-A283-1E4ADF604BA5}" type="datetime1">
              <a:rPr lang="en-US" smtClean="0"/>
            </a:fld>
            <a:endParaRPr lang="en-US"/>
          </a:p>
        </p:txBody>
      </p:sp>
      <p:sp>
        <p:nvSpPr>
          <p:cNvPr id="8" name="Footer Placeholder 7"/>
          <p:cNvSpPr>
            <a:spLocks noGrp="1"/>
          </p:cNvSpPr>
          <p:nvPr>
            <p:ph type="ftr" sz="quarter" idx="11"/>
          </p:nvPr>
        </p:nvSpPr>
        <p:spPr/>
        <p:txBody>
          <a:bodyPr/>
          <a:lstStyle/>
          <a:p>
            <a:r>
              <a:rPr lang="en-US" dirty="0"/>
              <a:t>Department of CSE, Vemana IT</a:t>
            </a:r>
            <a:endParaRPr lang="en-US" dirty="0"/>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B7F26AC-5549-4798-B196-7FC3403A62EA}" type="datetime1">
              <a:rPr lang="en-US" smtClean="0"/>
            </a:fld>
            <a:endParaRPr lang="en-US"/>
          </a:p>
        </p:txBody>
      </p:sp>
      <p:sp>
        <p:nvSpPr>
          <p:cNvPr id="4" name="Footer Placeholder 3"/>
          <p:cNvSpPr>
            <a:spLocks noGrp="1"/>
          </p:cNvSpPr>
          <p:nvPr>
            <p:ph type="ftr" sz="quarter" idx="11"/>
          </p:nvPr>
        </p:nvSpPr>
        <p:spPr/>
        <p:txBody>
          <a:bodyPr/>
          <a:lstStyle/>
          <a:p>
            <a:r>
              <a:rPr lang="en-US" dirty="0"/>
              <a:t>Department of CSE, Vemana IT</a:t>
            </a:r>
            <a:endParaRPr lang="en-US" dirty="0"/>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fld>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fld>
            <a:endParaRPr lang="en-US"/>
          </a:p>
        </p:txBody>
      </p:sp>
      <p:sp>
        <p:nvSpPr>
          <p:cNvPr id="3" name="Footer Placeholder 2"/>
          <p:cNvSpPr>
            <a:spLocks noGrp="1"/>
          </p:cNvSpPr>
          <p:nvPr>
            <p:ph type="ftr" sz="quarter" idx="11"/>
          </p:nvPr>
        </p:nvSpPr>
        <p:spPr/>
        <p:txBody>
          <a:bodyPr/>
          <a:lstStyle/>
          <a:p>
            <a:r>
              <a:rPr lang="en-US" dirty="0"/>
              <a:t>Department of CSE, Vemana IT</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fld>
            <a:endParaRPr lang="en-US" dirty="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565FB-884B-42DB-93BA-92C1B703D307}"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fld>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AD958E-392C-45A5-8B7C-6FFEC23D40D9}" type="datetime1">
              <a:rPr lang="en-US" smtClean="0"/>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DC7979-20C0-4E52-BDB0-0EB42B253591}"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fld>
            <a:endParaRPr lang="en-US" sz="28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EF229E-9CC9-445C-B402-B93B63F9A471}" type="datetime1">
              <a:rPr lang="en-US" smtClean="0"/>
            </a:fld>
            <a:endParaRPr lang="en-US"/>
          </a:p>
        </p:txBody>
      </p:sp>
      <p:sp>
        <p:nvSpPr>
          <p:cNvPr id="5" name="Footer Placeholder 4"/>
          <p:cNvSpPr>
            <a:spLocks noGrp="1"/>
          </p:cNvSpPr>
          <p:nvPr>
            <p:ph type="ftr" sz="quarter" idx="11"/>
          </p:nvPr>
        </p:nvSpPr>
        <p:spPr/>
        <p:txBody>
          <a:bodyPr/>
          <a:lstStyle/>
          <a:p>
            <a:r>
              <a:rPr lang="en-US" dirty="0"/>
              <a:t>Department of CSE, Vemana IT</a:t>
            </a:r>
            <a:endParaRPr lang="en-US" dirty="0"/>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C12418-A1E9-40C6-9BFD-22F174C7C75A}"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793B659-6005-4324-A283-1E4ADF604BA5}" type="datetime1">
              <a:rPr lang="en-US" smtClean="0"/>
            </a:fld>
            <a:endParaRPr lang="en-US"/>
          </a:p>
        </p:txBody>
      </p:sp>
      <p:sp>
        <p:nvSpPr>
          <p:cNvPr id="8" name="Footer Placeholder 7"/>
          <p:cNvSpPr>
            <a:spLocks noGrp="1"/>
          </p:cNvSpPr>
          <p:nvPr>
            <p:ph type="ftr" sz="quarter" idx="11"/>
          </p:nvPr>
        </p:nvSpPr>
        <p:spPr/>
        <p:txBody>
          <a:bodyPr/>
          <a:lstStyle/>
          <a:p>
            <a:r>
              <a:rPr lang="en-US" dirty="0"/>
              <a:t>Department of CSE, Vemana IT</a:t>
            </a:r>
            <a:endParaRPr lang="en-US" dirty="0"/>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B7F26AC-5549-4798-B196-7FC3403A62EA}" type="datetime1">
              <a:rPr lang="en-US" smtClean="0"/>
            </a:fld>
            <a:endParaRPr lang="en-US"/>
          </a:p>
        </p:txBody>
      </p:sp>
      <p:sp>
        <p:nvSpPr>
          <p:cNvPr id="4" name="Footer Placeholder 3"/>
          <p:cNvSpPr>
            <a:spLocks noGrp="1"/>
          </p:cNvSpPr>
          <p:nvPr>
            <p:ph type="ftr" sz="quarter" idx="11"/>
          </p:nvPr>
        </p:nvSpPr>
        <p:spPr/>
        <p:txBody>
          <a:bodyPr/>
          <a:lstStyle/>
          <a:p>
            <a:r>
              <a:rPr lang="en-US" dirty="0"/>
              <a:t>Department of CSE, Vemana IT</a:t>
            </a:r>
            <a:endParaRPr lang="en-US" dirty="0"/>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fld>
            <a:endParaRPr lang="en-US"/>
          </a:p>
        </p:txBody>
      </p:sp>
      <p:sp>
        <p:nvSpPr>
          <p:cNvPr id="3" name="Footer Placeholder 2"/>
          <p:cNvSpPr>
            <a:spLocks noGrp="1"/>
          </p:cNvSpPr>
          <p:nvPr>
            <p:ph type="ftr" sz="quarter" idx="11"/>
          </p:nvPr>
        </p:nvSpPr>
        <p:spPr/>
        <p:txBody>
          <a:bodyPr/>
          <a:lstStyle/>
          <a:p>
            <a:r>
              <a:rPr lang="en-US" dirty="0"/>
              <a:t>Department of CSE, Vemana IT</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565FB-884B-42DB-93BA-92C1B703D307}"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DC7979-20C0-4E52-BDB0-0EB42B253591}" type="datetime1">
              <a:rPr lang="en-US" smtClean="0"/>
            </a:fld>
            <a:endParaRPr lang="en-US"/>
          </a:p>
        </p:txBody>
      </p:sp>
      <p:sp>
        <p:nvSpPr>
          <p:cNvPr id="6" name="Footer Placeholder 5"/>
          <p:cNvSpPr>
            <a:spLocks noGrp="1"/>
          </p:cNvSpPr>
          <p:nvPr>
            <p:ph type="ftr" sz="quarter" idx="11"/>
          </p:nvPr>
        </p:nvSpPr>
        <p:spPr/>
        <p:txBody>
          <a:bodyPr/>
          <a:lstStyle/>
          <a:p>
            <a:r>
              <a:rPr lang="en-US" dirty="0"/>
              <a:t>Department of CSE, Vemana IT</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endParaRPr lang="en-US" sz="1400" dirty="0">
              <a:solidFill>
                <a:schemeClr val="tx2"/>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slide" Target="slide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slide" Target="slide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slide" Target="slide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slide" Target="slide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 Target="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3.xml"/><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 Target="slide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slide" Target="slide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slide" Target="slide1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slide" Target="slide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slide" Target="slid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p:nvPr/>
        </p:nvSpPr>
        <p:spPr>
          <a:xfrm>
            <a:off x="203110" y="310515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 RADHA RAI </a:t>
            </a:r>
            <a:r>
              <a:rPr lang="en-US" sz="1400" b="1" dirty="0">
                <a:latin typeface="Times New Roman" panose="02020603050405020304" pitchFamily="18" charset="0"/>
                <a:cs typeface="Times New Roman" panose="02020603050405020304" pitchFamily="18" charset="0"/>
              </a:rPr>
              <a:t>- </a:t>
            </a:r>
            <a:r>
              <a:rPr lang="en-IN" altLang="en-US" sz="1400" b="1" dirty="0">
                <a:latin typeface="Times New Roman" panose="02020603050405020304" pitchFamily="18" charset="0"/>
                <a:cs typeface="Times New Roman" panose="02020603050405020304" pitchFamily="18" charset="0"/>
              </a:rPr>
              <a:t>1VI19CS066</a:t>
            </a:r>
            <a:endParaRPr 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PRAKHAR KUMAR CHADRAKER</a:t>
            </a:r>
            <a:r>
              <a:rPr lang="en-US" sz="1400" b="1" dirty="0">
                <a:latin typeface="Times New Roman" panose="02020603050405020304" pitchFamily="18" charset="0"/>
                <a:cs typeface="Times New Roman" panose="02020603050405020304" pitchFamily="18" charset="0"/>
              </a:rPr>
              <a:t> - </a:t>
            </a:r>
            <a:r>
              <a:rPr lang="en-IN" altLang="en-US" sz="1400" b="1" dirty="0">
                <a:latin typeface="Times New Roman" panose="02020603050405020304" pitchFamily="18" charset="0"/>
                <a:cs typeface="Times New Roman" panose="02020603050405020304" pitchFamily="18" charset="0"/>
              </a:rPr>
              <a:t>1VI19CS070</a:t>
            </a:r>
            <a:endParaRPr lang="en-IN" alt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SHAIK NOWSHEEN - 1VI19CS098</a:t>
            </a:r>
            <a:endParaRPr lang="en-IN" alt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SHANTANU KUMAR SINGH - 1VI19CS100</a:t>
            </a:r>
            <a:endParaRPr lang="en-US" sz="1400" b="1" dirty="0">
              <a:latin typeface="Times New Roman" panose="02020603050405020304" pitchFamily="18" charset="0"/>
              <a:cs typeface="Times New Roman" panose="02020603050405020304" pitchFamily="18" charset="0"/>
            </a:endParaRPr>
          </a:p>
          <a:p>
            <a:pPr lvl="0">
              <a:spcBef>
                <a:spcPct val="20000"/>
              </a:spcBef>
            </a:pPr>
            <a:endParaRPr kumimoji="0" lang="en-I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p:nvPr/>
        </p:nvSpPr>
        <p:spPr>
          <a:xfrm>
            <a:off x="5456465" y="3105150"/>
            <a:ext cx="3429000" cy="10668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r>
              <a:rPr lang="en-US"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IN" alt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1400" b="1" dirty="0">
                <a:latin typeface="Times New Roman" panose="02020603050405020304" pitchFamily="18" charset="0"/>
                <a:cs typeface="Times New Roman" panose="02020603050405020304" pitchFamily="18" charset="0"/>
              </a:rPr>
              <a:t>	MS.VEENA G</a:t>
            </a:r>
            <a:endParaRPr 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IN" alt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ASSISTANT PROFESSOR</a:t>
            </a:r>
            <a:endParaRPr kumimoji="0" lang="en-IN" alt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TextBox 8"/>
          <p:cNvSpPr txBox="1"/>
          <p:nvPr/>
        </p:nvSpPr>
        <p:spPr>
          <a:xfrm>
            <a:off x="-1" y="2419975"/>
            <a:ext cx="9144000" cy="521970"/>
          </a:xfrm>
          <a:prstGeom prst="rect">
            <a:avLst/>
          </a:prstGeom>
          <a:solidFill>
            <a:schemeClr val="tx2">
              <a:lumMod val="40000"/>
              <a:lumOff val="60000"/>
            </a:schemeClr>
          </a:solidFill>
        </p:spPr>
        <p:txBody>
          <a:bodyPr wrap="square" rtlCol="0" anchor="ctr">
            <a:spAutoFit/>
          </a:bodyPr>
          <a:lstStyle/>
          <a:p>
            <a:pPr algn="ctr"/>
            <a:r>
              <a:rPr lang="en-IN" altLang="en-US" sz="2800" b="1" dirty="0">
                <a:latin typeface="Times New Roman" panose="02020603050405020304" pitchFamily="18" charset="0"/>
                <a:cs typeface="Times New Roman" panose="02020603050405020304" pitchFamily="18" charset="0"/>
              </a:rPr>
              <a:t>PJ22CS22 - AI CRICKET SCORE</a:t>
            </a:r>
            <a:endParaRPr lang="en-IN" altLang="en-US" sz="28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34" y="102393"/>
            <a:ext cx="8991601" cy="1600200"/>
          </a:xfrm>
          <a:prstGeom prst="rect">
            <a:avLst/>
          </a:prstGeom>
        </p:spPr>
      </p:pic>
      <p:sp>
        <p:nvSpPr>
          <p:cNvPr id="11" name="TextBox 10"/>
          <p:cNvSpPr txBox="1"/>
          <p:nvPr/>
        </p:nvSpPr>
        <p:spPr>
          <a:xfrm>
            <a:off x="2438400" y="1762961"/>
            <a:ext cx="4495800" cy="52197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Project Phase 1: Review </a:t>
            </a:r>
            <a:r>
              <a:rPr lang="en-IN" altLang="en-US" sz="2800" b="1" dirty="0">
                <a:solidFill>
                  <a:srgbClr val="FF0000"/>
                </a:solidFill>
                <a:latin typeface="Times New Roman" panose="02020603050405020304" pitchFamily="18" charset="0"/>
                <a:cs typeface="Times New Roman" panose="02020603050405020304" pitchFamily="18" charset="0"/>
              </a:rPr>
              <a:t>1</a:t>
            </a:r>
            <a:endParaRPr lang="en-IN" alt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sz="1600" b="1" dirty="0">
                <a:latin typeface="Times New Roman" panose="02020603050405020304" pitchFamily="18" charset="0"/>
                <a:cs typeface="Times New Roman" panose="02020603050405020304" pitchFamily="18" charset="0"/>
              </a:rPr>
              <a:t> Title:</a:t>
            </a:r>
            <a:r>
              <a:rPr sz="1600" dirty="0">
                <a:latin typeface="Times New Roman" panose="02020603050405020304" pitchFamily="18" charset="0"/>
                <a:cs typeface="Times New Roman" panose="02020603050405020304" pitchFamily="18" charset="0"/>
              </a:rPr>
              <a:t> A New 2D Static Hand Gesture Color Image Dataset for ASL Gestures</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hlinkClick r:id="rId1" action="ppaction://hlinksldjump"/>
              </a:rPr>
              <a:t>[5]</a:t>
            </a:r>
            <a:endParaRPr sz="1600" dirty="0">
              <a:latin typeface="Times New Roman" panose="02020603050405020304" pitchFamily="18" charset="0"/>
              <a:cs typeface="Times New Roman" panose="02020603050405020304" pitchFamily="18" charset="0"/>
            </a:endParaRPr>
          </a:p>
          <a:p>
            <a:pPr marL="0" indent="0" algn="just">
              <a:buNone/>
            </a:pPr>
            <a:r>
              <a:rPr sz="1600" b="1" dirty="0">
                <a:latin typeface="Times New Roman" panose="02020603050405020304" pitchFamily="18" charset="0"/>
                <a:cs typeface="Times New Roman" panose="02020603050405020304" pitchFamily="18" charset="0"/>
              </a:rPr>
              <a:t>Author: </a:t>
            </a:r>
            <a:r>
              <a:rPr sz="1600" dirty="0">
                <a:latin typeface="Times New Roman" panose="02020603050405020304" pitchFamily="18" charset="0"/>
                <a:cs typeface="Times New Roman" panose="02020603050405020304" pitchFamily="18" charset="0"/>
              </a:rPr>
              <a:t>A.L.C. Barczak, N.H. Reyes, M. Abastillas, A. Piccio and T. Susnjak</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It usually takes a fusion of image processing and machine learning algorithms in order to build a fully-functioning computer vision system for hand gesture recognition.</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Machine learning need to feed on thousands of exemplars (e.g. images, features) to automatically establish some recognizable patterns for all possible classes (e.g. and gestures)</a:t>
            </a:r>
            <a:r>
              <a:rPr lang="en-GB" altLang="en-IN" sz="1600" dirty="0">
                <a:latin typeface="Times New Roman" panose="02020603050405020304" pitchFamily="18" charset="0"/>
                <a:cs typeface="Times New Roman" panose="02020603050405020304" pitchFamily="18" charset="0"/>
                <a:sym typeface="+mn-ea"/>
              </a:rPr>
              <a:t>.</a:t>
            </a:r>
            <a:endParaRPr lang="en-GB" altLang="en-IN" sz="1600" dirty="0">
              <a:latin typeface="Times New Roman" panose="02020603050405020304" pitchFamily="18" charset="0"/>
              <a:cs typeface="Times New Roman" panose="02020603050405020304" pitchFamily="18" charset="0"/>
              <a:sym typeface="+mn-ea"/>
            </a:endParaRPr>
          </a:p>
          <a:p>
            <a:pPr algn="just"/>
            <a:r>
              <a:rPr lang="en-GB" altLang="en-IN" sz="1600" dirty="0" smtClean="0">
                <a:latin typeface="Times New Roman" panose="02020603050405020304" pitchFamily="18" charset="0"/>
                <a:cs typeface="Times New Roman" panose="02020603050405020304" pitchFamily="18" charset="0"/>
                <a:sym typeface="+mn-ea"/>
              </a:rPr>
              <a:t>Image Segmentation &amp; Recognition Algorithm have been used in this Paper.</a:t>
            </a:r>
            <a:endParaRPr lang="en-GB" altLang="en-IN" sz="1600" dirty="0" smtClean="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sz="1600" dirty="0">
                <a:latin typeface="Times New Roman" panose="02020603050405020304" pitchFamily="18" charset="0"/>
                <a:cs typeface="Times New Roman" panose="02020603050405020304" pitchFamily="18" charset="0"/>
                <a:sym typeface="+mn-ea"/>
              </a:rPr>
              <a:t>For gestures, no need to use special gloves, or any other apparatus.</a:t>
            </a:r>
            <a:endParaRPr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sz="1600" dirty="0">
                <a:latin typeface="Times New Roman" panose="02020603050405020304" pitchFamily="18" charset="0"/>
                <a:cs typeface="Times New Roman" panose="02020603050405020304" pitchFamily="18" charset="0"/>
                <a:sym typeface="+mn-ea"/>
              </a:rPr>
              <a:t>Images were taken at a certain angle of rotation (perpendicular to the subject), which limits the number of samples.</a:t>
            </a:r>
            <a:endParaRPr sz="1600" dirty="0">
              <a:latin typeface="Times New Roman" panose="02020603050405020304" pitchFamily="18" charset="0"/>
              <a:cs typeface="Times New Roman" panose="02020603050405020304" pitchFamily="18" charset="0"/>
              <a:sym typeface="+mn-ea"/>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9</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5</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Vision-Based Sign Language Translation Device</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1" action="ppaction://hlinksldjump"/>
              </a:rPr>
              <a:t>[6]</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Yellapu Madhuri, Anitha.G, Anburajan.M</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This report presents a mobile </a:t>
            </a:r>
            <a:r>
              <a:rPr lang="en-US" sz="1600" dirty="0">
                <a:latin typeface="Times New Roman" panose="02020603050405020304" pitchFamily="18" charset="0"/>
                <a:cs typeface="Times New Roman" panose="02020603050405020304" pitchFamily="18" charset="0"/>
                <a:sym typeface="+mn-ea"/>
              </a:rPr>
              <a:t>Vision-Based Sign Language Translation Device</a:t>
            </a:r>
            <a:r>
              <a:rPr lang="en-IN" altLang="en-US"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for automatic translation of Indian sign language into speech in English to assist the hearing and/or speech impaired people to communicate with hearing people.</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This system is broken down into three main parts </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	a) Image acquisition </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	b) Image processing to extract features for recognition </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	c) Recognition stage where signs are identified and audio output is given.</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smtClean="0">
                <a:latin typeface="Times New Roman" panose="02020603050405020304" pitchFamily="18" charset="0"/>
                <a:cs typeface="Times New Roman" panose="02020603050405020304" pitchFamily="18" charset="0"/>
                <a:sym typeface="+mn-ea"/>
              </a:rPr>
              <a:t>Sign language is recognized using Lab View Software.</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GB" altLang="en-IN" sz="1600" dirty="0" smtClean="0">
                <a:effectLst/>
                <a:latin typeface="Times New Roman" panose="02020603050405020304" pitchFamily="18" charset="0"/>
                <a:cs typeface="Times New Roman" panose="02020603050405020304" pitchFamily="18" charset="0"/>
                <a:sym typeface="+mn-ea"/>
              </a:rPr>
              <a:t>T</a:t>
            </a:r>
            <a:r>
              <a:rPr lang="en-IN" altLang="en-US" sz="1600" dirty="0" smtClean="0">
                <a:effectLst/>
                <a:latin typeface="Times New Roman" panose="02020603050405020304" pitchFamily="18" charset="0"/>
                <a:cs typeface="Times New Roman" panose="02020603050405020304" pitchFamily="18" charset="0"/>
                <a:sym typeface="+mn-ea"/>
              </a:rPr>
              <a:t>ranslator between deaf and people who do not understand sign language.</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GB" altLang="en-US" sz="1600" dirty="0" smtClean="0">
                <a:effectLst/>
                <a:latin typeface="Times New Roman" panose="02020603050405020304" pitchFamily="18" charset="0"/>
                <a:cs typeface="Times New Roman" panose="02020603050405020304" pitchFamily="18" charset="0"/>
                <a:sym typeface="+mn-ea"/>
              </a:rPr>
              <a:t>Doesn’t focus</a:t>
            </a:r>
            <a:r>
              <a:rPr lang="en-US" sz="1600" dirty="0" smtClean="0">
                <a:effectLst/>
                <a:latin typeface="Times New Roman" panose="02020603050405020304" pitchFamily="18" charset="0"/>
                <a:cs typeface="Times New Roman" panose="02020603050405020304" pitchFamily="18" charset="0"/>
                <a:sym typeface="+mn-ea"/>
              </a:rPr>
              <a:t> on facial expressions</a:t>
            </a:r>
            <a:r>
              <a:rPr lang="en-IN" altLang="en-US" sz="1600" dirty="0" smtClean="0">
                <a:effectLst/>
                <a:latin typeface="Times New Roman" panose="02020603050405020304" pitchFamily="18" charset="0"/>
                <a:cs typeface="Times New Roman" panose="02020603050405020304" pitchFamily="18" charset="0"/>
                <a:sym typeface="+mn-ea"/>
              </a:rPr>
              <a:t>.</a:t>
            </a:r>
            <a:endParaRPr lang="en-IN" altLang="en-US" sz="1600" dirty="0" smtClean="0">
              <a:effectLst/>
              <a:latin typeface="Times New Roman" panose="02020603050405020304" pitchFamily="18" charset="0"/>
              <a:cs typeface="Times New Roman" panose="02020603050405020304" pitchFamily="18" charset="0"/>
              <a:sym typeface="+mn-ea"/>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10</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6</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11</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graphicFrame>
        <p:nvGraphicFramePr>
          <p:cNvPr id="4" name="Table 4"/>
          <p:cNvGraphicFramePr>
            <a:graphicFrameLocks noGrp="1"/>
          </p:cNvGraphicFramePr>
          <p:nvPr/>
        </p:nvGraphicFramePr>
        <p:xfrm>
          <a:off x="304800" y="862965"/>
          <a:ext cx="8682990" cy="2286000"/>
        </p:xfrm>
        <a:graphic>
          <a:graphicData uri="http://schemas.openxmlformats.org/drawingml/2006/table">
            <a:tbl>
              <a:tblPr firstRow="1" bandRow="1">
                <a:tableStyleId>{5C22544A-7EE6-4342-B048-85BDC9FD1C3A}</a:tableStyleId>
              </a:tblPr>
              <a:tblGrid>
                <a:gridCol w="768985"/>
                <a:gridCol w="2125345"/>
                <a:gridCol w="1229995"/>
                <a:gridCol w="1664335"/>
                <a:gridCol w="1447165"/>
                <a:gridCol w="1447165"/>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endParaRPr lang="en-US" sz="1600" dirty="0">
                        <a:latin typeface="Times New Roman" panose="02020603050405020304" pitchFamily="18" charset="0"/>
                        <a:cs typeface="Times New Roman" panose="02020603050405020304" pitchFamily="18" charset="0"/>
                      </a:endParaRPr>
                    </a:p>
                  </a:txBody>
                  <a:tcPr anchor="ctr"/>
                </a:tc>
              </a:tr>
              <a:tr h="518160">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[1]</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Accelerometers , Camera on top of head,</a:t>
                      </a:r>
                      <a:endParaRPr lang="en-IN" sz="1600" dirty="0">
                        <a:latin typeface="Times New Roman" panose="02020603050405020304" pitchFamily="18" charset="0"/>
                        <a:cs typeface="Times New Roman" panose="02020603050405020304" pitchFamily="18" charset="0"/>
                      </a:endParaRPr>
                    </a:p>
                    <a:p>
                      <a:pPr algn="ctr"/>
                      <a:r>
                        <a:rPr sz="1600" dirty="0">
                          <a:latin typeface="Times New Roman" panose="02020603050405020304" pitchFamily="18" charset="0"/>
                          <a:cs typeface="Times New Roman" panose="02020603050405020304" pitchFamily="18" charset="0"/>
                          <a:sym typeface="+mn-ea"/>
                        </a:rPr>
                        <a:t>Hidden Markov models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a:latin typeface="Times New Roman" panose="02020603050405020304" pitchFamily="18" charset="0"/>
                          <a:cs typeface="Times New Roman" panose="02020603050405020304" pitchFamily="18" charset="0"/>
                        </a:rPr>
                        <a:t>Windows</a:t>
                      </a:r>
                      <a:endParaRPr lang="en-IN" sz="160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sym typeface="+mn-ea"/>
                        </a:rPr>
                        <a:t>Mean, </a:t>
                      </a:r>
                      <a:r>
                        <a:rPr lang="en-IN" sz="1600" dirty="0" err="1" smtClean="0">
                          <a:latin typeface="Times New Roman" panose="02020603050405020304" pitchFamily="18" charset="0"/>
                          <a:cs typeface="Times New Roman" panose="02020603050405020304" pitchFamily="18" charset="0"/>
                          <a:sym typeface="+mn-ea"/>
                        </a:rPr>
                        <a:t>StdDev</a:t>
                      </a:r>
                      <a:endParaRPr lang="en-IN" sz="1600" dirty="0" smtClean="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IN" altLang="en-US" sz="1600" dirty="0" smtClean="0">
                          <a:effectLst/>
                          <a:latin typeface="Times New Roman" panose="02020603050405020304" pitchFamily="18" charset="0"/>
                          <a:cs typeface="Times New Roman" panose="02020603050405020304" pitchFamily="18" charset="0"/>
                          <a:sym typeface="+mn-ea"/>
                        </a:rPr>
                        <a:t>Better </a:t>
                      </a:r>
                      <a:r>
                        <a:rPr lang="en-US" sz="1600" dirty="0" smtClean="0">
                          <a:effectLst/>
                          <a:latin typeface="Times New Roman" panose="02020603050405020304" pitchFamily="18" charset="0"/>
                          <a:cs typeface="Times New Roman" panose="02020603050405020304" pitchFamily="18" charset="0"/>
                          <a:sym typeface="+mn-ea"/>
                        </a:rPr>
                        <a:t>view </a:t>
                      </a:r>
                      <a:r>
                        <a:rPr lang="en-IN" altLang="en-US" sz="1600" dirty="0" smtClean="0">
                          <a:effectLst/>
                          <a:latin typeface="Times New Roman" panose="02020603050405020304" pitchFamily="18" charset="0"/>
                          <a:cs typeface="Times New Roman" panose="02020603050405020304" pitchFamily="18" charset="0"/>
                          <a:sym typeface="+mn-ea"/>
                        </a:rPr>
                        <a:t>&amp; </a:t>
                      </a:r>
                      <a:r>
                        <a:rPr lang="en-US" sz="1600" dirty="0" smtClean="0">
                          <a:effectLst/>
                          <a:latin typeface="Times New Roman" panose="02020603050405020304" pitchFamily="18" charset="0"/>
                          <a:cs typeface="Times New Roman" panose="02020603050405020304" pitchFamily="18" charset="0"/>
                          <a:sym typeface="+mn-ea"/>
                        </a:rPr>
                        <a:t>accuracy</a:t>
                      </a:r>
                      <a:r>
                        <a:rPr lang="en-IN" altLang="en-US" sz="1600" dirty="0" smtClean="0">
                          <a:effectLst/>
                          <a:latin typeface="Times New Roman" panose="02020603050405020304" pitchFamily="18" charset="0"/>
                          <a:cs typeface="Times New Roman" panose="02020603050405020304" pitchFamily="18" charset="0"/>
                          <a:sym typeface="+mn-ea"/>
                        </a:rPr>
                        <a:t>.</a:t>
                      </a:r>
                      <a:endParaRPr lang="en-IN" altLang="en-US" sz="1600" dirty="0" smtClean="0">
                        <a:effectLst/>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US" sz="1600" dirty="0" smtClean="0">
                          <a:effectLst/>
                          <a:latin typeface="Times New Roman" panose="02020603050405020304" pitchFamily="18" charset="0"/>
                          <a:cs typeface="Times New Roman" panose="02020603050405020304" pitchFamily="18" charset="0"/>
                          <a:sym typeface="+mn-ea"/>
                        </a:rPr>
                        <a:t>Data set too small </a:t>
                      </a:r>
                      <a:r>
                        <a:rPr lang="en-IN" altLang="en-US" sz="1600" dirty="0" smtClean="0">
                          <a:effectLst/>
                          <a:latin typeface="Times New Roman" panose="02020603050405020304" pitchFamily="18" charset="0"/>
                          <a:cs typeface="Times New Roman" panose="02020603050405020304" pitchFamily="18" charset="0"/>
                          <a:sym typeface="+mn-ea"/>
                        </a:rPr>
                        <a:t>to </a:t>
                      </a:r>
                      <a:r>
                        <a:rPr lang="en-US" sz="1600" dirty="0" smtClean="0">
                          <a:effectLst/>
                          <a:latin typeface="Times New Roman" panose="02020603050405020304" pitchFamily="18" charset="0"/>
                          <a:cs typeface="Times New Roman" panose="02020603050405020304" pitchFamily="18" charset="0"/>
                          <a:sym typeface="+mn-ea"/>
                        </a:rPr>
                        <a:t>train</a:t>
                      </a:r>
                      <a:r>
                        <a:rPr lang="en-IN" altLang="en-US" sz="1600" dirty="0" smtClean="0">
                          <a:effectLst/>
                          <a:latin typeface="Times New Roman" panose="02020603050405020304" pitchFamily="18" charset="0"/>
                          <a:cs typeface="Times New Roman" panose="02020603050405020304" pitchFamily="18" charset="0"/>
                          <a:sym typeface="+mn-ea"/>
                        </a:rPr>
                        <a:t>.</a:t>
                      </a:r>
                      <a:endParaRPr lang="en-IN" altLang="en-US" sz="1600" dirty="0" smtClean="0">
                        <a:effectLst/>
                        <a:latin typeface="Times New Roman" panose="02020603050405020304" pitchFamily="18" charset="0"/>
                        <a:cs typeface="Times New Roman" panose="02020603050405020304" pitchFamily="18" charset="0"/>
                        <a:sym typeface="+mn-ea"/>
                      </a:endParaRPr>
                    </a:p>
                  </a:txBody>
                  <a:tcPr anchor="ctr"/>
                </a:tc>
              </a:tr>
              <a:tr h="518160">
                <a:tc>
                  <a:txBody>
                    <a:bodyPr/>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IN" altLang="en-US" sz="1600" dirty="0">
                          <a:latin typeface="Times New Roman" panose="02020603050405020304" pitchFamily="18" charset="0"/>
                          <a:cs typeface="Times New Roman" panose="02020603050405020304" pitchFamily="18" charset="0"/>
                          <a:hlinkClick r:id="rId1" action="ppaction://hlinksldjump"/>
                        </a:rPr>
                        <a:t>2</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p>
                      <a:pPr algn="ctr"/>
                      <a:r>
                        <a:rPr lang="en-US" sz="1600" dirty="0" smtClean="0">
                          <a:latin typeface="Times New Roman" panose="02020603050405020304" pitchFamily="18" charset="0"/>
                          <a:cs typeface="Times New Roman" panose="02020603050405020304" pitchFamily="18" charset="0"/>
                          <a:sym typeface="+mn-ea"/>
                        </a:rPr>
                        <a:t>Open CV</a:t>
                      </a:r>
                      <a:endParaRPr lang="en-US" sz="1600" dirty="0" smtClean="0">
                        <a:latin typeface="Times New Roman" panose="02020603050405020304" pitchFamily="18" charset="0"/>
                        <a:cs typeface="Times New Roman" panose="02020603050405020304" pitchFamily="18" charset="0"/>
                        <a:sym typeface="+mn-ea"/>
                      </a:endParaRPr>
                    </a:p>
                  </a:txBody>
                  <a:tcPr anchor="ctr"/>
                </a:tc>
                <a:tc>
                  <a:txBody>
                    <a:bodyPr/>
                    <a:p>
                      <a:pPr algn="ctr"/>
                      <a:r>
                        <a:rPr lang="en-IN" sz="1600">
                          <a:latin typeface="Times New Roman" panose="02020603050405020304" pitchFamily="18" charset="0"/>
                          <a:cs typeface="Times New Roman" panose="02020603050405020304" pitchFamily="18" charset="0"/>
                        </a:rPr>
                        <a:t>Linux</a:t>
                      </a:r>
                      <a:endParaRPr lang="en-IN" sz="1600">
                        <a:latin typeface="Times New Roman" panose="02020603050405020304" pitchFamily="18" charset="0"/>
                        <a:cs typeface="Times New Roman" panose="02020603050405020304" pitchFamily="18" charset="0"/>
                      </a:endParaRPr>
                    </a:p>
                  </a:txBody>
                  <a:tcPr anchor="ctr"/>
                </a:tc>
                <a:tc>
                  <a:txBody>
                    <a:bodyPr/>
                    <a:p>
                      <a:pPr algn="ctr"/>
                      <a:r>
                        <a:rPr lang="en-IN" sz="1600" dirty="0" smtClean="0">
                          <a:latin typeface="Times New Roman" panose="02020603050405020304" pitchFamily="18" charset="0"/>
                          <a:cs typeface="Times New Roman" panose="02020603050405020304" pitchFamily="18" charset="0"/>
                          <a:sym typeface="+mn-ea"/>
                        </a:rPr>
                        <a:t>Hand posture and</a:t>
                      </a:r>
                      <a:endParaRPr lang="en-I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algn="ctr"/>
                      <a:r>
                        <a:rPr lang="en-IN" sz="1600" dirty="0" smtClean="0">
                          <a:latin typeface="Times New Roman" panose="02020603050405020304" pitchFamily="18" charset="0"/>
                          <a:cs typeface="Times New Roman" panose="02020603050405020304" pitchFamily="18" charset="0"/>
                          <a:sym typeface="+mn-ea"/>
                        </a:rPr>
                        <a:t>gesture</a:t>
                      </a:r>
                      <a:endParaRPr lang="en-IN" sz="1600" dirty="0" smtClean="0">
                        <a:latin typeface="Times New Roman" panose="02020603050405020304" pitchFamily="18" charset="0"/>
                        <a:cs typeface="Times New Roman" panose="02020603050405020304" pitchFamily="18" charset="0"/>
                        <a:sym typeface="+mn-ea"/>
                      </a:endParaRPr>
                    </a:p>
                  </a:txBody>
                  <a:tcPr anchor="ctr"/>
                </a:tc>
                <a:tc>
                  <a:txBody>
                    <a:bodyPr/>
                    <a:p>
                      <a:pPr lvl="0" algn="ctr"/>
                      <a:r>
                        <a:rPr lang="en-IN" altLang="en-US" sz="1600" dirty="0" smtClean="0">
                          <a:effectLst/>
                          <a:latin typeface="Times New Roman" panose="02020603050405020304" pitchFamily="18" charset="0"/>
                          <a:cs typeface="Times New Roman" panose="02020603050405020304" pitchFamily="18" charset="0"/>
                          <a:sym typeface="+mn-ea"/>
                        </a:rPr>
                        <a:t>V</a:t>
                      </a:r>
                      <a:r>
                        <a:rPr lang="en-US" sz="1600" dirty="0" smtClean="0">
                          <a:effectLst/>
                          <a:latin typeface="Times New Roman" panose="02020603050405020304" pitchFamily="18" charset="0"/>
                          <a:cs typeface="Times New Roman" panose="02020603050405020304" pitchFamily="18" charset="0"/>
                          <a:sym typeface="+mn-ea"/>
                        </a:rPr>
                        <a:t>ary the lighting  produce</a:t>
                      </a:r>
                      <a:r>
                        <a:rPr lang="en-IN" altLang="en-US" sz="1600" dirty="0" smtClean="0">
                          <a:effectLst/>
                          <a:latin typeface="Times New Roman" panose="02020603050405020304" pitchFamily="18" charset="0"/>
                          <a:cs typeface="Times New Roman" panose="02020603050405020304" pitchFamily="18" charset="0"/>
                          <a:sym typeface="+mn-ea"/>
                        </a:rPr>
                        <a:t> </a:t>
                      </a:r>
                      <a:r>
                        <a:rPr lang="en-US" sz="1600" dirty="0" smtClean="0">
                          <a:effectLst/>
                          <a:latin typeface="Times New Roman" panose="02020603050405020304" pitchFamily="18" charset="0"/>
                          <a:cs typeface="Times New Roman" panose="02020603050405020304" pitchFamily="18" charset="0"/>
                          <a:sym typeface="+mn-ea"/>
                        </a:rPr>
                        <a:t>complex patterns.</a:t>
                      </a:r>
                      <a:endParaRPr lang="en-US" altLang="en-US" sz="1600" dirty="0" smtClean="0">
                        <a:effectLst/>
                        <a:latin typeface="Times New Roman" panose="02020603050405020304" pitchFamily="18" charset="0"/>
                        <a:cs typeface="Times New Roman" panose="02020603050405020304" pitchFamily="18" charset="0"/>
                        <a:sym typeface="+mn-ea"/>
                      </a:endParaRPr>
                    </a:p>
                  </a:txBody>
                  <a:tcPr anchor="ctr"/>
                </a:tc>
                <a:tc>
                  <a:txBody>
                    <a:bodyPr/>
                    <a:p>
                      <a:pPr algn="ctr"/>
                      <a:r>
                        <a:rPr lang="en-IN" altLang="en-US" sz="1600" dirty="0" smtClean="0">
                          <a:effectLst/>
                          <a:latin typeface="Times New Roman" panose="02020603050405020304" pitchFamily="18" charset="0"/>
                          <a:cs typeface="Times New Roman" panose="02020603050405020304" pitchFamily="18" charset="0"/>
                          <a:sym typeface="+mn-ea"/>
                        </a:rPr>
                        <a:t>G</a:t>
                      </a:r>
                      <a:r>
                        <a:rPr lang="en-US" sz="1600" dirty="0" smtClean="0">
                          <a:effectLst/>
                          <a:latin typeface="Times New Roman" panose="02020603050405020304" pitchFamily="18" charset="0"/>
                          <a:cs typeface="Times New Roman" panose="02020603050405020304" pitchFamily="18" charset="0"/>
                          <a:sym typeface="+mn-ea"/>
                        </a:rPr>
                        <a:t>adgets </a:t>
                      </a:r>
                      <a:r>
                        <a:rPr lang="en-IN" altLang="en-US" sz="1600" dirty="0" smtClean="0">
                          <a:effectLst/>
                          <a:latin typeface="Times New Roman" panose="02020603050405020304" pitchFamily="18" charset="0"/>
                          <a:cs typeface="Times New Roman" panose="02020603050405020304" pitchFamily="18" charset="0"/>
                          <a:sym typeface="+mn-ea"/>
                        </a:rPr>
                        <a:t>needed</a:t>
                      </a:r>
                      <a:r>
                        <a:rPr lang="en-US" sz="1600" dirty="0" smtClean="0">
                          <a:effectLst/>
                          <a:latin typeface="Times New Roman" panose="02020603050405020304" pitchFamily="18" charset="0"/>
                          <a:cs typeface="Times New Roman" panose="02020603050405020304" pitchFamily="18" charset="0"/>
                          <a:sym typeface="+mn-ea"/>
                        </a:rPr>
                        <a:t> to control the lighting, </a:t>
                      </a:r>
                      <a:endParaRPr lang="en-US" sz="1600" dirty="0" smtClean="0">
                        <a:effectLst/>
                        <a:latin typeface="Times New Roman" panose="02020603050405020304" pitchFamily="18" charset="0"/>
                        <a:cs typeface="Times New Roman" panose="02020603050405020304" pitchFamily="18" charset="0"/>
                        <a:sym typeface="+mn-ea"/>
                      </a:endParaRPr>
                    </a:p>
                  </a:txBody>
                  <a:tcPr anchor="ctr"/>
                </a:tc>
              </a:tr>
              <a:tr h="518160">
                <a:tc>
                  <a:txBody>
                    <a:bodyPr/>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IN" altLang="en-US" sz="1600" dirty="0">
                          <a:latin typeface="Times New Roman" panose="02020603050405020304" pitchFamily="18" charset="0"/>
                          <a:cs typeface="Times New Roman" panose="02020603050405020304" pitchFamily="18" charset="0"/>
                          <a:hlinkClick r:id="rId1" action="ppaction://hlinksldjump"/>
                        </a:rPr>
                        <a:t>3</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p>
                      <a:pPr algn="ctr"/>
                      <a:r>
                        <a:rPr lang="en-IN" sz="1600" dirty="0" smtClean="0">
                          <a:latin typeface="Times New Roman" panose="02020603050405020304" pitchFamily="18" charset="0"/>
                          <a:cs typeface="Times New Roman" panose="02020603050405020304" pitchFamily="18" charset="0"/>
                          <a:sym typeface="+mn-ea"/>
                        </a:rPr>
                        <a:t>Histogram based classification</a:t>
                      </a:r>
                      <a:endParaRPr lang="en-IN" sz="1600" dirty="0" smtClean="0">
                        <a:latin typeface="Times New Roman" panose="02020603050405020304" pitchFamily="18" charset="0"/>
                        <a:cs typeface="Times New Roman" panose="02020603050405020304" pitchFamily="18" charset="0"/>
                        <a:sym typeface="+mn-ea"/>
                      </a:endParaRPr>
                    </a:p>
                  </a:txBody>
                  <a:tcPr anchor="ctr"/>
                </a:tc>
                <a:tc>
                  <a:txBody>
                    <a:bodyPr/>
                    <a:p>
                      <a:pPr algn="ctr"/>
                      <a:r>
                        <a:rPr lang="en-IN" sz="1600">
                          <a:latin typeface="Times New Roman" panose="02020603050405020304" pitchFamily="18" charset="0"/>
                          <a:cs typeface="Times New Roman" panose="02020603050405020304" pitchFamily="18" charset="0"/>
                        </a:rPr>
                        <a:t>Linux</a:t>
                      </a:r>
                      <a:endParaRPr lang="en-IN" sz="1600">
                        <a:latin typeface="Times New Roman" panose="02020603050405020304" pitchFamily="18" charset="0"/>
                        <a:cs typeface="Times New Roman" panose="02020603050405020304" pitchFamily="18" charset="0"/>
                      </a:endParaRPr>
                    </a:p>
                  </a:txBody>
                  <a:tcPr anchor="ctr"/>
                </a:tc>
                <a:tc>
                  <a:txBody>
                    <a:bodyPr/>
                    <a:p>
                      <a:pPr algn="ctr"/>
                      <a:r>
                        <a:rPr lang="en-US" sz="1600" dirty="0" smtClean="0">
                          <a:latin typeface="Times New Roman" panose="02020603050405020304" pitchFamily="18" charset="0"/>
                          <a:cs typeface="Times New Roman" panose="02020603050405020304" pitchFamily="18" charset="0"/>
                          <a:sym typeface="+mn-ea"/>
                        </a:rPr>
                        <a:t>Hand outline, Hand contour,</a:t>
                      </a:r>
                      <a:endPar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algn="ctr"/>
                      <a:r>
                        <a:rPr lang="en-US" sz="1600" dirty="0" smtClean="0">
                          <a:latin typeface="Times New Roman" panose="02020603050405020304" pitchFamily="18" charset="0"/>
                          <a:cs typeface="Times New Roman" panose="02020603050405020304" pitchFamily="18" charset="0"/>
                          <a:sym typeface="+mn-ea"/>
                        </a:rPr>
                        <a:t>SIFT, SURF </a:t>
                      </a:r>
                      <a:endParaRPr lang="en-US" sz="1600" dirty="0" smtClean="0">
                        <a:latin typeface="Times New Roman" panose="02020603050405020304" pitchFamily="18" charset="0"/>
                        <a:cs typeface="Times New Roman" panose="02020603050405020304" pitchFamily="18" charset="0"/>
                        <a:sym typeface="+mn-ea"/>
                      </a:endParaRPr>
                    </a:p>
                  </a:txBody>
                  <a:tcPr anchor="ctr"/>
                </a:tc>
                <a:tc>
                  <a:txBody>
                    <a:bodyPr/>
                    <a:p>
                      <a:pPr lvl="0" algn="ctr"/>
                      <a:r>
                        <a:rPr lang="en-US" sz="1600" dirty="0" smtClean="0">
                          <a:effectLst/>
                          <a:latin typeface="Times New Roman" panose="02020603050405020304" pitchFamily="18" charset="0"/>
                          <a:cs typeface="Times New Roman" panose="02020603050405020304" pitchFamily="18" charset="0"/>
                          <a:sym typeface="+mn-ea"/>
                        </a:rPr>
                        <a:t>facilitate hearing and speech</a:t>
                      </a:r>
                      <a:r>
                        <a:rPr lang="en-IN" altLang="en-US" sz="1600" dirty="0" smtClean="0">
                          <a:effectLst/>
                          <a:latin typeface="Times New Roman" panose="02020603050405020304" pitchFamily="18" charset="0"/>
                          <a:cs typeface="Times New Roman" panose="02020603050405020304" pitchFamily="18" charset="0"/>
                          <a:sym typeface="+mn-ea"/>
                        </a:rPr>
                        <a:t>.</a:t>
                      </a:r>
                      <a:endParaRPr lang="en-IN" altLang="en-US" sz="1600" dirty="0" smtClean="0">
                        <a:effectLst/>
                        <a:latin typeface="Times New Roman" panose="02020603050405020304" pitchFamily="18" charset="0"/>
                        <a:cs typeface="Times New Roman" panose="02020603050405020304" pitchFamily="18" charset="0"/>
                        <a:sym typeface="+mn-ea"/>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smtClean="0">
                          <a:effectLst/>
                          <a:latin typeface="Times New Roman" panose="02020603050405020304" pitchFamily="18" charset="0"/>
                          <a:cs typeface="Times New Roman" panose="02020603050405020304" pitchFamily="18" charset="0"/>
                          <a:sym typeface="+mn-ea"/>
                        </a:rPr>
                        <a:t>O</a:t>
                      </a:r>
                      <a:r>
                        <a:rPr lang="en-US" sz="1600" dirty="0" smtClean="0">
                          <a:effectLst/>
                          <a:latin typeface="Times New Roman" panose="02020603050405020304" pitchFamily="18" charset="0"/>
                          <a:cs typeface="Times New Roman" panose="02020603050405020304" pitchFamily="18" charset="0"/>
                          <a:sym typeface="+mn-ea"/>
                        </a:rPr>
                        <a:t>nly looks at the hand postures not hand gestures.</a:t>
                      </a:r>
                      <a:endParaRPr lang="en-US" sz="1600" dirty="0" smtClean="0">
                        <a:effectLst/>
                        <a:latin typeface="Times New Roman" panose="02020603050405020304" pitchFamily="18" charset="0"/>
                        <a:cs typeface="Times New Roman" panose="02020603050405020304" pitchFamily="18" charset="0"/>
                        <a:sym typeface="+mn-ea"/>
                      </a:endParaRPr>
                    </a:p>
                  </a:txBody>
                  <a:tcPr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12</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graphicFrame>
        <p:nvGraphicFramePr>
          <p:cNvPr id="4" name="Table 4"/>
          <p:cNvGraphicFramePr>
            <a:graphicFrameLocks noGrp="1"/>
          </p:cNvGraphicFramePr>
          <p:nvPr/>
        </p:nvGraphicFramePr>
        <p:xfrm>
          <a:off x="304800" y="862965"/>
          <a:ext cx="8682990" cy="2682240"/>
        </p:xfrm>
        <a:graphic>
          <a:graphicData uri="http://schemas.openxmlformats.org/drawingml/2006/table">
            <a:tbl>
              <a:tblPr firstRow="1" bandRow="1">
                <a:tableStyleId>{5C22544A-7EE6-4342-B048-85BDC9FD1C3A}</a:tableStyleId>
              </a:tblPr>
              <a:tblGrid>
                <a:gridCol w="768985"/>
                <a:gridCol w="2125345"/>
                <a:gridCol w="1229995"/>
                <a:gridCol w="1664335"/>
                <a:gridCol w="1553845"/>
                <a:gridCol w="1340485"/>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endParaRPr lang="en-US" sz="1600" dirty="0">
                        <a:latin typeface="Times New Roman" panose="02020603050405020304" pitchFamily="18" charset="0"/>
                        <a:cs typeface="Times New Roman" panose="02020603050405020304" pitchFamily="18" charset="0"/>
                      </a:endParaRPr>
                    </a:p>
                  </a:txBody>
                  <a:tcPr anchor="ctr"/>
                </a:tc>
              </a:tr>
              <a:tr h="1066800">
                <a:tc>
                  <a:txBody>
                    <a:bodyPr/>
                    <a:lstStyle/>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IN" altLang="en-US" sz="1600" dirty="0">
                          <a:latin typeface="Times New Roman" panose="02020603050405020304" pitchFamily="18" charset="0"/>
                          <a:cs typeface="Times New Roman" panose="02020603050405020304" pitchFamily="18" charset="0"/>
                          <a:hlinkClick r:id="rId1" action="ppaction://hlinksldjump"/>
                        </a:rPr>
                        <a:t>4</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sym typeface="+mn-ea"/>
                        </a:rPr>
                        <a:t>RGB-H-</a:t>
                      </a:r>
                      <a:r>
                        <a:rPr lang="en-IN" sz="1600" dirty="0" err="1" smtClean="0">
                          <a:latin typeface="Times New Roman" panose="02020603050405020304" pitchFamily="18" charset="0"/>
                          <a:cs typeface="Times New Roman" panose="02020603050405020304" pitchFamily="18" charset="0"/>
                          <a:sym typeface="+mn-ea"/>
                        </a:rPr>
                        <a:t>CbCr</a:t>
                      </a:r>
                      <a:r>
                        <a:rPr lang="en-IN" sz="1600" dirty="0" smtClean="0">
                          <a:latin typeface="Times New Roman" panose="02020603050405020304" pitchFamily="18" charset="0"/>
                          <a:cs typeface="Times New Roman" panose="02020603050405020304" pitchFamily="18" charset="0"/>
                          <a:sym typeface="+mn-ea"/>
                        </a:rPr>
                        <a:t> skin colour model, </a:t>
                      </a:r>
                      <a:r>
                        <a:rPr lang="en-IN" sz="1600" dirty="0" err="1" smtClean="0">
                          <a:latin typeface="Times New Roman" panose="02020603050405020304" pitchFamily="18" charset="0"/>
                          <a:cs typeface="Times New Roman" panose="02020603050405020304" pitchFamily="18" charset="0"/>
                          <a:sym typeface="+mn-ea"/>
                        </a:rPr>
                        <a:t>AdaBoost</a:t>
                      </a:r>
                      <a:r>
                        <a:rPr lang="en-GB" altLang="en-IN" sz="1600" dirty="0" err="1" smtClean="0">
                          <a:latin typeface="Times New Roman" panose="02020603050405020304" pitchFamily="18" charset="0"/>
                          <a:cs typeface="Times New Roman" panose="02020603050405020304" pitchFamily="18" charset="0"/>
                          <a:sym typeface="+mn-ea"/>
                        </a:rPr>
                        <a:t> Algorithm</a:t>
                      </a:r>
                      <a:endParaRPr lang="en-GB" altLang="en-IN" sz="1600" dirty="0" err="1" smtClean="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sym typeface="+mn-ea"/>
                        </a:rPr>
                        <a:t>Windows</a:t>
                      </a:r>
                      <a:endParaRPr lang="en-US" sz="1600" dirty="0" smtClean="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sym typeface="+mn-ea"/>
                        </a:rPr>
                        <a:t>FDR, DSR</a:t>
                      </a:r>
                      <a:endParaRPr lang="en-IN" sz="1600" dirty="0" smtClean="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GB" altLang="en-US" sz="1600" dirty="0" smtClean="0">
                          <a:effectLst/>
                          <a:latin typeface="Times New Roman" panose="02020603050405020304" pitchFamily="18" charset="0"/>
                          <a:cs typeface="Times New Roman" panose="02020603050405020304" pitchFamily="18" charset="0"/>
                          <a:sym typeface="+mn-ea"/>
                        </a:rPr>
                        <a:t>B</a:t>
                      </a:r>
                      <a:r>
                        <a:rPr lang="en-US" sz="1600" dirty="0" smtClean="0">
                          <a:effectLst/>
                          <a:latin typeface="Times New Roman" panose="02020603050405020304" pitchFamily="18" charset="0"/>
                          <a:cs typeface="Times New Roman" panose="02020603050405020304" pitchFamily="18" charset="0"/>
                          <a:sym typeface="+mn-ea"/>
                        </a:rPr>
                        <a:t>rightness </a:t>
                      </a:r>
                      <a:r>
                        <a:rPr lang="en-IN" altLang="en-US" sz="1600" dirty="0" smtClean="0">
                          <a:effectLst/>
                          <a:latin typeface="Times New Roman" panose="02020603050405020304" pitchFamily="18" charset="0"/>
                          <a:cs typeface="Times New Roman" panose="02020603050405020304" pitchFamily="18" charset="0"/>
                          <a:sym typeface="+mn-ea"/>
                        </a:rPr>
                        <a:t>&amp;</a:t>
                      </a:r>
                      <a:r>
                        <a:rPr lang="en-US" sz="1600" dirty="0" smtClean="0">
                          <a:effectLst/>
                          <a:latin typeface="Times New Roman" panose="02020603050405020304" pitchFamily="18" charset="0"/>
                          <a:cs typeface="Times New Roman" panose="02020603050405020304" pitchFamily="18" charset="0"/>
                          <a:sym typeface="+mn-ea"/>
                        </a:rPr>
                        <a:t> illumination</a:t>
                      </a:r>
                      <a:r>
                        <a:rPr lang="en-IN" altLang="en-US" sz="1600" dirty="0" smtClean="0">
                          <a:effectLst/>
                          <a:latin typeface="Times New Roman" panose="02020603050405020304" pitchFamily="18" charset="0"/>
                          <a:cs typeface="Times New Roman" panose="02020603050405020304" pitchFamily="18" charset="0"/>
                          <a:sym typeface="+mn-ea"/>
                        </a:rPr>
                        <a:t> </a:t>
                      </a:r>
                      <a:r>
                        <a:rPr lang="en-GB" altLang="en-US" sz="1600" dirty="0" smtClean="0">
                          <a:effectLst/>
                          <a:latin typeface="Times New Roman" panose="02020603050405020304" pitchFamily="18" charset="0"/>
                          <a:cs typeface="Times New Roman" panose="02020603050405020304" pitchFamily="18" charset="0"/>
                          <a:sym typeface="+mn-ea"/>
                        </a:rPr>
                        <a:t>can be effictively dealt.</a:t>
                      </a:r>
                      <a:endParaRPr lang="en-US" altLang="en-US" sz="1600" dirty="0" smtClean="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smtClean="0">
                          <a:effectLst/>
                          <a:latin typeface="Times New Roman" panose="02020603050405020304" pitchFamily="18" charset="0"/>
                          <a:cs typeface="Times New Roman" panose="02020603050405020304" pitchFamily="18" charset="0"/>
                          <a:sym typeface="+mn-ea"/>
                        </a:rPr>
                        <a:t>Low </a:t>
                      </a:r>
                      <a:r>
                        <a:rPr lang="en-US" sz="1600" dirty="0" smtClean="0">
                          <a:effectLst/>
                          <a:latin typeface="Times New Roman" panose="02020603050405020304" pitchFamily="18" charset="0"/>
                          <a:cs typeface="Times New Roman" panose="02020603050405020304" pitchFamily="18" charset="0"/>
                          <a:sym typeface="+mn-ea"/>
                        </a:rPr>
                        <a:t>success of a robust face detector.</a:t>
                      </a:r>
                      <a:endParaRPr lang="en-US" sz="1600" dirty="0" smtClean="0">
                        <a:effectLst/>
                        <a:latin typeface="Times New Roman" panose="02020603050405020304" pitchFamily="18" charset="0"/>
                        <a:cs typeface="Times New Roman" panose="02020603050405020304" pitchFamily="18" charset="0"/>
                        <a:sym typeface="+mn-ea"/>
                      </a:endParaRPr>
                    </a:p>
                  </a:txBody>
                  <a:tcPr anchor="ctr"/>
                </a:tc>
              </a:tr>
              <a:tr h="518160">
                <a:tc>
                  <a:txBody>
                    <a:bodyPr/>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IN" altLang="en-US" sz="1600" dirty="0">
                          <a:latin typeface="Times New Roman" panose="02020603050405020304" pitchFamily="18" charset="0"/>
                          <a:cs typeface="Times New Roman" panose="02020603050405020304" pitchFamily="18" charset="0"/>
                          <a:hlinkClick r:id="rId1" action="ppaction://hlinksldjump"/>
                        </a:rPr>
                        <a:t>5</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p>
                      <a:pPr algn="ctr"/>
                      <a:r>
                        <a:rPr lang="en-GB" altLang="en-IN" sz="1600" dirty="0" smtClean="0">
                          <a:latin typeface="Times New Roman" panose="02020603050405020304" pitchFamily="18" charset="0"/>
                          <a:cs typeface="Times New Roman" panose="02020603050405020304" pitchFamily="18" charset="0"/>
                          <a:sym typeface="+mn-ea"/>
                        </a:rPr>
                        <a:t>Image Segmentation,Recognition Algorithm</a:t>
                      </a:r>
                      <a:endParaRPr lang="en-GB" altLang="en-IN" sz="1600" dirty="0" smtClean="0">
                        <a:latin typeface="Times New Roman" panose="02020603050405020304" pitchFamily="18" charset="0"/>
                        <a:cs typeface="Times New Roman" panose="02020603050405020304" pitchFamily="18" charset="0"/>
                        <a:sym typeface="+mn-ea"/>
                      </a:endParaRPr>
                    </a:p>
                  </a:txBody>
                  <a:tcPr anchor="ctr"/>
                </a:tc>
                <a:tc>
                  <a:txBody>
                    <a:bodyPr/>
                    <a:p>
                      <a:pPr algn="ctr"/>
                      <a:r>
                        <a:rPr lang="en-IN" altLang="en-US" sz="1600" dirty="0" smtClean="0">
                          <a:latin typeface="Times New Roman" panose="02020603050405020304" pitchFamily="18" charset="0"/>
                          <a:cs typeface="Times New Roman" panose="02020603050405020304" pitchFamily="18" charset="0"/>
                          <a:sym typeface="+mn-ea"/>
                        </a:rPr>
                        <a:t>Linux</a:t>
                      </a:r>
                      <a:endParaRPr lang="en-IN" altLang="en-US" sz="1600" dirty="0" smtClean="0">
                        <a:latin typeface="Times New Roman" panose="02020603050405020304" pitchFamily="18" charset="0"/>
                        <a:cs typeface="Times New Roman" panose="02020603050405020304" pitchFamily="18" charset="0"/>
                        <a:sym typeface="+mn-ea"/>
                      </a:endParaRPr>
                    </a:p>
                  </a:txBody>
                  <a:tcPr anchor="ctr"/>
                </a:tc>
                <a:tc>
                  <a:txBody>
                    <a:bodyPr/>
                    <a:p>
                      <a:pPr algn="ctr"/>
                      <a:r>
                        <a:rPr lang="en-GB" altLang="en-IN" sz="1600" dirty="0" smtClean="0">
                          <a:latin typeface="Times New Roman" panose="02020603050405020304" pitchFamily="18" charset="0"/>
                          <a:cs typeface="Times New Roman" panose="02020603050405020304" pitchFamily="18" charset="0"/>
                          <a:sym typeface="+mn-ea"/>
                        </a:rPr>
                        <a:t>False Positive</a:t>
                      </a:r>
                      <a:endParaRPr lang="en-GB" altLang="en-IN" sz="1600" dirty="0" smtClean="0">
                        <a:latin typeface="Times New Roman" panose="02020603050405020304" pitchFamily="18" charset="0"/>
                        <a:cs typeface="Times New Roman" panose="02020603050405020304" pitchFamily="18" charset="0"/>
                        <a:sym typeface="+mn-ea"/>
                      </a:endParaRPr>
                    </a:p>
                  </a:txBody>
                  <a:tcPr anchor="ctr"/>
                </a:tc>
                <a:tc>
                  <a:txBody>
                    <a:bodyPr/>
                    <a:p>
                      <a:pPr algn="ctr"/>
                      <a:r>
                        <a:rPr lang="en-GB" altLang="en-IN" sz="1600" b="0" dirty="0">
                          <a:latin typeface="Times New Roman" panose="02020603050405020304" pitchFamily="18" charset="0"/>
                          <a:cs typeface="Times New Roman" panose="02020603050405020304" pitchFamily="18" charset="0"/>
                          <a:sym typeface="+mn-ea"/>
                        </a:rPr>
                        <a:t> No need to use special gloves</a:t>
                      </a:r>
                      <a:r>
                        <a:rPr lang="en-IN" altLang="en-US" sz="1600" b="1" dirty="0">
                          <a:latin typeface="Times New Roman" panose="02020603050405020304" pitchFamily="18" charset="0"/>
                          <a:cs typeface="Times New Roman" panose="02020603050405020304" pitchFamily="18" charset="0"/>
                          <a:sym typeface="+mn-ea"/>
                        </a:rPr>
                        <a:t> </a:t>
                      </a:r>
                      <a:endParaRPr lang="en-US" sz="1600" dirty="0" smtClean="0">
                        <a:effectLst/>
                        <a:latin typeface="Times New Roman" panose="02020603050405020304" pitchFamily="18" charset="0"/>
                        <a:cs typeface="Times New Roman" panose="02020603050405020304" pitchFamily="18" charset="0"/>
                        <a:sym typeface="+mn-ea"/>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smtClean="0">
                          <a:effectLst/>
                          <a:latin typeface="Times New Roman" panose="02020603050405020304" pitchFamily="18" charset="0"/>
                          <a:cs typeface="Times New Roman" panose="02020603050405020304" pitchFamily="18" charset="0"/>
                          <a:sym typeface="+mn-ea"/>
                        </a:rPr>
                        <a:t>C</a:t>
                      </a:r>
                      <a:r>
                        <a:rPr lang="en-US" sz="1600" dirty="0" smtClean="0">
                          <a:effectLst/>
                          <a:latin typeface="Times New Roman" panose="02020603050405020304" pitchFamily="18" charset="0"/>
                          <a:cs typeface="Times New Roman" panose="02020603050405020304" pitchFamily="18" charset="0"/>
                          <a:sym typeface="+mn-ea"/>
                        </a:rPr>
                        <a:t>ertain angle of rotation </a:t>
                      </a:r>
                      <a:endParaRPr lang="en-US" sz="1600" dirty="0" smtClean="0">
                        <a:effectLst/>
                        <a:latin typeface="Times New Roman" panose="02020603050405020304" pitchFamily="18" charset="0"/>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smtClean="0">
                          <a:effectLst/>
                          <a:latin typeface="Times New Roman" panose="02020603050405020304" pitchFamily="18" charset="0"/>
                          <a:cs typeface="Times New Roman" panose="02020603050405020304" pitchFamily="18" charset="0"/>
                          <a:sym typeface="+mn-ea"/>
                        </a:rPr>
                        <a:t>needed.</a:t>
                      </a:r>
                      <a:endParaRPr lang="en-GB" altLang="en-US" sz="1600" dirty="0" smtClean="0">
                        <a:effectLst/>
                        <a:latin typeface="Times New Roman" panose="02020603050405020304" pitchFamily="18" charset="0"/>
                        <a:cs typeface="Times New Roman" panose="02020603050405020304" pitchFamily="18" charset="0"/>
                        <a:sym typeface="+mn-ea"/>
                      </a:endParaRPr>
                    </a:p>
                  </a:txBody>
                  <a:tcPr anchor="ctr"/>
                </a:tc>
              </a:tr>
              <a:tr h="518160">
                <a:tc>
                  <a:txBody>
                    <a:bodyPr/>
                    <a:p>
                      <a:pPr algn="ctr"/>
                      <a:r>
                        <a:rPr lang="en-US" sz="1600" dirty="0">
                          <a:latin typeface="Times New Roman" panose="02020603050405020304" pitchFamily="18" charset="0"/>
                          <a:cs typeface="Times New Roman" panose="02020603050405020304" pitchFamily="18" charset="0"/>
                          <a:hlinkClick r:id="rId1" action="ppaction://hlinksldjump"/>
                        </a:rPr>
                        <a:t>[</a:t>
                      </a:r>
                      <a:r>
                        <a:rPr lang="en-IN" altLang="en-US" sz="1600" dirty="0">
                          <a:latin typeface="Times New Roman" panose="02020603050405020304" pitchFamily="18" charset="0"/>
                          <a:cs typeface="Times New Roman" panose="02020603050405020304" pitchFamily="18" charset="0"/>
                          <a:hlinkClick r:id="rId1" action="ppaction://hlinksldjump"/>
                        </a:rPr>
                        <a:t>6</a:t>
                      </a:r>
                      <a:r>
                        <a:rPr lang="en-US" sz="1600" dirty="0">
                          <a:latin typeface="Times New Roman" panose="02020603050405020304" pitchFamily="18" charset="0"/>
                          <a:cs typeface="Times New Roman" panose="02020603050405020304" pitchFamily="18" charset="0"/>
                          <a:hlinkClick r:id="rId1"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p>
                      <a:pPr algn="ctr"/>
                      <a:r>
                        <a:rPr lang="en-IN" altLang="en-US" sz="1600" dirty="0" smtClean="0">
                          <a:latin typeface="Times New Roman" panose="02020603050405020304" pitchFamily="18" charset="0"/>
                          <a:cs typeface="Times New Roman" panose="02020603050405020304" pitchFamily="18" charset="0"/>
                          <a:sym typeface="+mn-ea"/>
                        </a:rPr>
                        <a:t>Recognition of ASL using Lab View Software.</a:t>
                      </a:r>
                      <a:endParaRPr lang="en-IN" altLang="en-US" sz="1600" dirty="0" smtClean="0">
                        <a:latin typeface="Times New Roman" panose="02020603050405020304" pitchFamily="18" charset="0"/>
                        <a:cs typeface="Times New Roman" panose="02020603050405020304" pitchFamily="18" charset="0"/>
                        <a:sym typeface="+mn-ea"/>
                      </a:endParaRPr>
                    </a:p>
                  </a:txBody>
                  <a:tcPr anchor="ctr"/>
                </a:tc>
                <a:tc>
                  <a:txBody>
                    <a:bodyPr/>
                    <a:p>
                      <a:pPr algn="ctr"/>
                      <a:r>
                        <a:rPr lang="en-US" sz="1600" dirty="0" smtClean="0">
                          <a:latin typeface="Times New Roman" panose="02020603050405020304" pitchFamily="18" charset="0"/>
                          <a:cs typeface="Times New Roman" panose="02020603050405020304" pitchFamily="18" charset="0"/>
                          <a:sym typeface="+mn-ea"/>
                        </a:rPr>
                        <a:t>Windows</a:t>
                      </a:r>
                      <a:r>
                        <a:rPr lang="en-IN" altLang="en-US" sz="1600" dirty="0" smtClean="0">
                          <a:latin typeface="Times New Roman" panose="02020603050405020304" pitchFamily="18" charset="0"/>
                          <a:cs typeface="Times New Roman" panose="02020603050405020304" pitchFamily="18" charset="0"/>
                          <a:sym typeface="+mn-ea"/>
                        </a:rPr>
                        <a:t>,Linux,IOS,Android.</a:t>
                      </a:r>
                      <a:endParaRPr lang="en-IN" altLang="en-US" sz="1600" dirty="0" smtClean="0">
                        <a:latin typeface="Times New Roman" panose="02020603050405020304" pitchFamily="18" charset="0"/>
                        <a:cs typeface="Times New Roman" panose="02020603050405020304" pitchFamily="18" charset="0"/>
                        <a:sym typeface="+mn-ea"/>
                      </a:endParaRPr>
                    </a:p>
                  </a:txBody>
                  <a:tcPr anchor="ctr"/>
                </a:tc>
                <a:tc>
                  <a:txBody>
                    <a:bodyPr/>
                    <a:p>
                      <a:pPr algn="ctr"/>
                      <a:r>
                        <a:rPr lang="en-IN" sz="1600" dirty="0" smtClean="0">
                          <a:latin typeface="Times New Roman" panose="02020603050405020304" pitchFamily="18" charset="0"/>
                          <a:cs typeface="Times New Roman" panose="02020603050405020304" pitchFamily="18" charset="0"/>
                          <a:sym typeface="+mn-ea"/>
                        </a:rPr>
                        <a:t>Geometric Features of Hand</a:t>
                      </a:r>
                      <a:endParaRPr lang="en-IN" sz="1600" dirty="0" smtClean="0">
                        <a:latin typeface="Times New Roman" panose="02020603050405020304" pitchFamily="18" charset="0"/>
                        <a:cs typeface="Times New Roman" panose="02020603050405020304" pitchFamily="18" charset="0"/>
                        <a:sym typeface="+mn-ea"/>
                      </a:endParaRPr>
                    </a:p>
                  </a:txBody>
                  <a:tcPr anchor="ctr"/>
                </a:tc>
                <a:tc>
                  <a:txBody>
                    <a:bodyPr/>
                    <a:p>
                      <a:pPr algn="ctr"/>
                      <a:r>
                        <a:rPr lang="en-GB" altLang="en-IN" sz="1600" dirty="0" smtClean="0">
                          <a:effectLst/>
                          <a:latin typeface="Times New Roman" panose="02020603050405020304" pitchFamily="18" charset="0"/>
                          <a:cs typeface="Times New Roman" panose="02020603050405020304" pitchFamily="18" charset="0"/>
                          <a:sym typeface="+mn-ea"/>
                        </a:rPr>
                        <a:t>T</a:t>
                      </a:r>
                      <a:r>
                        <a:rPr lang="en-IN" altLang="en-US" sz="1600" dirty="0" smtClean="0">
                          <a:effectLst/>
                          <a:latin typeface="Times New Roman" panose="02020603050405020304" pitchFamily="18" charset="0"/>
                          <a:cs typeface="Times New Roman" panose="02020603050405020304" pitchFamily="18" charset="0"/>
                          <a:sym typeface="+mn-ea"/>
                        </a:rPr>
                        <a:t>ranslator between deaf and people who don’t understand sign language.</a:t>
                      </a:r>
                      <a:endParaRPr lang="en-IN" altLang="en-US" sz="1600" dirty="0" smtClean="0">
                        <a:effectLst/>
                        <a:latin typeface="Times New Roman" panose="02020603050405020304" pitchFamily="18" charset="0"/>
                        <a:cs typeface="Times New Roman" panose="02020603050405020304" pitchFamily="18" charset="0"/>
                        <a:sym typeface="+mn-ea"/>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smtClean="0">
                          <a:effectLst/>
                          <a:latin typeface="Times New Roman" panose="02020603050405020304" pitchFamily="18" charset="0"/>
                          <a:cs typeface="Times New Roman" panose="02020603050405020304" pitchFamily="18" charset="0"/>
                          <a:sym typeface="+mn-ea"/>
                        </a:rPr>
                        <a:t>Doesn’t focus</a:t>
                      </a:r>
                      <a:r>
                        <a:rPr lang="en-US" sz="1600" dirty="0" smtClean="0">
                          <a:effectLst/>
                          <a:latin typeface="Times New Roman" panose="02020603050405020304" pitchFamily="18" charset="0"/>
                          <a:cs typeface="Times New Roman" panose="02020603050405020304" pitchFamily="18" charset="0"/>
                          <a:sym typeface="+mn-ea"/>
                        </a:rPr>
                        <a:t> on facial expressions</a:t>
                      </a:r>
                      <a:r>
                        <a:rPr lang="en-IN" altLang="en-US" sz="1600" dirty="0" smtClean="0">
                          <a:effectLst/>
                          <a:latin typeface="Times New Roman" panose="02020603050405020304" pitchFamily="18" charset="0"/>
                          <a:cs typeface="Times New Roman" panose="02020603050405020304" pitchFamily="18" charset="0"/>
                          <a:sym typeface="+mn-ea"/>
                        </a:rPr>
                        <a:t>.</a:t>
                      </a:r>
                      <a:endParaRPr lang="en-IN" altLang="en-US" sz="1600" dirty="0" smtClean="0">
                        <a:effectLst/>
                        <a:latin typeface="Times New Roman" panose="02020603050405020304" pitchFamily="18" charset="0"/>
                        <a:cs typeface="Times New Roman" panose="02020603050405020304" pitchFamily="18" charset="0"/>
                        <a:sym typeface="+mn-ea"/>
                      </a:endParaRPr>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In the stadium in front of thousands of crowd and due to heavy noise score board updater may miss some of  </a:t>
            </a:r>
            <a:r>
              <a:rPr lang="en-IN" altLang="en-US" sz="1600" dirty="0" smtClean="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umpire signals. </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Human eye</a:t>
            </a:r>
            <a:r>
              <a:rPr lang="en-IN" altLang="en-US" sz="1600" dirty="0" smtClean="0">
                <a:latin typeface="Times New Roman" panose="02020603050405020304" pitchFamily="18" charset="0"/>
                <a:cs typeface="Times New Roman" panose="02020603050405020304" pitchFamily="18" charset="0"/>
              </a:rPr>
              <a:t> the score updater</a:t>
            </a:r>
            <a:r>
              <a:rPr lang="en-US" sz="1600" dirty="0" smtClean="0">
                <a:latin typeface="Times New Roman" panose="02020603050405020304" pitchFamily="18" charset="0"/>
                <a:cs typeface="Times New Roman" panose="02020603050405020304" pitchFamily="18" charset="0"/>
              </a:rPr>
              <a:t> may miss the umpire signal</a:t>
            </a:r>
            <a:r>
              <a:rPr lang="en-IN" altLang="en-US" sz="1600" dirty="0" smtClean="0">
                <a:latin typeface="Times New Roman" panose="02020603050405020304" pitchFamily="18" charset="0"/>
                <a:cs typeface="Times New Roman" panose="02020603050405020304" pitchFamily="18" charset="0"/>
              </a:rPr>
              <a:t>.</a:t>
            </a:r>
            <a:endParaRPr lang="en-IN" alt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13</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In this project, an umpire action and non-action detection and classification is developed based on Histogram of Oriented Gradients (HOG), Non-Linear SVM classifier and CNN. </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general methodology of the proposed technique includes division, highlight extraction, and umpire activity and non-activity outlines arrangement. </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At </a:t>
            </a:r>
            <a:r>
              <a:rPr lang="en-IN" sz="1600" dirty="0">
                <a:latin typeface="Times New Roman" panose="02020603050405020304" pitchFamily="18" charset="0"/>
                <a:cs typeface="Times New Roman" panose="02020603050405020304" pitchFamily="18" charset="0"/>
              </a:rPr>
              <a:t>first, the Umpire video frames are extracted from the Umpire Frames Segmented database and the 80% of Umpire Action and Non-action frames are selected manually and feature extraction is performed based on HOG and trained to </a:t>
            </a:r>
            <a:r>
              <a:rPr lang="en-IN" sz="1600" dirty="0" smtClean="0">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After </a:t>
            </a:r>
            <a:r>
              <a:rPr lang="en-IN" sz="1600" dirty="0">
                <a:latin typeface="Times New Roman" panose="02020603050405020304" pitchFamily="18" charset="0"/>
                <a:cs typeface="Times New Roman" panose="02020603050405020304" pitchFamily="18" charset="0"/>
              </a:rPr>
              <a:t>that, the remaining 20% of the frames, feature extraction is performed using HOG and tested using trained </a:t>
            </a:r>
            <a:r>
              <a:rPr lang="en-IN" sz="1600" dirty="0" smtClean="0">
                <a:latin typeface="Times New Roman" panose="02020603050405020304" pitchFamily="18" charset="0"/>
                <a:cs typeface="Times New Roman" panose="02020603050405020304" pitchFamily="18" charset="0"/>
              </a:rPr>
              <a:t>CNN model, </a:t>
            </a:r>
            <a:r>
              <a:rPr lang="en-IN" sz="1600" dirty="0">
                <a:latin typeface="Times New Roman" panose="02020603050405020304" pitchFamily="18" charset="0"/>
                <a:cs typeface="Times New Roman" panose="02020603050405020304" pitchFamily="18" charset="0"/>
              </a:rPr>
              <a:t>which categories the Action and Non-action Umpire Frames.</a:t>
            </a: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 SYSTEM</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14</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chitecture (1) (1)_page-0001"/>
          <p:cNvPicPr>
            <a:picLocks noChangeAspect="1"/>
          </p:cNvPicPr>
          <p:nvPr>
            <p:ph idx="1"/>
          </p:nvPr>
        </p:nvPicPr>
        <p:blipFill>
          <a:blip r:embed="rId1"/>
          <a:stretch>
            <a:fillRect/>
          </a:stretch>
        </p:blipFill>
        <p:spPr>
          <a:xfrm>
            <a:off x="2514600" y="895350"/>
            <a:ext cx="3748405" cy="3848735"/>
          </a:xfrm>
          <a:prstGeom prst="rect">
            <a:avLst/>
          </a:prstGeom>
        </p:spPr>
      </p:pic>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 SYSTEM</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15</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16</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4" name="Rectangle 3"/>
          <p:cNvSpPr/>
          <p:nvPr/>
        </p:nvSpPr>
        <p:spPr>
          <a:xfrm>
            <a:off x="609600" y="1254593"/>
            <a:ext cx="4572000" cy="2181225"/>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Processor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Intel i5</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Speed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2.4 GHz</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RAM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8 GB(minimum)</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Hard Disk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160 GB</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4326038" y="1254593"/>
            <a:ext cx="4572000" cy="1450340"/>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Software Requirement: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Windows OS	: Windows 10</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Language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 </a:t>
            </a:r>
            <a:r>
              <a:rPr lang="en-IN" sz="1600" dirty="0">
                <a:latin typeface="Times New Roman" panose="02020603050405020304" pitchFamily="18" charset="0"/>
                <a:ea typeface="Calibri" panose="020F0502020204030204" pitchFamily="34" charset="0"/>
                <a:cs typeface="Times New Roman" panose="02020603050405020304" pitchFamily="18" charset="0"/>
              </a:rPr>
              <a:t>Python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Tools 		: </a:t>
            </a:r>
            <a:r>
              <a:rPr lang="en-IN" sz="1600" dirty="0" err="1">
                <a:latin typeface="Times New Roman" panose="02020603050405020304" pitchFamily="18" charset="0"/>
                <a:ea typeface="Calibri" panose="020F0502020204030204" pitchFamily="34" charset="0"/>
                <a:cs typeface="Times New Roman" panose="02020603050405020304" pitchFamily="18" charset="0"/>
              </a:rPr>
              <a:t>Jupyter</a:t>
            </a:r>
            <a:r>
              <a:rPr lang="en-IN" sz="1600" dirty="0">
                <a:latin typeface="Times New Roman" panose="02020603050405020304" pitchFamily="18" charset="0"/>
                <a:ea typeface="Calibri" panose="020F0502020204030204" pitchFamily="34" charset="0"/>
                <a:cs typeface="Times New Roman" panose="02020603050405020304" pitchFamily="18" charset="0"/>
              </a:rPr>
              <a:t> Notebook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lvl="0"/>
            <a:r>
              <a:rPr lang="en-IN" sz="1600" dirty="0">
                <a:latin typeface="Times New Roman" panose="02020603050405020304" pitchFamily="18" charset="0"/>
                <a:cs typeface="Times New Roman" panose="02020603050405020304" pitchFamily="18" charset="0"/>
              </a:rPr>
              <a:t>To train the model using the collected umpire signals</a:t>
            </a:r>
            <a:endParaRPr lang="en-IN" sz="1600" dirty="0">
              <a:latin typeface="Times New Roman" panose="02020603050405020304" pitchFamily="18" charset="0"/>
              <a:cs typeface="Times New Roman" panose="02020603050405020304" pitchFamily="18" charset="0"/>
            </a:endParaRPr>
          </a:p>
          <a:p>
            <a:pPr lvl="0"/>
            <a:r>
              <a:rPr lang="en-IN" sz="1600" dirty="0">
                <a:latin typeface="Times New Roman" panose="02020603050405020304" pitchFamily="18" charset="0"/>
                <a:cs typeface="Times New Roman" panose="02020603050405020304" pitchFamily="18" charset="0"/>
              </a:rPr>
              <a:t>To predict the umpire signal and update the score board</a:t>
            </a:r>
            <a:endParaRPr lang="en-IN"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17</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hlinkClick r:id="rId1" action="ppaction://hlinksldjump"/>
              </a:rPr>
              <a:t>[1]</a:t>
            </a:r>
            <a:r>
              <a:rPr lang="en-US" sz="1600" dirty="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H. Brashear, T. Starner, P. Lukowicz and H. Junker, "Using multiple sensors for mobile sign language recognition," Seventh IEEE International Symposium on Wearable Computers, 2003. Proceedings., 2003, pp. 45-52, doi: 10.1109/ISWC.2003.1241392</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hlinkClick r:id="rId2" action="ppaction://hlinksldjump"/>
              </a:rPr>
              <a:t>[2]</a:t>
            </a:r>
            <a:r>
              <a:rPr lang="en-IN" altLang="en-US" sz="1600" dirty="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Dadgostar, Farhad &amp; Barczak, Andre &amp; Sarrafzadeh, Abdolhossein. (2005). A Color Hand Gesture Database for Evaluating and Improving Algorithms on Hand Gesture and Posture Recognition. Res. Lett. Inf. Math. Sci. 7. 127-134.</a:t>
            </a:r>
            <a:endParaRPr lang="en-US" sz="1600">
              <a:latin typeface="Times New Roman" panose="02020603050405020304" pitchFamily="18" charset="0"/>
              <a:cs typeface="Times New Roman" panose="02020603050405020304" pitchFamily="18" charset="0"/>
            </a:endParaRP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hlinkClick r:id="rId3" action="ppaction://hlinksldjump"/>
              </a:rPr>
              <a:t>[3]</a:t>
            </a:r>
            <a:r>
              <a:rPr lang="en-US" sz="1600" dirty="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 Fernando and J. Wijayanayaka, "Low cost approach for real time sign language recognition," 2013 IEEE 8th International Conference on Industrial and Information Systems, 2013, pp. 637-642, doi: 10.1109/ICIInfS.2013.6732059.</a:t>
            </a:r>
            <a:endParaRPr lang="en-US" sz="160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18</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3228"/>
            <a:ext cx="8229600" cy="3531395"/>
          </a:xfrm>
        </p:spPr>
        <p:txBody>
          <a:bodyPr>
            <a:normAutofit/>
          </a:bodyPr>
          <a:lstStyle/>
          <a:p>
            <a:r>
              <a:rPr lang="en-US" sz="1600" dirty="0">
                <a:latin typeface="Times New Roman" panose="02020603050405020304" pitchFamily="18" charset="0"/>
                <a:cs typeface="Times New Roman" panose="02020603050405020304" pitchFamily="18" charset="0"/>
                <a:sym typeface="+mn-ea"/>
              </a:rPr>
              <a:t>Introduction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Motivation</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Abstract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Literature Survey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Comparative analysis of the survey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Problem Statement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Proposed System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System Specification</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Expected outcome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Applications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01.12.2022</a:t>
            </a:r>
            <a:endParaRPr lang="en-IN" alt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t>AI CRICKET SCORE</a:t>
            </a:r>
            <a:endParaRPr lang="en-IN" altLang="en-US" dirty="0"/>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buNone/>
            </a:pPr>
            <a:r>
              <a:rPr lang="en-IN" altLang="en-US" sz="1600" dirty="0">
                <a:latin typeface="Times New Roman" panose="02020603050405020304" pitchFamily="18" charset="0"/>
                <a:cs typeface="Times New Roman" panose="02020603050405020304" pitchFamily="18" charset="0"/>
                <a:hlinkClick r:id="rId1" action="ppaction://hlinksldjump"/>
              </a:rPr>
              <a:t>[4]</a:t>
            </a:r>
            <a:r>
              <a:rPr lang="en-US" sz="1600" dirty="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Nusirwan Anwar bin Abdul Rahman, Kit Chong Wei and John See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Faculty of Information Technology, Multimedia University </a:t>
            </a:r>
            <a:endParaRPr lang="en-US" sz="1600">
              <a:latin typeface="Times New Roman" panose="02020603050405020304" pitchFamily="18" charset="0"/>
              <a:cs typeface="Times New Roman" panose="02020603050405020304" pitchFamily="18" charset="0"/>
            </a:endParaRP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IN" altLang="en-US" sz="1600" dirty="0">
                <a:latin typeface="Times New Roman" panose="02020603050405020304" pitchFamily="18" charset="0"/>
                <a:cs typeface="Times New Roman" panose="02020603050405020304" pitchFamily="18" charset="0"/>
                <a:hlinkClick r:id="rId2" action="ppaction://hlinksldjump"/>
              </a:rPr>
              <a:t>[5]</a:t>
            </a:r>
            <a:r>
              <a:rPr lang="en-GB" altLang="en-IN" sz="1600" dirty="0">
                <a:latin typeface="Times New Roman" panose="02020603050405020304" pitchFamily="18" charset="0"/>
                <a:cs typeface="Times New Roman" panose="02020603050405020304" pitchFamily="18" charset="0"/>
              </a:rPr>
              <a:t> </a:t>
            </a:r>
            <a:r>
              <a:rPr sz="1600">
                <a:latin typeface="Times New Roman" panose="02020603050405020304" pitchFamily="18" charset="0"/>
                <a:cs typeface="Times New Roman" panose="02020603050405020304" pitchFamily="18" charset="0"/>
              </a:rPr>
              <a:t>Barczak, A.L.C., Reyes, N.H., Abastillas, M., Piccio, A., Susnjak, T. (2011), A new 2D static hand gesture colour image dataset for ASL gestures, Research Letters in the Information and Mathematical Sciences, 15, 12-20</a:t>
            </a:r>
            <a:endParaRPr sz="1600">
              <a:latin typeface="Times New Roman" panose="02020603050405020304" pitchFamily="18" charset="0"/>
              <a:cs typeface="Times New Roman" panose="02020603050405020304" pitchFamily="18" charset="0"/>
            </a:endParaRPr>
          </a:p>
          <a:p>
            <a:pPr marL="0" indent="0">
              <a:buNone/>
            </a:pPr>
            <a:endParaRPr sz="1600">
              <a:latin typeface="Times New Roman" panose="02020603050405020304" pitchFamily="18" charset="0"/>
              <a:cs typeface="Times New Roman" panose="02020603050405020304" pitchFamily="18" charset="0"/>
            </a:endParaRPr>
          </a:p>
          <a:p>
            <a:pPr marL="0" indent="0">
              <a:buNone/>
            </a:pPr>
            <a:r>
              <a:rPr lang="en-IN" altLang="en-US" sz="1600" dirty="0">
                <a:latin typeface="Times New Roman" panose="02020603050405020304" pitchFamily="18" charset="0"/>
                <a:cs typeface="Times New Roman" panose="02020603050405020304" pitchFamily="18" charset="0"/>
                <a:hlinkClick r:id="rId3" action="ppaction://hlinksldjump"/>
              </a:rPr>
              <a:t>[6] </a:t>
            </a:r>
            <a:r>
              <a:rPr lang="en-US" sz="1600">
                <a:latin typeface="Times New Roman" panose="02020603050405020304" pitchFamily="18" charset="0"/>
                <a:cs typeface="Times New Roman" panose="02020603050405020304" pitchFamily="18" charset="0"/>
              </a:rPr>
              <a:t>Y. Madhuri, G. Anitha. and M. Anburajan., "Vision-based sign language translation device," 2013 International Conference on Information Communication and Embedded Systems (ICICES), 2013, pp. 565-568, doi: 10.1109/ICICES.2013.6508395.</a:t>
            </a:r>
            <a:endParaRPr lang="en-US" sz="160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19</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Sport’s score board updates</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Sign language</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Traffic light control</a:t>
            </a: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20</a:t>
            </a:r>
            <a:endParaRPr lang="en-IN" altLang="en-US" sz="1400" dirty="0">
              <a:solidFill>
                <a:schemeClr val="tx2"/>
              </a:solidFill>
            </a:endParaRP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8"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5"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9"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21</a:t>
            </a:r>
            <a:endParaRPr lang="en-IN" altLang="en-US" sz="1400" dirty="0">
              <a:solidFill>
                <a:schemeClr val="tx2"/>
              </a:solidFill>
            </a:endParaRPr>
          </a:p>
        </p:txBody>
      </p:sp>
      <p:sp>
        <p:nvSpPr>
          <p:cNvPr id="3"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Gesture Recognition pertains to recognizing meaningful expressions of motion by a human.  </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applications of gesture recognition are manifold. </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Ranging from sign language through medical rehabilitation, monitoring patients, sports gesture analysis,etc</a:t>
            </a:r>
            <a:r>
              <a:rPr lang="en-IN" sz="1600" dirty="0" smtClean="0">
                <a:latin typeface="Times New Roman" panose="02020603050405020304" pitchFamily="18" charset="0"/>
                <a:cs typeface="Times New Roman" panose="02020603050405020304" pitchFamily="18" charset="0"/>
              </a:rPr>
              <a:t>.</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In </a:t>
            </a:r>
            <a:r>
              <a:rPr lang="en-IN" sz="1600" dirty="0">
                <a:latin typeface="Times New Roman" panose="02020603050405020304" pitchFamily="18" charset="0"/>
                <a:cs typeface="Times New Roman" panose="02020603050405020304" pitchFamily="18" charset="0"/>
              </a:rPr>
              <a:t>Cricket, the Umpire has the authority to make important decisions about events on the field.</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The Umpire signals important events using unique hand on signals and gestures. </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sym typeface="+mn-ea"/>
              </a:rPr>
              <a:t>The primary intention of our work is to design and develop a new robust method for </a:t>
            </a:r>
            <a:r>
              <a:rPr lang="en-IN" sz="1600" dirty="0" smtClean="0">
                <a:latin typeface="Times New Roman" panose="02020603050405020304" pitchFamily="18" charset="0"/>
                <a:cs typeface="Times New Roman" panose="02020603050405020304" pitchFamily="18" charset="0"/>
                <a:sym typeface="+mn-ea"/>
              </a:rPr>
              <a:t>Umpire.</a:t>
            </a:r>
            <a:endParaRPr lang="en-IN" sz="1600" dirty="0" smtClean="0">
              <a:latin typeface="Times New Roman" panose="02020603050405020304" pitchFamily="18" charset="0"/>
              <a:cs typeface="Times New Roman" panose="02020603050405020304" pitchFamily="18" charset="0"/>
              <a:sym typeface="+mn-ea"/>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endParaRPr 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5"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The human signal comprises of significant movement of hands, arms, face, head, or fingers. </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is a non-verbal method of correspondence and is appropriate for human-machine cooperation. </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Sports </a:t>
            </a:r>
            <a:r>
              <a:rPr lang="en-IN" sz="1600" dirty="0">
                <a:latin typeface="Times New Roman" panose="02020603050405020304" pitchFamily="18" charset="0"/>
                <a:cs typeface="Times New Roman" panose="02020603050405020304" pitchFamily="18" charset="0"/>
              </a:rPr>
              <a:t>authorities perform numerous signals which are demonstrative of what is happening in the game. </a:t>
            </a:r>
            <a:endParaRPr lang="en-US" sz="1600" i="1"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a:t>
            </a:r>
            <a:endParaRPr lang="en-IN" alt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altLang="en-US" sz="1600" dirty="0">
                <a:latin typeface="Times New Roman" panose="02020603050405020304" pitchFamily="18" charset="0"/>
                <a:cs typeface="Times New Roman" panose="02020603050405020304" pitchFamily="18" charset="0"/>
              </a:rPr>
              <a:t>Cricket</a:t>
            </a:r>
            <a:r>
              <a:rPr lang="en-US" sz="1600" dirty="0">
                <a:latin typeface="Times New Roman" panose="02020603050405020304" pitchFamily="18" charset="0"/>
                <a:cs typeface="Times New Roman" panose="02020603050405020304" pitchFamily="18" charset="0"/>
              </a:rPr>
              <a:t> is the 2nd most famous sports in Asia, 4th in Europe and also 2nd most famous sport in the whole world.</a:t>
            </a:r>
            <a:endParaRPr lang="en-US" sz="1600" dirty="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From </a:t>
            </a:r>
            <a:r>
              <a:rPr lang="en-US" sz="1600" dirty="0">
                <a:latin typeface="Times New Roman" panose="02020603050405020304" pitchFamily="18" charset="0"/>
                <a:cs typeface="Times New Roman" panose="02020603050405020304" pitchFamily="18" charset="0"/>
              </a:rPr>
              <a:t>19th century the same old manual method is being use</a:t>
            </a:r>
            <a:r>
              <a:rPr lang="en-IN" alt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 to update the scoreboard, which is a great burden for the scorekeeper. </a:t>
            </a:r>
            <a:endParaRPr lang="en-US" sz="1600" dirty="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he basic score updating process is still the same and performed by a person</a:t>
            </a:r>
            <a:r>
              <a:rPr lang="en-IN" altLang="en-US" sz="1600" dirty="0">
                <a:latin typeface="Times New Roman" panose="02020603050405020304" pitchFamily="18" charset="0"/>
                <a:cs typeface="Times New Roman" panose="02020603050405020304" pitchFamily="18" charset="0"/>
              </a:rPr>
              <a:t> manually</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So in the 21st century an automatic system is very much needed at this sector.</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Using modern equipment’s and machine learning algorithms we can increase the accuracy of the decision and provide flawless result </a:t>
            </a:r>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hat the naked eye misses.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motivates us to design a system which will recognize gesture of cricket umpire in real time. </a:t>
            </a: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a:t>
            </a:r>
            <a:endParaRPr lang="en-IN" altLang="en-US" sz="1400" dirty="0">
              <a:solidFill>
                <a:schemeClr val="tx2"/>
              </a:solidFill>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ABSTRACT</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rPr>
              <a:t>Using Multiple Sensors for Mobile Sign Language Recognition</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1" action="ppaction://hlinksldjump"/>
              </a:rPr>
              <a:t>[1]</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Helene Brashear, Thad Starner, Paul Lukowicz &amp; Holger Junker</a:t>
            </a:r>
            <a:r>
              <a:rPr lang="en-IN" alt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a:t>
            </a:r>
            <a:endParaRPr lang="en-IN" altLang="en-US" sz="1600" b="1" dirty="0">
              <a:latin typeface="Times New Roman" panose="02020603050405020304" pitchFamily="18" charset="0"/>
              <a:cs typeface="Times New Roman" panose="02020603050405020304" pitchFamily="18" charset="0"/>
              <a:sym typeface="+mn-ea"/>
            </a:endParaRPr>
          </a:p>
          <a:p>
            <a:pPr algn="just"/>
            <a:r>
              <a:rPr lang="en-US" sz="1600" dirty="0">
                <a:latin typeface="Times New Roman" panose="02020603050405020304" pitchFamily="18" charset="0"/>
                <a:cs typeface="Times New Roman" panose="02020603050405020304" pitchFamily="18" charset="0"/>
                <a:sym typeface="+mn-ea"/>
              </a:rPr>
              <a:t>Sign Language recognition system with the goal of making it a mobile assistive technology</a:t>
            </a:r>
            <a:r>
              <a:rPr lang="en-IN" altLang="en-US" sz="1600" dirty="0">
                <a:latin typeface="Times New Roman" panose="02020603050405020304" pitchFamily="18" charset="0"/>
                <a:cs typeface="Times New Roman" panose="02020603050405020304" pitchFamily="18" charset="0"/>
                <a:sym typeface="+mn-ea"/>
              </a:rPr>
              <a:t>.</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E</a:t>
            </a:r>
            <a:r>
              <a:rPr lang="en-US" sz="1600" dirty="0">
                <a:latin typeface="Times New Roman" panose="02020603050405020304" pitchFamily="18" charset="0"/>
                <a:cs typeface="Times New Roman" panose="02020603050405020304" pitchFamily="18" charset="0"/>
                <a:sym typeface="+mn-ea"/>
              </a:rPr>
              <a:t>xperiment compares the results of training a small gesture vocabulary using noisy vision data, accelerometer data and both data sets combined. </a:t>
            </a:r>
            <a:endParaRPr lang="en-US" sz="1600" dirty="0">
              <a:latin typeface="Times New Roman" panose="02020603050405020304" pitchFamily="18" charset="0"/>
              <a:cs typeface="Times New Roman" panose="02020603050405020304" pitchFamily="18" charset="0"/>
              <a:sym typeface="+mn-ea"/>
            </a:endParaRPr>
          </a:p>
          <a:p>
            <a:pPr algn="just"/>
            <a:r>
              <a:rPr sz="1600" dirty="0">
                <a:latin typeface="Times New Roman" panose="02020603050405020304" pitchFamily="18" charset="0"/>
                <a:cs typeface="Times New Roman" panose="02020603050405020304" pitchFamily="18" charset="0"/>
                <a:sym typeface="+mn-ea"/>
              </a:rPr>
              <a:t>Hidden Markov models are engineered to handle data which can be represented as 'sequence' of observations over time</a:t>
            </a:r>
            <a:r>
              <a:rPr lang="en-IN"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There is marked improvement from vision (52.38% on Testing) and accelerometers (65.87% on Testing), and the combined set (90.48% on Testing)</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smtClean="0">
                <a:effectLst/>
                <a:latin typeface="Times New Roman" panose="02020603050405020304" pitchFamily="18" charset="0"/>
                <a:cs typeface="Times New Roman" panose="02020603050405020304" pitchFamily="18" charset="0"/>
                <a:sym typeface="+mn-ea"/>
              </a:rPr>
              <a:t>T</a:t>
            </a:r>
            <a:r>
              <a:rPr lang="en-US" sz="1600" dirty="0" smtClean="0">
                <a:effectLst/>
                <a:latin typeface="Times New Roman" panose="02020603050405020304" pitchFamily="18" charset="0"/>
                <a:cs typeface="Times New Roman" panose="02020603050405020304" pitchFamily="18" charset="0"/>
                <a:sym typeface="+mn-ea"/>
              </a:rPr>
              <a:t>he user can monitor the camera’s view via the head mounted display.</a:t>
            </a:r>
            <a:r>
              <a:rPr lang="en-IN" altLang="en-US" sz="1600" dirty="0" smtClean="0">
                <a:effectLst/>
                <a:latin typeface="Times New Roman" panose="02020603050405020304" pitchFamily="18" charset="0"/>
                <a:cs typeface="Times New Roman" panose="02020603050405020304" pitchFamily="18" charset="0"/>
                <a:sym typeface="+mn-ea"/>
              </a:rPr>
              <a:t> </a:t>
            </a:r>
            <a:r>
              <a:rPr lang="en-US" sz="1600" dirty="0" smtClean="0">
                <a:effectLst/>
                <a:latin typeface="Times New Roman" panose="02020603050405020304" pitchFamily="18" charset="0"/>
                <a:cs typeface="Times New Roman" panose="02020603050405020304" pitchFamily="18" charset="0"/>
                <a:sym typeface="+mn-ea"/>
              </a:rPr>
              <a:t>Provides accuracy</a:t>
            </a:r>
            <a:r>
              <a:rPr lang="en-IN" altLang="en-US" sz="1600" dirty="0" smtClean="0">
                <a:effectLst/>
                <a:latin typeface="Times New Roman" panose="02020603050405020304" pitchFamily="18" charset="0"/>
                <a:cs typeface="Times New Roman" panose="02020603050405020304" pitchFamily="18" charset="0"/>
                <a:sym typeface="+mn-ea"/>
              </a:rPr>
              <a:t>.</a:t>
            </a:r>
            <a:endParaRPr lang="en-IN" altLang="en-US" sz="1600" b="1" dirty="0">
              <a:latin typeface="Times New Roman" panose="02020603050405020304" pitchFamily="18" charset="0"/>
              <a:cs typeface="Times New Roman" panose="02020603050405020304" pitchFamily="18" charset="0"/>
              <a:sym typeface="+mn-ea"/>
            </a:endParaRPr>
          </a:p>
          <a:p>
            <a:pPr marL="0" lv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smtClean="0">
                <a:effectLst/>
                <a:latin typeface="Times New Roman" panose="02020603050405020304" pitchFamily="18" charset="0"/>
                <a:cs typeface="Times New Roman" panose="02020603050405020304" pitchFamily="18" charset="0"/>
                <a:sym typeface="+mn-ea"/>
              </a:rPr>
              <a:t>Data set is too small </a:t>
            </a:r>
            <a:r>
              <a:rPr lang="en-IN" altLang="en-US" sz="1600" dirty="0" smtClean="0">
                <a:effectLst/>
                <a:latin typeface="Times New Roman" panose="02020603050405020304" pitchFamily="18" charset="0"/>
                <a:cs typeface="Times New Roman" panose="02020603050405020304" pitchFamily="18" charset="0"/>
                <a:sym typeface="+mn-ea"/>
              </a:rPr>
              <a:t>to </a:t>
            </a:r>
            <a:r>
              <a:rPr lang="en-US" sz="1600" dirty="0" smtClean="0">
                <a:effectLst/>
                <a:latin typeface="Times New Roman" panose="02020603050405020304" pitchFamily="18" charset="0"/>
                <a:cs typeface="Times New Roman" panose="02020603050405020304" pitchFamily="18" charset="0"/>
                <a:sym typeface="+mn-ea"/>
              </a:rPr>
              <a:t>train</a:t>
            </a:r>
            <a:r>
              <a:rPr lang="en-IN" altLang="en-US" sz="1600" dirty="0" smtClean="0">
                <a:effectLst/>
                <a:latin typeface="Times New Roman" panose="02020603050405020304" pitchFamily="18" charset="0"/>
                <a:cs typeface="Times New Roman" panose="02020603050405020304" pitchFamily="18" charset="0"/>
                <a:sym typeface="+mn-ea"/>
              </a:rPr>
              <a:t>s</a:t>
            </a:r>
            <a:r>
              <a:rPr lang="en-US" sz="1600" dirty="0" smtClean="0">
                <a:effectLst/>
                <a:latin typeface="Times New Roman" panose="02020603050405020304" pitchFamily="18" charset="0"/>
                <a:cs typeface="Times New Roman" panose="02020603050405020304" pitchFamily="18" charset="0"/>
                <a:sym typeface="+mn-ea"/>
              </a:rPr>
              <a:t> using bigrams or trigrams</a:t>
            </a:r>
            <a:r>
              <a:rPr lang="en-IN" altLang="en-US" sz="1600" dirty="0" smtClean="0">
                <a:effectLst/>
                <a:latin typeface="Times New Roman" panose="02020603050405020304" pitchFamily="18" charset="0"/>
                <a:cs typeface="Times New Roman" panose="02020603050405020304" pitchFamily="18" charset="0"/>
                <a:sym typeface="+mn-ea"/>
              </a:rPr>
              <a:t> and</a:t>
            </a:r>
            <a:r>
              <a:rPr lang="en-US" sz="1600" dirty="0" smtClean="0">
                <a:effectLst/>
                <a:latin typeface="Times New Roman" panose="02020603050405020304" pitchFamily="18" charset="0"/>
                <a:cs typeface="Times New Roman" panose="02020603050405020304" pitchFamily="18" charset="0"/>
                <a:sym typeface="+mn-ea"/>
              </a:rPr>
              <a:t> been trained on a very small vocabulary.</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rPr>
              <a:t>A Color Hand Gesture Database for Evaluating and Improving Algorithms on Hand Gesture and Posture Recognition</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1" action="ppaction://hlinksldjump"/>
              </a:rPr>
              <a:t>[2]</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Farhad Dadgostar, Andre L. C. Barczak, Abdolhossein Sarrafzadeh</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Image database of hand posture and gesture images. </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Details of the automatic segmentation and clipping of the hands are also discussed in this paper.</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OpenCV,Povray Algorithm and Boundary Detection Algorithm is used.</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US" sz="1600" dirty="0" smtClean="0">
                <a:effectLst/>
                <a:latin typeface="Times New Roman" panose="02020603050405020304" pitchFamily="18" charset="0"/>
                <a:cs typeface="Times New Roman" panose="02020603050405020304" pitchFamily="18" charset="0"/>
                <a:sym typeface="+mn-ea"/>
              </a:rPr>
              <a:t>Automatically vary the lighting in all directions and even produce very complex patterns of lighting by introducing more than one source of light.</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smtClean="0">
                <a:effectLst/>
                <a:latin typeface="Times New Roman" panose="02020603050405020304" pitchFamily="18" charset="0"/>
                <a:cs typeface="Times New Roman" panose="02020603050405020304" pitchFamily="18" charset="0"/>
                <a:sym typeface="+mn-ea"/>
              </a:rPr>
              <a:t>Unless some special gadgets are used to control the lighting, it is very difficult to vary the positions of the light fairly along the three axis.</a:t>
            </a: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6</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Low cost approach for Real Time Sign Language Recognition</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1" action="ppaction://hlinksldjump"/>
              </a:rPr>
              <a:t>[3]</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Matheesha Fernando, Janaka Wijayanayaka</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Identify the signs and convert them into text and speech using appearance based approach with a low cost web camera.</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A series of image processing techniques with Hub-moment classification was identified as the best approach. </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Uses fast Convex Hull Algorithm for Binary image for pattern recognization,</a:t>
            </a:r>
            <a:r>
              <a:rPr lang="en-IN" sz="1600" dirty="0" smtClean="0">
                <a:latin typeface="Times New Roman" panose="02020603050405020304" pitchFamily="18" charset="0"/>
                <a:cs typeface="Times New Roman" panose="02020603050405020304" pitchFamily="18" charset="0"/>
                <a:sym typeface="+mn-ea"/>
              </a:rPr>
              <a:t>Histogram based classification</a:t>
            </a:r>
            <a:r>
              <a:rPr lang="en-IN" altLang="en-US" sz="1600" dirty="0">
                <a:latin typeface="Times New Roman" panose="02020603050405020304" pitchFamily="18" charset="0"/>
                <a:cs typeface="Times New Roman" panose="02020603050405020304" pitchFamily="18" charset="0"/>
                <a:sym typeface="+mn-ea"/>
              </a:rPr>
              <a:t>.</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Helps in identifying a low cost, affordable method that can facilitate hearing and speech impaired people to communicate with the world in more comfortable way where they can easily get what they need from the  society and also can contribute to the well-being of the society.</a:t>
            </a:r>
            <a:endParaRPr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smtClean="0">
                <a:effectLst/>
                <a:latin typeface="Times New Roman" panose="02020603050405020304" pitchFamily="18" charset="0"/>
                <a:cs typeface="Times New Roman" panose="02020603050405020304" pitchFamily="18" charset="0"/>
                <a:sym typeface="+mn-ea"/>
              </a:rPr>
              <a:t>This project only looks at the hand postures not on hand gestures.</a:t>
            </a:r>
            <a:endParaRPr lang="en-US" sz="1600" dirty="0" smtClean="0">
              <a:effectLst/>
              <a:latin typeface="Times New Roman" panose="02020603050405020304" pitchFamily="18" charset="0"/>
              <a:cs typeface="Times New Roman" panose="02020603050405020304" pitchFamily="18" charset="0"/>
              <a:sym typeface="+mn-ea"/>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7</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 Title:</a:t>
            </a:r>
            <a:r>
              <a:rPr lang="en-US" sz="1600" dirty="0">
                <a:latin typeface="Times New Roman" panose="02020603050405020304" pitchFamily="18" charset="0"/>
                <a:cs typeface="Times New Roman" panose="02020603050405020304" pitchFamily="18" charset="0"/>
              </a:rPr>
              <a:t> RGB-H-CbCr Skin Color Model for Human Face Detection</a:t>
            </a:r>
            <a:r>
              <a:rPr lang="en-IN" altLang="en-US" sz="1600" dirty="0">
                <a:latin typeface="Times New Roman" panose="02020603050405020304" pitchFamily="18" charset="0"/>
                <a:cs typeface="Times New Roman" panose="02020603050405020304" pitchFamily="18" charset="0"/>
                <a:hlinkClick r:id="rId1" action="ppaction://hlinksldjump"/>
              </a:rPr>
              <a:t> [4]</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Nusirwan Anwar bin Abdul Rahman, Kit Chong Wei and John See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endParaRPr lang="en-IN" altLang="en-US" sz="1600" b="1"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This paper presents a novel skin color model, RGB-H-CbCr for the detection of human faces.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Skin regions are extracted using a set of founding rules based on the skin color distribution obtained from a training set.</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proposed scheme was also compared with the well-known AdaBoost face detector/classifier by Viola and Jones.</a:t>
            </a:r>
            <a:endParaRPr lang="en-IN" altLang="en-US" sz="1600" dirty="0">
              <a:latin typeface="Times New Roman" panose="02020603050405020304" pitchFamily="18" charset="0"/>
              <a:cs typeface="Times New Roman" panose="02020603050405020304" pitchFamily="18" charset="0"/>
              <a:sym typeface="+mn-ea"/>
            </a:endParaRPr>
          </a:p>
          <a:p>
            <a:pPr algn="just"/>
            <a:r>
              <a:rPr lang="en-IN" altLang="en-US" sz="1600" dirty="0">
                <a:latin typeface="Times New Roman" panose="02020603050405020304" pitchFamily="18" charset="0"/>
                <a:cs typeface="Times New Roman" panose="02020603050405020304" pitchFamily="18" charset="0"/>
                <a:sym typeface="+mn-ea"/>
              </a:rPr>
              <a:t>The proposed scheme  is able to reach comparable standards to that achieve by the AdaBoost algorithm (90.17%) on the similar data set.</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GB" altLang="en-US" sz="1600" dirty="0" smtClean="0">
                <a:effectLst/>
                <a:latin typeface="Times New Roman" panose="02020603050405020304" pitchFamily="18" charset="0"/>
                <a:cs typeface="Times New Roman" panose="02020603050405020304" pitchFamily="18" charset="0"/>
                <a:sym typeface="+mn-ea"/>
              </a:rPr>
              <a:t>B</a:t>
            </a:r>
            <a:r>
              <a:rPr lang="en-US" sz="1600" dirty="0" smtClean="0">
                <a:effectLst/>
                <a:latin typeface="Times New Roman" panose="02020603050405020304" pitchFamily="18" charset="0"/>
                <a:cs typeface="Times New Roman" panose="02020603050405020304" pitchFamily="18" charset="0"/>
                <a:sym typeface="+mn-ea"/>
              </a:rPr>
              <a:t>rightness and illumination conditions </a:t>
            </a:r>
            <a:r>
              <a:rPr lang="en-GB" altLang="en-US" sz="1600" dirty="0" smtClean="0">
                <a:effectLst/>
                <a:latin typeface="Times New Roman" panose="02020603050405020304" pitchFamily="18" charset="0"/>
                <a:cs typeface="Times New Roman" panose="02020603050405020304" pitchFamily="18" charset="0"/>
                <a:sym typeface="+mn-ea"/>
              </a:rPr>
              <a:t>can be effictively dealt.</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GB" altLang="en-US" sz="1600" dirty="0" smtClean="0">
                <a:effectLst/>
                <a:latin typeface="Times New Roman" panose="02020603050405020304" pitchFamily="18" charset="0"/>
                <a:cs typeface="Times New Roman" panose="02020603050405020304" pitchFamily="18" charset="0"/>
                <a:sym typeface="+mn-ea"/>
              </a:rPr>
              <a:t>Low </a:t>
            </a:r>
            <a:r>
              <a:rPr lang="en-US" sz="1600" dirty="0" smtClean="0">
                <a:effectLst/>
                <a:latin typeface="Times New Roman" panose="02020603050405020304" pitchFamily="18" charset="0"/>
                <a:cs typeface="Times New Roman" panose="02020603050405020304" pitchFamily="18" charset="0"/>
                <a:sym typeface="+mn-ea"/>
              </a:rPr>
              <a:t>success of a robust face detector.</a:t>
            </a: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8</a:t>
            </a:r>
            <a:endParaRPr lang="en-IN" altLang="en-US" sz="1400" dirty="0">
              <a:solidFill>
                <a:schemeClr val="tx2"/>
              </a:solidFill>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endParaRPr lang="en-US" dirty="0"/>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endParaRPr lang="en-US" sz="1400" dirty="0">
              <a:solidFill>
                <a:schemeClr val="tx2"/>
              </a:solidFill>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01.12.2022</a:t>
            </a:r>
            <a:endParaRPr lang="en-US" dirty="0"/>
          </a:p>
        </p:txBody>
      </p:sp>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11984</Words>
  <Application>WPS Presentation</Application>
  <PresentationFormat>On-screen Show (16:9)</PresentationFormat>
  <Paragraphs>507</Paragraphs>
  <Slides>22</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Arial</vt:lpstr>
      <vt:lpstr>SimSun</vt:lpstr>
      <vt:lpstr>Wingdings</vt:lpstr>
      <vt:lpstr>Times New Roman</vt:lpstr>
      <vt:lpstr>Calibri</vt:lpstr>
      <vt:lpstr>Microsoft YaHei</vt:lpstr>
      <vt:lpstr>Arial Unicode MS</vt:lpstr>
      <vt:lpstr>Office Theme</vt:lpstr>
      <vt:lpstr>1_Office Theme</vt:lpstr>
      <vt:lpstr>PowerPoint 演示文稿</vt:lpstr>
      <vt:lpstr>BIRD VIEW</vt:lpstr>
      <vt:lpstr>INTRODUCTION</vt:lpstr>
      <vt:lpstr>MOTIVATION</vt:lpstr>
      <vt:lpstr>ABSTRACT</vt:lpstr>
      <vt:lpstr>LITERATURE SURVEY - 1</vt:lpstr>
      <vt:lpstr>LITERATURE SURVEY - 2</vt:lpstr>
      <vt:lpstr>LITERATURE SURVEY - 3</vt:lpstr>
      <vt:lpstr>LITERATURE SURVEY - 4</vt:lpstr>
      <vt:lpstr>LITERATURE SURVEY - 5</vt:lpstr>
      <vt:lpstr>LITERATURE SURVEY - 6</vt:lpstr>
      <vt:lpstr>COMPARATIVE ANALYSIS </vt:lpstr>
      <vt:lpstr>COMPARATIVE ANALYSIS </vt:lpstr>
      <vt:lpstr>PROBLEM STATEMENT </vt:lpstr>
      <vt:lpstr>PROPOSED SYSTEM</vt:lpstr>
      <vt:lpstr>PROPOSED SYSTEM</vt:lpstr>
      <vt:lpstr>SYSTEM SPECIFICATION</vt:lpstr>
      <vt:lpstr>EXPECTED OUTCOME </vt:lpstr>
      <vt:lpstr>REFERENCES</vt:lpstr>
      <vt:lpstr>REFERENCES</vt:lpstr>
      <vt:lpstr>APPLICATIONS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Shantanu J</cp:lastModifiedBy>
  <cp:revision>27</cp:revision>
  <dcterms:created xsi:type="dcterms:W3CDTF">2016-03-17T09:21:00Z</dcterms:created>
  <dcterms:modified xsi:type="dcterms:W3CDTF">2022-12-01T03:14:54Z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1033-11.2.0.11417</vt:lpwstr>
  </property>
  <property fmtid="{D5CDD505-2E9C-101B-9397-08002B2CF9AE}" pid="5" name="ICV">
    <vt:lpwstr>13D13A26F19F4B788C7C91AED861C9C9</vt:lpwstr>
  </property>
</Properties>
</file>