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3"/>
  </p:sldMasterIdLst>
  <p:notesMasterIdLst>
    <p:notesMasterId r:id="rId5"/>
  </p:notesMasterIdLst>
  <p:handoutMasterIdLst>
    <p:handoutMasterId r:id="rId40"/>
  </p:handoutMasterIdLst>
  <p:sldIdLst>
    <p:sldId id="256" r:id="rId4"/>
    <p:sldId id="315" r:id="rId6"/>
    <p:sldId id="316" r:id="rId7"/>
    <p:sldId id="333" r:id="rId8"/>
    <p:sldId id="334" r:id="rId9"/>
    <p:sldId id="341" r:id="rId10"/>
    <p:sldId id="342" r:id="rId11"/>
    <p:sldId id="343" r:id="rId12"/>
    <p:sldId id="344" r:id="rId13"/>
    <p:sldId id="345" r:id="rId14"/>
    <p:sldId id="375" r:id="rId15"/>
    <p:sldId id="376" r:id="rId16"/>
    <p:sldId id="377" r:id="rId17"/>
    <p:sldId id="378" r:id="rId18"/>
    <p:sldId id="397" r:id="rId19"/>
    <p:sldId id="347" r:id="rId20"/>
    <p:sldId id="365" r:id="rId21"/>
    <p:sldId id="379" r:id="rId22"/>
    <p:sldId id="402" r:id="rId23"/>
    <p:sldId id="321" r:id="rId24"/>
    <p:sldId id="326" r:id="rId25"/>
    <p:sldId id="329" r:id="rId26"/>
    <p:sldId id="398" r:id="rId27"/>
    <p:sldId id="404" r:id="rId28"/>
    <p:sldId id="399" r:id="rId29"/>
    <p:sldId id="400" r:id="rId30"/>
    <p:sldId id="401" r:id="rId31"/>
    <p:sldId id="407" r:id="rId32"/>
    <p:sldId id="403" r:id="rId33"/>
    <p:sldId id="406" r:id="rId34"/>
    <p:sldId id="382" r:id="rId35"/>
    <p:sldId id="319" r:id="rId36"/>
    <p:sldId id="374" r:id="rId37"/>
    <p:sldId id="383" r:id="rId38"/>
    <p:sldId id="317" r:id="rId3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5A7C8E-9EAE-4AB8-8E87-33CC3CB88368}">
          <p14:sldIdLst>
            <p14:sldId id="256"/>
            <p14:sldId id="315"/>
            <p14:sldId id="316"/>
            <p14:sldId id="333"/>
            <p14:sldId id="334"/>
            <p14:sldId id="341"/>
            <p14:sldId id="342"/>
            <p14:sldId id="343"/>
            <p14:sldId id="344"/>
            <p14:sldId id="345"/>
            <p14:sldId id="375"/>
            <p14:sldId id="376"/>
            <p14:sldId id="377"/>
            <p14:sldId id="378"/>
            <p14:sldId id="397"/>
            <p14:sldId id="347"/>
            <p14:sldId id="365"/>
            <p14:sldId id="379"/>
            <p14:sldId id="402"/>
            <p14:sldId id="321"/>
            <p14:sldId id="326"/>
            <p14:sldId id="329"/>
          </p14:sldIdLst>
        </p14:section>
        <p14:section name="Untitled Section" id="{4DA9DFD6-5401-4DDC-A554-520248584DD5}">
          <p14:sldIdLst>
            <p14:sldId id="398"/>
            <p14:sldId id="404"/>
            <p14:sldId id="399"/>
            <p14:sldId id="400"/>
            <p14:sldId id="401"/>
            <p14:sldId id="407"/>
            <p14:sldId id="403"/>
            <p14:sldId id="406"/>
            <p14:sldId id="382"/>
            <p14:sldId id="319"/>
            <p14:sldId id="374"/>
            <p14:sldId id="383"/>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83268" autoAdjust="0"/>
  </p:normalViewPr>
  <p:slideViewPr>
    <p:cSldViewPr>
      <p:cViewPr>
        <p:scale>
          <a:sx n="66" d="100"/>
          <a:sy n="66" d="100"/>
        </p:scale>
        <p:origin x="1404" y="294"/>
      </p:cViewPr>
      <p:guideLst>
        <p:guide orient="horz" pos="1638"/>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2018 - 19 Phase II</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a:t>2018 - 19 Phase II</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fld>
            <a:endParaRPr lang="en-US"/>
          </a:p>
        </p:txBody>
      </p:sp>
    </p:spTree>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2018 - 19 Phase II</a:t>
            </a:r>
            <a:endParaRPr lang="en-US"/>
          </a:p>
        </p:txBody>
      </p:sp>
      <p:sp>
        <p:nvSpPr>
          <p:cNvPr id="5" name="Slide Number Placeholder 4"/>
          <p:cNvSpPr>
            <a:spLocks noGrp="1"/>
          </p:cNvSpPr>
          <p:nvPr>
            <p:ph type="sldNum" sz="quarter" idx="5"/>
          </p:nvPr>
        </p:nvSpPr>
        <p:spPr/>
        <p:txBody>
          <a:bodyPr/>
          <a:lstStyle/>
          <a:p>
            <a:fld id="{CA5D3BF3-D352-46FC-8343-31F56E6730EA}"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3EB09E-62B8-4931-A740-BCE383B263AD}" type="datetime1">
              <a:rPr lang="en-US" smtClean="0"/>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3EB09E-62B8-4931-A740-BCE383B263AD}" type="datetime1">
              <a:rPr lang="en-US" smtClean="0"/>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fld>
            <a:endParaRPr lang="en-US" dirty="0">
              <a:solidFill>
                <a:schemeClr val="tx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AD958E-392C-45A5-8B7C-6FFEC23D40D9}" type="datetime1">
              <a:rPr lang="en-US" smtClean="0"/>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EF229E-9CC9-445C-B402-B93B63F9A471}" type="datetime1">
              <a:rPr lang="en-US" smtClean="0"/>
            </a:fld>
            <a:endParaRPr lang="en-US"/>
          </a:p>
        </p:txBody>
      </p:sp>
      <p:sp>
        <p:nvSpPr>
          <p:cNvPr id="5" name="Footer Placeholder 4"/>
          <p:cNvSpPr>
            <a:spLocks noGrp="1"/>
          </p:cNvSpPr>
          <p:nvPr>
            <p:ph type="ftr" sz="quarter" idx="11"/>
          </p:nvPr>
        </p:nvSpPr>
        <p:spPr/>
        <p:txBody>
          <a:bodyPr/>
          <a:lstStyle/>
          <a:p>
            <a:r>
              <a:rPr lang="en-US" dirty="0"/>
              <a:t>Department of CSE, Vemana IT</a:t>
            </a:r>
            <a:endParaRPr lang="en-US" dirty="0"/>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fld>
            <a:endParaRPr lang="en-US" sz="2400" dirty="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5C12418-A1E9-40C6-9BFD-22F174C7C75A}"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793B659-6005-4324-A283-1E4ADF604BA5}" type="datetime1">
              <a:rPr lang="en-US" smtClean="0"/>
            </a:fld>
            <a:endParaRPr lang="en-US"/>
          </a:p>
        </p:txBody>
      </p:sp>
      <p:sp>
        <p:nvSpPr>
          <p:cNvPr id="8" name="Footer Placeholder 7"/>
          <p:cNvSpPr>
            <a:spLocks noGrp="1"/>
          </p:cNvSpPr>
          <p:nvPr>
            <p:ph type="ftr" sz="quarter" idx="11"/>
          </p:nvPr>
        </p:nvSpPr>
        <p:spPr/>
        <p:txBody>
          <a:bodyPr/>
          <a:lstStyle/>
          <a:p>
            <a:r>
              <a:rPr lang="en-US" dirty="0"/>
              <a:t>Department of CSE, Vemana IT</a:t>
            </a:r>
            <a:endParaRPr lang="en-US" dirty="0"/>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B7F26AC-5549-4798-B196-7FC3403A62EA}" type="datetime1">
              <a:rPr lang="en-US" smtClean="0"/>
            </a:fld>
            <a:endParaRPr lang="en-US"/>
          </a:p>
        </p:txBody>
      </p:sp>
      <p:sp>
        <p:nvSpPr>
          <p:cNvPr id="4" name="Footer Placeholder 3"/>
          <p:cNvSpPr>
            <a:spLocks noGrp="1"/>
          </p:cNvSpPr>
          <p:nvPr>
            <p:ph type="ftr" sz="quarter" idx="11"/>
          </p:nvPr>
        </p:nvSpPr>
        <p:spPr/>
        <p:txBody>
          <a:bodyPr/>
          <a:lstStyle/>
          <a:p>
            <a:r>
              <a:rPr lang="en-US" dirty="0"/>
              <a:t>Department of CSE, Vemana IT</a:t>
            </a:r>
            <a:endParaRPr lang="en-US" dirty="0"/>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fld>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fld>
            <a:endParaRPr lang="en-US"/>
          </a:p>
        </p:txBody>
      </p:sp>
      <p:sp>
        <p:nvSpPr>
          <p:cNvPr id="3" name="Footer Placeholder 2"/>
          <p:cNvSpPr>
            <a:spLocks noGrp="1"/>
          </p:cNvSpPr>
          <p:nvPr>
            <p:ph type="ftr" sz="quarter" idx="11"/>
          </p:nvPr>
        </p:nvSpPr>
        <p:spPr/>
        <p:txBody>
          <a:bodyPr/>
          <a:lstStyle/>
          <a:p>
            <a:r>
              <a:rPr lang="en-US" dirty="0"/>
              <a:t>Department of CSE, Vemana IT</a:t>
            </a:r>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fld>
            <a:endParaRPr lang="en-US" dirty="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C565FB-884B-42DB-93BA-92C1B703D307}"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fld>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AD958E-392C-45A5-8B7C-6FFEC23D40D9}" type="datetime1">
              <a:rPr lang="en-US" smtClean="0"/>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DC7979-20C0-4E52-BDB0-0EB42B253591}"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fld>
            <a:endParaRPr lang="en-US" sz="28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EF229E-9CC9-445C-B402-B93B63F9A471}" type="datetime1">
              <a:rPr lang="en-US" smtClean="0"/>
            </a:fld>
            <a:endParaRPr lang="en-US"/>
          </a:p>
        </p:txBody>
      </p:sp>
      <p:sp>
        <p:nvSpPr>
          <p:cNvPr id="5" name="Footer Placeholder 4"/>
          <p:cNvSpPr>
            <a:spLocks noGrp="1"/>
          </p:cNvSpPr>
          <p:nvPr>
            <p:ph type="ftr" sz="quarter" idx="11"/>
          </p:nvPr>
        </p:nvSpPr>
        <p:spPr/>
        <p:txBody>
          <a:bodyPr/>
          <a:lstStyle/>
          <a:p>
            <a:r>
              <a:rPr lang="en-US" dirty="0"/>
              <a:t>Department of CSE, Vemana IT</a:t>
            </a:r>
            <a:endParaRPr lang="en-US" dirty="0"/>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5C12418-A1E9-40C6-9BFD-22F174C7C75A}"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793B659-6005-4324-A283-1E4ADF604BA5}" type="datetime1">
              <a:rPr lang="en-US" smtClean="0"/>
            </a:fld>
            <a:endParaRPr lang="en-US"/>
          </a:p>
        </p:txBody>
      </p:sp>
      <p:sp>
        <p:nvSpPr>
          <p:cNvPr id="8" name="Footer Placeholder 7"/>
          <p:cNvSpPr>
            <a:spLocks noGrp="1"/>
          </p:cNvSpPr>
          <p:nvPr>
            <p:ph type="ftr" sz="quarter" idx="11"/>
          </p:nvPr>
        </p:nvSpPr>
        <p:spPr/>
        <p:txBody>
          <a:bodyPr/>
          <a:lstStyle/>
          <a:p>
            <a:r>
              <a:rPr lang="en-US" dirty="0"/>
              <a:t>Department of CSE, Vemana IT</a:t>
            </a:r>
            <a:endParaRPr lang="en-US" dirty="0"/>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B7F26AC-5549-4798-B196-7FC3403A62EA}" type="datetime1">
              <a:rPr lang="en-US" smtClean="0"/>
            </a:fld>
            <a:endParaRPr lang="en-US"/>
          </a:p>
        </p:txBody>
      </p:sp>
      <p:sp>
        <p:nvSpPr>
          <p:cNvPr id="4" name="Footer Placeholder 3"/>
          <p:cNvSpPr>
            <a:spLocks noGrp="1"/>
          </p:cNvSpPr>
          <p:nvPr>
            <p:ph type="ftr" sz="quarter" idx="11"/>
          </p:nvPr>
        </p:nvSpPr>
        <p:spPr/>
        <p:txBody>
          <a:bodyPr/>
          <a:lstStyle/>
          <a:p>
            <a:r>
              <a:rPr lang="en-US" dirty="0"/>
              <a:t>Department of CSE, Vemana IT</a:t>
            </a:r>
            <a:endParaRPr lang="en-US" dirty="0"/>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fld>
            <a:endParaRPr lang="en-US"/>
          </a:p>
        </p:txBody>
      </p:sp>
      <p:sp>
        <p:nvSpPr>
          <p:cNvPr id="3" name="Footer Placeholder 2"/>
          <p:cNvSpPr>
            <a:spLocks noGrp="1"/>
          </p:cNvSpPr>
          <p:nvPr>
            <p:ph type="ftr" sz="quarter" idx="11"/>
          </p:nvPr>
        </p:nvSpPr>
        <p:spPr/>
        <p:txBody>
          <a:bodyPr/>
          <a:lstStyle/>
          <a:p>
            <a:r>
              <a:rPr lang="en-US" dirty="0"/>
              <a:t>Department of CSE, Vemana IT</a:t>
            </a:r>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C565FB-884B-42DB-93BA-92C1B703D307}"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DC7979-20C0-4E52-BDB0-0EB42B253591}"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slide" Target="slide3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slide" Target="slide3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slide" Target="slide3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slide" Target="slide3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slide" Target="slide3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slide" Target="slide3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slide" Target="slide33.xml"/><Relationship Id="rId1" Type="http://schemas.openxmlformats.org/officeDocument/2006/relationships/slide" Target="slide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slide" Target="slide3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slide" Target="slide32.xml"/><Relationship Id="rId1" Type="http://schemas.openxmlformats.org/officeDocument/2006/relationships/slide" Target="slide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7.xml"/><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 Target="slide9.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3.xml"/><Relationship Id="rId6" Type="http://schemas.openxmlformats.org/officeDocument/2006/relationships/slide" Target="slide13.xml"/><Relationship Id="rId5" Type="http://schemas.openxmlformats.org/officeDocument/2006/relationships/hyperlink" Target="https://doi.org/10.1038/s41928-020-00510-8" TargetMode="External"/><Relationship Id="rId4" Type="http://schemas.openxmlformats.org/officeDocument/2006/relationships/slide" Target="slide12.xml"/><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 Target="slide9.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3.xml"/><Relationship Id="rId2" Type="http://schemas.openxmlformats.org/officeDocument/2006/relationships/slide" Target="slide15.xml"/><Relationship Id="rId1" Type="http://schemas.openxmlformats.org/officeDocument/2006/relationships/slide" Target="slide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slide" Target="slide3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slide" Target="slide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slide" Target="slide3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slide" Target="slide3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slide" Target="slide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p:nvPr/>
        </p:nvSpPr>
        <p:spPr>
          <a:xfrm>
            <a:off x="203110" y="3105150"/>
            <a:ext cx="8737779" cy="1901417"/>
          </a:xfrm>
          <a:prstGeom prst="rect">
            <a:avLst/>
          </a:prstGeom>
          <a:solidFill>
            <a:schemeClr val="bg1"/>
          </a:solidFill>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P RADHA RAI </a:t>
            </a:r>
            <a:r>
              <a:rPr lang="en-US" sz="1400" b="1" dirty="0">
                <a:latin typeface="Times New Roman" panose="02020603050405020304" pitchFamily="18" charset="0"/>
                <a:cs typeface="Times New Roman" panose="02020603050405020304" pitchFamily="18" charset="0"/>
              </a:rPr>
              <a:t>- </a:t>
            </a:r>
            <a:r>
              <a:rPr lang="en-IN" altLang="en-US" sz="1400" b="1" dirty="0">
                <a:latin typeface="Times New Roman" panose="02020603050405020304" pitchFamily="18" charset="0"/>
                <a:cs typeface="Times New Roman" panose="02020603050405020304" pitchFamily="18" charset="0"/>
              </a:rPr>
              <a:t>1VI19CS066</a:t>
            </a:r>
            <a:endParaRPr lang="en-US" sz="14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PRAKHAR KUMAR CHANDRAKER</a:t>
            </a:r>
            <a:r>
              <a:rPr lang="en-US" sz="1400" b="1" dirty="0">
                <a:latin typeface="Times New Roman" panose="02020603050405020304" pitchFamily="18" charset="0"/>
                <a:cs typeface="Times New Roman" panose="02020603050405020304" pitchFamily="18" charset="0"/>
              </a:rPr>
              <a:t> - </a:t>
            </a:r>
            <a:r>
              <a:rPr lang="en-IN" altLang="en-US" sz="1400" b="1" dirty="0">
                <a:latin typeface="Times New Roman" panose="02020603050405020304" pitchFamily="18" charset="0"/>
                <a:cs typeface="Times New Roman" panose="02020603050405020304" pitchFamily="18" charset="0"/>
              </a:rPr>
              <a:t>1VI19CS070</a:t>
            </a:r>
            <a:endParaRPr lang="en-IN" altLang="en-US" sz="14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SHAIK NOWSHEEN - 1VI19CS098</a:t>
            </a:r>
            <a:endParaRPr lang="en-IN" altLang="en-US" sz="14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SHANTANU KUMAR SINGH - 1VI19CS100</a:t>
            </a:r>
            <a:endParaRPr lang="en-US" sz="1400" b="1" dirty="0">
              <a:latin typeface="Times New Roman" panose="02020603050405020304" pitchFamily="18" charset="0"/>
              <a:cs typeface="Times New Roman" panose="02020603050405020304" pitchFamily="18" charset="0"/>
            </a:endParaRPr>
          </a:p>
          <a:p>
            <a:pPr lvl="0">
              <a:spcBef>
                <a:spcPct val="20000"/>
              </a:spcBef>
            </a:pPr>
            <a:endParaRPr kumimoji="0" lang="en-IN" altLang="en-U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4"/>
          <p:cNvSpPr txBox="1"/>
          <p:nvPr/>
        </p:nvSpPr>
        <p:spPr>
          <a:xfrm>
            <a:off x="5456465" y="3105150"/>
            <a:ext cx="3429000" cy="10668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Under the Guidance of</a:t>
            </a:r>
            <a:r>
              <a:rPr lang="en-US" sz="20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lang="en-IN" altLang="en-US"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IN" altLang="en-US" sz="1400" b="1" dirty="0">
                <a:latin typeface="Times New Roman" panose="02020603050405020304" pitchFamily="18" charset="0"/>
                <a:cs typeface="Times New Roman" panose="02020603050405020304" pitchFamily="18" charset="0"/>
              </a:rPr>
              <a:t>	MS.VEENA G</a:t>
            </a:r>
            <a:endParaRPr lang="en-US"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IN" alt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ASSISTANT PROFESSOR</a:t>
            </a:r>
            <a:endParaRPr kumimoji="0" lang="en-IN" alt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TextBox 8"/>
          <p:cNvSpPr txBox="1"/>
          <p:nvPr/>
        </p:nvSpPr>
        <p:spPr>
          <a:xfrm>
            <a:off x="-1" y="2419975"/>
            <a:ext cx="9144000" cy="521970"/>
          </a:xfrm>
          <a:prstGeom prst="rect">
            <a:avLst/>
          </a:prstGeom>
          <a:solidFill>
            <a:schemeClr val="tx2">
              <a:lumMod val="40000"/>
              <a:lumOff val="60000"/>
            </a:schemeClr>
          </a:solidFill>
        </p:spPr>
        <p:txBody>
          <a:bodyPr wrap="square" rtlCol="0" anchor="ctr">
            <a:spAutoFit/>
          </a:bodyPr>
          <a:lstStyle/>
          <a:p>
            <a:pPr algn="ctr"/>
            <a:r>
              <a:rPr lang="en-IN" altLang="en-US" sz="2800" b="1" dirty="0">
                <a:latin typeface="Times New Roman" panose="02020603050405020304" pitchFamily="18" charset="0"/>
                <a:cs typeface="Times New Roman" panose="02020603050405020304" pitchFamily="18" charset="0"/>
              </a:rPr>
              <a:t>PJ22CS22 - AI CRICKET SCORE</a:t>
            </a:r>
            <a:endParaRPr lang="en-IN" altLang="en-US" sz="28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34" y="102393"/>
            <a:ext cx="8991601" cy="1600200"/>
          </a:xfrm>
          <a:prstGeom prst="rect">
            <a:avLst/>
          </a:prstGeom>
        </p:spPr>
      </p:pic>
      <p:sp>
        <p:nvSpPr>
          <p:cNvPr id="11" name="TextBox 10"/>
          <p:cNvSpPr txBox="1"/>
          <p:nvPr/>
        </p:nvSpPr>
        <p:spPr>
          <a:xfrm>
            <a:off x="2438400" y="1762961"/>
            <a:ext cx="4495800" cy="52197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Project Phase </a:t>
            </a:r>
            <a:r>
              <a:rPr lang="en-IN" altLang="en-US" sz="2800" b="1" dirty="0">
                <a:solidFill>
                  <a:srgbClr val="FF0000"/>
                </a:solidFill>
                <a:latin typeface="Times New Roman" panose="02020603050405020304" pitchFamily="18" charset="0"/>
                <a:cs typeface="Times New Roman" panose="02020603050405020304" pitchFamily="18" charset="0"/>
              </a:rPr>
              <a:t>2</a:t>
            </a:r>
            <a:r>
              <a:rPr lang="en-US" sz="2800" b="1" dirty="0">
                <a:solidFill>
                  <a:srgbClr val="FF0000"/>
                </a:solidFill>
                <a:latin typeface="Times New Roman" panose="02020603050405020304" pitchFamily="18" charset="0"/>
                <a:cs typeface="Times New Roman" panose="02020603050405020304" pitchFamily="18" charset="0"/>
              </a:rPr>
              <a:t>: Review </a:t>
            </a:r>
            <a:r>
              <a:rPr lang="en-IN" altLang="en-US" sz="2800" b="1" dirty="0">
                <a:solidFill>
                  <a:srgbClr val="FF0000"/>
                </a:solidFill>
                <a:latin typeface="Times New Roman" panose="02020603050405020304" pitchFamily="18" charset="0"/>
                <a:cs typeface="Times New Roman" panose="02020603050405020304" pitchFamily="18" charset="0"/>
              </a:rPr>
              <a:t>1</a:t>
            </a:r>
            <a:endParaRPr lang="en-IN" alt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Vision-Based Sign Language Translation Device</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1" action="ppaction://hlinksldjump"/>
              </a:rPr>
              <a:t>[</a:t>
            </a:r>
            <a:r>
              <a:rPr lang="en-GB" altLang="en-IN" sz="1600" dirty="0">
                <a:latin typeface="Times New Roman" panose="02020603050405020304" pitchFamily="18" charset="0"/>
                <a:cs typeface="Times New Roman" panose="02020603050405020304" pitchFamily="18" charset="0"/>
                <a:hlinkClick r:id="rId1" action="ppaction://hlinksldjump"/>
              </a:rPr>
              <a:t>7</a:t>
            </a:r>
            <a:r>
              <a:rPr lang="en-IN" alt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Yellapu Madhuri, Anitha.G, Anburajan.M</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This report presents a mobile </a:t>
            </a:r>
            <a:r>
              <a:rPr lang="en-US" sz="1600" dirty="0">
                <a:latin typeface="Times New Roman" panose="02020603050405020304" pitchFamily="18" charset="0"/>
                <a:cs typeface="Times New Roman" panose="02020603050405020304" pitchFamily="18" charset="0"/>
                <a:sym typeface="+mn-ea"/>
              </a:rPr>
              <a:t>Vision-Based Sign Language Translation Device</a:t>
            </a:r>
            <a:r>
              <a:rPr lang="en-IN" altLang="en-US" sz="1600" dirty="0">
                <a:latin typeface="Times New Roman" panose="02020603050405020304" pitchFamily="18" charset="0"/>
                <a:cs typeface="Times New Roman" panose="02020603050405020304" pitchFamily="18" charset="0"/>
                <a:sym typeface="+mn-ea"/>
              </a:rPr>
              <a:t> for automatic translation of Indian sign language into speech in English to assist the hearing and/or speech impaired people to communicate with hearing people.</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This system is broken down into three main parts </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IN" altLang="en-US" sz="1600" dirty="0">
                <a:latin typeface="Times New Roman" panose="02020603050405020304" pitchFamily="18" charset="0"/>
                <a:cs typeface="Times New Roman" panose="02020603050405020304" pitchFamily="18" charset="0"/>
                <a:sym typeface="+mn-ea"/>
              </a:rPr>
              <a:t>	a) Image acquisition </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IN" altLang="en-US" sz="1600" dirty="0">
                <a:latin typeface="Times New Roman" panose="02020603050405020304" pitchFamily="18" charset="0"/>
                <a:cs typeface="Times New Roman" panose="02020603050405020304" pitchFamily="18" charset="0"/>
                <a:sym typeface="+mn-ea"/>
              </a:rPr>
              <a:t>	b) Image processing to extract features for recognition </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IN" altLang="en-US" sz="1600" dirty="0">
                <a:latin typeface="Times New Roman" panose="02020603050405020304" pitchFamily="18" charset="0"/>
                <a:cs typeface="Times New Roman" panose="02020603050405020304" pitchFamily="18" charset="0"/>
                <a:sym typeface="+mn-ea"/>
              </a:rPr>
              <a:t>	c) Recognition stage where signs are identified and audio output is given.</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Sign language is recognized using Lab View Software.</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GB" altLang="en-IN" sz="1600" dirty="0">
                <a:effectLst/>
                <a:latin typeface="Times New Roman" panose="02020603050405020304" pitchFamily="18" charset="0"/>
                <a:cs typeface="Times New Roman" panose="02020603050405020304" pitchFamily="18" charset="0"/>
                <a:sym typeface="+mn-ea"/>
              </a:rPr>
              <a:t>T</a:t>
            </a:r>
            <a:r>
              <a:rPr lang="en-IN" altLang="en-US" sz="1600" dirty="0">
                <a:effectLst/>
                <a:latin typeface="Times New Roman" panose="02020603050405020304" pitchFamily="18" charset="0"/>
                <a:cs typeface="Times New Roman" panose="02020603050405020304" pitchFamily="18" charset="0"/>
                <a:sym typeface="+mn-ea"/>
              </a:rPr>
              <a:t>ranslator between deaf and people who do not understand sign language.</a:t>
            </a:r>
            <a:endParaRPr lang="en-IN" alt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Doesn’t focus</a:t>
            </a:r>
            <a:r>
              <a:rPr lang="en-US" sz="1600" dirty="0">
                <a:effectLst/>
                <a:latin typeface="Times New Roman" panose="02020603050405020304" pitchFamily="18" charset="0"/>
                <a:cs typeface="Times New Roman" panose="02020603050405020304" pitchFamily="18" charset="0"/>
                <a:sym typeface="+mn-ea"/>
              </a:rPr>
              <a:t> on facial expressions</a:t>
            </a:r>
            <a:r>
              <a:rPr lang="en-IN" altLang="en-US" sz="1600" dirty="0">
                <a:effectLst/>
                <a:latin typeface="Times New Roman" panose="02020603050405020304" pitchFamily="18" charset="0"/>
                <a:cs typeface="Times New Roman" panose="02020603050405020304" pitchFamily="18" charset="0"/>
                <a:sym typeface="+mn-ea"/>
              </a:rPr>
              <a:t>.</a:t>
            </a:r>
            <a:endParaRPr lang="en-IN" altLang="en-US" sz="1600" dirty="0">
              <a:effectLst/>
              <a:latin typeface="Times New Roman" panose="02020603050405020304" pitchFamily="18" charset="0"/>
              <a:cs typeface="Times New Roman" panose="02020603050405020304" pitchFamily="18" charset="0"/>
              <a:sym typeface="+mn-ea"/>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9</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6</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sym typeface="+mn-ea"/>
              </a:rPr>
              <a:t>RGB-H-CbCr Skin Color Model for Human Face Detection</a:t>
            </a:r>
            <a:r>
              <a:rPr 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1" action="ppaction://hlinksldjump"/>
              </a:rPr>
              <a:t>[</a:t>
            </a:r>
            <a:r>
              <a:rPr lang="en-GB" altLang="en-IN" sz="1600" dirty="0">
                <a:latin typeface="Times New Roman" panose="02020603050405020304" pitchFamily="18" charset="0"/>
                <a:cs typeface="Times New Roman" panose="02020603050405020304" pitchFamily="18" charset="0"/>
                <a:hlinkClick r:id="rId1" action="ppaction://hlinksldjump"/>
              </a:rPr>
              <a:t>8</a:t>
            </a:r>
            <a:r>
              <a:rPr lang="en-IN" alt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sym typeface="+mn-ea"/>
              </a:rPr>
              <a:t>Nusirwan Anwar bin Abdul Rahman, Kit Chong Wei and John See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This paper presents a novel skin color model, RGB-H-CbCr for the detection of human faces.</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Skin regions are extracted using a set of founding rules based on the skin color distribution obtained from a training set.</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proposed scheme was also compared with the well-known AdaBoost face detector/classifier by Viola and Jones.</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proposed scheme  is able to reach comparable standards to that achieve by the AdaBoost algorithm (90.17%) on the similar data set.</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GB" altLang="en-US" sz="1600" dirty="0">
                <a:effectLst/>
                <a:latin typeface="Times New Roman" panose="02020603050405020304" pitchFamily="18" charset="0"/>
                <a:cs typeface="Times New Roman" panose="02020603050405020304" pitchFamily="18" charset="0"/>
                <a:sym typeface="+mn-ea"/>
              </a:rPr>
              <a:t>B</a:t>
            </a:r>
            <a:r>
              <a:rPr lang="en-US" sz="1600" dirty="0">
                <a:effectLst/>
                <a:latin typeface="Times New Roman" panose="02020603050405020304" pitchFamily="18" charset="0"/>
                <a:cs typeface="Times New Roman" panose="02020603050405020304" pitchFamily="18" charset="0"/>
                <a:sym typeface="+mn-ea"/>
              </a:rPr>
              <a:t>rightness and illumination conditions </a:t>
            </a:r>
            <a:r>
              <a:rPr lang="en-GB" altLang="en-US" sz="1600" dirty="0">
                <a:effectLst/>
                <a:latin typeface="Times New Roman" panose="02020603050405020304" pitchFamily="18" charset="0"/>
                <a:cs typeface="Times New Roman" panose="02020603050405020304" pitchFamily="18" charset="0"/>
                <a:sym typeface="+mn-ea"/>
              </a:rPr>
              <a:t>can be effictively dealt.</a:t>
            </a:r>
            <a:endParaRPr lang="en-GB" altLang="en-US" sz="1600" dirty="0">
              <a:effectLst/>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US" altLang="en-US" sz="1800" b="1" dirty="0">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Low </a:t>
            </a:r>
            <a:r>
              <a:rPr lang="en-US" sz="1600" dirty="0">
                <a:effectLst/>
                <a:latin typeface="Times New Roman" panose="02020603050405020304" pitchFamily="18" charset="0"/>
                <a:cs typeface="Times New Roman" panose="02020603050405020304" pitchFamily="18" charset="0"/>
                <a:sym typeface="+mn-ea"/>
              </a:rPr>
              <a:t>success of a robust face detector.</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10</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7</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 wearable biosensing system with in-sensor adaptive machine learning for hand gesture recognition </a:t>
            </a:r>
            <a:r>
              <a:rPr lang="en-IN" altLang="en-US" sz="1600" dirty="0">
                <a:latin typeface="Times New Roman" panose="02020603050405020304" pitchFamily="18" charset="0"/>
                <a:cs typeface="Times New Roman" panose="02020603050405020304" pitchFamily="18" charset="0"/>
                <a:hlinkClick r:id="rId1" action="ppaction://hlinksldjump"/>
              </a:rPr>
              <a:t>[</a:t>
            </a:r>
            <a:r>
              <a:rPr lang="en-GB" altLang="en-IN" sz="1600" dirty="0">
                <a:latin typeface="Times New Roman" panose="02020603050405020304" pitchFamily="18" charset="0"/>
                <a:cs typeface="Times New Roman" panose="02020603050405020304" pitchFamily="18" charset="0"/>
                <a:hlinkClick r:id="rId1" action="ppaction://hlinksldjump"/>
              </a:rPr>
              <a:t>9</a:t>
            </a:r>
            <a:r>
              <a:rPr lang="en-IN" alt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Ali </a:t>
            </a:r>
            <a:r>
              <a:rPr sz="1600" dirty="0" err="1">
                <a:latin typeface="Times New Roman" panose="02020603050405020304" pitchFamily="18" charset="0"/>
                <a:cs typeface="Times New Roman" panose="02020603050405020304" pitchFamily="18" charset="0"/>
              </a:rPr>
              <a:t>Moin</a:t>
            </a:r>
            <a:r>
              <a:rPr sz="1600" dirty="0">
                <a:latin typeface="Times New Roman" panose="02020603050405020304" pitchFamily="18" charset="0"/>
                <a:cs typeface="Times New Roman" panose="02020603050405020304" pitchFamily="18" charset="0"/>
              </a:rPr>
              <a:t> , Andy Zhou, Abbas Rahimi , Alisha Menon</a:t>
            </a:r>
            <a:r>
              <a:rPr lang="en-IN"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pPr algn="just"/>
            <a:r>
              <a:rPr lang="en-US" sz="1600" dirty="0">
                <a:latin typeface="Times New Roman" panose="02020603050405020304" pitchFamily="18" charset="0"/>
                <a:cs typeface="Times New Roman" panose="02020603050405020304" pitchFamily="18" charset="0"/>
                <a:sym typeface="+mn-ea"/>
              </a:rPr>
              <a:t>Wearable devices that monitor muscle activity based on surface electromyography could be of use in the development of hand gesture recognition applications.</a:t>
            </a:r>
            <a:endParaRPr 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M</a:t>
            </a:r>
            <a:r>
              <a:rPr lang="en-US" sz="1600" dirty="0">
                <a:latin typeface="Times New Roman" panose="02020603050405020304" pitchFamily="18" charset="0"/>
                <a:cs typeface="Times New Roman" panose="02020603050405020304" pitchFamily="18" charset="0"/>
                <a:sym typeface="+mn-ea"/>
              </a:rPr>
              <a:t>ost devices with local processing cannot offer training and updating of the machine-learning model during use</a:t>
            </a:r>
            <a:r>
              <a:rPr lang="en-IN" altLang="en-US" sz="1600" dirty="0">
                <a:latin typeface="Times New Roman" panose="02020603050405020304" pitchFamily="18" charset="0"/>
                <a:cs typeface="Times New Roman" panose="02020603050405020304" pitchFamily="18" charset="0"/>
                <a:sym typeface="+mn-ea"/>
              </a:rPr>
              <a:t>, resulting in suboptimal performance under practical conditions.</a:t>
            </a:r>
            <a:endParaRPr lang="en-IN" altLang="en-US" sz="1600" dirty="0">
              <a:latin typeface="Times New Roman" panose="02020603050405020304" pitchFamily="18" charset="0"/>
              <a:cs typeface="Times New Roman" panose="02020603050405020304" pitchFamily="18" charset="0"/>
              <a:sym typeface="+mn-ea"/>
            </a:endParaRPr>
          </a:p>
          <a:p>
            <a:pPr algn="just"/>
            <a:r>
              <a:rPr sz="1600" dirty="0">
                <a:latin typeface="Times New Roman" panose="02020603050405020304" pitchFamily="18" charset="0"/>
                <a:cs typeface="Times New Roman" panose="02020603050405020304" pitchFamily="18" charset="0"/>
                <a:sym typeface="+mn-ea"/>
              </a:rPr>
              <a:t>The system can classify 13 hand gestures with 97.12% accuracy</a:t>
            </a:r>
            <a:r>
              <a:rPr lang="en-IN" sz="1600" dirty="0">
                <a:latin typeface="Times New Roman" panose="02020603050405020304" pitchFamily="18" charset="0"/>
                <a:cs typeface="Times New Roman" panose="02020603050405020304" pitchFamily="18" charset="0"/>
                <a:sym typeface="+mn-ea"/>
              </a:rPr>
              <a:t>.</a:t>
            </a:r>
            <a:endParaRPr lang="en-IN" sz="1600" dirty="0">
              <a:latin typeface="Times New Roman" panose="02020603050405020304" pitchFamily="18" charset="0"/>
              <a:cs typeface="Times New Roman" panose="02020603050405020304" pitchFamily="18" charset="0"/>
              <a:sym typeface="+mn-ea"/>
            </a:endParaRPr>
          </a:p>
          <a:p>
            <a:pPr algn="just"/>
            <a:r>
              <a:rPr lang="en-IN" sz="1600" dirty="0">
                <a:latin typeface="Times New Roman" panose="02020603050405020304" pitchFamily="18" charset="0"/>
                <a:cs typeface="Times New Roman" panose="02020603050405020304" pitchFamily="18" charset="0"/>
                <a:sym typeface="+mn-ea"/>
              </a:rPr>
              <a:t>A high accuracy (92.87%) is preserved on expanding to 21 gestures.</a:t>
            </a:r>
            <a:endParaRPr lang="en-IN"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A</a:t>
            </a:r>
            <a:r>
              <a:rPr lang="en-US" sz="1600" dirty="0">
                <a:latin typeface="Times New Roman" panose="02020603050405020304" pitchFamily="18" charset="0"/>
                <a:cs typeface="Times New Roman" panose="02020603050405020304" pitchFamily="18" charset="0"/>
                <a:sym typeface="+mn-ea"/>
              </a:rPr>
              <a:t>n HD computing algorithm31 for training and inference of hand gestures.</a:t>
            </a:r>
            <a:endParaRPr 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US" sz="1600" dirty="0">
                <a:effectLst/>
                <a:latin typeface="Times New Roman" panose="02020603050405020304" pitchFamily="18" charset="0"/>
                <a:ea typeface="Calibri" panose="020F0502020204030204" charset="0"/>
              </a:rPr>
              <a:t> </a:t>
            </a:r>
            <a:r>
              <a:rPr lang="en-IN" altLang="en-US" sz="1600" dirty="0">
                <a:effectLst/>
                <a:latin typeface="Times New Roman" panose="02020603050405020304" pitchFamily="18" charset="0"/>
                <a:ea typeface="Calibri" panose="020F0502020204030204" charset="0"/>
              </a:rPr>
              <a:t>L</a:t>
            </a:r>
            <a:r>
              <a:rPr lang="en-US" sz="1600" dirty="0">
                <a:effectLst/>
                <a:latin typeface="Times New Roman" panose="02020603050405020304" pitchFamily="18" charset="0"/>
                <a:ea typeface="Calibri" panose="020F0502020204030204" charset="0"/>
              </a:rPr>
              <a:t>ow-cost and low-complexity</a:t>
            </a:r>
            <a:endParaRPr lang="en-US" sz="1600" dirty="0">
              <a:effectLst/>
              <a:latin typeface="Times New Roman" panose="02020603050405020304" pitchFamily="18" charset="0"/>
              <a:ea typeface="Calibri" panose="020F0502020204030204"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US" sz="1600" dirty="0">
                <a:latin typeface="Times New Roman" panose="02020603050405020304" pitchFamily="18" charset="0"/>
              </a:rPr>
              <a:t>Clssification accuracy is less</a:t>
            </a:r>
            <a:r>
              <a:rPr lang="en-IN" altLang="en-US" sz="1600" dirty="0">
                <a:latin typeface="Times New Roman" panose="02020603050405020304" pitchFamily="18" charset="0"/>
              </a:rPr>
              <a:t>.</a:t>
            </a:r>
            <a:endParaRPr lang="en-US" sz="1600" dirty="0">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11</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8</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 Dataset and Preliminary Results for Umpire Pose Detection</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Using SVM Classification of Deep Features </a:t>
            </a:r>
            <a:r>
              <a:rPr lang="en-IN" altLang="en-US" sz="1600" dirty="0">
                <a:latin typeface="Times New Roman" panose="02020603050405020304" pitchFamily="18" charset="0"/>
                <a:cs typeface="Times New Roman" panose="02020603050405020304" pitchFamily="18" charset="0"/>
                <a:hlinkClick r:id="rId1" action="ppaction://hlinksldjump"/>
              </a:rPr>
              <a:t>[</a:t>
            </a:r>
            <a:r>
              <a:rPr lang="en-GB" altLang="en-IN" sz="1600" dirty="0">
                <a:latin typeface="Times New Roman" panose="02020603050405020304" pitchFamily="18" charset="0"/>
                <a:cs typeface="Times New Roman" panose="02020603050405020304" pitchFamily="18" charset="0"/>
                <a:hlinkClick r:id="rId1" action="ppaction://hlinksldjump"/>
              </a:rPr>
              <a:t>10</a:t>
            </a:r>
            <a:r>
              <a:rPr lang="en-IN" alt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Aravind Ravi, Harshwin Venugopal, Sruthy Paul, Hamid R. Tizhoosh</a:t>
            </a:r>
            <a:r>
              <a:rPr lang="en-IN" altLang="en-US" sz="1600" dirty="0">
                <a:latin typeface="Times New Roman" panose="02020603050405020304" pitchFamily="18" charset="0"/>
                <a:cs typeface="Times New Roman" panose="02020603050405020304" pitchFamily="18" charset="0"/>
              </a:rPr>
              <a:t>.</a:t>
            </a:r>
            <a:endParaRPr lang="en-IN" alt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umpire in cricket has the authority to make critical decisions about on-field events.</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umpire communicates important events through distinct hand signals and gestures.</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They Determine four such events for classification: SIX, NO BALL, OUT and WIDE based on detecting the umpire's pose from the video frames from a cricket game.</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CNN algorithm is used,the early layers learn more generic features such as shapes, edges, and colour blobs, the deeper layers learn features more specific to the original dataset.</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T</a:t>
            </a:r>
            <a:r>
              <a:rPr lang="en-US" sz="1600" dirty="0">
                <a:solidFill>
                  <a:srgbClr val="231F20"/>
                </a:solidFill>
                <a:effectLst/>
                <a:latin typeface="Times New Roman" panose="02020603050405020304" pitchFamily="18" charset="0"/>
                <a:ea typeface="Calibri" panose="020F0502020204030204" charset="0"/>
              </a:rPr>
              <a:t>he proposed system is an effective solution for the application of cricket highlights generation</a:t>
            </a:r>
            <a:r>
              <a:rPr lang="en-IN" altLang="en-US" sz="1600" dirty="0">
                <a:solidFill>
                  <a:srgbClr val="231F20"/>
                </a:solidFill>
                <a:effectLst/>
                <a:latin typeface="Times New Roman" panose="02020603050405020304" pitchFamily="18" charset="0"/>
                <a:ea typeface="Calibri" panose="020F0502020204030204" charset="0"/>
              </a:rPr>
              <a:t>.</a:t>
            </a:r>
            <a:endParaRPr lang="en-IN" altLang="en-US" sz="1600" dirty="0">
              <a:solidFill>
                <a:srgbClr val="231F20"/>
              </a:solidFill>
              <a:effectLst/>
              <a:latin typeface="Times New Roman" panose="02020603050405020304" pitchFamily="18" charset="0"/>
              <a:ea typeface="Calibri" panose="020F0502020204030204"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solidFill>
                  <a:srgbClr val="231F20"/>
                </a:solidFill>
                <a:latin typeface="Times New Roman" panose="02020603050405020304" pitchFamily="18" charset="0"/>
              </a:rPr>
              <a:t>Time complexity is high</a:t>
            </a:r>
            <a:r>
              <a:rPr lang="en-IN" altLang="en-US" sz="1600" dirty="0">
                <a:solidFill>
                  <a:srgbClr val="231F20"/>
                </a:solidFill>
                <a:latin typeface="Times New Roman" panose="02020603050405020304" pitchFamily="18" charset="0"/>
              </a:rPr>
              <a:t>.</a:t>
            </a:r>
            <a:endParaRPr lang="en-US" sz="1600" dirty="0">
              <a:solidFill>
                <a:srgbClr val="231F20"/>
              </a:solidFill>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12</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9</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305800" cy="3289732"/>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An Approach to Automate the Scorecard in Cricket</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 Computer Vision and Machine Learning </a:t>
            </a:r>
            <a:r>
              <a:rPr lang="en-IN" altLang="en-US" sz="1600" dirty="0">
                <a:latin typeface="Times New Roman" panose="02020603050405020304" pitchFamily="18" charset="0"/>
                <a:cs typeface="Times New Roman" panose="02020603050405020304" pitchFamily="18" charset="0"/>
                <a:hlinkClick r:id="rId1" action="ppaction://hlinksldjump"/>
              </a:rPr>
              <a:t>[1</a:t>
            </a:r>
            <a:r>
              <a:rPr lang="en-GB" altLang="en-IN" sz="1600" dirty="0">
                <a:latin typeface="Times New Roman" panose="02020603050405020304" pitchFamily="18" charset="0"/>
                <a:cs typeface="Times New Roman" panose="02020603050405020304" pitchFamily="18" charset="0"/>
                <a:hlinkClick r:id="rId1" action="ppaction://hlinksldjump"/>
              </a:rPr>
              <a:t>1</a:t>
            </a:r>
            <a:r>
              <a:rPr lang="en-IN" alt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Md. Asif Shahjala</a:t>
            </a:r>
            <a:r>
              <a:rPr lang="en-IN" altLang="en-US" sz="1600" dirty="0">
                <a:latin typeface="Times New Roman" panose="02020603050405020304" pitchFamily="18" charset="0"/>
                <a:cs typeface="Times New Roman" panose="02020603050405020304" pitchFamily="18" charset="0"/>
              </a:rPr>
              <a:t>l</a:t>
            </a:r>
            <a:r>
              <a:rPr lang="en-US" sz="1600" dirty="0">
                <a:latin typeface="Times New Roman" panose="02020603050405020304" pitchFamily="18" charset="0"/>
                <a:cs typeface="Times New Roman" panose="02020603050405020304" pitchFamily="18" charset="0"/>
              </a:rPr>
              <a:t>, Zubaer Ahmad, Rushrukh Rayan, Lamia Alam</a:t>
            </a:r>
            <a:r>
              <a:rPr lang="en-IN"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r>
              <a:rPr lang="en-IN" altLang="en-US" sz="1600" dirty="0">
                <a:latin typeface="Times New Roman" panose="02020603050405020304" pitchFamily="18" charset="0"/>
                <a:cs typeface="Times New Roman" panose="02020603050405020304" pitchFamily="18" charset="0"/>
                <a:sym typeface="+mn-ea"/>
              </a:rPr>
              <a:t>This form of sports is widely played in more than 125 countries recognized by the International Cricket Council.</a:t>
            </a:r>
            <a:endParaRPr lang="en-IN" altLang="en-US" sz="1600" dirty="0">
              <a:latin typeface="Times New Roman" panose="02020603050405020304" pitchFamily="18" charset="0"/>
              <a:cs typeface="Times New Roman" panose="02020603050405020304" pitchFamily="18" charset="0"/>
              <a:sym typeface="+mn-ea"/>
            </a:endParaRPr>
          </a:p>
          <a:p>
            <a:r>
              <a:rPr lang="en-IN" altLang="en-US" sz="1600" dirty="0">
                <a:latin typeface="Times New Roman" panose="02020603050405020304" pitchFamily="18" charset="0"/>
                <a:cs typeface="Times New Roman" panose="02020603050405020304" pitchFamily="18" charset="0"/>
                <a:sym typeface="+mn-ea"/>
              </a:rPr>
              <a:t>One of the most challenging issues that first initiates the discussion on its prosperity is the duration of the game.</a:t>
            </a:r>
            <a:endParaRPr lang="en-IN" altLang="en-US" sz="1600" dirty="0">
              <a:latin typeface="Times New Roman" panose="02020603050405020304" pitchFamily="18" charset="0"/>
              <a:cs typeface="Times New Roman" panose="02020603050405020304" pitchFamily="18" charset="0"/>
              <a:sym typeface="+mn-ea"/>
            </a:endParaRPr>
          </a:p>
          <a:p>
            <a:r>
              <a:rPr lang="en-GB" altLang="en-IN" sz="1600" dirty="0">
                <a:latin typeface="Times New Roman" panose="02020603050405020304" pitchFamily="18" charset="0"/>
                <a:cs typeface="Times New Roman" panose="02020603050405020304" pitchFamily="18" charset="0"/>
                <a:sym typeface="+mn-ea"/>
              </a:rPr>
              <a:t>A</a:t>
            </a:r>
            <a:r>
              <a:rPr lang="en-IN" altLang="en-US" sz="1600" dirty="0">
                <a:latin typeface="Times New Roman" panose="02020603050405020304" pitchFamily="18" charset="0"/>
                <a:cs typeface="Times New Roman" panose="02020603050405020304" pitchFamily="18" charset="0"/>
                <a:sym typeface="+mn-ea"/>
              </a:rPr>
              <a:t>verage successful rate is considered over this</a:t>
            </a:r>
            <a:r>
              <a:rPr lang="en-GB" altLang="en-IN"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chart than mean value will be 91.06%.</a:t>
            </a:r>
            <a:endParaRPr lang="en-IN" altLang="en-US" sz="1600" dirty="0">
              <a:latin typeface="Times New Roman" panose="02020603050405020304" pitchFamily="18" charset="0"/>
              <a:cs typeface="Times New Roman" panose="02020603050405020304" pitchFamily="18" charset="0"/>
              <a:sym typeface="+mn-ea"/>
            </a:endParaRPr>
          </a:p>
          <a:p>
            <a:r>
              <a:rPr lang="en-IN" altLang="en-US" sz="1600" dirty="0">
                <a:latin typeface="Times New Roman" panose="02020603050405020304" pitchFamily="18" charset="0"/>
                <a:cs typeface="Times New Roman" panose="02020603050405020304" pitchFamily="18" charset="0"/>
                <a:sym typeface="+mn-ea"/>
              </a:rPr>
              <a:t>Haar-Cascade classifier algorithm is  used to classify a specific type of object.</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rPr>
              <a:t>This proved to be a very simple but efficient algorithm for umpires gesture detection</a:t>
            </a:r>
            <a:r>
              <a:rPr lang="en-IN" sz="1600" dirty="0">
                <a:latin typeface="Times New Roman" panose="02020603050405020304" pitchFamily="18" charset="0"/>
              </a:rPr>
              <a:t>.</a:t>
            </a:r>
            <a:endParaRPr sz="1600" dirty="0">
              <a:latin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rPr>
              <a:t>Multiple classifiers were need to be trained in order to make it work</a:t>
            </a:r>
            <a:r>
              <a:rPr lang="en-IN" altLang="en-US" sz="1600" dirty="0">
                <a:latin typeface="Times New Roman" panose="02020603050405020304" pitchFamily="18" charset="0"/>
              </a:rPr>
              <a:t>.</a:t>
            </a:r>
            <a:endParaRPr lang="en-US" sz="1600" dirty="0">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13</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10</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1" name="Title 1"/>
          <p:cNvSpPr>
            <a:spLocks noGrp="1"/>
          </p:cNvSpPr>
          <p:nvPr/>
        </p:nvSpPr>
        <p:spPr>
          <a:xfrm>
            <a:off x="584200" y="332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11</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6" name="Content Placeholder 5"/>
          <p:cNvSpPr>
            <a:spLocks noGrp="1"/>
          </p:cNvSpPr>
          <p:nvPr>
            <p:ph idx="1"/>
          </p:nvPr>
        </p:nvSpPr>
        <p:spPr>
          <a:xfrm>
            <a:off x="457200" y="1063229"/>
            <a:ext cx="8305800" cy="3289732"/>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rPr>
              <a:t> A Color Hand Gesture Database for Evaluating and Improving Algorithms on Hand Gesture and Posture </a:t>
            </a:r>
            <a:r>
              <a:rPr lang="en-US" sz="1600" dirty="0">
                <a:latin typeface="Times New Roman" panose="02020603050405020304" pitchFamily="18" charset="0"/>
                <a:cs typeface="Times New Roman" panose="02020603050405020304" pitchFamily="18" charset="0"/>
                <a:hlinkClick r:id="rId1" action="ppaction://hlinksldjump"/>
              </a:rPr>
              <a:t>[12]</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Recognition</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Farhad </a:t>
            </a:r>
            <a:r>
              <a:rPr lang="en-US" sz="1600" dirty="0" err="1">
                <a:latin typeface="Times New Roman" panose="02020603050405020304" pitchFamily="18" charset="0"/>
                <a:cs typeface="Times New Roman" panose="02020603050405020304" pitchFamily="18" charset="0"/>
              </a:rPr>
              <a:t>Dadgostar</a:t>
            </a:r>
            <a:r>
              <a:rPr lang="en-US" sz="1600" dirty="0">
                <a:latin typeface="Times New Roman" panose="02020603050405020304" pitchFamily="18" charset="0"/>
                <a:cs typeface="Times New Roman" panose="02020603050405020304" pitchFamily="18" charset="0"/>
              </a:rPr>
              <a:t>, Andre L. C. </a:t>
            </a:r>
            <a:r>
              <a:rPr lang="en-US" sz="1600" dirty="0" err="1">
                <a:latin typeface="Times New Roman" panose="02020603050405020304" pitchFamily="18" charset="0"/>
                <a:cs typeface="Times New Roman" panose="02020603050405020304" pitchFamily="18" charset="0"/>
              </a:rPr>
              <a:t>Barczak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Abdolhossein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Sarrafzadeh</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US"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Image database of hand posture and gesture images. </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Details of the automatic segmentation and clipping of the hands are also discussed in this paper.</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OpenCV Algorithm and Boundary Detection Algorithm is used.</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Automatically vary the lighting in all directions and even produce very complex patterns of lighting by introducing more than one source of light.</a:t>
            </a:r>
            <a:endParaRPr lang="en-IN" alt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Unless some special gadgets are used to control the lighting, it is very difficult to vary the positions of the light fairly along the three axis.</a:t>
            </a: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14</a:t>
            </a:r>
            <a:endParaRPr lang="en-IN" altLang="en-US" sz="1400"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15</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nvGraphicFramePr>
        <p:xfrm>
          <a:off x="304800" y="862965"/>
          <a:ext cx="8682990" cy="3785870"/>
        </p:xfrm>
        <a:graphic>
          <a:graphicData uri="http://schemas.openxmlformats.org/drawingml/2006/table">
            <a:tbl>
              <a:tblPr firstRow="1" bandRow="1">
                <a:tableStyleId>{5C22544A-7EE6-4342-B048-85BDC9FD1C3A}</a:tableStyleId>
              </a:tblPr>
              <a:tblGrid>
                <a:gridCol w="768985"/>
                <a:gridCol w="2125345"/>
                <a:gridCol w="1229995"/>
                <a:gridCol w="1664335"/>
                <a:gridCol w="1447165"/>
                <a:gridCol w="1447165"/>
              </a:tblGrid>
              <a:tr h="518160">
                <a:tc>
                  <a:txBody>
                    <a:bodyPr/>
                    <a:lstStyle/>
                    <a:p>
                      <a:pPr algn="ctr"/>
                      <a:r>
                        <a:rPr lang="en-US" sz="1600" dirty="0">
                          <a:latin typeface="Times New Roman" panose="02020603050405020304" pitchFamily="18" charset="0"/>
                          <a:cs typeface="Times New Roman" panose="02020603050405020304" pitchFamily="18" charset="0"/>
                        </a:rPr>
                        <a:t>Reference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endParaRPr lang="en-US" sz="1600" dirty="0">
                        <a:latin typeface="Times New Roman" panose="02020603050405020304" pitchFamily="18" charset="0"/>
                        <a:cs typeface="Times New Roman" panose="02020603050405020304" pitchFamily="18" charset="0"/>
                      </a:endParaRPr>
                    </a:p>
                  </a:txBody>
                  <a:tcPr anchor="ctr"/>
                </a:tc>
              </a:tr>
              <a:tr h="518160">
                <a:tc>
                  <a:txBody>
                    <a:bodyPr/>
                    <a:lstStyle/>
                    <a:p>
                      <a:pPr algn="ctr"/>
                      <a:r>
                        <a:rPr lang="en-US" sz="1600" u="none" dirty="0">
                          <a:latin typeface="Times New Roman" panose="02020603050405020304" pitchFamily="18" charset="0"/>
                          <a:cs typeface="Times New Roman" panose="02020603050405020304" pitchFamily="18" charset="0"/>
                          <a:hlinkClick r:id="rId1" action="ppaction://hlinksldjump"/>
                        </a:rPr>
                        <a:t>[</a:t>
                      </a:r>
                      <a:r>
                        <a:rPr lang="en-GB" altLang="en-US" sz="1600" u="none" dirty="0">
                          <a:latin typeface="Times New Roman" panose="02020603050405020304" pitchFamily="18" charset="0"/>
                          <a:cs typeface="Times New Roman" panose="02020603050405020304" pitchFamily="18" charset="0"/>
                          <a:hlinkClick r:id="rId1" action="ppaction://hlinksldjump"/>
                        </a:rPr>
                        <a:t>2</a:t>
                      </a:r>
                      <a:r>
                        <a:rPr lang="en-US" sz="1600" u="none" dirty="0">
                          <a:latin typeface="Times New Roman" panose="02020603050405020304" pitchFamily="18" charset="0"/>
                          <a:cs typeface="Times New Roman" panose="02020603050405020304" pitchFamily="18" charset="0"/>
                          <a:hlinkClick r:id="rId1" action="ppaction://hlinksldjump"/>
                        </a:rPr>
                        <a:t>]</a:t>
                      </a:r>
                      <a:endParaRPr lang="en-US" sz="1600" u="none"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 Convex Hull Algorithm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a:latin typeface="Times New Roman" panose="02020603050405020304" pitchFamily="18" charset="0"/>
                          <a:cs typeface="Times New Roman" panose="02020603050405020304" pitchFamily="18" charset="0"/>
                          <a:sym typeface="+mn-ea"/>
                        </a:rPr>
                        <a:t>Linux</a:t>
                      </a:r>
                      <a:endParaRPr lang="en-IN" sz="160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Hand outline, Hand contour,</a:t>
                      </a:r>
                      <a:endPar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sym typeface="+mn-ea"/>
                        </a:rPr>
                        <a:t>SIFT, SURF </a:t>
                      </a:r>
                      <a:endParaRPr 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lvl="0" algn="ctr"/>
                      <a:r>
                        <a:rPr lang="en-IN" sz="1600" dirty="0">
                          <a:latin typeface="Times New Roman" panose="02020603050405020304" pitchFamily="18" charset="0"/>
                          <a:cs typeface="Times New Roman" panose="02020603050405020304" pitchFamily="18" charset="0"/>
                          <a:sym typeface="+mn-ea"/>
                        </a:rPr>
                        <a:t>L</a:t>
                      </a:r>
                      <a:r>
                        <a:rPr sz="1600" dirty="0">
                          <a:latin typeface="Times New Roman" panose="02020603050405020304" pitchFamily="18" charset="0"/>
                          <a:cs typeface="Times New Roman" panose="02020603050405020304" pitchFamily="18" charset="0"/>
                          <a:sym typeface="+mn-ea"/>
                        </a:rPr>
                        <a:t>ow cost, affordable method</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effectLst/>
                          <a:latin typeface="Times New Roman" panose="02020603050405020304" pitchFamily="18" charset="0"/>
                          <a:cs typeface="Times New Roman" panose="02020603050405020304" pitchFamily="18" charset="0"/>
                          <a:sym typeface="+mn-ea"/>
                        </a:rPr>
                        <a:t>O</a:t>
                      </a:r>
                      <a:r>
                        <a:rPr lang="en-US" sz="1600" dirty="0">
                          <a:effectLst/>
                          <a:latin typeface="Times New Roman" panose="02020603050405020304" pitchFamily="18" charset="0"/>
                          <a:cs typeface="Times New Roman" panose="02020603050405020304" pitchFamily="18" charset="0"/>
                          <a:sym typeface="+mn-ea"/>
                        </a:rPr>
                        <a:t>nly looks at the hand postures not hand gestures.</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r>
              <a:tr h="1316990">
                <a:tc>
                  <a:txBody>
                    <a:bodyPr/>
                    <a:lstStyle/>
                    <a:p>
                      <a:pPr algn="ctr"/>
                      <a:r>
                        <a:rPr lang="en-US" sz="1600" dirty="0">
                          <a:latin typeface="Times New Roman" panose="02020603050405020304" pitchFamily="18" charset="0"/>
                          <a:cs typeface="Times New Roman" panose="02020603050405020304" pitchFamily="18" charset="0"/>
                          <a:hlinkClick r:id="rId1" action="ppaction://hlinksldjump"/>
                        </a:rPr>
                        <a:t>[</a:t>
                      </a:r>
                      <a:r>
                        <a:rPr lang="en-GB" altLang="en-US" sz="1600" dirty="0">
                          <a:latin typeface="Times New Roman" panose="02020603050405020304" pitchFamily="18" charset="0"/>
                          <a:cs typeface="Times New Roman" panose="02020603050405020304" pitchFamily="18" charset="0"/>
                          <a:hlinkClick r:id="rId1" action="ppaction://hlinksldjump"/>
                        </a:rPr>
                        <a:t>3</a:t>
                      </a:r>
                      <a:r>
                        <a:rPr 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CNN Algorithm</a:t>
                      </a:r>
                      <a:endParaRPr lang="en-IN" alt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sz="1600">
                          <a:latin typeface="Times New Roman" panose="02020603050405020304" pitchFamily="18" charset="0"/>
                          <a:cs typeface="Times New Roman" panose="02020603050405020304" pitchFamily="18" charset="0"/>
                        </a:rPr>
                        <a:t>Windows,</a:t>
                      </a:r>
                      <a:endParaRPr lang="en-IN" sz="1600">
                        <a:latin typeface="Times New Roman" panose="02020603050405020304" pitchFamily="18" charset="0"/>
                        <a:cs typeface="Times New Roman" panose="02020603050405020304" pitchFamily="18" charset="0"/>
                      </a:endParaRPr>
                    </a:p>
                    <a:p>
                      <a:pPr algn="ctr"/>
                      <a:r>
                        <a:rPr lang="en-IN" sz="1600">
                          <a:latin typeface="Times New Roman" panose="02020603050405020304" pitchFamily="18" charset="0"/>
                          <a:cs typeface="Times New Roman" panose="02020603050405020304" pitchFamily="18" charset="0"/>
                        </a:rPr>
                        <a:t>Linux</a:t>
                      </a:r>
                      <a:endParaRPr lang="en-IN" sz="160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Precision,Recall,F1 score</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lvl="0" algn="ctr"/>
                      <a:r>
                        <a:rPr lang="en-US" sz="1600" dirty="0">
                          <a:effectLst/>
                          <a:latin typeface="Times New Roman" panose="02020603050405020304" pitchFamily="18" charset="0"/>
                          <a:cs typeface="Times New Roman" panose="02020603050405020304" pitchFamily="18" charset="0"/>
                          <a:sym typeface="+mn-ea"/>
                        </a:rPr>
                        <a:t> </a:t>
                      </a:r>
                      <a:r>
                        <a:rPr lang="en-IN" altLang="en-US" sz="1600" dirty="0">
                          <a:effectLst/>
                          <a:latin typeface="Times New Roman" panose="02020603050405020304" pitchFamily="18" charset="0"/>
                          <a:cs typeface="Times New Roman" panose="02020603050405020304" pitchFamily="18" charset="0"/>
                          <a:sym typeface="+mn-ea"/>
                        </a:rPr>
                        <a:t>M</a:t>
                      </a:r>
                      <a:r>
                        <a:rPr lang="en-US" sz="1600" dirty="0">
                          <a:effectLst/>
                          <a:latin typeface="Times New Roman" panose="02020603050405020304" pitchFamily="18" charset="0"/>
                          <a:cs typeface="Times New Roman" panose="02020603050405020304" pitchFamily="18" charset="0"/>
                          <a:sym typeface="+mn-ea"/>
                        </a:rPr>
                        <a:t>uch simpler and  lower computational cost.</a:t>
                      </a:r>
                      <a:endParaRPr lang="en-US"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effectLst/>
                          <a:latin typeface="Times New Roman" panose="02020603050405020304" pitchFamily="18" charset="0"/>
                          <a:cs typeface="Times New Roman" panose="02020603050405020304" pitchFamily="18" charset="0"/>
                          <a:sym typeface="+mn-ea"/>
                        </a:rPr>
                        <a:t>  cases of gestures present in static images</a:t>
                      </a:r>
                      <a:r>
                        <a:rPr lang="en-IN" altLang="en-US" sz="1600" dirty="0">
                          <a:effectLst/>
                          <a:latin typeface="Times New Roman" panose="02020603050405020304" pitchFamily="18" charset="0"/>
                          <a:cs typeface="Times New Roman" panose="02020603050405020304" pitchFamily="18" charset="0"/>
                          <a:sym typeface="+mn-ea"/>
                        </a:rPr>
                        <a:t>.</a:t>
                      </a:r>
                      <a:endParaRPr lang="en-US" sz="1600" dirty="0">
                        <a:effectLst/>
                        <a:latin typeface="Times New Roman" panose="02020603050405020304" pitchFamily="18" charset="0"/>
                        <a:cs typeface="Times New Roman" panose="02020603050405020304" pitchFamily="18" charset="0"/>
                        <a:sym typeface="+mn-ea"/>
                      </a:endParaRPr>
                    </a:p>
                    <a:p>
                      <a:pPr algn="ctr"/>
                      <a:endParaRPr lang="en-US" sz="1600" dirty="0">
                        <a:effectLst/>
                        <a:latin typeface="Times New Roman" panose="02020603050405020304" pitchFamily="18" charset="0"/>
                        <a:cs typeface="Times New Roman" panose="02020603050405020304" pitchFamily="18" charset="0"/>
                        <a:sym typeface="+mn-ea"/>
                      </a:endParaRPr>
                    </a:p>
                  </a:txBody>
                  <a:tcPr anchor="ctr"/>
                </a:tc>
              </a:tr>
              <a:tr h="518160">
                <a:tc>
                  <a:txBody>
                    <a:bodyPr/>
                    <a:lstStyle/>
                    <a:p>
                      <a:pPr algn="ctr"/>
                      <a:r>
                        <a:rPr lang="en-US" sz="1600" dirty="0">
                          <a:latin typeface="Times New Roman" panose="02020603050405020304" pitchFamily="18" charset="0"/>
                          <a:cs typeface="Times New Roman" panose="02020603050405020304" pitchFamily="18" charset="0"/>
                          <a:hlinkClick r:id="rId1" action="ppaction://hlinksldjump"/>
                        </a:rPr>
                        <a:t>[</a:t>
                      </a:r>
                      <a:r>
                        <a:rPr lang="en-GB" altLang="en-US" sz="1600" dirty="0">
                          <a:latin typeface="Times New Roman" panose="02020603050405020304" pitchFamily="18" charset="0"/>
                          <a:cs typeface="Times New Roman" panose="02020603050405020304" pitchFamily="18" charset="0"/>
                          <a:hlinkClick r:id="rId1" action="ppaction://hlinksldjump"/>
                        </a:rPr>
                        <a:t>4</a:t>
                      </a:r>
                      <a:r>
                        <a:rPr 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KNN, SVM and ANN Algorithm</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sz="1600">
                          <a:latin typeface="Times New Roman" panose="02020603050405020304" pitchFamily="18" charset="0"/>
                          <a:cs typeface="Times New Roman" panose="02020603050405020304" pitchFamily="18" charset="0"/>
                        </a:rPr>
                        <a:t>Linux</a:t>
                      </a:r>
                      <a:endParaRPr lang="en-IN" sz="160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Precision,Recall,F score</a:t>
                      </a:r>
                      <a:endParaRPr lang="en-IN" alt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lvl="0" algn="ctr"/>
                      <a:r>
                        <a:rPr lang="en-IN" sz="1600" dirty="0">
                          <a:latin typeface="Times New Roman" panose="02020603050405020304" pitchFamily="18" charset="0"/>
                          <a:cs typeface="Times New Roman" panose="02020603050405020304" pitchFamily="18" charset="0"/>
                          <a:sym typeface="+mn-ea"/>
                        </a:rPr>
                        <a:t>A</a:t>
                      </a:r>
                      <a:r>
                        <a:rPr sz="1600" dirty="0">
                          <a:latin typeface="Times New Roman" panose="02020603050405020304" pitchFamily="18" charset="0"/>
                          <a:cs typeface="Times New Roman" panose="02020603050405020304" pitchFamily="18" charset="0"/>
                          <a:sym typeface="+mn-ea"/>
                        </a:rPr>
                        <a:t>chieve good accuracy</a:t>
                      </a:r>
                      <a:endParaRPr sz="1600" dirty="0">
                        <a:latin typeface="Times New Roman" panose="02020603050405020304" pitchFamily="18" charset="0"/>
                        <a:cs typeface="Times New Roman" panose="02020603050405020304" pitchFamily="18" charset="0"/>
                        <a:sym typeface="+mn-ea"/>
                      </a:endParaRPr>
                    </a:p>
                    <a:p>
                      <a:pPr lvl="0" algn="ct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effectLst/>
                          <a:latin typeface="Times New Roman" panose="02020603050405020304" pitchFamily="18" charset="0"/>
                          <a:cs typeface="Times New Roman" panose="02020603050405020304" pitchFamily="18" charset="0"/>
                          <a:sym typeface="+mn-ea"/>
                        </a:rPr>
                        <a:t>M</a:t>
                      </a:r>
                      <a:r>
                        <a:rPr lang="en-US" sz="1600" dirty="0">
                          <a:effectLst/>
                          <a:latin typeface="Times New Roman" panose="02020603050405020304" pitchFamily="18" charset="0"/>
                          <a:cs typeface="Times New Roman" panose="02020603050405020304" pitchFamily="18" charset="0"/>
                          <a:sym typeface="+mn-ea"/>
                        </a:rPr>
                        <a:t>ore complicated hand gestures. </a:t>
                      </a:r>
                      <a:endParaRPr lang="en-US" sz="1600" dirty="0">
                        <a:effectLst/>
                        <a:latin typeface="Times New Roman" panose="02020603050405020304" pitchFamily="18" charset="0"/>
                        <a:cs typeface="Times New Roman" panose="02020603050405020304" pitchFamily="18" charset="0"/>
                        <a:sym typeface="+mn-ea"/>
                      </a:endParaRPr>
                    </a:p>
                  </a:txBody>
                  <a:tcPr anchor="ctr"/>
                </a:tc>
              </a:tr>
            </a:tbl>
          </a:graphicData>
        </a:graphic>
      </p:graphicFrame>
      <p:sp>
        <p:nvSpPr>
          <p:cNvPr id="2" name="Date Placeholder 1"/>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16</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nvGraphicFramePr>
        <p:xfrm>
          <a:off x="304800" y="862965"/>
          <a:ext cx="8682990" cy="3779520"/>
        </p:xfrm>
        <a:graphic>
          <a:graphicData uri="http://schemas.openxmlformats.org/drawingml/2006/table">
            <a:tbl>
              <a:tblPr firstRow="1" bandRow="1">
                <a:tableStyleId>{5C22544A-7EE6-4342-B048-85BDC9FD1C3A}</a:tableStyleId>
              </a:tblPr>
              <a:tblGrid>
                <a:gridCol w="768985"/>
                <a:gridCol w="2125345"/>
                <a:gridCol w="1229995"/>
                <a:gridCol w="1664335"/>
                <a:gridCol w="1602740"/>
                <a:gridCol w="1291590"/>
              </a:tblGrid>
              <a:tr h="579120">
                <a:tc>
                  <a:txBody>
                    <a:bodyPr/>
                    <a:lstStyle/>
                    <a:p>
                      <a:pPr algn="ctr"/>
                      <a:r>
                        <a:rPr lang="en-US" sz="1600" dirty="0">
                          <a:latin typeface="Times New Roman" panose="02020603050405020304" pitchFamily="18" charset="0"/>
                          <a:cs typeface="Times New Roman" panose="02020603050405020304" pitchFamily="18" charset="0"/>
                        </a:rPr>
                        <a:t>Reference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endParaRPr lang="en-US" sz="1600" dirty="0">
                        <a:latin typeface="Times New Roman" panose="02020603050405020304" pitchFamily="18" charset="0"/>
                        <a:cs typeface="Times New Roman" panose="02020603050405020304" pitchFamily="18" charset="0"/>
                      </a:endParaRPr>
                    </a:p>
                  </a:txBody>
                  <a:tcPr anchor="ctr"/>
                </a:tc>
              </a:tr>
              <a:tr h="1066800">
                <a:tc>
                  <a:txBody>
                    <a:bodyPr/>
                    <a:lstStyle/>
                    <a:p>
                      <a:pPr algn="ctr"/>
                      <a:r>
                        <a:rPr lang="en-US" sz="1600" dirty="0">
                          <a:latin typeface="Times New Roman" panose="02020603050405020304" pitchFamily="18" charset="0"/>
                          <a:cs typeface="Times New Roman" panose="02020603050405020304" pitchFamily="18" charset="0"/>
                          <a:hlinkClick r:id="rId1" action="ppaction://hlinksldjump"/>
                        </a:rPr>
                        <a:t>[</a:t>
                      </a:r>
                      <a:r>
                        <a:rPr lang="en-GB" altLang="en-US" sz="1600" dirty="0">
                          <a:latin typeface="Times New Roman" panose="02020603050405020304" pitchFamily="18" charset="0"/>
                          <a:cs typeface="Times New Roman" panose="02020603050405020304" pitchFamily="18" charset="0"/>
                          <a:hlinkClick r:id="rId1" action="ppaction://hlinksldjump"/>
                        </a:rPr>
                        <a:t>5</a:t>
                      </a:r>
                      <a:r>
                        <a:rPr 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Edge detection algorithms</a:t>
                      </a:r>
                      <a:endParaRPr lang="en-GB" altLang="en-IN" sz="1600" dirty="0" err="1">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endParaRPr 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sym typeface="+mn-ea"/>
                        </a:rPr>
                        <a:t>Gesture Recognition</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sz="1600" dirty="0">
                          <a:effectLst/>
                          <a:latin typeface="Times New Roman" panose="02020603050405020304" pitchFamily="18" charset="0"/>
                          <a:cs typeface="Times New Roman" panose="02020603050405020304" pitchFamily="18" charset="0"/>
                          <a:sym typeface="+mn-ea"/>
                        </a:rPr>
                        <a:t>R</a:t>
                      </a:r>
                      <a:r>
                        <a:rPr sz="1600" dirty="0">
                          <a:effectLst/>
                          <a:latin typeface="Times New Roman" panose="02020603050405020304" pitchFamily="18" charset="0"/>
                          <a:cs typeface="Times New Roman" panose="02020603050405020304" pitchFamily="18" charset="0"/>
                          <a:sym typeface="+mn-ea"/>
                        </a:rPr>
                        <a:t>ecognising a group of six umpire gestures</a:t>
                      </a:r>
                      <a:r>
                        <a:rPr lang="en-IN" sz="1600" dirty="0">
                          <a:effectLst/>
                          <a:latin typeface="Times New Roman" panose="02020603050405020304" pitchFamily="18" charset="0"/>
                          <a:cs typeface="Times New Roman" panose="02020603050405020304" pitchFamily="18" charset="0"/>
                          <a:sym typeface="+mn-ea"/>
                        </a:rPr>
                        <a:t>.</a:t>
                      </a:r>
                      <a:endParaRPr lang="en-IN"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latin typeface="Times New Roman" panose="02020603050405020304" pitchFamily="18" charset="0"/>
                          <a:cs typeface="Times New Roman" panose="02020603050405020304" pitchFamily="18" charset="0"/>
                          <a:sym typeface="+mn-ea"/>
                        </a:rPr>
                        <a:t>N</a:t>
                      </a:r>
                      <a:r>
                        <a:rPr sz="1600" dirty="0">
                          <a:effectLst/>
                          <a:latin typeface="Times New Roman" panose="02020603050405020304" pitchFamily="18" charset="0"/>
                          <a:cs typeface="Times New Roman" panose="02020603050405020304" pitchFamily="18" charset="0"/>
                          <a:sym typeface="+mn-ea"/>
                        </a:rPr>
                        <a:t>o performance segmenting gestures</a:t>
                      </a:r>
                      <a:r>
                        <a:rPr lang="en-IN" sz="1600" dirty="0">
                          <a:effectLst/>
                          <a:latin typeface="Times New Roman" panose="02020603050405020304" pitchFamily="18" charset="0"/>
                          <a:cs typeface="Times New Roman" panose="02020603050405020304" pitchFamily="18" charset="0"/>
                          <a:sym typeface="+mn-ea"/>
                        </a:rPr>
                        <a:t>.</a:t>
                      </a:r>
                      <a:endParaRPr lang="en-IN" sz="1600" dirty="0">
                        <a:effectLst/>
                        <a:latin typeface="Times New Roman" panose="02020603050405020304" pitchFamily="18" charset="0"/>
                        <a:cs typeface="Times New Roman" panose="02020603050405020304" pitchFamily="18" charset="0"/>
                        <a:sym typeface="+mn-ea"/>
                      </a:endParaRPr>
                    </a:p>
                  </a:txBody>
                  <a:tcPr anchor="ctr"/>
                </a:tc>
              </a:tr>
              <a:tr h="822960">
                <a:tc>
                  <a:txBody>
                    <a:bodyPr/>
                    <a:lstStyle/>
                    <a:p>
                      <a:pPr algn="ctr"/>
                      <a:r>
                        <a:rPr lang="en-US" sz="1600" dirty="0">
                          <a:latin typeface="Times New Roman" panose="02020603050405020304" pitchFamily="18" charset="0"/>
                          <a:cs typeface="Times New Roman" panose="02020603050405020304" pitchFamily="18" charset="0"/>
                          <a:hlinkClick r:id="rId2" action="ppaction://hlinksldjump"/>
                        </a:rPr>
                        <a:t>[</a:t>
                      </a:r>
                      <a:r>
                        <a:rPr lang="en-GB" altLang="en-US" sz="1600" dirty="0">
                          <a:latin typeface="Times New Roman" panose="02020603050405020304" pitchFamily="18" charset="0"/>
                          <a:cs typeface="Times New Roman" panose="02020603050405020304" pitchFamily="18" charset="0"/>
                          <a:hlinkClick r:id="rId2" action="ppaction://hlinksldjump"/>
                        </a:rPr>
                        <a:t>6</a:t>
                      </a:r>
                      <a:r>
                        <a:rPr lang="en-US" sz="1600" dirty="0">
                          <a:latin typeface="Times New Roman" panose="02020603050405020304" pitchFamily="18" charset="0"/>
                          <a:cs typeface="Times New Roman" panose="02020603050405020304" pitchFamily="18" charset="0"/>
                          <a:hlinkClick r:id="rId2"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GB" sz="1600" dirty="0">
                          <a:latin typeface="Times New Roman" panose="02020603050405020304" pitchFamily="18" charset="0"/>
                          <a:cs typeface="Times New Roman" panose="02020603050405020304" pitchFamily="18" charset="0"/>
                          <a:sym typeface="+mn-ea"/>
                        </a:rPr>
                        <a:t>S</a:t>
                      </a:r>
                      <a:r>
                        <a:rPr lang="en-GB" altLang="en-IN" sz="1600" dirty="0">
                          <a:latin typeface="Times New Roman" panose="02020603050405020304" pitchFamily="18" charset="0"/>
                          <a:cs typeface="Times New Roman" panose="02020603050405020304" pitchFamily="18" charset="0"/>
                          <a:sym typeface="+mn-ea"/>
                        </a:rPr>
                        <a:t>egmentation algorithm</a:t>
                      </a:r>
                      <a:endParaRPr lang="en-GB" alt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Linux</a:t>
                      </a:r>
                      <a:endParaRPr lang="en-IN" alt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Known</a:t>
                      </a:r>
                      <a:r>
                        <a:rPr lang="en-IN" alt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Unknown</a:t>
                      </a:r>
                      <a:r>
                        <a:rPr lang="en-IN" alt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Recall</a:t>
                      </a:r>
                      <a:endParaRPr lang="en-GB" alt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GB" altLang="en-IN" sz="1600" b="0" dirty="0">
                          <a:latin typeface="Times New Roman" panose="02020603050405020304" pitchFamily="18" charset="0"/>
                          <a:cs typeface="Times New Roman" panose="02020603050405020304" pitchFamily="18" charset="0"/>
                          <a:sym typeface="+mn-ea"/>
                        </a:rPr>
                        <a:t> </a:t>
                      </a:r>
                      <a:r>
                        <a:rPr lang="en-IN" altLang="en-GB" sz="1600" b="0" dirty="0">
                          <a:latin typeface="Times New Roman" panose="02020603050405020304" pitchFamily="18" charset="0"/>
                          <a:cs typeface="Times New Roman" panose="02020603050405020304" pitchFamily="18" charset="0"/>
                          <a:sym typeface="+mn-ea"/>
                        </a:rPr>
                        <a:t>S</a:t>
                      </a:r>
                      <a:r>
                        <a:rPr sz="1600" dirty="0">
                          <a:latin typeface="Times New Roman" panose="02020603050405020304" pitchFamily="18" charset="0"/>
                          <a:cs typeface="Times New Roman" panose="02020603050405020304" pitchFamily="18" charset="0"/>
                          <a:sym typeface="+mn-ea"/>
                        </a:rPr>
                        <a:t>ystem performs well</a:t>
                      </a:r>
                      <a:r>
                        <a:rPr lang="en-IN" altLang="en-IN" sz="1600" b="1" dirty="0">
                          <a:latin typeface="Times New Roman" panose="02020603050405020304" pitchFamily="18" charset="0"/>
                          <a:cs typeface="Times New Roman" panose="02020603050405020304" pitchFamily="18" charset="0"/>
                          <a:sym typeface="+mn-ea"/>
                        </a:rPr>
                        <a:t>.</a:t>
                      </a:r>
                      <a:endParaRPr 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sym typeface="+mn-ea"/>
                        </a:rPr>
                        <a:t>R</a:t>
                      </a:r>
                      <a:r>
                        <a:rPr sz="1600" dirty="0">
                          <a:latin typeface="Times New Roman" panose="02020603050405020304" pitchFamily="18" charset="0"/>
                          <a:cs typeface="Times New Roman" panose="02020603050405020304" pitchFamily="18" charset="0"/>
                          <a:sym typeface="+mn-ea"/>
                        </a:rPr>
                        <a:t>atio require further investigation</a:t>
                      </a:r>
                      <a:r>
                        <a:rPr lang="en-IN" sz="1600" dirty="0">
                          <a:latin typeface="Times New Roman" panose="02020603050405020304" pitchFamily="18" charset="0"/>
                          <a:cs typeface="Times New Roman" panose="02020603050405020304" pitchFamily="18" charset="0"/>
                          <a:sym typeface="+mn-ea"/>
                        </a:rPr>
                        <a:t>.</a:t>
                      </a:r>
                      <a:endParaRPr lang="en-IN" sz="1600" dirty="0">
                        <a:effectLst/>
                        <a:latin typeface="Times New Roman" panose="02020603050405020304" pitchFamily="18" charset="0"/>
                        <a:cs typeface="Times New Roman" panose="02020603050405020304" pitchFamily="18" charset="0"/>
                        <a:sym typeface="+mn-ea"/>
                      </a:endParaRPr>
                    </a:p>
                  </a:txBody>
                  <a:tcPr anchor="ctr"/>
                </a:tc>
              </a:tr>
              <a:tr h="892175">
                <a:tc>
                  <a:txBody>
                    <a:bodyPr/>
                    <a:lstStyle/>
                    <a:p>
                      <a:pPr algn="ctr"/>
                      <a:r>
                        <a:rPr lang="en-US" sz="1600" dirty="0">
                          <a:latin typeface="Times New Roman" panose="02020603050405020304" pitchFamily="18" charset="0"/>
                          <a:cs typeface="Times New Roman" panose="02020603050405020304" pitchFamily="18" charset="0"/>
                          <a:hlinkClick r:id="rId2" action="ppaction://hlinksldjump"/>
                        </a:rPr>
                        <a:t>[</a:t>
                      </a:r>
                      <a:r>
                        <a:rPr lang="en-GB" altLang="en-US" sz="1600" dirty="0">
                          <a:latin typeface="Times New Roman" panose="02020603050405020304" pitchFamily="18" charset="0"/>
                          <a:cs typeface="Times New Roman" panose="02020603050405020304" pitchFamily="18" charset="0"/>
                          <a:hlinkClick r:id="rId2" action="ppaction://hlinksldjump"/>
                        </a:rPr>
                        <a:t>7</a:t>
                      </a:r>
                      <a:r>
                        <a:rPr lang="en-US" sz="1600" dirty="0">
                          <a:latin typeface="Times New Roman" panose="02020603050405020304" pitchFamily="18" charset="0"/>
                          <a:cs typeface="Times New Roman" panose="02020603050405020304" pitchFamily="18" charset="0"/>
                          <a:hlinkClick r:id="rId2"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Lab View Software.</a:t>
                      </a:r>
                      <a:endParaRPr lang="en-IN" alt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r>
                        <a:rPr lang="en-IN" altLang="en-US" sz="1600" dirty="0">
                          <a:latin typeface="Times New Roman" panose="02020603050405020304" pitchFamily="18" charset="0"/>
                          <a:cs typeface="Times New Roman" panose="02020603050405020304" pitchFamily="18" charset="0"/>
                          <a:sym typeface="+mn-ea"/>
                        </a:rPr>
                        <a:t>,Linux,IOS,Android.</a:t>
                      </a:r>
                      <a:endParaRPr lang="en-IN" alt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sym typeface="+mn-ea"/>
                        </a:rPr>
                        <a:t>Geometric Features of Hand</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GB" altLang="en-IN" sz="1600" dirty="0">
                          <a:effectLst/>
                          <a:latin typeface="Times New Roman" panose="02020603050405020304" pitchFamily="18" charset="0"/>
                          <a:cs typeface="Times New Roman" panose="02020603050405020304" pitchFamily="18" charset="0"/>
                          <a:sym typeface="+mn-ea"/>
                        </a:rPr>
                        <a:t>T</a:t>
                      </a:r>
                      <a:r>
                        <a:rPr lang="en-IN" altLang="en-US" sz="1600" dirty="0">
                          <a:effectLst/>
                          <a:latin typeface="Times New Roman" panose="02020603050405020304" pitchFamily="18" charset="0"/>
                          <a:cs typeface="Times New Roman" panose="02020603050405020304" pitchFamily="18" charset="0"/>
                          <a:sym typeface="+mn-ea"/>
                        </a:rPr>
                        <a:t>ranslator between deaf and people who don’t understand sign language.</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a:effectLst/>
                          <a:latin typeface="Times New Roman" panose="02020603050405020304" pitchFamily="18" charset="0"/>
                          <a:cs typeface="Times New Roman" panose="02020603050405020304" pitchFamily="18" charset="0"/>
                          <a:sym typeface="+mn-ea"/>
                        </a:rPr>
                        <a:t>Doesn’t focus</a:t>
                      </a:r>
                      <a:r>
                        <a:rPr lang="en-US" sz="1600" dirty="0">
                          <a:effectLst/>
                          <a:latin typeface="Times New Roman" panose="02020603050405020304" pitchFamily="18" charset="0"/>
                          <a:cs typeface="Times New Roman" panose="02020603050405020304" pitchFamily="18" charset="0"/>
                          <a:sym typeface="+mn-ea"/>
                        </a:rPr>
                        <a:t> on facial expressions</a:t>
                      </a:r>
                      <a:r>
                        <a:rPr lang="en-IN" altLang="en-US" sz="1600" dirty="0">
                          <a:effectLst/>
                          <a:latin typeface="Times New Roman" panose="02020603050405020304" pitchFamily="18" charset="0"/>
                          <a:cs typeface="Times New Roman" panose="02020603050405020304" pitchFamily="18" charset="0"/>
                          <a:sym typeface="+mn-ea"/>
                        </a:rPr>
                        <a:t>.</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r>
            </a:tbl>
          </a:graphicData>
        </a:graphic>
      </p:graphicFrame>
      <p:sp>
        <p:nvSpPr>
          <p:cNvPr id="2" name="Date Placeholder 1"/>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17</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nvGraphicFramePr>
        <p:xfrm>
          <a:off x="304800" y="862965"/>
          <a:ext cx="8682990" cy="3537584"/>
        </p:xfrm>
        <a:graphic>
          <a:graphicData uri="http://schemas.openxmlformats.org/drawingml/2006/table">
            <a:tbl>
              <a:tblPr firstRow="1" bandRow="1">
                <a:tableStyleId>{5C22544A-7EE6-4342-B048-85BDC9FD1C3A}</a:tableStyleId>
              </a:tblPr>
              <a:tblGrid>
                <a:gridCol w="768985"/>
                <a:gridCol w="2125345"/>
                <a:gridCol w="1229995"/>
                <a:gridCol w="1664335"/>
                <a:gridCol w="1553845"/>
                <a:gridCol w="1340485"/>
              </a:tblGrid>
              <a:tr h="652960">
                <a:tc>
                  <a:txBody>
                    <a:bodyPr/>
                    <a:lstStyle/>
                    <a:p>
                      <a:pPr algn="ctr"/>
                      <a:r>
                        <a:rPr lang="en-US" sz="1600" dirty="0">
                          <a:latin typeface="Times New Roman" panose="02020603050405020304" pitchFamily="18" charset="0"/>
                          <a:cs typeface="Times New Roman" panose="02020603050405020304" pitchFamily="18" charset="0"/>
                        </a:rPr>
                        <a:t>Reference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endParaRPr lang="en-US" sz="1600" dirty="0">
                        <a:latin typeface="Times New Roman" panose="02020603050405020304" pitchFamily="18" charset="0"/>
                        <a:cs typeface="Times New Roman" panose="02020603050405020304" pitchFamily="18" charset="0"/>
                      </a:endParaRPr>
                    </a:p>
                  </a:txBody>
                  <a:tcPr anchor="ctr"/>
                </a:tc>
              </a:tr>
              <a:tr h="1028842">
                <a:tc>
                  <a:txBody>
                    <a:bodyPr/>
                    <a:lstStyle/>
                    <a:p>
                      <a:pPr algn="ctr"/>
                      <a:r>
                        <a:rPr lang="en-US" sz="1600" dirty="0">
                          <a:latin typeface="Times New Roman" panose="02020603050405020304" pitchFamily="18" charset="0"/>
                          <a:cs typeface="Times New Roman" panose="02020603050405020304" pitchFamily="18" charset="0"/>
                          <a:hlinkClick r:id="rId1" action="ppaction://hlinksldjump"/>
                        </a:rPr>
                        <a:t>[</a:t>
                      </a:r>
                      <a:r>
                        <a:rPr lang="en-GB" altLang="en-US" sz="1600" dirty="0">
                          <a:latin typeface="Times New Roman" panose="02020603050405020304" pitchFamily="18" charset="0"/>
                          <a:cs typeface="Times New Roman" panose="02020603050405020304" pitchFamily="18" charset="0"/>
                          <a:hlinkClick r:id="rId1" action="ppaction://hlinksldjump"/>
                        </a:rPr>
                        <a:t>8</a:t>
                      </a:r>
                      <a:r>
                        <a:rPr lang="en-IN"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sym typeface="+mn-ea"/>
                        </a:rPr>
                        <a:t>RGB-H-</a:t>
                      </a:r>
                      <a:r>
                        <a:rPr lang="en-IN" sz="1600" dirty="0" err="1">
                          <a:latin typeface="Times New Roman" panose="02020603050405020304" pitchFamily="18" charset="0"/>
                          <a:cs typeface="Times New Roman" panose="02020603050405020304" pitchFamily="18" charset="0"/>
                          <a:sym typeface="+mn-ea"/>
                        </a:rPr>
                        <a:t>CbCr</a:t>
                      </a:r>
                      <a:r>
                        <a:rPr lang="en-IN" sz="1600" dirty="0">
                          <a:latin typeface="Times New Roman" panose="02020603050405020304" pitchFamily="18" charset="0"/>
                          <a:cs typeface="Times New Roman" panose="02020603050405020304" pitchFamily="18" charset="0"/>
                          <a:sym typeface="+mn-ea"/>
                        </a:rPr>
                        <a:t> skin colour model, </a:t>
                      </a:r>
                      <a:r>
                        <a:rPr lang="en-IN" sz="1600" dirty="0" err="1">
                          <a:latin typeface="Times New Roman" panose="02020603050405020304" pitchFamily="18" charset="0"/>
                          <a:cs typeface="Times New Roman" panose="02020603050405020304" pitchFamily="18" charset="0"/>
                          <a:sym typeface="+mn-ea"/>
                        </a:rPr>
                        <a:t>AdaBoost</a:t>
                      </a:r>
                      <a:r>
                        <a:rPr lang="en-GB" altLang="en-IN" sz="1600" dirty="0" err="1">
                          <a:latin typeface="Times New Roman" panose="02020603050405020304" pitchFamily="18" charset="0"/>
                          <a:cs typeface="Times New Roman" panose="02020603050405020304" pitchFamily="18" charset="0"/>
                          <a:sym typeface="+mn-ea"/>
                        </a:rPr>
                        <a:t> Algorithm</a:t>
                      </a:r>
                      <a:r>
                        <a:rPr lang="en-US" sz="1600" dirty="0">
                          <a:effectLst/>
                          <a:latin typeface="Times New Roman" panose="02020603050405020304" pitchFamily="18" charset="0"/>
                          <a:ea typeface="Calibri" panose="020F0502020204030204" charset="0"/>
                          <a:cs typeface="Times New Roman" panose="02020603050405020304" pitchFamily="18" charset="0"/>
                        </a:rPr>
                        <a:t> </a:t>
                      </a:r>
                      <a:endParaRPr lang="en-GB" altLang="en-IN" sz="1600" dirty="0" err="1">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endParaRPr 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sym typeface="+mn-ea"/>
                        </a:rPr>
                        <a:t>FDR, DSR</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GB" altLang="en-US" sz="1600" dirty="0">
                          <a:effectLst/>
                          <a:latin typeface="Times New Roman" panose="02020603050405020304" pitchFamily="18" charset="0"/>
                          <a:cs typeface="Times New Roman" panose="02020603050405020304" pitchFamily="18" charset="0"/>
                          <a:sym typeface="+mn-ea"/>
                        </a:rPr>
                        <a:t>B</a:t>
                      </a:r>
                      <a:r>
                        <a:rPr lang="en-US" sz="1600" dirty="0">
                          <a:effectLst/>
                          <a:latin typeface="Times New Roman" panose="02020603050405020304" pitchFamily="18" charset="0"/>
                          <a:cs typeface="Times New Roman" panose="02020603050405020304" pitchFamily="18" charset="0"/>
                          <a:sym typeface="+mn-ea"/>
                        </a:rPr>
                        <a:t>rightness </a:t>
                      </a:r>
                      <a:r>
                        <a:rPr lang="en-IN" altLang="en-US" sz="1600" dirty="0">
                          <a:effectLst/>
                          <a:latin typeface="Times New Roman" panose="02020603050405020304" pitchFamily="18" charset="0"/>
                          <a:cs typeface="Times New Roman" panose="02020603050405020304" pitchFamily="18" charset="0"/>
                          <a:sym typeface="+mn-ea"/>
                        </a:rPr>
                        <a:t>&amp;</a:t>
                      </a:r>
                      <a:r>
                        <a:rPr lang="en-US" sz="1600" dirty="0">
                          <a:effectLst/>
                          <a:latin typeface="Times New Roman" panose="02020603050405020304" pitchFamily="18" charset="0"/>
                          <a:cs typeface="Times New Roman" panose="02020603050405020304" pitchFamily="18" charset="0"/>
                          <a:sym typeface="+mn-ea"/>
                        </a:rPr>
                        <a:t> illumination</a:t>
                      </a:r>
                      <a:r>
                        <a:rPr lang="en-IN" altLang="en-US" sz="1600" dirty="0">
                          <a:effectLst/>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can be dealt.</a:t>
                      </a:r>
                      <a:endParaRPr lang="en-US"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a:effectLst/>
                          <a:latin typeface="Times New Roman" panose="02020603050405020304" pitchFamily="18" charset="0"/>
                          <a:cs typeface="Times New Roman" panose="02020603050405020304" pitchFamily="18" charset="0"/>
                          <a:sym typeface="+mn-ea"/>
                        </a:rPr>
                        <a:t>Low </a:t>
                      </a:r>
                      <a:r>
                        <a:rPr lang="en-US" sz="1600" dirty="0">
                          <a:effectLst/>
                          <a:latin typeface="Times New Roman" panose="02020603050405020304" pitchFamily="18" charset="0"/>
                          <a:cs typeface="Times New Roman" panose="02020603050405020304" pitchFamily="18" charset="0"/>
                          <a:sym typeface="+mn-ea"/>
                        </a:rPr>
                        <a:t>success of a robust face detector.</a:t>
                      </a:r>
                      <a:endParaRPr lang="en-US" sz="1600" dirty="0">
                        <a:effectLst/>
                        <a:latin typeface="Times New Roman" panose="02020603050405020304" pitchFamily="18" charset="0"/>
                        <a:cs typeface="Times New Roman" panose="02020603050405020304" pitchFamily="18" charset="0"/>
                        <a:sym typeface="+mn-ea"/>
                      </a:endParaRPr>
                    </a:p>
                  </a:txBody>
                  <a:tcPr anchor="ctr"/>
                </a:tc>
              </a:tr>
              <a:tr h="927891">
                <a:tc>
                  <a:txBody>
                    <a:bodyPr/>
                    <a:lstStyle/>
                    <a:p>
                      <a:pPr algn="ctr"/>
                      <a:r>
                        <a:rPr lang="en-US" sz="1600" dirty="0">
                          <a:latin typeface="Times New Roman" panose="02020603050405020304" pitchFamily="18" charset="0"/>
                          <a:cs typeface="Times New Roman" panose="02020603050405020304" pitchFamily="18" charset="0"/>
                          <a:hlinkClick r:id="rId1" action="ppaction://hlinksldjump"/>
                        </a:rPr>
                        <a:t>[</a:t>
                      </a:r>
                      <a:r>
                        <a:rPr lang="en-GB" altLang="en-US" sz="1600" dirty="0">
                          <a:latin typeface="Times New Roman" panose="02020603050405020304" pitchFamily="18" charset="0"/>
                          <a:cs typeface="Times New Roman" panose="02020603050405020304" pitchFamily="18" charset="0"/>
                          <a:hlinkClick r:id="rId1" action="ppaction://hlinksldjump"/>
                        </a:rPr>
                        <a:t>9</a:t>
                      </a:r>
                      <a:r>
                        <a:rPr 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Neuro-Inspired Hyperdimensional Computing Algorithm</a:t>
                      </a:r>
                      <a:endParaRPr lang="en-IN" altLang="en-US" sz="1600" b="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Linux</a:t>
                      </a:r>
                      <a:endParaRPr lang="en-IN" alt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SNR</a:t>
                      </a:r>
                      <a:endParaRPr lang="en-GB" alt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effectLst/>
                          <a:latin typeface="Times New Roman" panose="02020603050405020304" pitchFamily="18" charset="0"/>
                          <a:ea typeface="Calibri" panose="020F0502020204030204" charset="0"/>
                        </a:rPr>
                        <a:t>Low complexity.</a:t>
                      </a:r>
                      <a:endParaRPr 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effectLst/>
                          <a:latin typeface="Times New Roman" panose="02020603050405020304" pitchFamily="18" charset="0"/>
                          <a:ea typeface="Calibri" panose="020F0502020204030204" charset="0"/>
                        </a:rPr>
                        <a:t>Mapping are not sparse.</a:t>
                      </a:r>
                      <a:endParaRPr lang="en-GB" altLang="en-US" sz="1600" dirty="0">
                        <a:effectLst/>
                        <a:latin typeface="Times New Roman" panose="02020603050405020304" pitchFamily="18" charset="0"/>
                        <a:cs typeface="Times New Roman" panose="02020603050405020304" pitchFamily="18" charset="0"/>
                        <a:sym typeface="+mn-ea"/>
                      </a:endParaRPr>
                    </a:p>
                  </a:txBody>
                  <a:tcPr anchor="ctr"/>
                </a:tc>
              </a:tr>
              <a:tr h="927891">
                <a:tc>
                  <a:txBody>
                    <a:bodyPr/>
                    <a:lstStyle/>
                    <a:p>
                      <a:pPr algn="ctr"/>
                      <a:r>
                        <a:rPr lang="en-US" sz="1600" dirty="0">
                          <a:latin typeface="Times New Roman" panose="02020603050405020304" pitchFamily="18" charset="0"/>
                          <a:cs typeface="Times New Roman" panose="02020603050405020304" pitchFamily="18" charset="0"/>
                          <a:hlinkClick r:id="rId1" action="ppaction://hlinksldjump"/>
                        </a:rPr>
                        <a:t>[</a:t>
                      </a:r>
                      <a:r>
                        <a:rPr lang="en-GB" altLang="en-US" sz="1600" dirty="0">
                          <a:latin typeface="Times New Roman" panose="02020603050405020304" pitchFamily="18" charset="0"/>
                          <a:cs typeface="Times New Roman" panose="02020603050405020304" pitchFamily="18" charset="0"/>
                          <a:hlinkClick r:id="rId1" action="ppaction://hlinksldjump"/>
                        </a:rPr>
                        <a:t>10</a:t>
                      </a:r>
                      <a:r>
                        <a:rPr 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CNN algorithm</a:t>
                      </a:r>
                      <a:endParaRPr lang="en-IN" alt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Windows</a:t>
                      </a:r>
                      <a:endParaRPr lang="en-IN" alt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0" dirty="0">
                          <a:latin typeface="Times New Roman" panose="02020603050405020304" pitchFamily="18" charset="0"/>
                          <a:cs typeface="Times New Roman" panose="02020603050405020304" pitchFamily="18" charset="0"/>
                          <a:sym typeface="+mn-ea"/>
                        </a:rPr>
                        <a:t>Accuracy of Inception V3, VGG19-FC1</a:t>
                      </a:r>
                      <a:endParaRPr lang="en-IN" sz="1600" b="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solidFill>
                            <a:srgbClr val="231F20"/>
                          </a:solidFill>
                          <a:effectLst/>
                          <a:latin typeface="Times New Roman" panose="02020603050405020304" pitchFamily="18" charset="0"/>
                          <a:ea typeface="Calibri" panose="020F0502020204030204" charset="0"/>
                        </a:rPr>
                        <a:t>High detection accuracy.</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solidFill>
                            <a:srgbClr val="231F20"/>
                          </a:solidFill>
                          <a:effectLst/>
                          <a:latin typeface="Times New Roman" panose="02020603050405020304" pitchFamily="18" charset="0"/>
                          <a:ea typeface="Calibri" panose="020F0502020204030204" charset="0"/>
                        </a:rPr>
                        <a:t>Complex dataset. </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r>
            </a:tbl>
          </a:graphicData>
        </a:graphic>
      </p:graphicFrame>
      <p:sp>
        <p:nvSpPr>
          <p:cNvPr id="2" name="Date Placeholder 1"/>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18</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nvGraphicFramePr>
        <p:xfrm>
          <a:off x="304800" y="862965"/>
          <a:ext cx="8682990" cy="2712720"/>
        </p:xfrm>
        <a:graphic>
          <a:graphicData uri="http://schemas.openxmlformats.org/drawingml/2006/table">
            <a:tbl>
              <a:tblPr firstRow="1" bandRow="1">
                <a:tableStyleId>{5C22544A-7EE6-4342-B048-85BDC9FD1C3A}</a:tableStyleId>
              </a:tblPr>
              <a:tblGrid>
                <a:gridCol w="768985"/>
                <a:gridCol w="2125345"/>
                <a:gridCol w="1229995"/>
                <a:gridCol w="1664335"/>
                <a:gridCol w="1553845"/>
                <a:gridCol w="1340485"/>
              </a:tblGrid>
              <a:tr h="518160">
                <a:tc>
                  <a:txBody>
                    <a:bodyPr/>
                    <a:lstStyle/>
                    <a:p>
                      <a:pPr algn="ctr"/>
                      <a:r>
                        <a:rPr lang="en-US" sz="1600" dirty="0">
                          <a:latin typeface="Times New Roman" panose="02020603050405020304" pitchFamily="18" charset="0"/>
                          <a:cs typeface="Times New Roman" panose="02020603050405020304" pitchFamily="18" charset="0"/>
                        </a:rPr>
                        <a:t>Reference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endParaRPr lang="en-US" sz="1600" dirty="0">
                        <a:latin typeface="Times New Roman" panose="02020603050405020304" pitchFamily="18" charset="0"/>
                        <a:cs typeface="Times New Roman" panose="02020603050405020304" pitchFamily="18" charset="0"/>
                      </a:endParaRPr>
                    </a:p>
                  </a:txBody>
                  <a:tcPr anchor="ctr"/>
                </a:tc>
              </a:tr>
              <a:tr h="822960">
                <a:tc>
                  <a:txBody>
                    <a:bodyPr/>
                    <a:lstStyle/>
                    <a:p>
                      <a:pPr algn="ctr"/>
                      <a:r>
                        <a:rPr lang="en-US" sz="1600" dirty="0">
                          <a:latin typeface="Times New Roman" panose="02020603050405020304" pitchFamily="18" charset="0"/>
                          <a:cs typeface="Times New Roman" panose="02020603050405020304" pitchFamily="18" charset="0"/>
                          <a:hlinkClick r:id="rId1" action="ppaction://hlinksldjump"/>
                        </a:rPr>
                        <a:t>[1</a:t>
                      </a:r>
                      <a:r>
                        <a:rPr lang="en-GB" altLang="en-US" sz="1600" dirty="0">
                          <a:latin typeface="Times New Roman" panose="02020603050405020304" pitchFamily="18" charset="0"/>
                          <a:cs typeface="Times New Roman" panose="02020603050405020304" pitchFamily="18" charset="0"/>
                          <a:hlinkClick r:id="rId1" action="ppaction://hlinksldjump"/>
                        </a:rPr>
                        <a:t>1</a:t>
                      </a:r>
                      <a:r>
                        <a:rPr 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Haar-Cascade classifier algorithm</a:t>
                      </a:r>
                      <a:endParaRPr lang="en-IN" alt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Windows</a:t>
                      </a:r>
                      <a:endParaRPr lang="en-IN" alt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GD,GR,SR</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E</a:t>
                      </a:r>
                      <a:r>
                        <a:rPr lang="en-US" sz="1600" dirty="0" err="1">
                          <a:effectLst/>
                          <a:latin typeface="Times New Roman" panose="02020603050405020304" pitchFamily="18" charset="0"/>
                          <a:ea typeface="Calibri" panose="020F0502020204030204" charset="0"/>
                        </a:rPr>
                        <a:t>fficiency</a:t>
                      </a:r>
                      <a:r>
                        <a:rPr lang="en-US" sz="1600" dirty="0">
                          <a:effectLst/>
                          <a:latin typeface="Times New Roman" panose="02020603050405020304" pitchFamily="18" charset="0"/>
                          <a:ea typeface="Calibri" panose="020F0502020204030204" charset="0"/>
                        </a:rPr>
                        <a:t> enhanced to greater.</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effectLst/>
                          <a:latin typeface="Times New Roman" panose="02020603050405020304" pitchFamily="18" charset="0"/>
                          <a:cs typeface="Times New Roman" panose="02020603050405020304" pitchFamily="18" charset="0"/>
                          <a:sym typeface="+mn-ea"/>
                        </a:rPr>
                        <a:t>Efficiency  for dynamic Gesture Low.</a:t>
                      </a:r>
                      <a:endParaRPr lang="en-IN" altLang="en-US" sz="1600" dirty="0">
                        <a:effectLst/>
                        <a:latin typeface="Times New Roman" panose="02020603050405020304" pitchFamily="18" charset="0"/>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r>
              <a:tr h="822960">
                <a:tc>
                  <a:txBody>
                    <a:bodyPr/>
                    <a:lstStyle/>
                    <a:p>
                      <a:pPr algn="ctr"/>
                      <a:r>
                        <a:rPr lang="en-US" sz="1600" dirty="0">
                          <a:latin typeface="Times New Roman" panose="02020603050405020304" pitchFamily="18" charset="0"/>
                          <a:cs typeface="Times New Roman" panose="02020603050405020304" pitchFamily="18" charset="0"/>
                          <a:hlinkClick r:id="rId2" action="ppaction://hlinksldjump"/>
                        </a:rPr>
                        <a:t>[</a:t>
                      </a:r>
                      <a:r>
                        <a:rPr lang="en-GB" sz="1600" dirty="0">
                          <a:latin typeface="Times New Roman" panose="02020603050405020304" pitchFamily="18" charset="0"/>
                          <a:cs typeface="Times New Roman" panose="02020603050405020304" pitchFamily="18" charset="0"/>
                          <a:hlinkClick r:id="rId2" action="ppaction://hlinksldjump"/>
                        </a:rPr>
                        <a:t>12</a:t>
                      </a:r>
                      <a:r>
                        <a:rPr lang="en-US" sz="1600" dirty="0">
                          <a:latin typeface="Times New Roman" panose="02020603050405020304" pitchFamily="18" charset="0"/>
                          <a:cs typeface="Times New Roman" panose="02020603050405020304" pitchFamily="18" charset="0"/>
                          <a:hlinkClick r:id="rId2"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Open CV</a:t>
                      </a:r>
                      <a:endParaRPr 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Linux, Windows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sym typeface="+mn-ea"/>
                        </a:rPr>
                        <a:t>Hand posture and</a:t>
                      </a:r>
                      <a:endPar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sym typeface="+mn-ea"/>
                        </a:rPr>
                        <a:t>gesture</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lvl="0" algn="ctr"/>
                      <a:r>
                        <a:rPr lang="en-IN" altLang="en-US" sz="1600" dirty="0">
                          <a:effectLst/>
                          <a:latin typeface="Times New Roman" panose="02020603050405020304" pitchFamily="18" charset="0"/>
                          <a:cs typeface="Times New Roman" panose="02020603050405020304" pitchFamily="18" charset="0"/>
                          <a:sym typeface="+mn-ea"/>
                        </a:rPr>
                        <a:t>V</a:t>
                      </a:r>
                      <a:r>
                        <a:rPr lang="en-US" sz="1600" dirty="0" err="1">
                          <a:effectLst/>
                          <a:latin typeface="Times New Roman" panose="02020603050405020304" pitchFamily="18" charset="0"/>
                          <a:cs typeface="Times New Roman" panose="02020603050405020304" pitchFamily="18" charset="0"/>
                          <a:sym typeface="+mn-ea"/>
                        </a:rPr>
                        <a:t>ary</a:t>
                      </a:r>
                      <a:r>
                        <a:rPr lang="en-US" sz="1600" dirty="0">
                          <a:effectLst/>
                          <a:latin typeface="Times New Roman" panose="02020603050405020304" pitchFamily="18" charset="0"/>
                          <a:cs typeface="Times New Roman" panose="02020603050405020304" pitchFamily="18" charset="0"/>
                          <a:sym typeface="+mn-ea"/>
                        </a:rPr>
                        <a:t> in lighting  produce</a:t>
                      </a:r>
                      <a:r>
                        <a:rPr lang="en-IN" altLang="en-US" sz="1600" dirty="0">
                          <a:effectLst/>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complex patterns.</a:t>
                      </a:r>
                      <a:endParaRPr lang="en-US"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effectLst/>
                          <a:latin typeface="Times New Roman" panose="02020603050405020304" pitchFamily="18" charset="0"/>
                          <a:cs typeface="Times New Roman" panose="02020603050405020304" pitchFamily="18" charset="0"/>
                          <a:sym typeface="+mn-ea"/>
                        </a:rPr>
                        <a:t>G</a:t>
                      </a:r>
                      <a:r>
                        <a:rPr lang="en-US" sz="1600" dirty="0">
                          <a:effectLst/>
                          <a:latin typeface="Times New Roman" panose="02020603050405020304" pitchFamily="18" charset="0"/>
                          <a:cs typeface="Times New Roman" panose="02020603050405020304" pitchFamily="18" charset="0"/>
                          <a:sym typeface="+mn-ea"/>
                        </a:rPr>
                        <a:t>adgets </a:t>
                      </a:r>
                      <a:r>
                        <a:rPr lang="en-IN" altLang="en-US" sz="1600" dirty="0">
                          <a:effectLst/>
                          <a:latin typeface="Times New Roman" panose="02020603050405020304" pitchFamily="18" charset="0"/>
                          <a:cs typeface="Times New Roman" panose="02020603050405020304" pitchFamily="18" charset="0"/>
                          <a:sym typeface="+mn-ea"/>
                        </a:rPr>
                        <a:t>needed</a:t>
                      </a:r>
                      <a:r>
                        <a:rPr lang="en-US" sz="1600" dirty="0">
                          <a:effectLst/>
                          <a:latin typeface="Times New Roman" panose="02020603050405020304" pitchFamily="18" charset="0"/>
                          <a:cs typeface="Times New Roman" panose="02020603050405020304" pitchFamily="18" charset="0"/>
                          <a:sym typeface="+mn-ea"/>
                        </a:rPr>
                        <a:t> to control the lighting,</a:t>
                      </a:r>
                      <a:endParaRPr lang="en-US" sz="1600" dirty="0">
                        <a:effectLst/>
                        <a:latin typeface="Times New Roman" panose="02020603050405020304" pitchFamily="18" charset="0"/>
                        <a:cs typeface="Times New Roman" panose="02020603050405020304" pitchFamily="18" charset="0"/>
                        <a:sym typeface="+mn-ea"/>
                      </a:endParaRPr>
                    </a:p>
                  </a:txBody>
                  <a:tcPr anchor="ctr"/>
                </a:tc>
              </a:tr>
            </a:tbl>
          </a:graphicData>
        </a:graphic>
      </p:graphicFrame>
      <p:sp>
        <p:nvSpPr>
          <p:cNvPr id="2" name="Date Placeholder 1"/>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3228"/>
            <a:ext cx="8229600" cy="3531395"/>
          </a:xfrm>
        </p:spPr>
        <p:txBody>
          <a:bodyPr>
            <a:normAutofit fontScale="92500" lnSpcReduction="20000"/>
          </a:bodyPr>
          <a:lstStyle/>
          <a:p>
            <a:pPr algn="just">
              <a:lnSpc>
                <a:spcPct val="120000"/>
              </a:lnSpc>
            </a:pPr>
            <a:r>
              <a:rPr lang="en-US" sz="1600" dirty="0">
                <a:latin typeface="Times New Roman" panose="02020603050405020304" pitchFamily="18" charset="0"/>
                <a:cs typeface="Times New Roman" panose="02020603050405020304" pitchFamily="18" charset="0"/>
              </a:rPr>
              <a:t>Introduction </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1600" dirty="0">
                <a:latin typeface="Times New Roman" panose="02020603050405020304" pitchFamily="18" charset="0"/>
                <a:cs typeface="Times New Roman" panose="02020603050405020304" pitchFamily="18" charset="0"/>
              </a:rPr>
              <a:t>Abstract</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1600" dirty="0">
                <a:latin typeface="Times New Roman" panose="02020603050405020304" pitchFamily="18" charset="0"/>
                <a:cs typeface="Times New Roman" panose="02020603050405020304" pitchFamily="18" charset="0"/>
              </a:rPr>
              <a:t>Literature Survey </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1600" dirty="0">
                <a:latin typeface="Times New Roman" panose="02020603050405020304" pitchFamily="18" charset="0"/>
                <a:cs typeface="Times New Roman" panose="02020603050405020304" pitchFamily="18" charset="0"/>
              </a:rPr>
              <a:t>Comparative analysis of the survey</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1600" dirty="0">
                <a:latin typeface="Times New Roman" panose="02020603050405020304" pitchFamily="18" charset="0"/>
                <a:cs typeface="Times New Roman" panose="02020603050405020304" pitchFamily="18" charset="0"/>
              </a:rPr>
              <a:t>Problem Statement</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1600" dirty="0">
                <a:latin typeface="Times New Roman" panose="02020603050405020304" pitchFamily="18" charset="0"/>
                <a:cs typeface="Times New Roman" panose="02020603050405020304" pitchFamily="18" charset="0"/>
              </a:rPr>
              <a:t>System Requirements</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1600" dirty="0">
                <a:latin typeface="Times New Roman" panose="02020603050405020304" pitchFamily="18" charset="0"/>
                <a:cs typeface="Times New Roman" panose="02020603050405020304" pitchFamily="18" charset="0"/>
              </a:rPr>
              <a:t>Design Methodology</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1600" dirty="0">
                <a:latin typeface="Times New Roman" panose="02020603050405020304" pitchFamily="18" charset="0"/>
                <a:cs typeface="Times New Roman" panose="02020603050405020304" pitchFamily="18" charset="0"/>
              </a:rPr>
              <a:t>Module Description</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IN" altLang="en-US" sz="1600" dirty="0">
                <a:latin typeface="Times New Roman" panose="02020603050405020304" pitchFamily="18" charset="0"/>
                <a:cs typeface="Times New Roman" panose="02020603050405020304" pitchFamily="18" charset="0"/>
              </a:rPr>
              <a:t>Project Demonstration</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IN" altLang="en-US" sz="1600" dirty="0">
                <a:latin typeface="Times New Roman" panose="02020603050405020304" pitchFamily="18" charset="0"/>
                <a:cs typeface="Times New Roman" panose="02020603050405020304" pitchFamily="18" charset="0"/>
              </a:rPr>
              <a:t>Project</a:t>
            </a:r>
            <a:r>
              <a:rPr lang="en-US" sz="1600" dirty="0">
                <a:latin typeface="Times New Roman" panose="02020603050405020304" pitchFamily="18" charset="0"/>
                <a:cs typeface="Times New Roman" panose="02020603050405020304" pitchFamily="18" charset="0"/>
              </a:rPr>
              <a:t> Outcome</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1600" dirty="0">
                <a:latin typeface="Times New Roman" panose="02020603050405020304" pitchFamily="18" charset="0"/>
                <a:cs typeface="Times New Roman" panose="02020603050405020304" pitchFamily="18" charset="0"/>
              </a:rPr>
              <a:t>Applications</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9"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t>AI CRICKET SCORE</a:t>
            </a:r>
            <a:endParaRPr lang="en-IN" altLang="en-US" dirty="0"/>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GB" altLang="en-US" sz="1600" dirty="0">
                <a:latin typeface="Times New Roman" panose="02020603050405020304" pitchFamily="18" charset="0"/>
                <a:cs typeface="Times New Roman" panose="02020603050405020304" pitchFamily="18" charset="0"/>
              </a:rPr>
              <a:t>Updating of score in cricket still is a manual process done by </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the stadium in front of thousands of crowd and due to heavy noise score board updater may miss some of  </a:t>
            </a:r>
            <a:r>
              <a:rPr lang="en-IN" altLang="en-US" sz="1600" dirty="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umpire signals. </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Human eye</a:t>
            </a:r>
            <a:r>
              <a:rPr lang="en-IN" altLang="en-US" sz="1600" dirty="0">
                <a:latin typeface="Times New Roman" panose="02020603050405020304" pitchFamily="18" charset="0"/>
                <a:cs typeface="Times New Roman" panose="02020603050405020304" pitchFamily="18" charset="0"/>
              </a:rPr>
              <a:t> the score updater</a:t>
            </a:r>
            <a:r>
              <a:rPr lang="en-US" sz="1600" dirty="0">
                <a:latin typeface="Times New Roman" panose="02020603050405020304" pitchFamily="18" charset="0"/>
                <a:cs typeface="Times New Roman" panose="02020603050405020304" pitchFamily="18" charset="0"/>
              </a:rPr>
              <a:t> may miss the umpire signal</a:t>
            </a:r>
            <a:r>
              <a:rPr lang="en-IN" altLang="en-US" sz="1600" dirty="0">
                <a:latin typeface="Times New Roman" panose="02020603050405020304" pitchFamily="18" charset="0"/>
                <a:cs typeface="Times New Roman" panose="02020603050405020304" pitchFamily="18" charset="0"/>
              </a:rPr>
              <a:t>.</a:t>
            </a:r>
            <a:endParaRPr lang="en-IN" altLang="en-US" sz="1600" dirty="0">
              <a:latin typeface="Times New Roman" panose="02020603050405020304" pitchFamily="18" charset="0"/>
              <a:cs typeface="Times New Roman" panose="02020603050405020304" pitchFamily="18" charset="0"/>
            </a:endParaRPr>
          </a:p>
          <a:p>
            <a:pPr algn="just"/>
            <a:r>
              <a:rPr lang="en-GB" altLang="en-IN" sz="1600" dirty="0">
                <a:latin typeface="Times New Roman" panose="02020603050405020304" pitchFamily="18" charset="0"/>
                <a:cs typeface="Times New Roman" panose="02020603050405020304" pitchFamily="18" charset="0"/>
              </a:rPr>
              <a:t>All the news channel which updates the score of Cricket has a team for manually updating the score.</a:t>
            </a: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19</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REQUIREMENTS</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20</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4" name="Rectangle 3"/>
          <p:cNvSpPr/>
          <p:nvPr/>
        </p:nvSpPr>
        <p:spPr>
          <a:xfrm>
            <a:off x="609600" y="1254593"/>
            <a:ext cx="4572000" cy="2181225"/>
          </a:xfrm>
          <a:prstGeom prst="rect">
            <a:avLst/>
          </a:prstGeom>
        </p:spPr>
        <p:txBody>
          <a:bodyPr>
            <a:spAutoFit/>
          </a:bodyPr>
          <a:lstStyle/>
          <a:p>
            <a:pPr algn="just">
              <a:lnSpc>
                <a:spcPct val="107000"/>
              </a:lnSpc>
              <a:spcAft>
                <a:spcPts val="800"/>
              </a:spcAft>
            </a:pPr>
            <a:r>
              <a:rPr lang="en-IN" sz="1600" b="1" dirty="0">
                <a:latin typeface="Times New Roman" panose="02020603050405020304" pitchFamily="18" charset="0"/>
                <a:ea typeface="Calibri" panose="020F0502020204030204" charset="0"/>
                <a:cs typeface="Times New Roman" panose="02020603050405020304" pitchFamily="18" charset="0"/>
              </a:rPr>
              <a:t>Hardware Requirement:</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Processor		: Intel i5</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Speed		: 2.4 GHz</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RAM		: 8 GB(minimum)</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Hard Disk		: 160 GB</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 </a:t>
            </a:r>
            <a:endParaRPr lang="en-IN" sz="1600"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5" name="Rectangle 4"/>
          <p:cNvSpPr/>
          <p:nvPr/>
        </p:nvSpPr>
        <p:spPr>
          <a:xfrm>
            <a:off x="4326038" y="1254593"/>
            <a:ext cx="4572000" cy="1450340"/>
          </a:xfrm>
          <a:prstGeom prst="rect">
            <a:avLst/>
          </a:prstGeom>
        </p:spPr>
        <p:txBody>
          <a:bodyPr>
            <a:spAutoFit/>
          </a:bodyPr>
          <a:lstStyle/>
          <a:p>
            <a:pPr algn="just">
              <a:lnSpc>
                <a:spcPct val="107000"/>
              </a:lnSpc>
              <a:spcAft>
                <a:spcPts val="800"/>
              </a:spcAft>
            </a:pPr>
            <a:r>
              <a:rPr lang="en-IN" sz="1600" b="1" dirty="0">
                <a:latin typeface="Times New Roman" panose="02020603050405020304" pitchFamily="18" charset="0"/>
                <a:ea typeface="Calibri" panose="020F0502020204030204" charset="0"/>
                <a:cs typeface="Times New Roman" panose="02020603050405020304" pitchFamily="18" charset="0"/>
              </a:rPr>
              <a:t>Software Requirement:</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Windows OS	: Windows 10</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Language                    : Python</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Tools 		: </a:t>
            </a:r>
            <a:r>
              <a:rPr lang="en-IN" sz="1600" dirty="0" err="1">
                <a:latin typeface="Times New Roman" panose="02020603050405020304" pitchFamily="18" charset="0"/>
                <a:ea typeface="Calibri" panose="020F0502020204030204" charset="0"/>
                <a:cs typeface="Times New Roman" panose="02020603050405020304" pitchFamily="18" charset="0"/>
              </a:rPr>
              <a:t>Jupyter</a:t>
            </a:r>
            <a:r>
              <a:rPr lang="en-IN" sz="1600" dirty="0">
                <a:latin typeface="Times New Roman" panose="02020603050405020304" pitchFamily="18" charset="0"/>
                <a:ea typeface="Calibri" panose="020F0502020204030204" charset="0"/>
                <a:cs typeface="Times New Roman" panose="02020603050405020304" pitchFamily="18" charset="0"/>
              </a:rPr>
              <a:t> Notebook</a:t>
            </a:r>
            <a:endParaRPr lang="en-IN" sz="1600"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066800" y="1063228"/>
            <a:ext cx="6553199" cy="3394075"/>
          </a:xfrm>
          <a:prstGeom prst="rect">
            <a:avLst/>
          </a:prstGeom>
        </p:spPr>
      </p:pic>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METHODOLOGY</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21</a:t>
            </a:r>
            <a:endParaRPr 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7" name="TextBox 6"/>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1: System Architecture</a:t>
            </a:r>
            <a:endParaRPr lang="en-US" sz="18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2</a:t>
            </a:r>
            <a:endParaRPr lang="en-IN" altLang="en-US" sz="1400" dirty="0">
              <a:solidFill>
                <a:schemeClr val="tx2"/>
              </a:solidFill>
            </a:endParaRP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TextBox 1"/>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2: Data Flow Diagram</a:t>
            </a:r>
            <a:endParaRPr lang="en-US" sz="1800" dirty="0">
              <a:latin typeface="Times New Roman" panose="02020603050405020304" pitchFamily="18" charset="0"/>
              <a:cs typeface="Times New Roman" panose="02020603050405020304" pitchFamily="18" charset="0"/>
            </a:endParaRPr>
          </a:p>
        </p:txBody>
      </p:sp>
      <p:pic>
        <p:nvPicPr>
          <p:cNvPr id="35" name="Picture 34"/>
          <p:cNvPicPr>
            <a:picLocks noChangeAspect="1"/>
          </p:cNvPicPr>
          <p:nvPr/>
        </p:nvPicPr>
        <p:blipFill rotWithShape="1">
          <a:blip r:embed="rId1">
            <a:extLst>
              <a:ext uri="{28A0092B-C50C-407E-A947-70E740481C1C}">
                <a14:useLocalDpi xmlns:a14="http://schemas.microsoft.com/office/drawing/2010/main" val="0"/>
              </a:ext>
            </a:extLst>
          </a:blip>
          <a:srcRect t="16695" b="1479"/>
          <a:stretch>
            <a:fillRect/>
          </a:stretch>
        </p:blipFill>
        <p:spPr>
          <a:xfrm>
            <a:off x="1136796" y="922032"/>
            <a:ext cx="6949475" cy="331527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2" name="Footer Placeholder 4"/>
          <p:cNvSpPr txBox="1"/>
          <p:nvPr/>
        </p:nvSpPr>
        <p:spPr>
          <a:xfrm>
            <a:off x="8133407" y="476308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sz="1400" dirty="0">
                <a:solidFill>
                  <a:schemeClr val="tx2"/>
                </a:solidFill>
              </a:rPr>
              <a:t>3</a:t>
            </a:r>
            <a:endParaRPr lang="en-IN" altLang="en-US" sz="1400" dirty="0">
              <a:solidFill>
                <a:schemeClr val="tx2"/>
              </a:solidFill>
            </a:endParaRP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TextBox 1"/>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3: Data Flow Diagram</a:t>
            </a:r>
            <a:endParaRPr lang="en-US" sz="1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1">
            <a:extLst>
              <a:ext uri="{28A0092B-C50C-407E-A947-70E740481C1C}">
                <a14:useLocalDpi xmlns:a14="http://schemas.microsoft.com/office/drawing/2010/main" val="0"/>
              </a:ext>
            </a:extLst>
          </a:blip>
          <a:srcRect t="10418" b="10418"/>
          <a:stretch>
            <a:fillRect/>
          </a:stretch>
        </p:blipFill>
        <p:spPr>
          <a:xfrm>
            <a:off x="475343" y="952446"/>
            <a:ext cx="7391975" cy="328486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sz="1400" dirty="0">
                <a:solidFill>
                  <a:schemeClr val="tx2"/>
                </a:solidFill>
              </a:rPr>
              <a:t>4</a:t>
            </a:r>
            <a:endParaRPr lang="en-IN" altLang="en-US" sz="1400" dirty="0">
              <a:solidFill>
                <a:schemeClr val="tx2"/>
              </a:solidFill>
            </a:endParaRP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TextBox 1"/>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4: Sequence Diagram</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1">
            <a:extLst>
              <a:ext uri="{28A0092B-C50C-407E-A947-70E740481C1C}">
                <a14:useLocalDpi xmlns:a14="http://schemas.microsoft.com/office/drawing/2010/main" val="0"/>
              </a:ext>
            </a:extLst>
          </a:blip>
          <a:srcRect l="2028" t="12612" r="2138" b="10836"/>
          <a:stretch>
            <a:fillRect/>
          </a:stretch>
        </p:blipFill>
        <p:spPr>
          <a:xfrm>
            <a:off x="914400" y="963150"/>
            <a:ext cx="7200900" cy="331170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sz="1400" dirty="0">
                <a:solidFill>
                  <a:schemeClr val="tx2"/>
                </a:solidFill>
              </a:rPr>
              <a:t>5</a:t>
            </a:r>
            <a:endParaRPr lang="en-IN" altLang="en-US" sz="1400" dirty="0">
              <a:solidFill>
                <a:schemeClr val="tx2"/>
              </a:solidFill>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TextBox 1"/>
          <p:cNvSpPr txBox="1"/>
          <p:nvPr/>
        </p:nvSpPr>
        <p:spPr>
          <a:xfrm>
            <a:off x="3124200" y="4453067"/>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5: Use Case Diagram</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1">
            <a:extLst>
              <a:ext uri="{28A0092B-C50C-407E-A947-70E740481C1C}">
                <a14:useLocalDpi xmlns:a14="http://schemas.microsoft.com/office/drawing/2010/main" val="0"/>
              </a:ext>
            </a:extLst>
          </a:blip>
          <a:srcRect t="4474" r="1738"/>
          <a:stretch>
            <a:fillRect/>
          </a:stretch>
        </p:blipFill>
        <p:spPr>
          <a:xfrm>
            <a:off x="1309468" y="927933"/>
            <a:ext cx="6462932" cy="352513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30</a:t>
            </a:r>
            <a:endParaRPr lang="en-IN" altLang="en-US" sz="1400" dirty="0">
              <a:solidFill>
                <a:schemeClr val="tx2"/>
              </a:solidFill>
            </a:endParaRP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Content Placeholder 2"/>
          <p:cNvSpPr>
            <a:spLocks noGrp="1"/>
          </p:cNvSpPr>
          <p:nvPr>
            <p:ph idx="1"/>
          </p:nvPr>
        </p:nvSpPr>
        <p:spPr>
          <a:xfrm>
            <a:off x="457200" y="1200150"/>
            <a:ext cx="8229600" cy="3394075"/>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Module 1 : Creating Dataset</a:t>
            </a: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code captures mentioned number of images using the computer's camera and saves them to a specified path.</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OpenCV module is used to interact with the camera, manipulate the captured images, and display them in a window.</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capturing of images is initiated by pressing a specific key and stops automatically after capturing a specified number of images.</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captured images are resized to 50x50 pixels and saved in .jpg format.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code uses various functions and methods of Python libraries such as </a:t>
            </a:r>
            <a:r>
              <a:rPr lang="en-US" sz="1600" dirty="0" err="1">
                <a:latin typeface="Times New Roman" panose="02020603050405020304" pitchFamily="18" charset="0"/>
                <a:cs typeface="Times New Roman" panose="02020603050405020304" pitchFamily="18" charset="0"/>
              </a:rPr>
              <a:t>os</a:t>
            </a:r>
            <a:r>
              <a:rPr lang="en-US" sz="1600" dirty="0">
                <a:latin typeface="Times New Roman" panose="02020603050405020304" pitchFamily="18" charset="0"/>
                <a:cs typeface="Times New Roman" panose="02020603050405020304" pitchFamily="18" charset="0"/>
              </a:rPr>
              <a:t>, time, and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to perform various tasks.</a:t>
            </a:r>
            <a:endParaRPr lang="en-US"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a:solidFill>
                  <a:schemeClr val="tx2"/>
                </a:solidFill>
              </a:rPr>
              <a:t>Department of CSE, Vemana IT</a:t>
            </a:r>
            <a:endParaRPr lang="en-US" sz="1400" dirty="0">
              <a:solidFill>
                <a:schemeClr val="tx2"/>
              </a:solidFill>
            </a:endParaRPr>
          </a:p>
        </p:txBody>
      </p:sp>
      <p:pic>
        <p:nvPicPr>
          <p:cNvPr id="6" name="Content Placeholder 6"/>
          <p:cNvPicPr>
            <a:picLocks noGrp="1" noChangeAspect="1"/>
          </p:cNvPicPr>
          <p:nvPr>
            <p:ph idx="1"/>
          </p:nvPr>
        </p:nvPicPr>
        <p:blipFill rotWithShape="1">
          <a:blip r:embed="rId1">
            <a:extLst>
              <a:ext uri="{28A0092B-C50C-407E-A947-70E740481C1C}">
                <a14:useLocalDpi xmlns:a14="http://schemas.microsoft.com/office/drawing/2010/main" val="0"/>
              </a:ext>
            </a:extLst>
          </a:blip>
          <a:srcRect l="46645" t="24265" r="11167" b="16177"/>
          <a:stretch>
            <a:fillRect/>
          </a:stretch>
        </p:blipFill>
        <p:spPr>
          <a:xfrm>
            <a:off x="2434935" y="1000626"/>
            <a:ext cx="4274129" cy="3394075"/>
          </a:xfrm>
        </p:spPr>
      </p:pic>
      <p:sp>
        <p:nvSpPr>
          <p:cNvPr id="7"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2590800" y="439229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7 </a:t>
            </a:r>
            <a:r>
              <a:rPr lang="en-US" sz="1800" dirty="0">
                <a:latin typeface="Times New Roman" panose="02020603050405020304" pitchFamily="18" charset="0"/>
                <a:cs typeface="Times New Roman" panose="02020603050405020304" pitchFamily="18" charset="0"/>
              </a:rPr>
              <a:t>: Window to capture gestures</a:t>
            </a:r>
            <a:endParaRPr lang="en-US" sz="1800" dirty="0">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2" name="Date Placeholder 6"/>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03.04.2023</a:t>
            </a:r>
            <a:endParaRPr lang="en-IN" altLang="en-US" dirty="0"/>
          </a:p>
        </p:txBody>
      </p:sp>
      <p:sp>
        <p:nvSpPr>
          <p:cNvPr id="13"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31</a:t>
            </a:r>
            <a:endParaRPr lang="en-IN" altLang="en-US" sz="1400"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32</a:t>
            </a:r>
            <a:endParaRPr lang="en-IN" altLang="en-US" sz="1400" dirty="0">
              <a:solidFill>
                <a:schemeClr val="tx2"/>
              </a:solidFill>
            </a:endParaRP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Content Placeholder 2"/>
          <p:cNvSpPr>
            <a:spLocks noGrp="1"/>
          </p:cNvSpPr>
          <p:nvPr>
            <p:ph idx="1"/>
          </p:nvPr>
        </p:nvSpPr>
        <p:spPr>
          <a:xfrm>
            <a:off x="457200" y="1200150"/>
            <a:ext cx="8229600" cy="3394075"/>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Module 2 : </a:t>
            </a:r>
            <a:r>
              <a:rPr lang="en-IN" sz="1600" b="1" dirty="0" err="1">
                <a:latin typeface="Times New Roman" panose="02020603050405020304" pitchFamily="18" charset="0"/>
                <a:cs typeface="Times New Roman" panose="02020603050405020304" pitchFamily="18" charset="0"/>
              </a:rPr>
              <a:t>Preprocessing</a:t>
            </a:r>
            <a:r>
              <a:rPr lang="en-IN" sz="1600" b="1" dirty="0">
                <a:latin typeface="Times New Roman" panose="02020603050405020304" pitchFamily="18" charset="0"/>
                <a:cs typeface="Times New Roman" panose="02020603050405020304" pitchFamily="18" charset="0"/>
              </a:rPr>
              <a:t> the Dataset</a:t>
            </a: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code reads images from a directory called "Dataset".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It converts the images to grayscale and performs thresholding using Otsu's method.</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thresholded</a:t>
            </a:r>
            <a:r>
              <a:rPr lang="en-US" sz="1600" dirty="0">
                <a:latin typeface="Times New Roman" panose="02020603050405020304" pitchFamily="18" charset="0"/>
                <a:cs typeface="Times New Roman" panose="02020603050405020304" pitchFamily="18" charset="0"/>
              </a:rPr>
              <a:t> images are resized to 50x50 pixels.</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 new directory is created for each image category in the "Preprocessed/Train" directory.</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preprocessed images are saved in their respective category directories.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sz="1600" dirty="0">
                <a:latin typeface="Times New Roman" panose="02020603050405020304" pitchFamily="18" charset="0"/>
                <a:cs typeface="Times New Roman" panose="02020603050405020304" pitchFamily="18" charset="0"/>
              </a:rPr>
              <a:t>Gesture Recognition pertains to recognizing meaningful expressions of motion by a human.  </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The applications of gesture recognition are manifold. </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Ranging from sign language through medical rehabilitation, monitoring patients, sports gesture analysis,etc.</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In Cricket, the Umpire has the authority to make important decisions about events on the field.</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The Umpire signals important events using unique hand on signals and gestures. </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sym typeface="+mn-ea"/>
              </a:rPr>
              <a:t>The primary intention of our work is to design and develop a new robust method for Umpire</a:t>
            </a:r>
            <a:r>
              <a:rPr lang="en-GB" altLang="en-IN" sz="1600" dirty="0">
                <a:latin typeface="Times New Roman" panose="02020603050405020304" pitchFamily="18" charset="0"/>
                <a:cs typeface="Times New Roman" panose="02020603050405020304" pitchFamily="18" charset="0"/>
                <a:sym typeface="+mn-ea"/>
              </a:rPr>
              <a:t>.[1]</a:t>
            </a:r>
            <a:endParaRPr lang="en-IN" sz="1600" dirty="0">
              <a:latin typeface="Times New Roman" panose="02020603050405020304" pitchFamily="18" charset="0"/>
              <a:cs typeface="Times New Roman" panose="02020603050405020304" pitchFamily="18" charset="0"/>
              <a:sym typeface="+mn-ea"/>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endParaRPr lang="en-US" sz="1400" dirty="0">
              <a:solidFill>
                <a:schemeClr val="tx2"/>
              </a:solidFill>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4" name="Date Placeholder 3"/>
          <p:cNvSpPr>
            <a:spLocks noGrp="1"/>
          </p:cNvSpPr>
          <p:nvPr/>
        </p:nvSpPr>
        <p:spPr>
          <a:xfrm>
            <a:off x="584200" y="4894264"/>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a:t>
            </a:r>
            <a:r>
              <a:rPr lang="en-US" sz="1400" dirty="0" err="1">
                <a:solidFill>
                  <a:schemeClr val="tx2"/>
                </a:solidFill>
              </a:rPr>
              <a:t>Vemana</a:t>
            </a:r>
            <a:r>
              <a:rPr lang="en-US" sz="1400" dirty="0">
                <a:solidFill>
                  <a:schemeClr val="tx2"/>
                </a:solidFill>
              </a:rPr>
              <a:t> IT</a:t>
            </a:r>
            <a:endParaRPr lang="en-US" sz="1400" dirty="0">
              <a:solidFill>
                <a:schemeClr val="tx2"/>
              </a:solidFill>
            </a:endParaRPr>
          </a:p>
        </p:txBody>
      </p:sp>
      <p:sp>
        <p:nvSpPr>
          <p:cNvPr id="8" name="Title 1"/>
          <p:cNvSpPr>
            <a:spLocks noGrp="1"/>
          </p:cNvSpPr>
          <p:nvPr>
            <p:ph type="title"/>
          </p:nvPr>
        </p:nvSpPr>
        <p:spPr>
          <a:xfrm>
            <a:off x="457200" y="205978"/>
            <a:ext cx="8229600" cy="857250"/>
          </a:xfrm>
        </p:spPr>
        <p:txBody>
          <a:bodyPr>
            <a:normAutofit/>
          </a:bodyPr>
          <a:lstStyle/>
          <a:p>
            <a:r>
              <a:rPr lang="en-IN" altLang="en-US" sz="40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a:t>
            </a:r>
            <a:r>
              <a:rPr lang="en-US" sz="40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OUTCOME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2"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03.04.2023</a:t>
            </a:r>
            <a:endParaRPr lang="en-IN" altLang="en-US" dirty="0"/>
          </a:p>
        </p:txBody>
      </p:sp>
      <p:sp>
        <p:nvSpPr>
          <p:cNvPr id="15" name="TextBox 14"/>
          <p:cNvSpPr txBox="1"/>
          <p:nvPr/>
        </p:nvSpPr>
        <p:spPr>
          <a:xfrm>
            <a:off x="2648857" y="439229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8</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Final output to predict the gesture</a:t>
            </a:r>
            <a:endParaRPr lang="en-US" sz="1800"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l="16666" t="15925" r="5000" b="17598"/>
          <a:stretch>
            <a:fillRect/>
          </a:stretch>
        </p:blipFill>
        <p:spPr>
          <a:xfrm>
            <a:off x="1752600" y="1634318"/>
            <a:ext cx="5638800" cy="2691697"/>
          </a:xfrm>
          <a:prstGeom prst="rect">
            <a:avLst/>
          </a:prstGeom>
        </p:spPr>
      </p:pic>
      <p:sp>
        <p:nvSpPr>
          <p:cNvPr id="20"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34</a:t>
            </a:r>
            <a:endParaRPr lang="en-IN" altLang="en-US" sz="1400" dirty="0">
              <a:solidFill>
                <a:schemeClr val="tx2"/>
              </a:solidFill>
            </a:endParaRPr>
          </a:p>
        </p:txBody>
      </p:sp>
      <p:sp>
        <p:nvSpPr>
          <p:cNvPr id="22" name="TextBox 21"/>
          <p:cNvSpPr txBox="1"/>
          <p:nvPr/>
        </p:nvSpPr>
        <p:spPr>
          <a:xfrm>
            <a:off x="544286" y="976076"/>
            <a:ext cx="6858000" cy="615553"/>
          </a:xfrm>
          <a:prstGeom prst="rect">
            <a:avLst/>
          </a:prstGeom>
          <a:noFill/>
        </p:spPr>
        <p:txBody>
          <a:bodyPr wrap="square">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 train the model using the collected umpire signals</a:t>
            </a:r>
            <a:r>
              <a:rPr lang="en-GB" altLang="en-IN"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 predict the umpire signal and update the score board</a:t>
            </a:r>
            <a:r>
              <a:rPr lang="en-GB" altLang="en-IN"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600" dirty="0">
                <a:latin typeface="Times New Roman" panose="02020603050405020304" pitchFamily="18" charset="0"/>
                <a:cs typeface="Times New Roman" panose="02020603050405020304" pitchFamily="18" charset="0"/>
              </a:rPr>
              <a:t>Sport’s score board updates</a:t>
            </a:r>
            <a:r>
              <a:rPr lang="en-GB"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IN" altLang="en-US" sz="1600" dirty="0">
                <a:latin typeface="Times New Roman" panose="02020603050405020304" pitchFamily="18" charset="0"/>
                <a:cs typeface="Times New Roman" panose="02020603050405020304" pitchFamily="18" charset="0"/>
              </a:rPr>
              <a:t>Automation of Umpire signal</a:t>
            </a:r>
            <a:r>
              <a:rPr lang="en-GB" altLang="en-IN" sz="1600" dirty="0">
                <a:latin typeface="Times New Roman" panose="02020603050405020304" pitchFamily="18" charset="0"/>
                <a:cs typeface="Times New Roman" panose="02020603050405020304" pitchFamily="18" charset="0"/>
              </a:rPr>
              <a:t>.</a:t>
            </a:r>
            <a:endParaRPr lang="en-IN" altLang="en-US" sz="1600" dirty="0">
              <a:latin typeface="Times New Roman" panose="02020603050405020304" pitchFamily="18" charset="0"/>
              <a:cs typeface="Times New Roman" panose="02020603050405020304" pitchFamily="18" charset="0"/>
            </a:endParaRPr>
          </a:p>
          <a:p>
            <a:pPr algn="just"/>
            <a:r>
              <a:rPr lang="en-IN" altLang="en-US" sz="1600" dirty="0">
                <a:latin typeface="Times New Roman" panose="02020603050405020304" pitchFamily="18" charset="0"/>
                <a:cs typeface="Times New Roman" panose="02020603050405020304" pitchFamily="18" charset="0"/>
              </a:rPr>
              <a:t>AI into sports</a:t>
            </a:r>
            <a:r>
              <a:rPr lang="en-GB" alt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35</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fontScale="90000"/>
          </a:bodyPr>
          <a:lstStyle/>
          <a:p>
            <a:pPr marL="0" indent="0">
              <a:buNone/>
            </a:pPr>
            <a:r>
              <a:rPr lang="en-IN" altLang="en-US" sz="1600" b="1" dirty="0">
                <a:latin typeface="Times New Roman" panose="02020603050405020304" pitchFamily="18" charset="0"/>
                <a:cs typeface="Times New Roman" panose="02020603050405020304" pitchFamily="18" charset="0"/>
                <a:sym typeface="+mn-ea"/>
                <a:hlinkClick r:id="rId1" action="ppaction://hlinksldjump"/>
              </a:rPr>
              <a:t>[</a:t>
            </a:r>
            <a:r>
              <a:rPr lang="en-GB" altLang="en-IN" sz="1600" b="1" dirty="0">
                <a:latin typeface="Times New Roman" panose="02020603050405020304" pitchFamily="18" charset="0"/>
                <a:cs typeface="Times New Roman" panose="02020603050405020304" pitchFamily="18" charset="0"/>
                <a:sym typeface="+mn-ea"/>
                <a:hlinkClick r:id="rId1" action="ppaction://hlinksldjump"/>
              </a:rPr>
              <a:t>1</a:t>
            </a:r>
            <a:r>
              <a:rPr lang="en-IN" altLang="en-US" sz="1600" b="1" dirty="0">
                <a:latin typeface="Times New Roman" panose="02020603050405020304" pitchFamily="18" charset="0"/>
                <a:cs typeface="Times New Roman" panose="02020603050405020304" pitchFamily="18" charset="0"/>
                <a:sym typeface="+mn-ea"/>
                <a:hlinkClick r:id="rId1" action="ppaction://hlinksldjump"/>
              </a:rPr>
              <a:t>]</a:t>
            </a:r>
            <a:r>
              <a:rPr lang="en-GB" altLang="en-IN" sz="1600"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cs typeface="Times New Roman" panose="02020603050405020304" pitchFamily="18" charset="0"/>
                <a:sym typeface="+mn-ea"/>
              </a:rPr>
              <a:t>Suvarna </a:t>
            </a:r>
            <a:r>
              <a:rPr lang="en-US" sz="1600" dirty="0" err="1">
                <a:latin typeface="Times New Roman" panose="02020603050405020304" pitchFamily="18" charset="0"/>
                <a:cs typeface="Times New Roman" panose="02020603050405020304" pitchFamily="18" charset="0"/>
                <a:sym typeface="+mn-ea"/>
              </a:rPr>
              <a:t>Nandyal</a:t>
            </a:r>
            <a:r>
              <a:rPr lang="en-US" sz="1600" dirty="0">
                <a:latin typeface="Times New Roman" panose="02020603050405020304" pitchFamily="18" charset="0"/>
                <a:cs typeface="Times New Roman" panose="02020603050405020304" pitchFamily="18" charset="0"/>
                <a:sym typeface="+mn-ea"/>
              </a:rPr>
              <a:t> and Suvarna </a:t>
            </a:r>
            <a:r>
              <a:rPr lang="en-US" sz="1600" dirty="0" err="1">
                <a:latin typeface="Times New Roman" panose="02020603050405020304" pitchFamily="18" charset="0"/>
                <a:cs typeface="Times New Roman" panose="02020603050405020304" pitchFamily="18" charset="0"/>
                <a:sym typeface="+mn-ea"/>
              </a:rPr>
              <a:t>Laxmikant</a:t>
            </a:r>
            <a:r>
              <a:rPr lang="en-US" sz="1600" dirty="0">
                <a:latin typeface="Times New Roman" panose="02020603050405020304" pitchFamily="18" charset="0"/>
                <a:cs typeface="Times New Roman" panose="02020603050405020304" pitchFamily="18" charset="0"/>
                <a:sym typeface="+mn-ea"/>
              </a:rPr>
              <a:t> Kattimani 2021 J. Phys.: Conf. Ser. 2070 012148 </a:t>
            </a:r>
            <a:endParaRPr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hlinkClick r:id="rId2" action="ppaction://hlinksldjump"/>
              </a:rPr>
              <a:t>[</a:t>
            </a:r>
            <a:r>
              <a:rPr lang="en-GB" altLang="en-US" sz="1600" b="1" dirty="0">
                <a:latin typeface="Times New Roman" panose="02020603050405020304" pitchFamily="18" charset="0"/>
                <a:cs typeface="Times New Roman" panose="02020603050405020304" pitchFamily="18" charset="0"/>
                <a:hlinkClick r:id="rId2" action="ppaction://hlinksldjump"/>
              </a:rPr>
              <a:t>2</a:t>
            </a:r>
            <a:r>
              <a:rPr lang="en-US" sz="1600" b="1" dirty="0">
                <a:latin typeface="Times New Roman" panose="02020603050405020304" pitchFamily="18" charset="0"/>
                <a:cs typeface="Times New Roman" panose="02020603050405020304" pitchFamily="18" charset="0"/>
                <a:hlinkClick r:id="rId2"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 Fernando and J. </a:t>
            </a:r>
            <a:r>
              <a:rPr lang="en-US" sz="1600" dirty="0" err="1">
                <a:latin typeface="Times New Roman" panose="02020603050405020304" pitchFamily="18" charset="0"/>
                <a:cs typeface="Times New Roman" panose="02020603050405020304" pitchFamily="18" charset="0"/>
              </a:rPr>
              <a:t>Wijayanayaka</a:t>
            </a:r>
            <a:r>
              <a:rPr lang="en-US" sz="1600" dirty="0">
                <a:latin typeface="Times New Roman" panose="02020603050405020304" pitchFamily="18" charset="0"/>
                <a:cs typeface="Times New Roman" panose="02020603050405020304" pitchFamily="18" charset="0"/>
              </a:rPr>
              <a:t>, "Low cost approach for real time sign language recognition," 2013 IEEE 8th International Conference on Industrial and Information Systems, 2013, pp. 637-642,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10.1109/ICIInfS.2013.6732059.</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hlinkClick r:id="rId3" action="ppaction://hlinksldjump"/>
              </a:rPr>
              <a:t>[</a:t>
            </a:r>
            <a:r>
              <a:rPr lang="en-GB" altLang="en-US" sz="1600" b="1" dirty="0">
                <a:latin typeface="Times New Roman" panose="02020603050405020304" pitchFamily="18" charset="0"/>
                <a:cs typeface="Times New Roman" panose="02020603050405020304" pitchFamily="18" charset="0"/>
                <a:hlinkClick r:id="rId3" action="ppaction://hlinksldjump"/>
              </a:rPr>
              <a:t>3</a:t>
            </a:r>
            <a:r>
              <a:rPr lang="en-US" sz="1600" b="1" dirty="0">
                <a:latin typeface="Times New Roman" panose="02020603050405020304" pitchFamily="18" charset="0"/>
                <a:cs typeface="Times New Roman" panose="02020603050405020304" pitchFamily="18" charset="0"/>
                <a:hlinkClick r:id="rId3"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 Z. Islam, M. S. Hossain, R. </a:t>
            </a:r>
            <a:r>
              <a:rPr lang="en-US" sz="1600" dirty="0" err="1">
                <a:latin typeface="Times New Roman" panose="02020603050405020304" pitchFamily="18" charset="0"/>
                <a:cs typeface="Times New Roman" panose="02020603050405020304" pitchFamily="18" charset="0"/>
              </a:rPr>
              <a:t>ul</a:t>
            </a:r>
            <a:r>
              <a:rPr lang="en-US" sz="1600" dirty="0">
                <a:latin typeface="Times New Roman" panose="02020603050405020304" pitchFamily="18" charset="0"/>
                <a:cs typeface="Times New Roman" panose="02020603050405020304" pitchFamily="18" charset="0"/>
              </a:rPr>
              <a:t> Islam and K. Andersson, "Static Hand Gesture Recognition using Convolutional Neural Network with Data Augmentation," 2019 Joint 8th International Conference on Informatics, Electronics &amp; Vision (ICIEV) and 2019 3rd International Conference on Imaging, Vision &amp; Pattern Recognition (</a:t>
            </a:r>
            <a:r>
              <a:rPr lang="en-US" sz="1600" dirty="0" err="1">
                <a:latin typeface="Times New Roman" panose="02020603050405020304" pitchFamily="18" charset="0"/>
                <a:cs typeface="Times New Roman" panose="02020603050405020304" pitchFamily="18" charset="0"/>
              </a:rPr>
              <a:t>icIVPR</a:t>
            </a:r>
            <a:r>
              <a:rPr lang="en-US" sz="1600" dirty="0">
                <a:latin typeface="Times New Roman" panose="02020603050405020304" pitchFamily="18" charset="0"/>
                <a:cs typeface="Times New Roman" panose="02020603050405020304" pitchFamily="18" charset="0"/>
              </a:rPr>
              <a:t>), 2019, pp. 324-329,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10.1109/ICIEV.2019.8858563. </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hlinkClick r:id="rId4" action="ppaction://hlinksldjump"/>
              </a:rPr>
              <a:t>[</a:t>
            </a:r>
            <a:r>
              <a:rPr lang="en-GB" altLang="en-US" sz="1600" b="1" dirty="0">
                <a:latin typeface="Times New Roman" panose="02020603050405020304" pitchFamily="18" charset="0"/>
                <a:cs typeface="Times New Roman" panose="02020603050405020304" pitchFamily="18" charset="0"/>
                <a:hlinkClick r:id="rId4" action="ppaction://hlinksldjump"/>
              </a:rPr>
              <a:t>4</a:t>
            </a:r>
            <a:r>
              <a:rPr lang="en-US" sz="1600" b="1" dirty="0">
                <a:latin typeface="Times New Roman" panose="02020603050405020304" pitchFamily="18" charset="0"/>
                <a:cs typeface="Times New Roman" panose="02020603050405020304" pitchFamily="18" charset="0"/>
                <a:hlinkClick r:id="rId4"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 Kaya and T. </a:t>
            </a:r>
            <a:r>
              <a:rPr lang="en-US" sz="1600" dirty="0" err="1">
                <a:latin typeface="Times New Roman" panose="02020603050405020304" pitchFamily="18" charset="0"/>
                <a:cs typeface="Times New Roman" panose="02020603050405020304" pitchFamily="18" charset="0"/>
              </a:rPr>
              <a:t>Kumbasar</a:t>
            </a:r>
            <a:r>
              <a:rPr lang="en-US" sz="1600" dirty="0">
                <a:latin typeface="Times New Roman" panose="02020603050405020304" pitchFamily="18" charset="0"/>
                <a:cs typeface="Times New Roman" panose="02020603050405020304" pitchFamily="18" charset="0"/>
              </a:rPr>
              <a:t>, "Hand Gesture Recognition Systems with the Wearable </a:t>
            </a:r>
            <a:r>
              <a:rPr lang="en-US" sz="1600" dirty="0" err="1">
                <a:latin typeface="Times New Roman" panose="02020603050405020304" pitchFamily="18" charset="0"/>
                <a:cs typeface="Times New Roman" panose="02020603050405020304" pitchFamily="18" charset="0"/>
              </a:rPr>
              <a:t>Myo</a:t>
            </a:r>
            <a:r>
              <a:rPr lang="en-US" sz="1600" dirty="0">
                <a:latin typeface="Times New Roman" panose="02020603050405020304" pitchFamily="18" charset="0"/>
                <a:cs typeface="Times New Roman" panose="02020603050405020304" pitchFamily="18" charset="0"/>
              </a:rPr>
              <a:t> Armband," 2018 6th International Conference on Control Engineering &amp; Information Technology (CEIT), 2018,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10.1109/CEIT.2018.8751927.</a:t>
            </a:r>
            <a:r>
              <a:rPr lang="en-US" sz="1600" dirty="0">
                <a:latin typeface="Times New Roman" panose="02020603050405020304" pitchFamily="18" charset="0"/>
                <a:cs typeface="Times New Roman" panose="02020603050405020304" pitchFamily="18" charset="0"/>
                <a:hlinkClick r:id="rId5" action="ppaction://hlinksldjump"/>
              </a:rPr>
              <a:t>’</a:t>
            </a:r>
            <a:endParaRPr lang="en-US" sz="1600" dirty="0">
              <a:latin typeface="Times New Roman" panose="02020603050405020304" pitchFamily="18" charset="0"/>
              <a:cs typeface="Times New Roman" panose="02020603050405020304" pitchFamily="18" charset="0"/>
            </a:endParaRPr>
          </a:p>
          <a:p>
            <a:pPr marL="0" indent="0">
              <a:buNone/>
            </a:pPr>
            <a:r>
              <a:rPr lang="en-IN" altLang="en-US" sz="1600" b="1" dirty="0">
                <a:latin typeface="Times New Roman" panose="02020603050405020304" pitchFamily="18" charset="0"/>
                <a:cs typeface="Times New Roman" panose="02020603050405020304" pitchFamily="18" charset="0"/>
                <a:hlinkClick r:id="rId5" action="ppaction://hlinksldjump"/>
              </a:rPr>
              <a:t>[</a:t>
            </a:r>
            <a:r>
              <a:rPr lang="en-GB" altLang="en-IN" sz="1600" b="1" dirty="0">
                <a:latin typeface="Times New Roman" panose="02020603050405020304" pitchFamily="18" charset="0"/>
                <a:cs typeface="Times New Roman" panose="02020603050405020304" pitchFamily="18" charset="0"/>
                <a:hlinkClick r:id="rId5" action="ppaction://hlinksldjump"/>
              </a:rPr>
              <a:t>5</a:t>
            </a:r>
            <a:r>
              <a:rPr lang="en-IN" altLang="en-US" sz="1600" b="1" dirty="0">
                <a:latin typeface="Times New Roman" panose="02020603050405020304" pitchFamily="18" charset="0"/>
                <a:cs typeface="Times New Roman" panose="02020603050405020304" pitchFamily="18" charset="0"/>
                <a:hlinkClick r:id="rId5" action="ppaction://hlinksldjump"/>
              </a:rPr>
              <a:t>]</a:t>
            </a:r>
            <a:r>
              <a:rPr lang="en-US" sz="1600" b="1" dirty="0">
                <a:latin typeface="Times New Roman" panose="02020603050405020304" pitchFamily="18" charset="0"/>
                <a:cs typeface="Times New Roman" panose="02020603050405020304" pitchFamily="18" charset="0"/>
              </a:rPr>
              <a:t> </a:t>
            </a:r>
            <a:r>
              <a:rPr lang="en-US" sz="1700" dirty="0">
                <a:solidFill>
                  <a:srgbClr val="000000"/>
                </a:solidFill>
                <a:effectLst/>
                <a:latin typeface="Times New Roman" panose="02020603050405020304" pitchFamily="18" charset="0"/>
                <a:ea typeface="Times New Roman" panose="02020603050405020304" pitchFamily="18" charset="0"/>
              </a:rPr>
              <a:t>L</a:t>
            </a:r>
            <a:r>
              <a:rPr lang="en-US" sz="1600" dirty="0">
                <a:solidFill>
                  <a:srgbClr val="000000"/>
                </a:solidFill>
                <a:effectLst/>
                <a:latin typeface="Times New Roman" panose="02020603050405020304" pitchFamily="18" charset="0"/>
                <a:ea typeface="Times New Roman" panose="02020603050405020304" pitchFamily="18" charset="0"/>
              </a:rPr>
              <a:t>esha Bhansali and Meera </a:t>
            </a:r>
            <a:r>
              <a:rPr lang="en-US" sz="1600" dirty="0" err="1">
                <a:solidFill>
                  <a:srgbClr val="000000"/>
                </a:solidFill>
                <a:effectLst/>
                <a:latin typeface="Times New Roman" panose="02020603050405020304" pitchFamily="18" charset="0"/>
                <a:ea typeface="Times New Roman" panose="02020603050405020304" pitchFamily="18" charset="0"/>
              </a:rPr>
              <a:t>Narvekar</a:t>
            </a:r>
            <a:r>
              <a:rPr lang="en-US" sz="1600" dirty="0">
                <a:solidFill>
                  <a:srgbClr val="000000"/>
                </a:solidFill>
                <a:effectLst/>
                <a:latin typeface="Times New Roman" panose="02020603050405020304" pitchFamily="18" charset="0"/>
                <a:ea typeface="Times New Roman" panose="02020603050405020304" pitchFamily="18" charset="0"/>
              </a:rPr>
              <a:t>. Gesture Recognition to Make Umpire    Decisions. </a:t>
            </a:r>
            <a:r>
              <a:rPr lang="en-US" sz="1600" i="1" dirty="0">
                <a:solidFill>
                  <a:srgbClr val="000000"/>
                </a:solidFill>
                <a:effectLst/>
                <a:latin typeface="Times New Roman" panose="02020603050405020304" pitchFamily="18" charset="0"/>
                <a:ea typeface="Times New Roman" panose="02020603050405020304" pitchFamily="18" charset="0"/>
              </a:rPr>
              <a:t>International Journal of Computer Applications</a:t>
            </a:r>
            <a:r>
              <a:rPr lang="en-US" sz="1600" dirty="0">
                <a:solidFill>
                  <a:srgbClr val="000000"/>
                </a:solidFill>
                <a:effectLst/>
                <a:latin typeface="Times New Roman" panose="02020603050405020304" pitchFamily="18" charset="0"/>
                <a:ea typeface="Times New Roman" panose="02020603050405020304" pitchFamily="18" charset="0"/>
              </a:rPr>
              <a:t> 148(14):26-29, August 2016.  </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36</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lnSpcReduction="10000"/>
          </a:bodyPr>
          <a:lstStyle/>
          <a:p>
            <a:pPr marL="0" indent="0">
              <a:buNone/>
            </a:pPr>
            <a:r>
              <a:rPr lang="en-IN" altLang="en-US" sz="1600" b="1" dirty="0">
                <a:latin typeface="Times New Roman" panose="02020603050405020304" pitchFamily="18" charset="0"/>
                <a:cs typeface="Times New Roman" panose="02020603050405020304" pitchFamily="18" charset="0"/>
                <a:hlinkClick r:id="rId1" action="ppaction://hlinksldjump"/>
              </a:rPr>
              <a:t>[</a:t>
            </a:r>
            <a:r>
              <a:rPr lang="en-GB" altLang="en-IN" sz="1600" b="1" dirty="0">
                <a:latin typeface="Times New Roman" panose="02020603050405020304" pitchFamily="18" charset="0"/>
                <a:cs typeface="Times New Roman" panose="02020603050405020304" pitchFamily="18" charset="0"/>
                <a:hlinkClick r:id="rId1" action="ppaction://hlinksldjump"/>
              </a:rPr>
              <a:t>6</a:t>
            </a:r>
            <a:r>
              <a:rPr lang="en-IN" altLang="en-US" sz="1600" b="1" dirty="0">
                <a:latin typeface="Times New Roman" panose="02020603050405020304" pitchFamily="18" charset="0"/>
                <a:cs typeface="Times New Roman" panose="02020603050405020304" pitchFamily="18" charset="0"/>
                <a:hlinkClick r:id="rId1" action="ppaction://hlinksldjump"/>
              </a:rPr>
              <a:t>]</a:t>
            </a:r>
            <a:r>
              <a:rPr lang="en-GB" alt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Suvarna </a:t>
            </a:r>
            <a:r>
              <a:rPr lang="en-US" sz="1600" dirty="0" err="1">
                <a:latin typeface="Times New Roman" panose="02020603050405020304" pitchFamily="18" charset="0"/>
                <a:cs typeface="Times New Roman" panose="02020603050405020304" pitchFamily="18" charset="0"/>
              </a:rPr>
              <a:t>Nandyal</a:t>
            </a:r>
            <a:r>
              <a:rPr lang="en-US" sz="1600" dirty="0">
                <a:latin typeface="Times New Roman" panose="02020603050405020304" pitchFamily="18" charset="0"/>
                <a:cs typeface="Times New Roman" panose="02020603050405020304" pitchFamily="18" charset="0"/>
              </a:rPr>
              <a:t> and Suvarna </a:t>
            </a:r>
            <a:r>
              <a:rPr lang="en-US" sz="1600" dirty="0" err="1">
                <a:latin typeface="Times New Roman" panose="02020603050405020304" pitchFamily="18" charset="0"/>
                <a:cs typeface="Times New Roman" panose="02020603050405020304" pitchFamily="18" charset="0"/>
              </a:rPr>
              <a:t>Laxmikant</a:t>
            </a:r>
            <a:r>
              <a:rPr lang="en-US" sz="1600" dirty="0">
                <a:latin typeface="Times New Roman" panose="02020603050405020304" pitchFamily="18" charset="0"/>
                <a:cs typeface="Times New Roman" panose="02020603050405020304" pitchFamily="18" charset="0"/>
              </a:rPr>
              <a:t> Kattimani 2021 J. Phys.: Conf. Ser. 2070 012148 </a:t>
            </a:r>
            <a:endParaRPr sz="1600" dirty="0">
              <a:latin typeface="Times New Roman" panose="02020603050405020304" pitchFamily="18" charset="0"/>
              <a:cs typeface="Times New Roman" panose="02020603050405020304" pitchFamily="18" charset="0"/>
            </a:endParaRPr>
          </a:p>
          <a:p>
            <a:pPr marL="0" indent="0">
              <a:buNone/>
            </a:pPr>
            <a:r>
              <a:rPr lang="en-IN" altLang="en-US" sz="1600" b="1" dirty="0">
                <a:latin typeface="Times New Roman" panose="02020603050405020304" pitchFamily="18" charset="0"/>
                <a:cs typeface="Times New Roman" panose="02020603050405020304" pitchFamily="18" charset="0"/>
                <a:hlinkClick r:id="rId2" action="ppaction://hlinksldjump"/>
              </a:rPr>
              <a:t>[</a:t>
            </a:r>
            <a:r>
              <a:rPr lang="en-GB" altLang="en-IN" sz="1600" b="1" dirty="0">
                <a:latin typeface="Times New Roman" panose="02020603050405020304" pitchFamily="18" charset="0"/>
                <a:cs typeface="Times New Roman" panose="02020603050405020304" pitchFamily="18" charset="0"/>
                <a:hlinkClick r:id="rId2" action="ppaction://hlinksldjump"/>
              </a:rPr>
              <a:t>7</a:t>
            </a:r>
            <a:r>
              <a:rPr lang="en-IN" altLang="en-US" sz="1600" b="1" dirty="0">
                <a:latin typeface="Times New Roman" panose="02020603050405020304" pitchFamily="18" charset="0"/>
                <a:cs typeface="Times New Roman" panose="02020603050405020304" pitchFamily="18" charset="0"/>
                <a:hlinkClick r:id="rId2" action="ppaction://hlinksldjump"/>
              </a:rPr>
              <a:t>]</a:t>
            </a:r>
            <a:r>
              <a:rPr lang="en-IN" altLang="en-US" sz="1600" dirty="0">
                <a:latin typeface="Times New Roman" panose="02020603050405020304" pitchFamily="18" charset="0"/>
                <a:cs typeface="Times New Roman" panose="02020603050405020304" pitchFamily="18" charset="0"/>
                <a:hlinkClick r:id="rId2" action="ppaction://hlinksldjump"/>
              </a:rPr>
              <a:t> </a:t>
            </a:r>
            <a:r>
              <a:rPr lang="en-US" sz="1600" dirty="0">
                <a:latin typeface="Times New Roman" panose="02020603050405020304" pitchFamily="18" charset="0"/>
                <a:cs typeface="Times New Roman" panose="02020603050405020304" pitchFamily="18" charset="0"/>
              </a:rPr>
              <a:t>Y. Madhuri, G. </a:t>
            </a:r>
            <a:r>
              <a:rPr lang="en-US" sz="1600" dirty="0" err="1">
                <a:latin typeface="Times New Roman" panose="02020603050405020304" pitchFamily="18" charset="0"/>
                <a:cs typeface="Times New Roman" panose="02020603050405020304" pitchFamily="18" charset="0"/>
              </a:rPr>
              <a:t>Anitha</a:t>
            </a:r>
            <a:r>
              <a:rPr lang="en-US" sz="1600" dirty="0">
                <a:latin typeface="Times New Roman" panose="02020603050405020304" pitchFamily="18" charset="0"/>
                <a:cs typeface="Times New Roman" panose="02020603050405020304" pitchFamily="18" charset="0"/>
              </a:rPr>
              <a:t>. and M. </a:t>
            </a:r>
            <a:r>
              <a:rPr lang="en-US" sz="1600" dirty="0" err="1">
                <a:latin typeface="Times New Roman" panose="02020603050405020304" pitchFamily="18" charset="0"/>
                <a:cs typeface="Times New Roman" panose="02020603050405020304" pitchFamily="18" charset="0"/>
              </a:rPr>
              <a:t>Anburajan</a:t>
            </a:r>
            <a:r>
              <a:rPr lang="en-US" sz="1600" dirty="0">
                <a:latin typeface="Times New Roman" panose="02020603050405020304" pitchFamily="18" charset="0"/>
                <a:cs typeface="Times New Roman" panose="02020603050405020304" pitchFamily="18" charset="0"/>
              </a:rPr>
              <a:t>., "Vision-based sign language translation device," 2013 International Conference on Information Communication and Embedded Systems (ICICES), 2013, pp. 565-568,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10.1109/ICICES.2013.6508395. </a:t>
            </a:r>
            <a:endParaRPr lang="en-US" sz="1600" dirty="0">
              <a:latin typeface="Times New Roman" panose="02020603050405020304" pitchFamily="18" charset="0"/>
              <a:cs typeface="Times New Roman" panose="02020603050405020304" pitchFamily="18" charset="0"/>
            </a:endParaRPr>
          </a:p>
          <a:p>
            <a:pPr marL="0" indent="0">
              <a:buNone/>
            </a:pPr>
            <a:r>
              <a:rPr lang="en-IN" altLang="en-US" sz="1600" b="1" dirty="0">
                <a:latin typeface="Times New Roman" panose="02020603050405020304" pitchFamily="18" charset="0"/>
                <a:cs typeface="Times New Roman" panose="02020603050405020304" pitchFamily="18" charset="0"/>
                <a:hlinkClick r:id="rId3" action="ppaction://hlinksldjump"/>
              </a:rPr>
              <a:t>[</a:t>
            </a:r>
            <a:r>
              <a:rPr lang="en-GB" altLang="en-IN" sz="1600" b="1" dirty="0">
                <a:latin typeface="Times New Roman" panose="02020603050405020304" pitchFamily="18" charset="0"/>
                <a:cs typeface="Times New Roman" panose="02020603050405020304" pitchFamily="18" charset="0"/>
                <a:hlinkClick r:id="rId3" action="ppaction://hlinksldjump"/>
              </a:rPr>
              <a:t>8</a:t>
            </a:r>
            <a:r>
              <a:rPr lang="en-IN" altLang="en-US" sz="1600" b="1" dirty="0">
                <a:latin typeface="Times New Roman" panose="02020603050405020304" pitchFamily="18" charset="0"/>
                <a:cs typeface="Times New Roman" panose="02020603050405020304" pitchFamily="18" charset="0"/>
                <a:hlinkClick r:id="rId3" action="ppaction://hlinksldjump"/>
              </a:rPr>
              <a:t>]</a:t>
            </a:r>
            <a:r>
              <a:rPr lang="en-IN" alt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Nusirwan</a:t>
            </a:r>
            <a:r>
              <a:rPr lang="en-US" sz="1600" dirty="0">
                <a:latin typeface="Times New Roman" panose="02020603050405020304" pitchFamily="18" charset="0"/>
                <a:cs typeface="Times New Roman" panose="02020603050405020304" pitchFamily="18" charset="0"/>
              </a:rPr>
              <a:t> Anwar bin Abdul Rahman, Kit Chong Wei and John See Faculty of Information Technology, Multimedia University.</a:t>
            </a:r>
            <a:endParaRPr lang="en-US" sz="1600" dirty="0">
              <a:latin typeface="Times New Roman" panose="02020603050405020304" pitchFamily="18" charset="0"/>
              <a:cs typeface="Times New Roman" panose="02020603050405020304" pitchFamily="18" charset="0"/>
            </a:endParaRPr>
          </a:p>
          <a:p>
            <a:pPr marL="0" indent="0">
              <a:buNone/>
            </a:pPr>
            <a:r>
              <a:rPr lang="en-IN" altLang="en-US" sz="1600" b="1" dirty="0">
                <a:latin typeface="Times New Roman" panose="02020603050405020304" pitchFamily="18" charset="0"/>
                <a:cs typeface="Times New Roman" panose="02020603050405020304" pitchFamily="18" charset="0"/>
                <a:hlinkClick r:id="rId4" action="ppaction://hlinksldjump"/>
              </a:rPr>
              <a:t>[</a:t>
            </a:r>
            <a:r>
              <a:rPr lang="en-GB" altLang="en-IN" sz="1600" b="1" dirty="0">
                <a:latin typeface="Times New Roman" panose="02020603050405020304" pitchFamily="18" charset="0"/>
                <a:cs typeface="Times New Roman" panose="02020603050405020304" pitchFamily="18" charset="0"/>
                <a:hlinkClick r:id="rId4" action="ppaction://hlinksldjump"/>
              </a:rPr>
              <a:t>9</a:t>
            </a:r>
            <a:r>
              <a:rPr lang="en-IN" altLang="en-US" sz="1600" b="1" dirty="0">
                <a:latin typeface="Times New Roman" panose="02020603050405020304" pitchFamily="18" charset="0"/>
                <a:cs typeface="Times New Roman" panose="02020603050405020304" pitchFamily="18" charset="0"/>
                <a:hlinkClick r:id="rId4" action="ppaction://hlinksldjump"/>
              </a:rPr>
              <a:t>]</a:t>
            </a:r>
            <a:r>
              <a:rPr lang="en-GB" altLang="en-IN"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Moin</a:t>
            </a:r>
            <a:r>
              <a:rPr lang="en-US" sz="1600" dirty="0">
                <a:latin typeface="Times New Roman" panose="02020603050405020304" pitchFamily="18" charset="0"/>
                <a:cs typeface="Times New Roman" panose="02020603050405020304" pitchFamily="18" charset="0"/>
              </a:rPr>
              <a:t>, A., Zhou, A., Rahimi, A. et al. A wearable biosensing system with in-sensor adaptive machine learning for hand gesture recognition. Nat Electron 4, 54–63 (2021). </a:t>
            </a:r>
            <a:r>
              <a:rPr lang="en-US" sz="1600" dirty="0">
                <a:latin typeface="Times New Roman" panose="02020603050405020304" pitchFamily="18" charset="0"/>
                <a:cs typeface="Times New Roman" panose="02020603050405020304" pitchFamily="18" charset="0"/>
                <a:hlinkClick r:id="rId5"/>
              </a:rPr>
              <a:t>https://doi.org/10.1038/s41928-020-00510-8</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hlinkClick r:id="rId6" action="ppaction://hlinksldjump"/>
              </a:rPr>
              <a:t>[</a:t>
            </a:r>
            <a:r>
              <a:rPr lang="en-GB" altLang="en-IN" sz="1600" b="1" dirty="0">
                <a:latin typeface="Times New Roman" panose="02020603050405020304" pitchFamily="18" charset="0"/>
                <a:cs typeface="Times New Roman" panose="02020603050405020304" pitchFamily="18" charset="0"/>
                <a:hlinkClick r:id="rId6" action="ppaction://hlinksldjump"/>
              </a:rPr>
              <a:t>10</a:t>
            </a:r>
            <a:r>
              <a:rPr lang="en-IN" sz="1600" b="1" dirty="0">
                <a:latin typeface="Times New Roman" panose="02020603050405020304" pitchFamily="18" charset="0"/>
                <a:cs typeface="Times New Roman" panose="02020603050405020304" pitchFamily="18" charset="0"/>
                <a:hlinkClick r:id="rId6"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Ravi, H. Venugopal, S. Paul and H. R. </a:t>
            </a:r>
            <a:r>
              <a:rPr lang="en-US" sz="1600" dirty="0" err="1">
                <a:latin typeface="Times New Roman" panose="02020603050405020304" pitchFamily="18" charset="0"/>
                <a:cs typeface="Times New Roman" panose="02020603050405020304" pitchFamily="18" charset="0"/>
              </a:rPr>
              <a:t>Tizhoosh</a:t>
            </a:r>
            <a:r>
              <a:rPr lang="en-US" sz="1600" dirty="0">
                <a:latin typeface="Times New Roman" panose="02020603050405020304" pitchFamily="18" charset="0"/>
                <a:cs typeface="Times New Roman" panose="02020603050405020304" pitchFamily="18" charset="0"/>
              </a:rPr>
              <a:t>, "A Dataset and Preliminary Results for Umpire Pose Detection Using SVM Classification of Deep Features," 2018 IEEE Symposium Series on Computational Intelligence (SSCI), 2018, pp. 1396-1402,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10.1109/SSCI.2018.8628877.</a:t>
            </a:r>
            <a:endParaRPr lang="en-US" sz="1600"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37</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hlinkClick r:id="rId1" action="ppaction://hlinksldjump"/>
              </a:rPr>
              <a:t>[1</a:t>
            </a:r>
            <a:r>
              <a:rPr lang="en-GB" altLang="en-US" sz="1600" b="1" dirty="0">
                <a:latin typeface="Times New Roman" panose="02020603050405020304" pitchFamily="18" charset="0"/>
                <a:cs typeface="Times New Roman" panose="02020603050405020304" pitchFamily="18" charset="0"/>
                <a:hlinkClick r:id="rId1" action="ppaction://hlinksldjump"/>
              </a:rPr>
              <a:t>1</a:t>
            </a:r>
            <a:r>
              <a:rPr lang="en-US" sz="1600" b="1" dirty="0">
                <a:latin typeface="Times New Roman" panose="02020603050405020304" pitchFamily="18" charset="0"/>
                <a:cs typeface="Times New Roman" panose="02020603050405020304" pitchFamily="18" charset="0"/>
                <a:hlinkClick r:id="rId1" action="ppaction://hlinksldjump"/>
              </a:rPr>
              <a:t>] </a:t>
            </a:r>
            <a:r>
              <a:rPr lang="en-US" sz="1600" dirty="0">
                <a:latin typeface="Times New Roman" panose="02020603050405020304" pitchFamily="18" charset="0"/>
                <a:cs typeface="Times New Roman" panose="02020603050405020304" pitchFamily="18" charset="0"/>
              </a:rPr>
              <a:t>M. A. Shahjalal, Z. Ahmad, R. Rayan and L. </a:t>
            </a:r>
            <a:r>
              <a:rPr lang="en-US" sz="1600" dirty="0" err="1">
                <a:latin typeface="Times New Roman" panose="02020603050405020304" pitchFamily="18" charset="0"/>
                <a:cs typeface="Times New Roman" panose="02020603050405020304" pitchFamily="18" charset="0"/>
              </a:rPr>
              <a:t>Alam</a:t>
            </a:r>
            <a:r>
              <a:rPr lang="en-US" sz="1600" dirty="0">
                <a:latin typeface="Times New Roman" panose="02020603050405020304" pitchFamily="18" charset="0"/>
                <a:cs typeface="Times New Roman" panose="02020603050405020304" pitchFamily="18" charset="0"/>
              </a:rPr>
              <a:t>, "An approach to automate the scorecard in cricket with computer vision and machine learning," 2017 3rd International Conference on Electrical Information and Communication Technology (EICT), 2017,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10.1109/EICT.2017.8275204.</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hlinkClick r:id="rId2" action="ppaction://hlinksldjump"/>
              </a:rPr>
              <a:t>[1</a:t>
            </a:r>
            <a:r>
              <a:rPr lang="en-GB" sz="1600" b="1" dirty="0">
                <a:latin typeface="Times New Roman" panose="02020603050405020304" pitchFamily="18" charset="0"/>
                <a:cs typeface="Times New Roman" panose="02020603050405020304" pitchFamily="18" charset="0"/>
                <a:hlinkClick r:id="rId2" action="ppaction://hlinksldjump"/>
              </a:rPr>
              <a:t>2</a:t>
            </a:r>
            <a:r>
              <a:rPr lang="en-US" sz="1600" b="1" dirty="0">
                <a:latin typeface="Times New Roman" panose="02020603050405020304" pitchFamily="18" charset="0"/>
                <a:cs typeface="Times New Roman" panose="02020603050405020304" pitchFamily="18" charset="0"/>
                <a:hlinkClick r:id="rId2" action="ppaction://hlinksldjump"/>
              </a:rPr>
              <a:t>] </a:t>
            </a:r>
            <a:r>
              <a:rPr lang="en-US" sz="1600" dirty="0" err="1">
                <a:latin typeface="Times New Roman" panose="02020603050405020304" pitchFamily="18" charset="0"/>
                <a:cs typeface="Times New Roman" panose="02020603050405020304" pitchFamily="18" charset="0"/>
              </a:rPr>
              <a:t>Dadgostar</a:t>
            </a:r>
            <a:r>
              <a:rPr lang="en-US" sz="1600" dirty="0">
                <a:latin typeface="Times New Roman" panose="02020603050405020304" pitchFamily="18" charset="0"/>
                <a:cs typeface="Times New Roman" panose="02020603050405020304" pitchFamily="18" charset="0"/>
              </a:rPr>
              <a:t>, Farhad &amp; </a:t>
            </a:r>
            <a:r>
              <a:rPr lang="en-US" sz="1600" dirty="0" err="1">
                <a:latin typeface="Times New Roman" panose="02020603050405020304" pitchFamily="18" charset="0"/>
                <a:cs typeface="Times New Roman" panose="02020603050405020304" pitchFamily="18" charset="0"/>
              </a:rPr>
              <a:t>Barczak</a:t>
            </a:r>
            <a:r>
              <a:rPr lang="en-US" sz="1600" dirty="0">
                <a:latin typeface="Times New Roman" panose="02020603050405020304" pitchFamily="18" charset="0"/>
                <a:cs typeface="Times New Roman" panose="02020603050405020304" pitchFamily="18" charset="0"/>
              </a:rPr>
              <a:t>, Andre &amp; </a:t>
            </a:r>
            <a:r>
              <a:rPr lang="en-US" sz="1600" dirty="0" err="1">
                <a:latin typeface="Times New Roman" panose="02020603050405020304" pitchFamily="18" charset="0"/>
                <a:cs typeface="Times New Roman" panose="02020603050405020304" pitchFamily="18" charset="0"/>
              </a:rPr>
              <a:t>Sarrafzadeh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Abdolhossein</a:t>
            </a:r>
            <a:r>
              <a:rPr lang="en-US" sz="1600" dirty="0">
                <a:latin typeface="Times New Roman" panose="02020603050405020304" pitchFamily="18" charset="0"/>
                <a:cs typeface="Times New Roman" panose="02020603050405020304" pitchFamily="18" charset="0"/>
              </a:rPr>
              <a:t>. (2005). A Color Hand Gesture Database for Evaluating and Improving Algorithms on Hand Gesture and Posture Recognition. Res. Lett. Inf. Math. Sci. 7. 127-134.</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38</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8"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9"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39</a:t>
            </a:r>
            <a:endParaRPr lang="en-IN" altLang="en-US" sz="1400" dirty="0">
              <a:solidFill>
                <a:schemeClr val="tx2"/>
              </a:solidFill>
            </a:endParaRPr>
          </a:p>
        </p:txBody>
      </p:sp>
      <p:sp>
        <p:nvSpPr>
          <p:cNvPr id="3"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altLang="en-US" sz="1600" dirty="0">
                <a:latin typeface="Times New Roman" panose="02020603050405020304" pitchFamily="18" charset="0"/>
                <a:cs typeface="Times New Roman" panose="02020603050405020304" pitchFamily="18" charset="0"/>
              </a:rPr>
              <a:t>Cricket</a:t>
            </a:r>
            <a:r>
              <a:rPr lang="en-US" sz="1600" dirty="0">
                <a:latin typeface="Times New Roman" panose="02020603050405020304" pitchFamily="18" charset="0"/>
                <a:cs typeface="Times New Roman" panose="02020603050405020304" pitchFamily="18" charset="0"/>
              </a:rPr>
              <a:t> is the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most famous sports in Asia, 4</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in Europe and also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most famous sport in the whole world.</a:t>
            </a:r>
            <a:endParaRPr lang="en-US" sz="1600" dirty="0">
              <a:latin typeface="Times New Roman" panose="02020603050405020304" pitchFamily="18" charset="0"/>
              <a:cs typeface="Times New Roman" panose="02020603050405020304" pitchFamily="18" charset="0"/>
            </a:endParaRPr>
          </a:p>
          <a:p>
            <a:pPr algn="just"/>
            <a:r>
              <a:rPr lang="en-IN" altLang="en-US" sz="1600" dirty="0">
                <a:latin typeface="Times New Roman" panose="02020603050405020304" pitchFamily="18" charset="0"/>
                <a:cs typeface="Times New Roman" panose="02020603050405020304" pitchFamily="18" charset="0"/>
              </a:rPr>
              <a:t>From </a:t>
            </a:r>
            <a:r>
              <a:rPr lang="en-US" sz="1600" dirty="0">
                <a:latin typeface="Times New Roman" panose="02020603050405020304" pitchFamily="18" charset="0"/>
                <a:cs typeface="Times New Roman" panose="02020603050405020304" pitchFamily="18" charset="0"/>
              </a:rPr>
              <a:t>19</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century the same old manual method is being use</a:t>
            </a:r>
            <a:r>
              <a:rPr lang="en-IN" altLang="en-US" sz="16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 to update the scoreboard, which is a great burden for the scorekeeper. </a:t>
            </a:r>
            <a:endParaRPr lang="en-US" sz="1600" dirty="0">
              <a:latin typeface="Times New Roman" panose="02020603050405020304" pitchFamily="18" charset="0"/>
              <a:cs typeface="Times New Roman" panose="02020603050405020304" pitchFamily="18" charset="0"/>
            </a:endParaRPr>
          </a:p>
          <a:p>
            <a:pPr algn="just"/>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he basic score updating process is still the same and performed by a person</a:t>
            </a:r>
            <a:r>
              <a:rPr lang="en-IN" altLang="en-US" sz="1600" dirty="0">
                <a:latin typeface="Times New Roman" panose="02020603050405020304" pitchFamily="18" charset="0"/>
                <a:cs typeface="Times New Roman" panose="02020603050405020304" pitchFamily="18" charset="0"/>
              </a:rPr>
              <a:t> manually</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So in the 21</a:t>
            </a:r>
            <a:r>
              <a:rPr lang="en-US" sz="1600" baseline="30000" dirty="0">
                <a:latin typeface="Times New Roman" panose="02020603050405020304" pitchFamily="18" charset="0"/>
                <a:cs typeface="Times New Roman" panose="02020603050405020304" pitchFamily="18" charset="0"/>
              </a:rPr>
              <a:t>st</a:t>
            </a:r>
            <a:r>
              <a:rPr lang="en-US" sz="1600" dirty="0">
                <a:latin typeface="Times New Roman" panose="02020603050405020304" pitchFamily="18" charset="0"/>
                <a:cs typeface="Times New Roman" panose="02020603050405020304" pitchFamily="18" charset="0"/>
              </a:rPr>
              <a:t> century an automatic system is very much needed at this sector.</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Using modern equipment’s and machine learning algorithms we can increase the accuracy of the decision and provide flawless result </a:t>
            </a:r>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hat the naked eye misses.</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This motivates us to design a system which will recognize gesture of cricket umpire in real time. </a:t>
            </a: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a:t>
            </a:r>
            <a:endParaRPr lang="en-IN" altLang="en-US" sz="1400" dirty="0">
              <a:solidFill>
                <a:schemeClr val="tx2"/>
              </a:solidFill>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ABSTRACT</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sym typeface="+mn-ea"/>
              </a:rPr>
              <a:t>Low cost approach for Real Time Sign Language Recognition</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1" action="ppaction://hlinksldjump"/>
              </a:rPr>
              <a:t>[</a:t>
            </a:r>
            <a:r>
              <a:rPr lang="en-GB" altLang="en-IN" sz="1600" dirty="0">
                <a:latin typeface="Times New Roman" panose="02020603050405020304" pitchFamily="18" charset="0"/>
                <a:cs typeface="Times New Roman" panose="02020603050405020304" pitchFamily="18" charset="0"/>
                <a:hlinkClick r:id="rId1" action="ppaction://hlinksldjump"/>
              </a:rPr>
              <a:t>2</a:t>
            </a:r>
            <a:r>
              <a:rPr lang="en-IN" alt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sym typeface="+mn-ea"/>
              </a:rPr>
              <a:t>Matheesha Fernando, Janaka Wijayanayaka</a:t>
            </a:r>
            <a:r>
              <a:rPr lang="en-IN" alt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a:t>
            </a:r>
            <a:endParaRPr lang="en-IN" altLang="en-US" sz="1600" b="1"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Identify the signs and convert them into text and speech using appearance based approach with a low cost web camera.</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A series of image processing techniques with Hub-moment classification was identified as the best approach. </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Uses fast Convex Hull Algorithm for Binary image for pattern recognization,</a:t>
            </a:r>
            <a:r>
              <a:rPr lang="en-IN" sz="1600" dirty="0">
                <a:latin typeface="Times New Roman" panose="02020603050405020304" pitchFamily="18" charset="0"/>
                <a:cs typeface="Times New Roman" panose="02020603050405020304" pitchFamily="18" charset="0"/>
                <a:sym typeface="+mn-ea"/>
              </a:rPr>
              <a:t>Histogram based classification</a:t>
            </a:r>
            <a:r>
              <a:rPr lang="en-IN" altLang="en-US" sz="1600" dirty="0">
                <a:latin typeface="Times New Roman" panose="02020603050405020304" pitchFamily="18" charset="0"/>
                <a:cs typeface="Times New Roman" panose="02020603050405020304" pitchFamily="18" charset="0"/>
                <a:sym typeface="+mn-ea"/>
              </a:rPr>
              <a:t>.</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Helps in identifying a low cost, affordable method that can facilitate hearing and speech impaired people to communicate with the world in more comfortable way where they can easily get what they need from the  society and also can contribute to the well-being of the society.</a:t>
            </a:r>
            <a:endParaRPr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This project only looks at the hand postures not on hand gestures.</a:t>
            </a:r>
            <a:endParaRPr lang="en-US" sz="1600" dirty="0">
              <a:effectLst/>
              <a:latin typeface="Times New Roman" panose="02020603050405020304" pitchFamily="18" charset="0"/>
              <a:cs typeface="Times New Roman" panose="02020603050405020304" pitchFamily="18" charset="0"/>
              <a:sym typeface="+mn-ea"/>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- 1</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sz="1600" dirty="0">
                <a:latin typeface="Times New Roman" panose="02020603050405020304" pitchFamily="18" charset="0"/>
                <a:cs typeface="Times New Roman" panose="02020603050405020304" pitchFamily="18" charset="0"/>
              </a:rPr>
              <a:t>Static Hand Gesture Recognition Based on Convolutional</a:t>
            </a:r>
            <a:r>
              <a:rPr lang="en-IN"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Neural Networks</a:t>
            </a:r>
            <a:r>
              <a:rPr lang="en-IN" altLang="en-US" sz="1600" dirty="0">
                <a:latin typeface="Times New Roman" panose="02020603050405020304" pitchFamily="18" charset="0"/>
                <a:cs typeface="Times New Roman" panose="02020603050405020304" pitchFamily="18" charset="0"/>
                <a:hlinkClick r:id="rId1" action="ppaction://hlinksldjump"/>
              </a:rPr>
              <a:t>[</a:t>
            </a:r>
            <a:r>
              <a:rPr lang="en-GB" altLang="en-IN" sz="1600" dirty="0">
                <a:latin typeface="Times New Roman" panose="02020603050405020304" pitchFamily="18" charset="0"/>
                <a:cs typeface="Times New Roman" panose="02020603050405020304" pitchFamily="18" charset="0"/>
                <a:hlinkClick r:id="rId1" action="ppaction://hlinksldjump"/>
              </a:rPr>
              <a:t>3</a:t>
            </a:r>
            <a:r>
              <a:rPr lang="en-IN" alt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Raimundo F. Pinto Jr. , Carlos D. B. Borges, Antˆonio M. A. Almeida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and I´alis C. Paula Jr.</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Proposes a gesture recognition method using convolutional neural networks.</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procedure involves the application of morphological filters, contour generation, polygonal approximation, and segmentation during preprocessing, in which they contribute to a better feature extraction.</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 Segmentation algorithms can be implemented to separate, colors, textures, points, lines, discontinuities, borders, among others.</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P</a:t>
            </a:r>
            <a:r>
              <a:rPr lang="en-US" sz="1600" dirty="0">
                <a:effectLst/>
                <a:latin typeface="Times New Roman" panose="02020603050405020304" pitchFamily="18" charset="0"/>
                <a:cs typeface="Times New Roman" panose="02020603050405020304" pitchFamily="18" charset="0"/>
                <a:sym typeface="+mn-ea"/>
              </a:rPr>
              <a:t>roposed methodology are much simpler and have a lower computational cost.</a:t>
            </a:r>
            <a:endParaRPr lang="en-US" sz="1600" dirty="0">
              <a:effectLst/>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 </a:t>
            </a:r>
            <a:r>
              <a:rPr lang="en-IN" altLang="en-US" sz="1600" dirty="0">
                <a:effectLst/>
                <a:latin typeface="Times New Roman" panose="02020603050405020304" pitchFamily="18" charset="0"/>
                <a:cs typeface="Times New Roman" panose="02020603050405020304" pitchFamily="18" charset="0"/>
                <a:sym typeface="+mn-ea"/>
              </a:rPr>
              <a:t>T</a:t>
            </a:r>
            <a:r>
              <a:rPr lang="en-US" sz="1600" dirty="0">
                <a:effectLst/>
                <a:latin typeface="Times New Roman" panose="02020603050405020304" pitchFamily="18" charset="0"/>
                <a:cs typeface="Times New Roman" panose="02020603050405020304" pitchFamily="18" charset="0"/>
                <a:sym typeface="+mn-ea"/>
              </a:rPr>
              <a:t>he proposed methodology approaches only cases of gestures present in static images</a:t>
            </a:r>
            <a:endParaRPr lang="en-US" sz="1600" dirty="0">
              <a:effectLst/>
              <a:latin typeface="Times New Roman" panose="02020603050405020304" pitchFamily="18" charset="0"/>
              <a:cs typeface="Times New Roman" panose="02020603050405020304" pitchFamily="18" charset="0"/>
              <a:sym typeface="+mn-ea"/>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Hand Gesture Recognition Systems with the Wearable Myo Armband</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1" action="ppaction://hlinksldjump"/>
              </a:rPr>
              <a:t>[</a:t>
            </a:r>
            <a:r>
              <a:rPr lang="en-GB" altLang="en-IN" sz="1600" dirty="0">
                <a:latin typeface="Times New Roman" panose="02020603050405020304" pitchFamily="18" charset="0"/>
                <a:cs typeface="Times New Roman" panose="02020603050405020304" pitchFamily="18" charset="0"/>
                <a:hlinkClick r:id="rId1" action="ppaction://hlinksldjump"/>
              </a:rPr>
              <a:t>4</a:t>
            </a:r>
            <a:r>
              <a:rPr lang="en-IN" alt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Engin Kaya, Tufan Kumbasar</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hand gesture recognition systems deal with identifying a given gesture performed by the hand.</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Utilized machine learning techniques to recognize the hand gestures.</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Seven different time domain features are extracted from the raw EMG signals using sliding window approach to get distinctive information. </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 The performance of kNN, SVM and ANN algorithm will be compared.</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rPr>
              <a:t>A</a:t>
            </a:r>
            <a:r>
              <a:rPr sz="1600" dirty="0">
                <a:latin typeface="Times New Roman" panose="02020603050405020304" pitchFamily="18" charset="0"/>
                <a:cs typeface="Times New Roman" panose="02020603050405020304" pitchFamily="18" charset="0"/>
                <a:sym typeface="+mn-ea"/>
              </a:rPr>
              <a:t>chieve good accuracy</a:t>
            </a:r>
            <a:r>
              <a:rPr lang="en-IN" sz="1600" dirty="0">
                <a:latin typeface="Times New Roman" panose="02020603050405020304" pitchFamily="18" charset="0"/>
                <a:cs typeface="Times New Roman" panose="02020603050405020304" pitchFamily="18" charset="0"/>
                <a:sym typeface="+mn-ea"/>
              </a:rPr>
              <a:t>.</a:t>
            </a:r>
            <a:endParaRPr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N</a:t>
            </a:r>
            <a:r>
              <a:rPr lang="en-US" sz="1600" dirty="0">
                <a:effectLst/>
                <a:latin typeface="Times New Roman" panose="02020603050405020304" pitchFamily="18" charset="0"/>
                <a:cs typeface="Times New Roman" panose="02020603050405020304" pitchFamily="18" charset="0"/>
                <a:sym typeface="+mn-ea"/>
              </a:rPr>
              <a:t>eed to test the proposed method with recording signals from different people and for more complicated hand gestures.</a:t>
            </a:r>
            <a:endParaRPr lang="en-US" sz="1600" dirty="0">
              <a:effectLst/>
              <a:latin typeface="Times New Roman" panose="02020603050405020304" pitchFamily="18" charset="0"/>
              <a:cs typeface="Times New Roman" panose="02020603050405020304" pitchFamily="18" charset="0"/>
              <a:sym typeface="+mn-ea"/>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6</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 Title:</a:t>
            </a:r>
            <a:r>
              <a:rPr lang="en-US" sz="1600" dirty="0">
                <a:latin typeface="Times New Roman" panose="02020603050405020304" pitchFamily="18" charset="0"/>
                <a:cs typeface="Times New Roman" panose="02020603050405020304" pitchFamily="18" charset="0"/>
              </a:rPr>
              <a:t>Gesture Recognition to Make Umpire Decisions </a:t>
            </a:r>
            <a:r>
              <a:rPr lang="en-IN" altLang="en-US" sz="1600" dirty="0">
                <a:latin typeface="Times New Roman" panose="02020603050405020304" pitchFamily="18" charset="0"/>
                <a:cs typeface="Times New Roman" panose="02020603050405020304" pitchFamily="18" charset="0"/>
                <a:hlinkClick r:id="rId1" action="ppaction://hlinksldjump"/>
              </a:rPr>
              <a:t>[</a:t>
            </a:r>
            <a:r>
              <a:rPr lang="en-GB" altLang="en-IN" sz="1600" dirty="0">
                <a:latin typeface="Times New Roman" panose="02020603050405020304" pitchFamily="18" charset="0"/>
                <a:cs typeface="Times New Roman" panose="02020603050405020304" pitchFamily="18" charset="0"/>
                <a:hlinkClick r:id="rId1" action="ppaction://hlinksldjump"/>
              </a:rPr>
              <a:t>5</a:t>
            </a:r>
            <a:r>
              <a:rPr lang="en-IN" alt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Lesha Bhansali </a:t>
            </a:r>
            <a:r>
              <a:rPr lang="en-IN" alt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Meera Narvekar</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Umpire gesture Recognition System aims squarely to introduce a more robust technology to show Umpire choices with the assistance of Gesture Recognition and trailing of hand movement of the Umpire.</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This technology helps to alleviate the burden of the scorekeepers.</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authors tested the subsequent six gestures particularly OUT, SIX, NEWBALL, NO-BALL, DEAD_BALL, FOUR.</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Edge detection algorithms which emphasizes edges and transitions.</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C</a:t>
            </a:r>
            <a:r>
              <a:rPr sz="1600" dirty="0">
                <a:effectLst/>
                <a:latin typeface="Times New Roman" panose="02020603050405020304" pitchFamily="18" charset="0"/>
                <a:cs typeface="Times New Roman" panose="02020603050405020304" pitchFamily="18" charset="0"/>
                <a:sym typeface="+mn-ea"/>
              </a:rPr>
              <a:t>apable of recognising a group of six umpire gestures from the game of cricke</a:t>
            </a:r>
            <a:r>
              <a:rPr lang="en-IN" sz="1600" dirty="0">
                <a:effectLst/>
                <a:latin typeface="Times New Roman" panose="02020603050405020304" pitchFamily="18" charset="0"/>
                <a:cs typeface="Times New Roman" panose="02020603050405020304" pitchFamily="18" charset="0"/>
                <a:sym typeface="+mn-ea"/>
              </a:rPr>
              <a:t>t.</a:t>
            </a:r>
            <a:endParaRPr lang="en-IN" sz="1600" dirty="0">
              <a:effectLst/>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N</a:t>
            </a:r>
            <a:r>
              <a:rPr sz="1600" dirty="0">
                <a:effectLst/>
                <a:latin typeface="Times New Roman" panose="02020603050405020304" pitchFamily="18" charset="0"/>
                <a:cs typeface="Times New Roman" panose="02020603050405020304" pitchFamily="18" charset="0"/>
                <a:sym typeface="+mn-ea"/>
              </a:rPr>
              <a:t>o performance of segmenting gestures</a:t>
            </a:r>
            <a:r>
              <a:rPr lang="en-IN" sz="1600" dirty="0">
                <a:effectLst/>
                <a:latin typeface="Times New Roman" panose="02020603050405020304" pitchFamily="18" charset="0"/>
                <a:cs typeface="Times New Roman" panose="02020603050405020304" pitchFamily="18" charset="0"/>
                <a:sym typeface="+mn-ea"/>
              </a:rPr>
              <a:t>.</a:t>
            </a:r>
            <a:endParaRPr sz="1600" dirty="0">
              <a:effectLst/>
              <a:latin typeface="Times New Roman" panose="02020603050405020304" pitchFamily="18" charset="0"/>
              <a:cs typeface="Times New Roman" panose="02020603050405020304" pitchFamily="18" charset="0"/>
              <a:sym typeface="+mn-ea"/>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7</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sz="1600" b="1" dirty="0">
                <a:latin typeface="Times New Roman" panose="02020603050405020304" pitchFamily="18" charset="0"/>
                <a:cs typeface="Times New Roman" panose="02020603050405020304" pitchFamily="18" charset="0"/>
              </a:rPr>
              <a:t> Title:</a:t>
            </a:r>
            <a:r>
              <a:rPr sz="1600" dirty="0">
                <a:latin typeface="Times New Roman" panose="02020603050405020304" pitchFamily="18" charset="0"/>
                <a:cs typeface="Times New Roman" panose="02020603050405020304" pitchFamily="18" charset="0"/>
              </a:rPr>
              <a:t> Automatic Labeling of Sports Video</a:t>
            </a:r>
            <a:r>
              <a:rPr lang="en-IN"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Using Umpire Gesture Recognition</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hlinkClick r:id="rId1" action="ppaction://hlinksldjump"/>
              </a:rPr>
              <a:t>[6]</a:t>
            </a:r>
            <a:endParaRPr sz="1600" dirty="0">
              <a:latin typeface="Times New Roman" panose="02020603050405020304" pitchFamily="18" charset="0"/>
              <a:cs typeface="Times New Roman" panose="02020603050405020304" pitchFamily="18" charset="0"/>
            </a:endParaRPr>
          </a:p>
          <a:p>
            <a:pPr marL="0" indent="0" algn="just">
              <a:buNone/>
            </a:pPr>
            <a:r>
              <a:rPr sz="1600" b="1" dirty="0">
                <a:latin typeface="Times New Roman" panose="02020603050405020304" pitchFamily="18" charset="0"/>
                <a:cs typeface="Times New Roman" panose="02020603050405020304" pitchFamily="18" charset="0"/>
              </a:rPr>
              <a:t>Author: </a:t>
            </a:r>
            <a:r>
              <a:rPr sz="1600" dirty="0">
                <a:latin typeface="Times New Roman" panose="02020603050405020304" pitchFamily="18" charset="0"/>
                <a:cs typeface="Times New Roman" panose="02020603050405020304" pitchFamily="18" charset="0"/>
              </a:rPr>
              <a:t>Graeme S. Chambers, Svetha Venkatesh, and Geoff A.W. West</a:t>
            </a:r>
            <a:r>
              <a:rPr lang="en-IN"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 </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Annotating sports videos Data from accelerometers is used to augment sports video.</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Umpires in the game wear wrist bands.</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A hierarchical hidden Markov model to solve the problem of automatic segmentation and robust gesture classification.</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algorithm proceeds as follows: for each period of movement ahead in time (up to 10sec) of the start of a candidate gesture, calculate the likelihood of each model for that region.</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IN" altLang="en-US" sz="1600" dirty="0">
                <a:latin typeface="Times New Roman" panose="02020603050405020304" pitchFamily="18" charset="0"/>
                <a:cs typeface="Times New Roman" panose="02020603050405020304" pitchFamily="18" charset="0"/>
                <a:sym typeface="+mn-ea"/>
              </a:rPr>
              <a:t>T</a:t>
            </a:r>
            <a:r>
              <a:rPr sz="1600" dirty="0">
                <a:latin typeface="Times New Roman" panose="02020603050405020304" pitchFamily="18" charset="0"/>
                <a:cs typeface="Times New Roman" panose="02020603050405020304" pitchFamily="18" charset="0"/>
                <a:sym typeface="+mn-ea"/>
              </a:rPr>
              <a:t>he system performs well overall with the exception of handling unknown movements which have similarities to known movements.</a:t>
            </a:r>
            <a:endParaRPr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IN" altLang="en-US" sz="1600" dirty="0">
                <a:latin typeface="Times New Roman" panose="02020603050405020304" pitchFamily="18" charset="0"/>
                <a:cs typeface="Times New Roman" panose="02020603050405020304" pitchFamily="18" charset="0"/>
                <a:sym typeface="+mn-ea"/>
              </a:rPr>
              <a:t>F</a:t>
            </a:r>
            <a:r>
              <a:rPr sz="1600" dirty="0">
                <a:latin typeface="Times New Roman" panose="02020603050405020304" pitchFamily="18" charset="0"/>
                <a:cs typeface="Times New Roman" panose="02020603050405020304" pitchFamily="18" charset="0"/>
                <a:sym typeface="+mn-ea"/>
              </a:rPr>
              <a:t>iller ratio requires further investigation for deciding when a known gesture occurs.</a:t>
            </a:r>
            <a:endParaRPr sz="1600" dirty="0">
              <a:latin typeface="Times New Roman" panose="02020603050405020304" pitchFamily="18" charset="0"/>
              <a:cs typeface="Times New Roman" panose="02020603050405020304" pitchFamily="18" charset="0"/>
              <a:sym typeface="+mn-ea"/>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8</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5</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theme/theme1.xml><?xml version="1.0" encoding="utf-8"?>
<a:theme xmlns:a="http://schemas.openxmlformats.org/drawingml/2006/main" name="Office Theme">
  <a:themeElements>
    <a:clrScheme na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19160</Words>
  <Application>WPS Presentation</Application>
  <PresentationFormat>On-screen Show (16:9)</PresentationFormat>
  <Paragraphs>840</Paragraphs>
  <Slides>35</Slides>
  <Notes>26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35</vt:i4>
      </vt:variant>
    </vt:vector>
  </HeadingPairs>
  <TitlesOfParts>
    <vt:vector size="44" baseType="lpstr">
      <vt:lpstr>Arial</vt:lpstr>
      <vt:lpstr>SimSun</vt:lpstr>
      <vt:lpstr>Wingdings</vt:lpstr>
      <vt:lpstr>Times New Roman</vt:lpstr>
      <vt:lpstr>Calibri</vt:lpstr>
      <vt:lpstr>Microsoft YaHei</vt:lpstr>
      <vt:lpstr>Arial Unicode MS</vt:lpstr>
      <vt:lpstr>Office Theme</vt:lpstr>
      <vt:lpstr>1_Office Theme</vt:lpstr>
      <vt:lpstr>PowerPoint 演示文稿</vt:lpstr>
      <vt:lpstr>BIRD VIEW</vt:lpstr>
      <vt:lpstr>INTRODUCTION</vt:lpstr>
      <vt:lpstr>ABSTRACT</vt:lpstr>
      <vt:lpstr>LITERATURE SURVEY - 1</vt:lpstr>
      <vt:lpstr>LITERATURE SURVEY - 2</vt:lpstr>
      <vt:lpstr>LITERATURE SURVEY - 3</vt:lpstr>
      <vt:lpstr>LITERATURE SURVEY - 4</vt:lpstr>
      <vt:lpstr>LITERATURE SURVEY - 5</vt:lpstr>
      <vt:lpstr>LITERATURE SURVEY - 6</vt:lpstr>
      <vt:lpstr>LITERATURE SURVEY - 7</vt:lpstr>
      <vt:lpstr>LITERATURE SURVEY - 8</vt:lpstr>
      <vt:lpstr>LITERATURE SURVEY - 9</vt:lpstr>
      <vt:lpstr>LITERATURE SURVEY - 10</vt:lpstr>
      <vt:lpstr>PowerPoint 演示文稿</vt:lpstr>
      <vt:lpstr>COMPARATIVE ANALYSIS </vt:lpstr>
      <vt:lpstr>COMPARATIVE ANALYSIS </vt:lpstr>
      <vt:lpstr>COMPARATIVE ANALYSIS </vt:lpstr>
      <vt:lpstr>COMPARATIVE ANALYSIS </vt:lpstr>
      <vt:lpstr>PROBLEM STATEMENT </vt:lpstr>
      <vt:lpstr>SYSTEM REQUIREMENTS</vt:lpstr>
      <vt:lpstr>DESIGN METHODOLOGY</vt:lpstr>
      <vt:lpstr>MODULE DESCRIPTION</vt:lpstr>
      <vt:lpstr>MODULE DESCRIPTION</vt:lpstr>
      <vt:lpstr>MODULE DESCRIPTION</vt:lpstr>
      <vt:lpstr>MODULE DESCRIPTION</vt:lpstr>
      <vt:lpstr>PROJECT DEMONSTRATION</vt:lpstr>
      <vt:lpstr>PROJECT DEMONSTRATION</vt:lpstr>
      <vt:lpstr>PROJECT DEMONSTRATION</vt:lpstr>
      <vt:lpstr>PROJECT OUTCOME </vt:lpstr>
      <vt:lpstr>APPLICATIONS</vt:lpstr>
      <vt:lpstr>REFERENCES</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Shantanu J</cp:lastModifiedBy>
  <cp:revision>37</cp:revision>
  <dcterms:created xsi:type="dcterms:W3CDTF">2016-03-17T09:21:00Z</dcterms:created>
  <dcterms:modified xsi:type="dcterms:W3CDTF">2023-04-03T07:09:13Z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1033-11.2.0.11516</vt:lpwstr>
  </property>
  <property fmtid="{D5CDD505-2E9C-101B-9397-08002B2CF9AE}" pid="5" name="ICV">
    <vt:lpwstr>54A735A21F744A4EAF499AB66030B92E</vt:lpwstr>
  </property>
</Properties>
</file>