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2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abin" panose="020B0604020202020204" charset="0"/>
      <p:regular r:id="rId12"/>
    </p:embeddedFont>
    <p:embeddedFont>
      <p:font typeface="Neue Haas Grotesk Text Pro" panose="020B0504020202020204" pitchFamily="34" charset="0"/>
      <p:regular r:id="rId13"/>
      <p:bold r:id="rId14"/>
      <p:italic r:id="rId15"/>
      <p:boldItalic r:id="rId16"/>
    </p:embeddedFont>
    <p:embeddedFont>
      <p:font typeface="Unbounde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97DF1-EF2E-E91D-19EE-87DDAA07F702}" v="32" dt="2024-12-27T15:27:41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A1624-2212-4C0D-9B97-EE99A1D1794D}" type="datetimeFigureOut"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0E277-2924-45E3-AC8A-CA2FCBAF18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066" y="894529"/>
            <a:ext cx="9758672" cy="4271831"/>
          </a:xfrm>
        </p:spPr>
        <p:txBody>
          <a:bodyPr anchor="t">
            <a:normAutofit/>
          </a:bodyPr>
          <a:lstStyle>
            <a:lvl1pPr algn="l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770" y="5603179"/>
            <a:ext cx="9758672" cy="1620581"/>
          </a:xfrm>
        </p:spPr>
        <p:txBody>
          <a:bodyPr anchor="b">
            <a:normAutofit/>
          </a:bodyPr>
          <a:lstStyle>
            <a:lvl1pPr marL="0" indent="0" algn="l">
              <a:buNone/>
              <a:defRPr sz="3556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592" userDrawn="1">
          <p15:clr>
            <a:srgbClr val="FBAE40"/>
          </p15:clr>
        </p15:guide>
        <p15:guide id="6" pos="46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65" y="908941"/>
            <a:ext cx="13051144" cy="145758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2561" y="2366522"/>
            <a:ext cx="13018648" cy="485723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7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231395" y="907178"/>
            <a:ext cx="2733062" cy="640604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39" y="907178"/>
            <a:ext cx="9876103" cy="640604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9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49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4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6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24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0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86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2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9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65" y="2692450"/>
            <a:ext cx="10987546" cy="4531309"/>
          </a:xfrm>
        </p:spPr>
        <p:txBody>
          <a:bodyPr anchor="b">
            <a:normAutofit/>
          </a:bodyPr>
          <a:lstStyle>
            <a:lvl1pPr>
              <a:defRPr sz="11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165" y="1005841"/>
            <a:ext cx="10987547" cy="1686610"/>
          </a:xfrm>
        </p:spPr>
        <p:txBody>
          <a:bodyPr>
            <a:normAutofit/>
          </a:bodyPr>
          <a:lstStyle>
            <a:lvl1pPr marL="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4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37" y="900752"/>
            <a:ext cx="13015867" cy="156498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8353" y="2490300"/>
            <a:ext cx="5485546" cy="4921790"/>
          </a:xfrm>
        </p:spPr>
        <p:txBody>
          <a:bodyPr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5473" y="2490300"/>
            <a:ext cx="5724229" cy="4921790"/>
          </a:xfrm>
        </p:spPr>
        <p:txBody>
          <a:bodyPr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80" y="892564"/>
            <a:ext cx="12917125" cy="12304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8354" y="2122999"/>
            <a:ext cx="5485544" cy="978010"/>
          </a:xfrm>
        </p:spPr>
        <p:txBody>
          <a:bodyPr anchor="b">
            <a:noAutofit/>
          </a:bodyPr>
          <a:lstStyle>
            <a:lvl1pPr marL="0" indent="0">
              <a:buNone/>
              <a:defRPr sz="3556" b="0" cap="all" spc="178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8354" y="3214316"/>
            <a:ext cx="5485544" cy="4208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98360" y="2122999"/>
            <a:ext cx="5485544" cy="978010"/>
          </a:xfrm>
        </p:spPr>
        <p:txBody>
          <a:bodyPr anchor="b">
            <a:noAutofit/>
          </a:bodyPr>
          <a:lstStyle>
            <a:lvl1pPr marL="0" indent="0">
              <a:buNone/>
              <a:defRPr sz="3556" b="0" cap="all" spc="178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98360" y="3214316"/>
            <a:ext cx="5485544" cy="4208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7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65" y="909319"/>
            <a:ext cx="8688352" cy="425704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0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75" y="919963"/>
            <a:ext cx="4742094" cy="1812754"/>
          </a:xfrm>
        </p:spPr>
        <p:txBody>
          <a:bodyPr anchor="t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842943"/>
            <a:ext cx="7499986" cy="6380816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8744" y="2732717"/>
            <a:ext cx="4503296" cy="4491042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9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67" y="919020"/>
            <a:ext cx="4794832" cy="2129734"/>
          </a:xfrm>
        </p:spPr>
        <p:txBody>
          <a:bodyPr anchor="t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126480" y="1005841"/>
            <a:ext cx="7499986" cy="62179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8165" y="3063239"/>
            <a:ext cx="4483876" cy="4160519"/>
          </a:xfrm>
        </p:spPr>
        <p:txBody>
          <a:bodyPr anchor="b"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8164" y="75843"/>
            <a:ext cx="3291840" cy="381865"/>
          </a:xfrm>
        </p:spPr>
        <p:txBody>
          <a:bodyPr/>
          <a:lstStyle/>
          <a:p>
            <a:fld id="{3220A08F-2B1D-4498-A043-7C299B1C256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7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65" y="744242"/>
            <a:ext cx="11948096" cy="1726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561" y="2768138"/>
            <a:ext cx="11948096" cy="464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8164" y="75843"/>
            <a:ext cx="3291840" cy="381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12819" y="7709714"/>
            <a:ext cx="48719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84741" y="7710980"/>
            <a:ext cx="51572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7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634" userDrawn="1">
          <p15:clr>
            <a:srgbClr val="F26B43"/>
          </p15:clr>
        </p15:guide>
        <p15:guide id="19" orient="horz" pos="2592" userDrawn="1">
          <p15:clr>
            <a:srgbClr val="F26B43"/>
          </p15:clr>
        </p15:guide>
        <p15:guide id="20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609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2906" y="2162992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GlucoSense: AI-Powered Diabetes Prediction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1337454" y="524007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Early detection for better health outcomes.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340287" y="5626481"/>
            <a:ext cx="2972991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by PRAKHAR MAURYA</a:t>
            </a:r>
            <a:endParaRPr lang="en-US" sz="2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74128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Introduction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073479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1495901" y="307347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Diabetes Impact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95901" y="3569018"/>
            <a:ext cx="295644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 global health issue with rising cases due to lifestyle changes.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3073479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5349835" y="307347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Early Detection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49835" y="3569018"/>
            <a:ext cx="295644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Key to preventing complications and improving health outcomes.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226606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11" name="Text 8"/>
          <p:cNvSpPr/>
          <p:nvPr/>
        </p:nvSpPr>
        <p:spPr>
          <a:xfrm>
            <a:off x="1495901" y="522660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95901" y="5722144"/>
            <a:ext cx="681037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Develop an AI-powered model to predict diabetes status using healthcare and lifestyle data.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1055715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Problem Statement &amp; Objective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415159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Growing Diabetes Cases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prevalence of diabetes has increased significantly over the last 15 years.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979545"/>
            <a:ext cx="410063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Need for Early Detection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57080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Early intervention can mitigate complications, leading to better patient outcomes.</a:t>
            </a:r>
            <a:endParaRPr lang="en-US" sz="18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FB307-9124-80CB-2766-16B25D12E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445" y="7769808"/>
            <a:ext cx="2352675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9248" y="656273"/>
            <a:ext cx="6034564" cy="545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Methodology Overview</a:t>
            </a:r>
            <a:endParaRPr lang="en-US" sz="3400" dirty="0"/>
          </a:p>
        </p:txBody>
      </p:sp>
      <p:sp>
        <p:nvSpPr>
          <p:cNvPr id="3" name="Shape 1"/>
          <p:cNvSpPr/>
          <p:nvPr/>
        </p:nvSpPr>
        <p:spPr>
          <a:xfrm>
            <a:off x="916067" y="1572816"/>
            <a:ext cx="22860" cy="6000393"/>
          </a:xfrm>
          <a:prstGeom prst="roundRect">
            <a:avLst>
              <a:gd name="adj" fmla="val 121720"/>
            </a:avLst>
          </a:prstGeom>
          <a:solidFill>
            <a:srgbClr val="49606E"/>
          </a:solidFill>
          <a:ln/>
        </p:spPr>
      </p:sp>
      <p:sp>
        <p:nvSpPr>
          <p:cNvPr id="4" name="Shape 2"/>
          <p:cNvSpPr/>
          <p:nvPr/>
        </p:nvSpPr>
        <p:spPr>
          <a:xfrm>
            <a:off x="1113294" y="1978581"/>
            <a:ext cx="649248" cy="22860"/>
          </a:xfrm>
          <a:prstGeom prst="roundRect">
            <a:avLst>
              <a:gd name="adj" fmla="val 121720"/>
            </a:avLst>
          </a:prstGeom>
          <a:solidFill>
            <a:srgbClr val="49606E"/>
          </a:solidFill>
          <a:ln/>
        </p:spPr>
      </p:sp>
      <p:sp>
        <p:nvSpPr>
          <p:cNvPr id="5" name="Shape 3"/>
          <p:cNvSpPr/>
          <p:nvPr/>
        </p:nvSpPr>
        <p:spPr>
          <a:xfrm>
            <a:off x="718840" y="1781413"/>
            <a:ext cx="417314" cy="417314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6" name="Text 4"/>
          <p:cNvSpPr/>
          <p:nvPr/>
        </p:nvSpPr>
        <p:spPr>
          <a:xfrm>
            <a:off x="865763" y="1859042"/>
            <a:ext cx="123349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050" dirty="0"/>
          </a:p>
        </p:txBody>
      </p:sp>
      <p:sp>
        <p:nvSpPr>
          <p:cNvPr id="7" name="Text 5"/>
          <p:cNvSpPr/>
          <p:nvPr/>
        </p:nvSpPr>
        <p:spPr>
          <a:xfrm>
            <a:off x="1947743" y="1758315"/>
            <a:ext cx="2272903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Preparation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1947743" y="2142292"/>
            <a:ext cx="1203340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Clean and preprocess the dataset (missing values, outliers). Encode categorical data, normalize numerical features.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1113294" y="3215759"/>
            <a:ext cx="649248" cy="22860"/>
          </a:xfrm>
          <a:prstGeom prst="roundRect">
            <a:avLst>
              <a:gd name="adj" fmla="val 121720"/>
            </a:avLst>
          </a:prstGeom>
          <a:solidFill>
            <a:srgbClr val="49606E"/>
          </a:solidFill>
          <a:ln/>
        </p:spPr>
      </p:sp>
      <p:sp>
        <p:nvSpPr>
          <p:cNvPr id="10" name="Shape 8"/>
          <p:cNvSpPr/>
          <p:nvPr/>
        </p:nvSpPr>
        <p:spPr>
          <a:xfrm>
            <a:off x="718840" y="3018592"/>
            <a:ext cx="417314" cy="417314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1" name="Text 9"/>
          <p:cNvSpPr/>
          <p:nvPr/>
        </p:nvSpPr>
        <p:spPr>
          <a:xfrm>
            <a:off x="824091" y="3096220"/>
            <a:ext cx="206693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050" dirty="0"/>
          </a:p>
        </p:txBody>
      </p:sp>
      <p:sp>
        <p:nvSpPr>
          <p:cNvPr id="12" name="Text 10"/>
          <p:cNvSpPr/>
          <p:nvPr/>
        </p:nvSpPr>
        <p:spPr>
          <a:xfrm>
            <a:off x="1947743" y="2995493"/>
            <a:ext cx="2292548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Feature Selection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1947743" y="3379470"/>
            <a:ext cx="1203340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Perform correlation analysis and use decision tree methods to identify key features.</a:t>
            </a:r>
            <a:endParaRPr lang="en-US" sz="1450" dirty="0"/>
          </a:p>
        </p:txBody>
      </p:sp>
      <p:sp>
        <p:nvSpPr>
          <p:cNvPr id="14" name="Shape 12"/>
          <p:cNvSpPr/>
          <p:nvPr/>
        </p:nvSpPr>
        <p:spPr>
          <a:xfrm>
            <a:off x="1113294" y="4452938"/>
            <a:ext cx="649248" cy="22860"/>
          </a:xfrm>
          <a:prstGeom prst="roundRect">
            <a:avLst>
              <a:gd name="adj" fmla="val 121720"/>
            </a:avLst>
          </a:prstGeom>
          <a:solidFill>
            <a:srgbClr val="49606E"/>
          </a:solidFill>
          <a:ln/>
        </p:spPr>
      </p:sp>
      <p:sp>
        <p:nvSpPr>
          <p:cNvPr id="15" name="Shape 13"/>
          <p:cNvSpPr/>
          <p:nvPr/>
        </p:nvSpPr>
        <p:spPr>
          <a:xfrm>
            <a:off x="718840" y="4255770"/>
            <a:ext cx="417314" cy="417314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6" name="Text 14"/>
          <p:cNvSpPr/>
          <p:nvPr/>
        </p:nvSpPr>
        <p:spPr>
          <a:xfrm>
            <a:off x="822186" y="4333399"/>
            <a:ext cx="210503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050" dirty="0"/>
          </a:p>
        </p:txBody>
      </p:sp>
      <p:sp>
        <p:nvSpPr>
          <p:cNvPr id="17" name="Text 15"/>
          <p:cNvSpPr/>
          <p:nvPr/>
        </p:nvSpPr>
        <p:spPr>
          <a:xfrm>
            <a:off x="1947743" y="4232672"/>
            <a:ext cx="2596634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Development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1947743" y="4616648"/>
            <a:ext cx="1203340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Train models like Logistic Regression, Random Forest, and Decision Trees. Optimize models using Cross-Validation and Hyperparameter Tuning.</a:t>
            </a:r>
            <a:endParaRPr lang="en-US" sz="1450" dirty="0"/>
          </a:p>
        </p:txBody>
      </p:sp>
      <p:sp>
        <p:nvSpPr>
          <p:cNvPr id="19" name="Shape 17"/>
          <p:cNvSpPr/>
          <p:nvPr/>
        </p:nvSpPr>
        <p:spPr>
          <a:xfrm>
            <a:off x="1113294" y="5690116"/>
            <a:ext cx="649248" cy="22860"/>
          </a:xfrm>
          <a:prstGeom prst="roundRect">
            <a:avLst>
              <a:gd name="adj" fmla="val 121720"/>
            </a:avLst>
          </a:prstGeom>
          <a:solidFill>
            <a:srgbClr val="49606E"/>
          </a:solidFill>
          <a:ln/>
        </p:spPr>
      </p:sp>
      <p:sp>
        <p:nvSpPr>
          <p:cNvPr id="20" name="Shape 18"/>
          <p:cNvSpPr/>
          <p:nvPr/>
        </p:nvSpPr>
        <p:spPr>
          <a:xfrm>
            <a:off x="718840" y="5492948"/>
            <a:ext cx="417314" cy="417314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21" name="Text 19"/>
          <p:cNvSpPr/>
          <p:nvPr/>
        </p:nvSpPr>
        <p:spPr>
          <a:xfrm>
            <a:off x="822305" y="5570577"/>
            <a:ext cx="210264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050" dirty="0"/>
          </a:p>
        </p:txBody>
      </p:sp>
      <p:sp>
        <p:nvSpPr>
          <p:cNvPr id="22" name="Text 20"/>
          <p:cNvSpPr/>
          <p:nvPr/>
        </p:nvSpPr>
        <p:spPr>
          <a:xfrm>
            <a:off x="1947743" y="5469850"/>
            <a:ext cx="2244566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Evaluation</a:t>
            </a:r>
            <a:endParaRPr lang="en-US" sz="1700" dirty="0"/>
          </a:p>
        </p:txBody>
      </p:sp>
      <p:sp>
        <p:nvSpPr>
          <p:cNvPr id="23" name="Text 21"/>
          <p:cNvSpPr/>
          <p:nvPr/>
        </p:nvSpPr>
        <p:spPr>
          <a:xfrm>
            <a:off x="1947743" y="5853827"/>
            <a:ext cx="1203340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Evaluate models on Accuracy, Precision, Recall, F1-Score, and AUC-ROC.</a:t>
            </a:r>
            <a:endParaRPr lang="en-US" sz="1450" dirty="0"/>
          </a:p>
        </p:txBody>
      </p:sp>
      <p:sp>
        <p:nvSpPr>
          <p:cNvPr id="24" name="Shape 22"/>
          <p:cNvSpPr/>
          <p:nvPr/>
        </p:nvSpPr>
        <p:spPr>
          <a:xfrm>
            <a:off x="1113294" y="6927294"/>
            <a:ext cx="649248" cy="22860"/>
          </a:xfrm>
          <a:prstGeom prst="roundRect">
            <a:avLst>
              <a:gd name="adj" fmla="val 121720"/>
            </a:avLst>
          </a:prstGeom>
          <a:solidFill>
            <a:srgbClr val="49606E"/>
          </a:solidFill>
          <a:ln/>
        </p:spPr>
      </p:sp>
      <p:sp>
        <p:nvSpPr>
          <p:cNvPr id="25" name="Shape 23"/>
          <p:cNvSpPr/>
          <p:nvPr/>
        </p:nvSpPr>
        <p:spPr>
          <a:xfrm>
            <a:off x="718840" y="6730127"/>
            <a:ext cx="417314" cy="417314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26" name="Text 24"/>
          <p:cNvSpPr/>
          <p:nvPr/>
        </p:nvSpPr>
        <p:spPr>
          <a:xfrm>
            <a:off x="825996" y="6807756"/>
            <a:ext cx="203002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5</a:t>
            </a:r>
            <a:endParaRPr lang="en-US" sz="2050" dirty="0"/>
          </a:p>
        </p:txBody>
      </p:sp>
      <p:sp>
        <p:nvSpPr>
          <p:cNvPr id="27" name="Text 25"/>
          <p:cNvSpPr/>
          <p:nvPr/>
        </p:nvSpPr>
        <p:spPr>
          <a:xfrm>
            <a:off x="1947743" y="6707029"/>
            <a:ext cx="3575566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Deployment &amp; Presentation</a:t>
            </a:r>
            <a:endParaRPr lang="en-US" sz="1700" dirty="0"/>
          </a:p>
        </p:txBody>
      </p:sp>
      <p:sp>
        <p:nvSpPr>
          <p:cNvPr id="28" name="Text 26"/>
          <p:cNvSpPr/>
          <p:nvPr/>
        </p:nvSpPr>
        <p:spPr>
          <a:xfrm>
            <a:off x="1947743" y="7091005"/>
            <a:ext cx="1203340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Deploy the best model and present key findings.</a:t>
            </a:r>
            <a:endParaRPr lang="en-US" sz="145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C4D2CBB-3DAC-B445-2003-C47A8678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445" y="7769808"/>
            <a:ext cx="2352675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94215"/>
            <a:ext cx="1059715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Overview &amp; Preprocessing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Dataset Details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87785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520 records and 17 features (16 input, 1 output). Purpose: Predict diabetes using healthcare and lifestyle factors. Key Features: Age, Gender, Symptoms, Lifestyle Factors (e.g., Obesity, Muscle Stiffness).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Preprocessing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187785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No missing values found. 269 duplicate rows identified and removed. Categorical Encoding: Gender (Male = 1, Female = 0).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32807B-DF61-633C-247F-EC4AE99E8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445" y="7769808"/>
            <a:ext cx="2352675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169676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Exploratory Data Analysis (EDA)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936683"/>
            <a:ext cx="7468553" cy="2123242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1077039" y="41759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Insights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4671536"/>
            <a:ext cx="698992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Visualized distributions of Age, Gender, and other features. Explored correlations, e.g., Age vs. Class. Imbalance observed (more non-diabetic cases). Boxplots identified outliers in features like Age.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42267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Feature Selection &amp; Model Development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48589"/>
            <a:ext cx="436983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Feature Selection Insights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39853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Strong indicators of diabetes: Polyuria (0.62), Polydipsia (0.59). Moderate correlation: Polyuria and Polydipsia (0.52). Low correlation with Age, Alopecia, and Muscle Stiffness.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948589"/>
            <a:ext cx="584918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Training &amp; Hyperparameters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539853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Random Forest: n_estimators=100, max_depth=None. Gradient Boosting: learning_rate=0.1, n_estimators=100. SVM: kernel='rbf', C=1.0. Logistic Regression: penalty='l2', C=1.0.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1BCD2D-0BB4-22D1-CCE0-A4C677D6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445" y="7769808"/>
            <a:ext cx="2352675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023" y="592574"/>
            <a:ext cx="8154233" cy="633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Evaluation &amp; Results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54023" y="1764625"/>
            <a:ext cx="6399609" cy="710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0.99</a:t>
            </a:r>
            <a:endParaRPr lang="en-US" sz="5550" dirty="0"/>
          </a:p>
        </p:txBody>
      </p:sp>
      <p:sp>
        <p:nvSpPr>
          <p:cNvPr id="4" name="Text 2"/>
          <p:cNvSpPr/>
          <p:nvPr/>
        </p:nvSpPr>
        <p:spPr>
          <a:xfrm>
            <a:off x="2686526" y="2744748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Accuracy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476768" y="1764625"/>
            <a:ext cx="6399609" cy="710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1.00</a:t>
            </a:r>
            <a:endParaRPr lang="en-US" sz="5550" dirty="0"/>
          </a:p>
        </p:txBody>
      </p:sp>
      <p:sp>
        <p:nvSpPr>
          <p:cNvPr id="6" name="Text 4"/>
          <p:cNvSpPr/>
          <p:nvPr/>
        </p:nvSpPr>
        <p:spPr>
          <a:xfrm>
            <a:off x="9409271" y="2744748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ROC-AUC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754023" y="3815477"/>
            <a:ext cx="6399609" cy="710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0.08</a:t>
            </a:r>
            <a:endParaRPr lang="en-US" sz="5550" dirty="0"/>
          </a:p>
        </p:txBody>
      </p:sp>
      <p:sp>
        <p:nvSpPr>
          <p:cNvPr id="8" name="Text 6"/>
          <p:cNvSpPr/>
          <p:nvPr/>
        </p:nvSpPr>
        <p:spPr>
          <a:xfrm>
            <a:off x="2686526" y="4795599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Log Loss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754023" y="5241607"/>
            <a:ext cx="6399609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Random Forest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476768" y="3815477"/>
            <a:ext cx="6399609" cy="710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0.06</a:t>
            </a:r>
            <a:endParaRPr lang="en-US" sz="5550" dirty="0"/>
          </a:p>
        </p:txBody>
      </p:sp>
      <p:sp>
        <p:nvSpPr>
          <p:cNvPr id="11" name="Text 9"/>
          <p:cNvSpPr/>
          <p:nvPr/>
        </p:nvSpPr>
        <p:spPr>
          <a:xfrm>
            <a:off x="9409271" y="4795599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Log Loss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7476768" y="5241607"/>
            <a:ext cx="6399609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Extra Trees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754023" y="6340078"/>
            <a:ext cx="6399609" cy="710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0.98</a:t>
            </a:r>
            <a:endParaRPr lang="en-US" sz="5550" dirty="0"/>
          </a:p>
        </p:txBody>
      </p:sp>
      <p:sp>
        <p:nvSpPr>
          <p:cNvPr id="14" name="Text 12"/>
          <p:cNvSpPr/>
          <p:nvPr/>
        </p:nvSpPr>
        <p:spPr>
          <a:xfrm>
            <a:off x="2686526" y="7320201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MCC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7476768" y="6340078"/>
            <a:ext cx="6399609" cy="710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1.00</a:t>
            </a:r>
            <a:endParaRPr lang="en-US" sz="5550" dirty="0"/>
          </a:p>
        </p:txBody>
      </p:sp>
      <p:sp>
        <p:nvSpPr>
          <p:cNvPr id="16" name="Text 14"/>
          <p:cNvSpPr/>
          <p:nvPr/>
        </p:nvSpPr>
        <p:spPr>
          <a:xfrm>
            <a:off x="8793599" y="7320201"/>
            <a:ext cx="3765828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Precision/Recall/F1-Score</a:t>
            </a:r>
            <a:endParaRPr lang="en-US" sz="19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AA42F-C80B-AEDF-A587-9BEF29DFA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445" y="7769808"/>
            <a:ext cx="2352675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821043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 &amp; Next Steps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AI-powered model accurately predicts diabetes status based on lifestyle and health data. Early intervention can significantly improve patient outcomes.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Further hyperparameter tuning. Real-time deployment via a user interface (Flask/Streamlit). Integrate more data features for better predictions.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53D49C-CC74-B2C1-C041-57E64AAEF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445" y="7769808"/>
            <a:ext cx="2352675" cy="352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DylanVTI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23</cp:revision>
  <dcterms:created xsi:type="dcterms:W3CDTF">2024-12-27T15:15:30Z</dcterms:created>
  <dcterms:modified xsi:type="dcterms:W3CDTF">2024-12-27T15:28:10Z</dcterms:modified>
</cp:coreProperties>
</file>