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2" r:id="rId7"/>
    <p:sldId id="263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CBEB-25D8-4233-A7B6-6518845A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2A6DF-6B9B-4699-8231-765AB017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BE6D-6802-44AB-86A2-03A8712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F5BA-6C92-4483-A2A2-5FA6E6B9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815F-AFB5-4F88-9977-01FEB250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6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D5F8-9BB4-46B1-8EB2-482203D8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D5DA1-13BF-42DA-BC07-3064DCD3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2309-259A-44F5-ACE1-F017AED9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4155-5998-40EF-9094-5C14192B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C97D-2F90-4BA3-BA1E-E3E91733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63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6510E-6CE2-459F-8F7C-6AF6139F1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E29A9-A770-4E33-9ECC-9EA12246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54FD-0751-4ABE-9507-B88C17AD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ADC4-A23C-42F6-B331-6988293A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EC68-7934-4071-81A2-42A622E6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38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247-E7CC-419D-A9E3-720A2430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185D-5461-4B12-912D-D1D26666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6BF8-F66A-498F-82C4-63A5F0E8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12DE-CA86-4265-A6EF-BB266528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D985-273C-46F3-B5F3-F95B9138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76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34A5-5C26-416F-B59A-2AAD2FC1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4FC3-2FC0-4068-BCB8-5479D0B1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3B5D-BFE0-4ADB-A713-4E1F2B4E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7542-5CF4-45F6-BE4E-F9119075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21F5-5B91-42D6-BF37-A1B57463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1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B4BC-96B6-47D9-BA9B-66A17E56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03E7-217E-40F6-B6B0-9F309A94B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74CB-9985-46E3-AED3-FD2095044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890D-157B-42C1-9E57-9575474E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EF2B-15A8-4EEE-BCD2-FBEAA9C6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167F-AC35-4BE9-8CC2-6D75922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0BD-28E3-48A7-BBB7-F19F9D81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7815-203A-4B0F-BEA2-59F25B66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5B74-E38E-4ACF-9EBF-A1B8FB93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47BAE-40CD-45AD-8A10-803431E7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39C4F-888D-4B5E-B699-0D0CB9750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C06B-223C-4FAC-A936-D0813314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02485-6799-4D4C-B8AC-836C954A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8D169-80E1-4084-8178-0A9D5D3C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4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151-A811-460F-A19B-80AEA5DD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7A96-68F5-4CEE-B670-B5F9A89A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0368E-EE72-421F-8C5E-90300541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97866-D5FF-411D-B276-CCF553DF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59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C595C-647B-46CF-B276-658C2A85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035E-7DF2-4D70-9E46-41DB7967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934A-197D-4966-9FC4-A465FB6F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3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9A61-CE0C-47FF-BF65-58992F2D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AF5A-802B-4226-BB19-D50BE7D9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3624-2633-43C5-B83B-7DFBC4F2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F0E0E-2305-4E00-B54F-08B900E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0885-DE43-4F22-823B-1C9AE74C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79CD-BA28-40C2-AC5E-F28C42FE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1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D8C8-E492-4C61-938A-1640D6BF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9DFA-AED3-48CD-AA7B-A21F6A3CC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07304-937F-4D32-9A31-6101EE464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6EAF-9802-4AA9-83F9-BF52925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EAB01-AFAB-46BD-B35C-03BC73C7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3A6AB-63A8-49D8-83DD-74CD0C13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58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86FE8-97ED-4B6C-9B10-BD88B468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1CC1-04A3-4732-88AE-E9571B29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D568-30CC-4DF7-9046-CD37B18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38F7-1AB5-4A9F-ACA1-A7736F0704B0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CDC4-8AE0-4BA0-9816-B3AE6CC5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F21-3A88-4F04-B811-F0DA52282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3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A378-E19C-483D-9FF1-AD7F08D4F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Master Thesis Updates 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21ED3-2550-46A4-8EFB-E37B966CB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Prakhar Mehta</a:t>
            </a:r>
          </a:p>
          <a:p>
            <a:r>
              <a:rPr lang="en-GB" dirty="0"/>
              <a:t>11</a:t>
            </a:r>
            <a:r>
              <a:rPr lang="en-GB" baseline="30000" dirty="0"/>
              <a:t>th</a:t>
            </a:r>
            <a:r>
              <a:rPr lang="en-GB" dirty="0"/>
              <a:t> January 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40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138-518D-4894-8B95-89486B6C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A90-B322-45DD-8644-5D4F9E53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W5 and W6: </a:t>
            </a:r>
          </a:p>
          <a:p>
            <a:pPr lvl="1"/>
            <a:r>
              <a:rPr lang="en-GB" dirty="0"/>
              <a:t>ODD for ABM</a:t>
            </a:r>
          </a:p>
          <a:p>
            <a:pPr lvl="1"/>
            <a:r>
              <a:rPr lang="en-GB" dirty="0"/>
              <a:t>Data collection from CEA runs and ensure validation of that data</a:t>
            </a:r>
          </a:p>
          <a:p>
            <a:pPr lvl="1"/>
            <a:r>
              <a:rPr lang="en-GB" dirty="0"/>
              <a:t>Making Communities from the GIS and building data and ZEV regulations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79D11-5C63-4527-9150-71A7233091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4" y="4004801"/>
            <a:ext cx="9728201" cy="2880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4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288BA-66E1-463F-8E3A-EFBE8B76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EE06A-B50B-476D-8C01-E488CC1C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Status</a:t>
            </a:r>
          </a:p>
          <a:p>
            <a:r>
              <a:rPr lang="en-GB" dirty="0"/>
              <a:t>Individual v Community Solar</a:t>
            </a:r>
          </a:p>
          <a:p>
            <a:r>
              <a:rPr lang="en-GB" dirty="0"/>
              <a:t>ABM</a:t>
            </a:r>
          </a:p>
          <a:p>
            <a:r>
              <a:rPr lang="en-GB" dirty="0"/>
              <a:t>Hypothesis of problem</a:t>
            </a:r>
          </a:p>
          <a:p>
            <a:r>
              <a:rPr lang="en-GB" dirty="0"/>
              <a:t>What do I wish to find?</a:t>
            </a:r>
          </a:p>
          <a:p>
            <a:r>
              <a:rPr lang="en-GB" dirty="0"/>
              <a:t>Thesis title</a:t>
            </a:r>
          </a:p>
          <a:p>
            <a:r>
              <a:rPr lang="en-GB" dirty="0"/>
              <a:t>Open questions</a:t>
            </a:r>
          </a:p>
          <a:p>
            <a:r>
              <a:rPr lang="en-GB" dirty="0"/>
              <a:t>Next steps and scheduling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26F86-4A07-4B1B-A5F9-4F18A1347F38}"/>
              </a:ext>
            </a:extLst>
          </p:cNvPr>
          <p:cNvSpPr txBox="1"/>
          <p:nvPr/>
        </p:nvSpPr>
        <p:spPr>
          <a:xfrm>
            <a:off x="7531768" y="3136612"/>
            <a:ext cx="46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solidFill>
                  <a:srgbClr val="00B050"/>
                </a:solidFill>
              </a:rPr>
              <a:t>Discussion on the go</a:t>
            </a:r>
            <a:endParaRPr lang="de-CH" sz="3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6836-5D65-4528-AFF2-8901BB38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C78-929F-4F1A-B31F-956F2E3A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CEA Tool</a:t>
            </a:r>
          </a:p>
          <a:p>
            <a:pPr lvl="1"/>
            <a:r>
              <a:rPr lang="en-GB" dirty="0"/>
              <a:t>Sample of 1637 ‘zones’ (simply referred to as buildings hereon)</a:t>
            </a:r>
          </a:p>
          <a:p>
            <a:pPr lvl="2"/>
            <a:r>
              <a:rPr lang="en-GB" dirty="0"/>
              <a:t>Demand data validated against literature – CEA model output data within appropriate range for residential buildings, need to check other building types against literature values</a:t>
            </a:r>
          </a:p>
          <a:p>
            <a:pPr lvl="2"/>
            <a:r>
              <a:rPr lang="en-GB" dirty="0"/>
              <a:t>19 different building types over 1637 buildings – concern for ABM?</a:t>
            </a:r>
          </a:p>
          <a:p>
            <a:pPr lvl="3"/>
            <a:r>
              <a:rPr lang="en-GB" dirty="0"/>
              <a:t>Different occupancies, sizes, electricity demands</a:t>
            </a:r>
          </a:p>
          <a:p>
            <a:pPr lvl="2"/>
            <a:r>
              <a:rPr lang="en-GB" dirty="0"/>
              <a:t>Photovoltaic tool gives PV output in kWh for every hour (need a quick check to see if the numbers are ok, they should be)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900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442B-BE3C-4FA0-8490-89C2FACD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Status Continued…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171E-B194-4AA6-AADF-531C7B85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842"/>
            <a:ext cx="10515600" cy="547837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PV System ZEVs (Community Solar Regulations; </a:t>
            </a:r>
            <a:r>
              <a:rPr lang="en-GB" dirty="0" err="1"/>
              <a:t>EnergieSchweiz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30kW +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qualify for rebates under new law (Energy Act 2018)</a:t>
            </a:r>
          </a:p>
          <a:p>
            <a:pPr lvl="1"/>
            <a:r>
              <a:rPr lang="en-GB" dirty="0"/>
              <a:t>Yearly Demand 100 MWh+ (~30 households) </a:t>
            </a:r>
            <a:r>
              <a:rPr lang="en-GB" dirty="0">
                <a:sym typeface="Wingdings" panose="05000000000000000000" pitchFamily="2" charset="2"/>
              </a:rPr>
              <a:t> qualify for open electricity market</a:t>
            </a:r>
          </a:p>
          <a:p>
            <a:pPr lvl="2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 consider 30kW &lt; Community PV System Size &lt; </a:t>
            </a:r>
            <a:r>
              <a:rPr lang="en-GB" i="1" dirty="0">
                <a:solidFill>
                  <a:srgbClr val="00B050"/>
                </a:solidFill>
                <a:sym typeface="Wingdings" panose="05000000000000000000" pitchFamily="2" charset="2"/>
              </a:rPr>
              <a:t>need to define a max system size </a:t>
            </a:r>
          </a:p>
          <a:p>
            <a:pPr lvl="2"/>
            <a:r>
              <a:rPr lang="en-GB" i="1" dirty="0">
                <a:sym typeface="Wingdings" panose="05000000000000000000" pitchFamily="2" charset="2"/>
              </a:rPr>
              <a:t>Need to define minimum system size </a:t>
            </a:r>
            <a:r>
              <a:rPr lang="en-GB" dirty="0">
                <a:sym typeface="Wingdings" panose="05000000000000000000" pitchFamily="2" charset="2"/>
              </a:rPr>
              <a:t>&lt; Individual PV system size &lt; 30 kW?</a:t>
            </a:r>
            <a:endParaRPr lang="en-GB" dirty="0"/>
          </a:p>
          <a:p>
            <a:pPr lvl="1"/>
            <a:r>
              <a:rPr lang="en-GB" dirty="0"/>
              <a:t>Making a community:</a:t>
            </a:r>
          </a:p>
          <a:p>
            <a:pPr lvl="2"/>
            <a:r>
              <a:rPr lang="en-US" dirty="0"/>
              <a:t>At least one building must be adjacent to the building which installs the PV</a:t>
            </a:r>
          </a:p>
          <a:p>
            <a:pPr lvl="2"/>
            <a:r>
              <a:rPr lang="en-US" dirty="0"/>
              <a:t>Merger cannot extend over public land (</a:t>
            </a:r>
            <a:r>
              <a:rPr lang="en-US" dirty="0" err="1"/>
              <a:t>eg.</a:t>
            </a:r>
            <a:r>
              <a:rPr lang="en-US" dirty="0"/>
              <a:t> roads) and private property if owner not part of ZEV</a:t>
            </a:r>
          </a:p>
          <a:p>
            <a:pPr lvl="2"/>
            <a:r>
              <a:rPr lang="en-US" dirty="0"/>
              <a:t>Can't use distribution network</a:t>
            </a:r>
          </a:p>
          <a:p>
            <a:pPr lvl="2"/>
            <a:r>
              <a:rPr lang="en-US" dirty="0"/>
              <a:t>All properties must be connected behind same grid connection point</a:t>
            </a:r>
          </a:p>
          <a:p>
            <a:pPr lvl="2"/>
            <a:r>
              <a:rPr lang="en-US" dirty="0"/>
              <a:t>SIMPLE: we assume to create new ZEV (legal entity) – tenants + owner – can consider some fixed administrative costs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manually make communities due to so many restrictions! Need to define how I will do that!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233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EFD-B340-469B-9396-10F7822E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9563"/>
            <a:ext cx="10337800" cy="53080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v Community Solar</a:t>
            </a:r>
            <a:endParaRPr lang="de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DD3A3-E78C-4B78-9568-2966D5827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037693"/>
              </p:ext>
            </p:extLst>
          </p:nvPr>
        </p:nvGraphicFramePr>
        <p:xfrm>
          <a:off x="175491" y="678180"/>
          <a:ext cx="11951853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691">
                  <a:extLst>
                    <a:ext uri="{9D8B030D-6E8A-4147-A177-3AD203B41FA5}">
                      <a16:colId xmlns:a16="http://schemas.microsoft.com/office/drawing/2014/main" val="2692904558"/>
                    </a:ext>
                  </a:extLst>
                </a:gridCol>
                <a:gridCol w="4033211">
                  <a:extLst>
                    <a:ext uri="{9D8B030D-6E8A-4147-A177-3AD203B41FA5}">
                      <a16:colId xmlns:a16="http://schemas.microsoft.com/office/drawing/2014/main" val="1466144736"/>
                    </a:ext>
                  </a:extLst>
                </a:gridCol>
                <a:gridCol w="3983951">
                  <a:extLst>
                    <a:ext uri="{9D8B030D-6E8A-4147-A177-3AD203B41FA5}">
                      <a16:colId xmlns:a16="http://schemas.microsoft.com/office/drawing/2014/main" val="246048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Individual Solar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Community Solar</a:t>
                      </a:r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Definition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An individual household which owns their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A collection of households (in cooperation with the building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100% household owned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ZEV: Owned by households + owner; as share of PV system based on how much every individual invests.</a:t>
                      </a:r>
                    </a:p>
                    <a:p>
                      <a:r>
                        <a:rPr lang="de-CH" sz="1600" dirty="0"/>
                        <a:t>(keeping agents limited, don’t want to try other ownership models like utility owned etc)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7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Technical criteria: System Sizing?</a:t>
                      </a:r>
                      <a:br>
                        <a:rPr lang="de-CH" sz="1600" dirty="0"/>
                      </a:br>
                      <a:r>
                        <a:rPr lang="de-CH" sz="1600" dirty="0"/>
                        <a:t>To cover 60% of demand? (energieSchweiz heuristic)</a:t>
                      </a:r>
                    </a:p>
                    <a:p>
                      <a:r>
                        <a:rPr lang="de-CH" sz="1600" dirty="0"/>
                        <a:t>Or 2x demand (DG – for communities though)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&lt; 30 kWp? (too large anyway)</a:t>
                      </a:r>
                    </a:p>
                    <a:p>
                      <a:r>
                        <a:rPr lang="de-CH" sz="1600" dirty="0"/>
                        <a:t>&lt; 10 kWp might work as well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&gt;30 kWp</a:t>
                      </a:r>
                    </a:p>
                    <a:p>
                      <a:r>
                        <a:rPr lang="de-CH" sz="1600" dirty="0"/>
                        <a:t>&lt; </a:t>
                      </a:r>
                      <a:r>
                        <a:rPr lang="de-CH" sz="1600" i="1" dirty="0"/>
                        <a:t>max PV system size</a:t>
                      </a:r>
                      <a:endParaRPr lang="de-CH" sz="1600" dirty="0"/>
                    </a:p>
                    <a:p>
                      <a:r>
                        <a:rPr lang="de-CH" sz="1600" dirty="0"/>
                        <a:t>Also:</a:t>
                      </a:r>
                    </a:p>
                    <a:p>
                      <a:r>
                        <a:rPr lang="de-CH" sz="1600" dirty="0"/>
                        <a:t>&lt; 100 MWh of yearly electricity demand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6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Economic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Positive 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Positive NPV for all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Social criteria and attitudes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Peer effects as cost reductions in NPV formula</a:t>
                      </a:r>
                    </a:p>
                    <a:p>
                      <a:r>
                        <a:rPr lang="de-CH" sz="1600" dirty="0"/>
                        <a:t>Attitudes (TPB): create initial attitudes randomly, update throughout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Peer effects as cost reduction in NPV formula: radius of influence of neighbours is greater owing to more buildings in consideration for ZEV</a:t>
                      </a:r>
                    </a:p>
                    <a:p>
                      <a:endParaRPr lang="de-CH" sz="1600" dirty="0"/>
                    </a:p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67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5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E17C-AD84-429E-8FE9-6C3EB804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ABM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72D5-3B12-427F-BF6C-B4839D40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Muaafa</a:t>
            </a:r>
            <a:r>
              <a:rPr lang="en-GB" dirty="0"/>
              <a:t>: Very simple model, can include a lot more in it (just a neighbourhood effect translated to money saved for NPV calculation)</a:t>
            </a:r>
          </a:p>
          <a:p>
            <a:pPr lvl="1"/>
            <a:r>
              <a:rPr lang="en-GB" dirty="0"/>
              <a:t>What time scale for the simulation? 10 years, 20 years?</a:t>
            </a:r>
          </a:p>
          <a:p>
            <a:pPr lvl="2"/>
            <a:r>
              <a:rPr lang="en-GB" dirty="0"/>
              <a:t>Yearly decision making or higher resolution?</a:t>
            </a:r>
          </a:p>
          <a:p>
            <a:r>
              <a:rPr lang="en-GB" dirty="0"/>
              <a:t>They don’t consider the following:</a:t>
            </a:r>
          </a:p>
          <a:p>
            <a:pPr lvl="1"/>
            <a:r>
              <a:rPr lang="en-GB" dirty="0"/>
              <a:t>Population increase – if and how to include?</a:t>
            </a:r>
          </a:p>
          <a:p>
            <a:pPr lvl="1"/>
            <a:r>
              <a:rPr lang="en-GB" dirty="0"/>
              <a:t>Changing weather, demands, prices – how?</a:t>
            </a:r>
          </a:p>
          <a:p>
            <a:pPr lvl="2"/>
            <a:r>
              <a:rPr lang="en-GB" dirty="0"/>
              <a:t>CEA: only 1 weather file – </a:t>
            </a:r>
            <a:r>
              <a:rPr lang="en-GB" i="1" dirty="0"/>
              <a:t>need to ask if we can do more here!</a:t>
            </a:r>
          </a:p>
          <a:p>
            <a:pPr lvl="1"/>
            <a:r>
              <a:rPr lang="en-GB" dirty="0"/>
              <a:t>Agents’ attitudes</a:t>
            </a:r>
          </a:p>
          <a:p>
            <a:pPr lvl="2"/>
            <a:r>
              <a:rPr lang="en-GB" dirty="0"/>
              <a:t>Use historical prices/bills as some input to initial attitude of agent towards solar PV?</a:t>
            </a:r>
          </a:p>
          <a:p>
            <a:pPr lvl="2"/>
            <a:r>
              <a:rPr lang="en-GB" dirty="0"/>
              <a:t>How do these change? Use Theory of Planned behaviour ideology?</a:t>
            </a:r>
          </a:p>
          <a:p>
            <a:pPr lvl="3"/>
            <a:r>
              <a:rPr lang="en-GB" dirty="0"/>
              <a:t>TPB: attitudes formed by an individuals beliefs ( = initial attitude) about a behaviour and an evaluation of its outcomes ( = money savings, environmental impact)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773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D07-0C70-414A-B59F-976973E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E9F4-98CF-4C6A-9C2D-B4EC4246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new ZEV regulations in place, it makes more financial sense to install a (larger) community PV system to take advantage of the rebates.</a:t>
            </a:r>
          </a:p>
          <a:p>
            <a:r>
              <a:rPr lang="en-GB" dirty="0"/>
              <a:t>Of course, community PV systems are more complicated:</a:t>
            </a:r>
          </a:p>
          <a:p>
            <a:pPr lvl="1"/>
            <a:r>
              <a:rPr lang="en-GB" dirty="0"/>
              <a:t>Legal procedure to form ZEV </a:t>
            </a:r>
          </a:p>
          <a:p>
            <a:pPr lvl="1"/>
            <a:r>
              <a:rPr lang="en-GB" dirty="0"/>
              <a:t>More coordination and communication needed; splitting shares and costs etc</a:t>
            </a:r>
          </a:p>
          <a:p>
            <a:pPr lvl="1"/>
            <a:r>
              <a:rPr lang="en-GB" dirty="0"/>
              <a:t>Pros of community PV will outweigh individual PV </a:t>
            </a:r>
          </a:p>
          <a:p>
            <a:pPr lvl="1"/>
            <a:endParaRPr lang="en-GB" dirty="0"/>
          </a:p>
          <a:p>
            <a:r>
              <a:rPr lang="en-GB" dirty="0"/>
              <a:t>Do current ZEV regulations limit the optimal adoption of community PV systems?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631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483-CB0C-454C-A089-EE4CD76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8D2E-DDD1-4119-BA71-BB5276B3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«A comparison of Individual and Community PV adoption levels under current regulations in Switzerland using Agent-based Modelling»</a:t>
            </a:r>
          </a:p>
          <a:p>
            <a:r>
              <a:rPr lang="de-CH" dirty="0"/>
              <a:t>Deliverables:</a:t>
            </a:r>
          </a:p>
          <a:p>
            <a:pPr lvl="1"/>
            <a:r>
              <a:rPr lang="de-CH" dirty="0"/>
              <a:t>Model of Community adoption with ABM </a:t>
            </a:r>
          </a:p>
          <a:p>
            <a:pPr lvl="1"/>
            <a:r>
              <a:rPr lang="de-CH" dirty="0"/>
              <a:t>Comparison: Individual v Community</a:t>
            </a:r>
          </a:p>
          <a:p>
            <a:pPr lvl="2"/>
            <a:r>
              <a:rPr lang="en-GB" dirty="0"/>
              <a:t>Total installed capacity</a:t>
            </a:r>
          </a:p>
          <a:p>
            <a:pPr lvl="2"/>
            <a:r>
              <a:rPr lang="en-GB" dirty="0"/>
              <a:t>Geographical variability</a:t>
            </a:r>
          </a:p>
          <a:p>
            <a:pPr lvl="2"/>
            <a:r>
              <a:rPr lang="en-GB" dirty="0"/>
              <a:t>Temporal variability in adoption</a:t>
            </a:r>
          </a:p>
          <a:p>
            <a:pPr lvl="2"/>
            <a:r>
              <a:rPr lang="de-CH" dirty="0"/>
              <a:t>Variation in Prices</a:t>
            </a:r>
          </a:p>
          <a:p>
            <a:pPr lvl="1"/>
            <a:r>
              <a:rPr lang="de-CH" dirty="0"/>
              <a:t>Sensitivity analyses</a:t>
            </a:r>
          </a:p>
          <a:p>
            <a:pPr lvl="2"/>
            <a:r>
              <a:rPr lang="de-CH" dirty="0"/>
              <a:t>Prices of PV and electricity</a:t>
            </a:r>
          </a:p>
          <a:p>
            <a:pPr lvl="2"/>
            <a:r>
              <a:rPr lang="de-CH" dirty="0"/>
              <a:t>Rebates</a:t>
            </a:r>
          </a:p>
          <a:p>
            <a:pPr lvl="2"/>
            <a:r>
              <a:rPr lang="de-CH" dirty="0"/>
              <a:t>ZEV regulations</a:t>
            </a:r>
          </a:p>
          <a:p>
            <a:pPr lvl="2"/>
            <a:r>
              <a:rPr lang="de-CH" dirty="0"/>
              <a:t>Attitudes?</a:t>
            </a:r>
          </a:p>
        </p:txBody>
      </p:sp>
    </p:spTree>
    <p:extLst>
      <p:ext uri="{BB962C8B-B14F-4D97-AF65-F5344CB8AC3E}">
        <p14:creationId xmlns:p14="http://schemas.microsoft.com/office/powerpoint/2010/main" val="321987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2F62-BA73-466B-885D-C117966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as of now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A532-A3A7-46D1-B843-ECBC72C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Household definition?</a:t>
            </a:r>
          </a:p>
          <a:p>
            <a:pPr lvl="1"/>
            <a:r>
              <a:rPr lang="en-GB" dirty="0"/>
              <a:t>Building data available: demand and number of people but not households</a:t>
            </a:r>
          </a:p>
          <a:p>
            <a:pPr lvl="2"/>
            <a:r>
              <a:rPr lang="en-GB" dirty="0"/>
              <a:t>Split demand into x households?</a:t>
            </a:r>
          </a:p>
          <a:p>
            <a:pPr lvl="1"/>
            <a:r>
              <a:rPr lang="en-GB" dirty="0"/>
              <a:t>Incomes for these households? – Statistics Office? Random distributions?</a:t>
            </a:r>
          </a:p>
          <a:p>
            <a:r>
              <a:rPr lang="en-GB" dirty="0"/>
              <a:t>ABM</a:t>
            </a:r>
          </a:p>
          <a:p>
            <a:pPr lvl="1"/>
            <a:r>
              <a:rPr lang="en-GB" dirty="0"/>
              <a:t>Possible to build own model? </a:t>
            </a:r>
            <a:r>
              <a:rPr lang="en-GB" dirty="0" err="1"/>
              <a:t>Muaafa</a:t>
            </a:r>
            <a:r>
              <a:rPr lang="en-GB" dirty="0"/>
              <a:t> as blueprint?</a:t>
            </a:r>
          </a:p>
          <a:p>
            <a:pPr lvl="1"/>
            <a:r>
              <a:rPr lang="en-GB" dirty="0"/>
              <a:t>Software: Python seems best</a:t>
            </a:r>
          </a:p>
          <a:p>
            <a:pPr lvl="1"/>
            <a:r>
              <a:rPr lang="en-GB" dirty="0"/>
              <a:t>CEA number of buildings is 1637- will the ABM be meaningful then? Does identification of which building installed PV make sense given the limited random distribution possibilities?</a:t>
            </a:r>
          </a:p>
          <a:p>
            <a:pPr lvl="2"/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914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859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Master Thesis Updates </vt:lpstr>
      <vt:lpstr>Agenda</vt:lpstr>
      <vt:lpstr>Status</vt:lpstr>
      <vt:lpstr>Status Continued…</vt:lpstr>
      <vt:lpstr>Individual v Community Solar</vt:lpstr>
      <vt:lpstr>ABM</vt:lpstr>
      <vt:lpstr>Hypothesis</vt:lpstr>
      <vt:lpstr>Title</vt:lpstr>
      <vt:lpstr>Open Questions as of now</vt:lpstr>
      <vt:lpstr>Next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</dc:creator>
  <cp:lastModifiedBy>Prakhar Mehta</cp:lastModifiedBy>
  <cp:revision>19</cp:revision>
  <dcterms:created xsi:type="dcterms:W3CDTF">2019-01-10T09:36:47Z</dcterms:created>
  <dcterms:modified xsi:type="dcterms:W3CDTF">2019-01-11T09:48:47Z</dcterms:modified>
</cp:coreProperties>
</file>