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33"/>
  </p:notesMasterIdLst>
  <p:handoutMasterIdLst>
    <p:handoutMasterId r:id="rId34"/>
  </p:handoutMasterIdLst>
  <p:sldIdLst>
    <p:sldId id="268" r:id="rId10"/>
    <p:sldId id="269" r:id="rId11"/>
    <p:sldId id="278" r:id="rId12"/>
    <p:sldId id="272" r:id="rId13"/>
    <p:sldId id="276" r:id="rId14"/>
    <p:sldId id="277" r:id="rId15"/>
    <p:sldId id="273" r:id="rId16"/>
    <p:sldId id="274" r:id="rId17"/>
    <p:sldId id="280" r:id="rId18"/>
    <p:sldId id="282" r:id="rId19"/>
    <p:sldId id="283" r:id="rId20"/>
    <p:sldId id="284" r:id="rId21"/>
    <p:sldId id="285" r:id="rId22"/>
    <p:sldId id="281" r:id="rId23"/>
    <p:sldId id="286" r:id="rId24"/>
    <p:sldId id="287" r:id="rId25"/>
    <p:sldId id="288" r:id="rId26"/>
    <p:sldId id="289" r:id="rId27"/>
    <p:sldId id="291" r:id="rId28"/>
    <p:sldId id="292" r:id="rId29"/>
    <p:sldId id="293" r:id="rId30"/>
    <p:sldId id="290" r:id="rId31"/>
    <p:sldId id="294" r:id="rId32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3" autoAdjust="0"/>
    <p:restoredTop sz="94660"/>
  </p:normalViewPr>
  <p:slideViewPr>
    <p:cSldViewPr snapToObjects="1">
      <p:cViewPr varScale="1">
        <p:scale>
          <a:sx n="83" d="100"/>
          <a:sy n="83" d="100"/>
        </p:scale>
        <p:origin x="893" y="67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25.01.2019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25.01.2019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Master Thesis Update Week 6</a:t>
            </a:r>
          </a:p>
          <a:p>
            <a:r>
              <a:rPr lang="en-GB" dirty="0"/>
              <a:t>Prakhar Mehta</a:t>
            </a:r>
          </a:p>
          <a:p>
            <a:r>
              <a:rPr lang="en-GB" u="sng" dirty="0"/>
              <a:t>Supervisors:</a:t>
            </a:r>
            <a:r>
              <a:rPr lang="en-GB" dirty="0"/>
              <a:t> Danielle Griego, Alejandro Nunez-Jimenez</a:t>
            </a:r>
          </a:p>
          <a:p>
            <a:r>
              <a:rPr lang="en-GB" u="sng" dirty="0"/>
              <a:t>Professor:</a:t>
            </a:r>
            <a:r>
              <a:rPr lang="en-GB" dirty="0"/>
              <a:t> </a:t>
            </a:r>
            <a:r>
              <a:rPr lang="en-GB" dirty="0" err="1"/>
              <a:t>Dr.</a:t>
            </a:r>
            <a:r>
              <a:rPr lang="en-GB" dirty="0"/>
              <a:t> Arno Schlueter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An Analysis Of Individual And Community Solar PV Adoption Levels Under Current Regulations Using Agent-based Modelling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B66E8449-9496-41E6-9D07-28C31D9C81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39342"/>
            <a:ext cx="5576888" cy="4182666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9F0CB5-0EA1-4B95-A7A7-8D8CC6D5D9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Use TPB to decide if agent wants solar or not. Maybe a simpler, smaller TPB model used here incorporating:</a:t>
            </a:r>
          </a:p>
          <a:p>
            <a:pPr lvl="1"/>
            <a:r>
              <a:rPr lang="en-IN" dirty="0"/>
              <a:t>General environmental attitude</a:t>
            </a:r>
          </a:p>
          <a:p>
            <a:pPr lvl="1"/>
            <a:r>
              <a:rPr lang="en-IN" dirty="0"/>
              <a:t>Level of income/education</a:t>
            </a:r>
          </a:p>
          <a:p>
            <a:pPr lvl="1"/>
            <a:r>
              <a:rPr lang="en-IN" dirty="0"/>
              <a:t>Peer effects and subjective norm on solar PV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5B0B-A257-423D-B6E4-7474DA16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8920D-7E14-4531-951A-CB7B5422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BA22-0CCA-442A-BF56-F5D7175A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5A7ED7-081F-4146-9447-1664C16B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Adoption Mechanism 1: Do I want solar?</a:t>
            </a:r>
          </a:p>
        </p:txBody>
      </p:sp>
    </p:spTree>
    <p:extLst>
      <p:ext uri="{BB962C8B-B14F-4D97-AF65-F5344CB8AC3E}">
        <p14:creationId xmlns:p14="http://schemas.microsoft.com/office/powerpoint/2010/main" val="18128914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90FD9A47-75F9-481A-9BC2-1C1C70691D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39342"/>
            <a:ext cx="5576888" cy="4182666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CFB4D9-7E0F-42E4-9383-CD4956D237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2 choices – individual and community</a:t>
            </a:r>
          </a:p>
          <a:p>
            <a:r>
              <a:rPr lang="en-IN" dirty="0"/>
              <a:t>Individual</a:t>
            </a:r>
          </a:p>
          <a:p>
            <a:pPr lvl="1"/>
            <a:r>
              <a:rPr lang="en-IN" dirty="0"/>
              <a:t>Consider that agent has to do calculations and finds his optimum size and money savings</a:t>
            </a:r>
          </a:p>
          <a:p>
            <a:r>
              <a:rPr lang="en-IN" dirty="0"/>
              <a:t>Community</a:t>
            </a:r>
          </a:p>
          <a:p>
            <a:pPr lvl="1"/>
            <a:r>
              <a:rPr lang="en-IN" dirty="0"/>
              <a:t>Consider building owner as “Energy Champion” who takes care of admin and calculations, offers renters different scenarios</a:t>
            </a:r>
          </a:p>
          <a:p>
            <a:pPr lvl="1"/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8940E-B8E0-44DE-9229-ECC80BA9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B946B-9D06-4016-9748-FBEB0695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F00C4-9B86-47A0-AC0A-23C35217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B975F42-7716-4E8F-A150-51CCD46F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Adoption Mechanism 2: I want solar, what next?</a:t>
            </a:r>
          </a:p>
        </p:txBody>
      </p:sp>
    </p:spTree>
    <p:extLst>
      <p:ext uri="{BB962C8B-B14F-4D97-AF65-F5344CB8AC3E}">
        <p14:creationId xmlns:p14="http://schemas.microsoft.com/office/powerpoint/2010/main" val="66418713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text on a whiteboard&#10;&#10;Description generated with very high confidence">
            <a:extLst>
              <a:ext uri="{FF2B5EF4-FFF2-40B4-BE49-F238E27FC236}">
                <a16:creationId xmlns:a16="http://schemas.microsoft.com/office/drawing/2014/main" id="{1EFA9429-A09B-4981-823B-27255D479A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" t="28060"/>
          <a:stretch/>
        </p:blipFill>
        <p:spPr>
          <a:xfrm>
            <a:off x="323850" y="2024064"/>
            <a:ext cx="5576887" cy="41979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0B7D-361E-4923-91AA-5530A84CBF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Owner doing everything vs agent doing his own calculations </a:t>
            </a:r>
            <a:r>
              <a:rPr lang="en-IN" dirty="0">
                <a:sym typeface="Wingdings" panose="05000000000000000000" pitchFamily="2" charset="2"/>
              </a:rPr>
              <a:t> affects control</a:t>
            </a:r>
          </a:p>
          <a:p>
            <a:r>
              <a:rPr lang="en-IN" dirty="0">
                <a:sym typeface="Wingdings" panose="05000000000000000000" pitchFamily="2" charset="2"/>
              </a:rPr>
              <a:t>Information about sizing and savings  affects attitudes</a:t>
            </a:r>
          </a:p>
          <a:p>
            <a:r>
              <a:rPr lang="en-IN" dirty="0">
                <a:sym typeface="Wingdings" panose="05000000000000000000" pitchFamily="2" charset="2"/>
              </a:rPr>
              <a:t>Other agent attributes might be complementary, favouring one side over another</a:t>
            </a:r>
          </a:p>
          <a:p>
            <a:r>
              <a:rPr lang="en-IN" dirty="0">
                <a:sym typeface="Wingdings" panose="05000000000000000000" pitchFamily="2" charset="2"/>
              </a:rPr>
              <a:t>TPB is generally used to model behaviour with ONE decision as end goal – to do/not to do something. I’m not clear on using it to choose between doing TWO things. Maybe I need 2 separate TPBs?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ACB7A-0A2B-49DB-AB3A-663D9567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9928-6168-402F-83ED-4BA97994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64541-55BB-4A4D-BA41-C912EC84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01E480D-557C-4349-A0E6-B0ED19BC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Adoption Mechanism 3: Using TPB again </a:t>
            </a:r>
          </a:p>
        </p:txBody>
      </p:sp>
    </p:spTree>
    <p:extLst>
      <p:ext uri="{BB962C8B-B14F-4D97-AF65-F5344CB8AC3E}">
        <p14:creationId xmlns:p14="http://schemas.microsoft.com/office/powerpoint/2010/main" val="16980958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AF4B4-DC74-4048-8930-AACBC99DA5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Who starts first and why?</a:t>
            </a:r>
          </a:p>
          <a:p>
            <a:r>
              <a:rPr lang="en-IN" dirty="0"/>
              <a:t>After a year is simulated, what happens to variables, parameters and attributes? How does TIME feature in the model?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29E6C-5CAE-4FD1-BD1A-9E3AC45B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0BF8E-4A7B-4C4C-BDEB-4D5D6351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77380-D5C2-4F48-9081-A6973ABD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09C7B5-B8AF-4C7C-A719-BBFBBE83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Questions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D9D059-5E71-48F0-B909-582EFA92C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1" y="1268760"/>
            <a:ext cx="5577644" cy="4968529"/>
          </a:xfrm>
        </p:spPr>
        <p:txBody>
          <a:bodyPr/>
          <a:lstStyle/>
          <a:p>
            <a:r>
              <a:rPr lang="en-IN" sz="1800" dirty="0"/>
              <a:t>Community definition had the chicken and egg problem – size affects cost, and cost affects decisions which affects size</a:t>
            </a:r>
          </a:p>
          <a:p>
            <a:r>
              <a:rPr lang="en-IN" sz="1800" dirty="0"/>
              <a:t>If consider that building owner pays for community PV system, what size?</a:t>
            </a:r>
          </a:p>
          <a:p>
            <a:pPr lvl="1"/>
            <a:r>
              <a:rPr lang="en-IN" sz="1600" dirty="0"/>
              <a:t>Hence, scenarios of different sizes, and see adoption levels in each vs individual adoption</a:t>
            </a:r>
          </a:p>
          <a:p>
            <a:pPr lvl="1"/>
            <a:r>
              <a:rPr lang="en-IN" sz="1600" dirty="0"/>
              <a:t>Another problem arises – if building owner pays for community PV and agents simply consume energy at a price, then unfair to compare with individual adoption where agent must pay the capital cost of his system</a:t>
            </a:r>
          </a:p>
          <a:p>
            <a:pPr lvl="1"/>
            <a:r>
              <a:rPr lang="en-IN" sz="1600" dirty="0"/>
              <a:t>Do a minimum number of people need to say YES to adopt community solar? Or is it the owner who decides to install solar, based on his own TPB?</a:t>
            </a:r>
          </a:p>
        </p:txBody>
      </p:sp>
    </p:spTree>
    <p:extLst>
      <p:ext uri="{BB962C8B-B14F-4D97-AF65-F5344CB8AC3E}">
        <p14:creationId xmlns:p14="http://schemas.microsoft.com/office/powerpoint/2010/main" val="394255811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D34A92-2034-4BEC-A86D-02719BD12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Finalize modelling methodology – my theory of how decision making will work</a:t>
            </a:r>
          </a:p>
          <a:p>
            <a:r>
              <a:rPr lang="en-IN" dirty="0"/>
              <a:t>Make plots out of the Wiedikon area – QGIS and </a:t>
            </a:r>
            <a:r>
              <a:rPr lang="en-IN" dirty="0" err="1"/>
              <a:t>OpenStreetMaps</a:t>
            </a:r>
            <a:endParaRPr lang="en-IN" dirty="0"/>
          </a:p>
          <a:p>
            <a:r>
              <a:rPr lang="en-IN" dirty="0"/>
              <a:t>Use SFOE </a:t>
            </a:r>
            <a:r>
              <a:rPr lang="en-IN" dirty="0" err="1"/>
              <a:t>GeoInformatics</a:t>
            </a:r>
            <a:r>
              <a:rPr lang="en-IN" dirty="0"/>
              <a:t> office data as CEA PV tool validation</a:t>
            </a:r>
          </a:p>
          <a:p>
            <a:r>
              <a:rPr lang="en-IN" dirty="0"/>
              <a:t>Modelling basics</a:t>
            </a:r>
          </a:p>
          <a:p>
            <a:pPr lvl="1"/>
            <a:r>
              <a:rPr lang="en-IN" dirty="0"/>
              <a:t>Data collection</a:t>
            </a:r>
          </a:p>
          <a:p>
            <a:pPr lvl="1"/>
            <a:r>
              <a:rPr lang="en-IN" dirty="0"/>
              <a:t>Data filtering</a:t>
            </a:r>
          </a:p>
          <a:p>
            <a:pPr lvl="1"/>
            <a:r>
              <a:rPr lang="en-IN" dirty="0"/>
              <a:t>How to model TPB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C7F60-0AA6-483F-853F-DC0E5978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01D6C-2D27-46D2-A7D7-223BC763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32BE-26A4-4887-B789-AFAE09B8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1AAEE34-73FA-4CE1-BAB2-AD99B859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2 Weeks</a:t>
            </a:r>
          </a:p>
        </p:txBody>
      </p:sp>
    </p:spTree>
    <p:extLst>
      <p:ext uri="{BB962C8B-B14F-4D97-AF65-F5344CB8AC3E}">
        <p14:creationId xmlns:p14="http://schemas.microsoft.com/office/powerpoint/2010/main" val="25980084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2DD5BC-7CC1-43C6-B9E5-53DCB95C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Thanks for the lengthy discussion, since this was more brainstorming it took much more than an hour. </a:t>
            </a:r>
          </a:p>
          <a:p>
            <a:r>
              <a:rPr lang="en-IN" dirty="0"/>
              <a:t>For the next meeting on Friday in 2 weeks’ time (Feb 8), we can already schedule 1.5-2 hours. I will try to send in my slides by 4 PM the Thursday before if the meeting is in the morning.</a:t>
            </a:r>
          </a:p>
          <a:p>
            <a:r>
              <a:rPr lang="en-IN" dirty="0"/>
              <a:t>In the next slides I try to write down what I got from our discussion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116ED-C275-4A46-9D93-E6365054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69A0E-7084-4ECB-BA97-192DF9F5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15D02-A8FE-4C56-AF88-BC22A3E8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CB5DE8-FBB2-4E35-8C4C-C52631C8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Meeting after-thoughts</a:t>
            </a:r>
          </a:p>
        </p:txBody>
      </p:sp>
    </p:spTree>
    <p:extLst>
      <p:ext uri="{BB962C8B-B14F-4D97-AF65-F5344CB8AC3E}">
        <p14:creationId xmlns:p14="http://schemas.microsoft.com/office/powerpoint/2010/main" val="321829936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AFF98-D8C1-4F19-A7BC-49D52268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7B5DE-6A35-467A-965E-2214166F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D3E85-3C8E-4ADB-B8B9-5421414C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D989EBB-44F3-4DD3-90D7-D398169C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ZEV Regulations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C5673-B001-465B-A353-0BEAF8B6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22" y="594305"/>
            <a:ext cx="4643620" cy="261203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AB8C99-0C4F-4932-83B3-5CD665EB8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08" y="1412776"/>
            <a:ext cx="6918272" cy="4210046"/>
          </a:xfrm>
        </p:spPr>
        <p:txBody>
          <a:bodyPr/>
          <a:lstStyle/>
          <a:p>
            <a:r>
              <a:rPr lang="en-IN" dirty="0"/>
              <a:t>ZEV regulations – will be interesting to see how results are affected as the limit I define for the ZEV is varied (100 kW, 50 kW,…) </a:t>
            </a:r>
            <a:r>
              <a:rPr lang="en-IN" dirty="0">
                <a:sym typeface="Wingdings" panose="05000000000000000000" pitchFamily="2" charset="2"/>
              </a:rPr>
              <a:t> probably part of sensitivity analysis</a:t>
            </a:r>
            <a:endParaRPr lang="en-IN" dirty="0"/>
          </a:p>
          <a:p>
            <a:pPr lvl="1"/>
            <a:r>
              <a:rPr lang="en-IN" dirty="0"/>
              <a:t>Rooftop availability can limit the PV system installation size</a:t>
            </a:r>
          </a:p>
          <a:p>
            <a:r>
              <a:rPr lang="en-IN" dirty="0"/>
              <a:t>Side note: Since the </a:t>
            </a:r>
            <a:r>
              <a:rPr lang="en-IN" dirty="0" err="1"/>
              <a:t>FiT</a:t>
            </a:r>
            <a:r>
              <a:rPr lang="en-IN" dirty="0"/>
              <a:t> is so low, it may not even be an interesting factor in the monetary calculations. </a:t>
            </a:r>
          </a:p>
          <a:p>
            <a:r>
              <a:rPr lang="en-IN" dirty="0"/>
              <a:t>Need to check if there is a cap on the initial investment subsidy, as used to be the case for the old KEV regulations</a:t>
            </a:r>
          </a:p>
        </p:txBody>
      </p:sp>
    </p:spTree>
    <p:extLst>
      <p:ext uri="{BB962C8B-B14F-4D97-AF65-F5344CB8AC3E}">
        <p14:creationId xmlns:p14="http://schemas.microsoft.com/office/powerpoint/2010/main" val="405703312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D9897F-0ED9-4F59-B560-415F82766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1" y="1592714"/>
            <a:ext cx="5577644" cy="4644575"/>
          </a:xfrm>
        </p:spPr>
        <p:txBody>
          <a:bodyPr/>
          <a:lstStyle/>
          <a:p>
            <a:r>
              <a:rPr lang="en-IN" dirty="0"/>
              <a:t>Check if single family free-standing homes are co-incidentally 11% of all the buildings I have </a:t>
            </a:r>
            <a:endParaRPr lang="en-IN" dirty="0">
              <a:sym typeface="Wingdings" panose="05000000000000000000" pitchFamily="2" charset="2"/>
            </a:endParaRPr>
          </a:p>
          <a:p>
            <a:pPr lvl="1"/>
            <a:r>
              <a:rPr lang="en-IN" dirty="0">
                <a:sym typeface="Wingdings" panose="05000000000000000000" pitchFamily="2" charset="2"/>
              </a:rPr>
              <a:t>45.38% residential – don’t have breakdown on the ‘Zone’ level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If I look at raw building data, there are”</a:t>
            </a:r>
          </a:p>
          <a:p>
            <a:pPr lvl="2"/>
            <a:r>
              <a:rPr lang="en-IN" dirty="0">
                <a:sym typeface="Wingdings" panose="05000000000000000000" pitchFamily="2" charset="2"/>
              </a:rPr>
              <a:t>0.7% </a:t>
            </a:r>
            <a:r>
              <a:rPr lang="en-GB" dirty="0" err="1"/>
              <a:t>Einfamilienhaus</a:t>
            </a:r>
            <a:r>
              <a:rPr lang="en-GB" dirty="0"/>
              <a:t> </a:t>
            </a:r>
            <a:r>
              <a:rPr lang="en-GB" dirty="0" err="1"/>
              <a:t>friestehend</a:t>
            </a:r>
            <a:r>
              <a:rPr lang="en-GB" dirty="0"/>
              <a:t> = free standing single family home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16.64 % </a:t>
            </a:r>
            <a:r>
              <a:rPr lang="en-GB" dirty="0" err="1"/>
              <a:t>Einfamilienhaus</a:t>
            </a:r>
            <a:r>
              <a:rPr lang="en-GB" dirty="0"/>
              <a:t> </a:t>
            </a:r>
            <a:r>
              <a:rPr lang="en-GB" dirty="0" err="1"/>
              <a:t>angebaut</a:t>
            </a:r>
            <a:r>
              <a:rPr lang="en-GB" dirty="0"/>
              <a:t> = single family home extended (whatever that means)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Could probably assume that all single family homes = 17.34% are owner occupied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Will need to look at how Sabine grouped buildings into zones</a:t>
            </a:r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FB4F8-6822-4F80-A3C3-9C83B9657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5565" y="3645024"/>
            <a:ext cx="5567205" cy="2592265"/>
          </a:xfrm>
        </p:spPr>
        <p:txBody>
          <a:bodyPr/>
          <a:lstStyle/>
          <a:p>
            <a:r>
              <a:rPr lang="en-IN" dirty="0">
                <a:sym typeface="Wingdings" panose="05000000000000000000" pitchFamily="2" charset="2"/>
              </a:rPr>
              <a:t>Community system size chicken and egg problem: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Start with scenario with maximum rooftop coverage, vary it according to results OR as a sensitivity analysis</a:t>
            </a:r>
          </a:p>
          <a:p>
            <a:r>
              <a:rPr lang="en-IN" dirty="0">
                <a:sym typeface="Wingdings" panose="05000000000000000000" pitchFamily="2" charset="2"/>
              </a:rPr>
              <a:t>Batteries – include in thesis report as scope for future research</a:t>
            </a:r>
            <a:endParaRPr lang="en-IN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0B4D3-6FA0-4586-8672-DA1F0558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6416-E214-4505-B429-BA305432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31D34-4EAC-45C2-AD3F-6D3A19A6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CAE7F1-EC38-44A7-879C-B1A5B258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Adoption Mechanism – some ground rules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581CB-8018-4FDC-B127-0478AD5B7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698" y="620714"/>
            <a:ext cx="5049409" cy="284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847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2AA62B-3254-439A-AD2D-4AB133D6D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672" y="620714"/>
            <a:ext cx="4962128" cy="279119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C88EC46-D9F7-4584-8C55-02C7FA98E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161" y="3717032"/>
            <a:ext cx="5567205" cy="2197001"/>
          </a:xfrm>
        </p:spPr>
        <p:txBody>
          <a:bodyPr/>
          <a:lstStyle/>
          <a:p>
            <a:pPr marL="742950" lvl="1" indent="-285750"/>
            <a:r>
              <a:rPr lang="en-US" sz="1600" dirty="0"/>
              <a:t>Maybe this is included at a later stage, as we discussed on the whiteboard. Pictures in the following slides</a:t>
            </a:r>
          </a:p>
          <a:p>
            <a:pPr marL="742950" lvl="1" indent="-285750"/>
            <a:r>
              <a:rPr lang="en-US" sz="1600" dirty="0"/>
              <a:t>Then what is the point of info? </a:t>
            </a:r>
          </a:p>
          <a:p>
            <a:pPr marL="285750" indent="-285750"/>
            <a:endParaRPr lang="en-US" sz="1600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5B56-DBFA-4758-9F9B-19E3E2EE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5DB7-E952-4E43-9E8C-9FE6F2A0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9BFD5-F598-4AFB-BD21-EED5B548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18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7FF182E-9D43-4471-80CE-65DBF68D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Use of TPB – summarizing discussion related to TPB here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D0F61B-DBB4-4D06-9377-F015C6B6F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1" y="1592714"/>
            <a:ext cx="5577644" cy="4644575"/>
          </a:xfrm>
        </p:spPr>
        <p:txBody>
          <a:bodyPr/>
          <a:lstStyle/>
          <a:p>
            <a:r>
              <a:rPr lang="en-IN" dirty="0"/>
              <a:t>KISS principle – keep it simple, stupido</a:t>
            </a:r>
          </a:p>
          <a:p>
            <a:r>
              <a:rPr lang="en-IN" dirty="0"/>
              <a:t>Attitudes</a:t>
            </a:r>
          </a:p>
          <a:p>
            <a:pPr lvl="1"/>
            <a:r>
              <a:rPr lang="en-IN" i="1" dirty="0">
                <a:solidFill>
                  <a:srgbClr val="C00000"/>
                </a:solidFill>
              </a:rPr>
              <a:t>New: Perceived individual/community advantage? Attractiveness of solar?</a:t>
            </a:r>
          </a:p>
          <a:p>
            <a:pPr lvl="1"/>
            <a:r>
              <a:rPr lang="en-IN" dirty="0"/>
              <a:t>Including ease/difficulty if owner explains everything/agent does calculations himself is very subjective and difficult/questionable how to include. Hence leave this out or model as a cost? I will think more.</a:t>
            </a:r>
          </a:p>
          <a:p>
            <a:pPr lvl="1"/>
            <a:r>
              <a:rPr lang="en-IN" dirty="0"/>
              <a:t>Information - Not sure I understand completely</a:t>
            </a:r>
          </a:p>
          <a:p>
            <a:pPr lvl="2"/>
            <a:r>
              <a:rPr lang="en-IN" dirty="0"/>
              <a:t>The info I had thought as important would be the expected savings calculated from PV size, demand etc. </a:t>
            </a:r>
          </a:p>
          <a:p>
            <a:pPr lvl="3"/>
            <a:r>
              <a:rPr lang="en-IN" dirty="0"/>
              <a:t>Makes sense that if this info does not change with time then no need to include it – need to think about this based on the mechanism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61420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D0F61B-DBB4-4D06-9377-F015C6B6F2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Subjective Norms</a:t>
            </a:r>
          </a:p>
          <a:p>
            <a:pPr lvl="1"/>
            <a:r>
              <a:rPr lang="en-IN" dirty="0"/>
              <a:t>Peer effects are better encapsulated here than in PBC</a:t>
            </a:r>
          </a:p>
          <a:p>
            <a:pPr lvl="1"/>
            <a:r>
              <a:rPr lang="en-IN" i="1" dirty="0">
                <a:solidFill>
                  <a:srgbClr val="C00000"/>
                </a:solidFill>
              </a:rPr>
              <a:t>New: fraction of neighbours in the own plot (or maybe even own building) that say YES for adopting individual/community solar</a:t>
            </a:r>
          </a:p>
          <a:p>
            <a:pPr lvl="2"/>
            <a:r>
              <a:rPr lang="en-IN" i="1" dirty="0">
                <a:solidFill>
                  <a:srgbClr val="C00000"/>
                </a:solidFill>
              </a:rPr>
              <a:t>Individual solar adoption and community solar adoption by neighbours should have different effect on subjective norms of the agent!</a:t>
            </a:r>
          </a:p>
          <a:p>
            <a:pPr lvl="1"/>
            <a:r>
              <a:rPr lang="en-IN" dirty="0"/>
              <a:t>Distribution of community/individualistic mindsets – in subjective norms or PBC?</a:t>
            </a:r>
          </a:p>
          <a:p>
            <a:pPr lvl="2"/>
            <a:r>
              <a:rPr lang="en-IN" dirty="0"/>
              <a:t>The Swiss have a sharing culture – can look at car sharing tendencies/other shared goods for appropriate quantification and inclusion in my model</a:t>
            </a:r>
          </a:p>
          <a:p>
            <a:pPr lvl="2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B602-1E71-4854-BFF0-FA735A7EA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5565" y="3645024"/>
            <a:ext cx="5567205" cy="2592265"/>
          </a:xfrm>
        </p:spPr>
        <p:txBody>
          <a:bodyPr/>
          <a:lstStyle/>
          <a:p>
            <a:endParaRPr lang="en-US" sz="1600" dirty="0"/>
          </a:p>
          <a:p>
            <a:pPr marL="285750" indent="-285750"/>
            <a:r>
              <a:rPr lang="en-US" dirty="0"/>
              <a:t>Perceived </a:t>
            </a:r>
            <a:r>
              <a:rPr lang="en-GB" dirty="0"/>
              <a:t>Behavioural</a:t>
            </a:r>
            <a:r>
              <a:rPr lang="en-US" dirty="0"/>
              <a:t> Control</a:t>
            </a:r>
          </a:p>
          <a:p>
            <a:pPr marL="742950" lvl="1" indent="-285750"/>
            <a:r>
              <a:rPr lang="en-US" sz="2000" dirty="0"/>
              <a:t>Some sort of attribute/variable that can include relationship between owner-renter and if either makes a proposal for a PV system</a:t>
            </a:r>
          </a:p>
          <a:p>
            <a:pPr marL="285750" indent="-285750"/>
            <a:r>
              <a:rPr lang="en-US" dirty="0"/>
              <a:t>Neglecting Actual </a:t>
            </a:r>
            <a:r>
              <a:rPr lang="en-GB" dirty="0"/>
              <a:t>Behavioural</a:t>
            </a:r>
            <a:r>
              <a:rPr lang="en-US" dirty="0"/>
              <a:t> Control</a:t>
            </a:r>
          </a:p>
          <a:p>
            <a:pPr marL="285750" indent="-285750"/>
            <a:endParaRPr lang="en-US" sz="1600" dirty="0"/>
          </a:p>
          <a:p>
            <a:pPr marL="285750" indent="-285750"/>
            <a:endParaRPr lang="en-US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5B56-DBFA-4758-9F9B-19E3E2EE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5DB7-E952-4E43-9E8C-9FE6F2A0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9BFD5-F598-4AFB-BD21-EED5B548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19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7FF182E-9D43-4471-80CE-65DBF68D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TPB – summarizing discussion related to TPB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2AA62B-3254-439A-AD2D-4AB133D6D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672" y="620714"/>
            <a:ext cx="4962128" cy="279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775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</p:spPr>
        <p:txBody>
          <a:bodyPr/>
          <a:lstStyle/>
          <a:p>
            <a:r>
              <a:rPr lang="en-GB" dirty="0"/>
              <a:t>Alt-</a:t>
            </a:r>
            <a:r>
              <a:rPr lang="en-GB" dirty="0" err="1"/>
              <a:t>Wiedikon</a:t>
            </a:r>
            <a:r>
              <a:rPr lang="en-GB" dirty="0"/>
              <a:t> is beautiful. 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3" name="Picture Placeholder 2" descr="A close up of a map&#10;&#10;Description generated with high confidence">
            <a:extLst>
              <a:ext uri="{FF2B5EF4-FFF2-40B4-BE49-F238E27FC236}">
                <a16:creationId xmlns:a16="http://schemas.microsoft.com/office/drawing/2014/main" id="{D3AA142E-EC90-4C86-ADBD-4538EEC1D8F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0" b="271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2795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5B56-DBFA-4758-9F9B-19E3E2EE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5DB7-E952-4E43-9E8C-9FE6F2A0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9BFD5-F598-4AFB-BD21-EED5B548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20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7FF182E-9D43-4471-80CE-65DBF68D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6575822" cy="972000"/>
          </a:xfrm>
        </p:spPr>
        <p:txBody>
          <a:bodyPr/>
          <a:lstStyle/>
          <a:p>
            <a:r>
              <a:rPr lang="en-IN" dirty="0"/>
              <a:t>Use of TPB – summarizing discussion related to TPB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2AA62B-3254-439A-AD2D-4AB133D6D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672" y="620714"/>
            <a:ext cx="4962128" cy="279119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D0F61B-DBB4-4D06-9377-F015C6B6F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700808"/>
            <a:ext cx="6575822" cy="4536477"/>
          </a:xfrm>
        </p:spPr>
        <p:txBody>
          <a:bodyPr/>
          <a:lstStyle/>
          <a:p>
            <a:r>
              <a:rPr lang="en-IN" dirty="0"/>
              <a:t>Incorporating everything together: ANJ’s example</a:t>
            </a:r>
          </a:p>
          <a:p>
            <a:pPr lvl="1"/>
            <a:r>
              <a:rPr lang="en-IN" dirty="0"/>
              <a:t>Agent attributes vary between 0-1 and a weighted sum is taken as the intention.</a:t>
            </a:r>
          </a:p>
          <a:p>
            <a:pPr lvl="2"/>
            <a:r>
              <a:rPr lang="en-IN" dirty="0"/>
              <a:t>Need to think on the how, what and why about weights to consider</a:t>
            </a:r>
          </a:p>
          <a:p>
            <a:pPr lvl="1"/>
            <a:r>
              <a:rPr lang="en-IN" dirty="0"/>
              <a:t>From intention to behaviour</a:t>
            </a:r>
          </a:p>
          <a:p>
            <a:pPr lvl="2"/>
            <a:r>
              <a:rPr lang="en-IN" dirty="0"/>
              <a:t>Since we have 3 potential behavioural outcomes, some sort of sub-mechanism to include this. Example from ANJ was to have an order of states (community &gt; individual &gt; no solar) which feed back into the intention. This can be via an economic evaluation.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256CA-B215-425B-BF72-6D3E9986D70D}"/>
              </a:ext>
            </a:extLst>
          </p:cNvPr>
          <p:cNvSpPr txBox="1"/>
          <p:nvPr/>
        </p:nvSpPr>
        <p:spPr>
          <a:xfrm>
            <a:off x="7220297" y="3483352"/>
            <a:ext cx="47600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0363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C7DDA-01B0-4ED0-8F6A-54B19D91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B8C02-78C9-45F6-884B-70679A0B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15C63-E701-4D21-B78C-342611A5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21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7E86FB-ED5D-48C2-9EE0-86C2BF04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Whiteboard</a:t>
            </a:r>
          </a:p>
        </p:txBody>
      </p:sp>
      <p:pic>
        <p:nvPicPr>
          <p:cNvPr id="8" name="Content Placeholder 7" descr="A close up of text on a whiteboard&#10;&#10;Description generated with very high confidence">
            <a:extLst>
              <a:ext uri="{FF2B5EF4-FFF2-40B4-BE49-F238E27FC236}">
                <a16:creationId xmlns:a16="http://schemas.microsoft.com/office/drawing/2014/main" id="{70E26263-3821-4F64-B8CF-235DBBBAD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t="9531" r="1152" b="4694"/>
          <a:stretch/>
        </p:blipFill>
        <p:spPr>
          <a:xfrm>
            <a:off x="1629123" y="1220755"/>
            <a:ext cx="7848872" cy="5232581"/>
          </a:xfrm>
        </p:spPr>
      </p:pic>
    </p:spTree>
    <p:extLst>
      <p:ext uri="{BB962C8B-B14F-4D97-AF65-F5344CB8AC3E}">
        <p14:creationId xmlns:p14="http://schemas.microsoft.com/office/powerpoint/2010/main" val="314245509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7DE8B-7510-4B37-9852-305DC387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38D33-BC4E-4D35-A165-8857CB91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5425-E639-4E2E-AF0B-A511259E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22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FCDA75-CEC5-413A-AB37-48898677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Attributes, variables and parameters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86483-58FE-4916-A4B5-52ADBA2B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696" y="617785"/>
            <a:ext cx="4746104" cy="2669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2472E2-5861-4E41-B1B6-2C19D24F6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682" y="3397047"/>
            <a:ext cx="4746104" cy="266968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F33658-0E86-45D9-8526-460D1CA5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52" y="1292024"/>
            <a:ext cx="6791846" cy="4945262"/>
          </a:xfrm>
        </p:spPr>
        <p:txBody>
          <a:bodyPr/>
          <a:lstStyle/>
          <a:p>
            <a:r>
              <a:rPr lang="en-IN" dirty="0"/>
              <a:t>Need to fix mechanism first, then see what is important/needed, and accordingly decide on how to include them</a:t>
            </a:r>
          </a:p>
          <a:p>
            <a:pPr lvl="1"/>
            <a:r>
              <a:rPr lang="en-IN" dirty="0"/>
              <a:t>Maybe some are binary variables</a:t>
            </a:r>
          </a:p>
          <a:p>
            <a:pPr lvl="1"/>
            <a:r>
              <a:rPr lang="en-IN" dirty="0"/>
              <a:t>Some can be ranges</a:t>
            </a:r>
          </a:p>
          <a:p>
            <a:pPr lvl="1"/>
            <a:r>
              <a:rPr lang="en-IN" dirty="0"/>
              <a:t>…</a:t>
            </a:r>
          </a:p>
          <a:p>
            <a:r>
              <a:rPr lang="en-IN" dirty="0"/>
              <a:t>Must classify agents into different categories:</a:t>
            </a:r>
          </a:p>
          <a:p>
            <a:pPr lvl="1"/>
            <a:r>
              <a:rPr lang="en-IN" dirty="0"/>
              <a:t>Agent X – building owner</a:t>
            </a:r>
          </a:p>
          <a:p>
            <a:pPr lvl="1"/>
            <a:r>
              <a:rPr lang="en-IN" dirty="0"/>
              <a:t>Agent Y – renter in a multi-family home</a:t>
            </a:r>
          </a:p>
          <a:p>
            <a:pPr lvl="1"/>
            <a:r>
              <a:rPr lang="en-IN" dirty="0"/>
              <a:t>…</a:t>
            </a:r>
          </a:p>
          <a:p>
            <a:pPr lvl="1"/>
            <a:r>
              <a:rPr lang="en-IN" dirty="0"/>
              <a:t>Think about the mechanisms – same or different mechanism for different agents?</a:t>
            </a:r>
          </a:p>
        </p:txBody>
      </p:sp>
    </p:spTree>
    <p:extLst>
      <p:ext uri="{BB962C8B-B14F-4D97-AF65-F5344CB8AC3E}">
        <p14:creationId xmlns:p14="http://schemas.microsoft.com/office/powerpoint/2010/main" val="119393258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45F477-F69D-43E6-866A-DE9FEB5B72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Community sizing – agree with scenarios of different sizes</a:t>
            </a:r>
          </a:p>
          <a:p>
            <a:r>
              <a:rPr lang="en-GB" dirty="0"/>
              <a:t>Owner paying for community system</a:t>
            </a:r>
          </a:p>
          <a:p>
            <a:pPr lvl="1"/>
            <a:r>
              <a:rPr lang="en-GB" dirty="0"/>
              <a:t>Will need to see how model results are affected and include another scenario in which even users of the solar energy pay for initial capital costs</a:t>
            </a:r>
          </a:p>
          <a:p>
            <a:pPr lvl="1"/>
            <a:r>
              <a:rPr lang="en-GB" dirty="0"/>
              <a:t>Owner-renter relationship to be kept neutral or </a:t>
            </a:r>
            <a:r>
              <a:rPr lang="en-GB"/>
              <a:t>rather neglected</a:t>
            </a:r>
            <a:endParaRPr lang="en-GB" dirty="0"/>
          </a:p>
          <a:p>
            <a:r>
              <a:rPr lang="en-GB" dirty="0"/>
              <a:t>Consider first that owner just decides to install solar, that’s how adoption works today</a:t>
            </a:r>
          </a:p>
          <a:p>
            <a:pPr lvl="1"/>
            <a:r>
              <a:rPr lang="en-GB" dirty="0"/>
              <a:t>Futuristic scenario where renters/users are part of the decision making process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033371-D1EB-47CB-B9E3-5FD437AC5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5565" y="3789040"/>
            <a:ext cx="5567205" cy="2448249"/>
          </a:xfrm>
        </p:spPr>
        <p:txBody>
          <a:bodyPr/>
          <a:lstStyle/>
          <a:p>
            <a:r>
              <a:rPr lang="en-GB" dirty="0"/>
              <a:t>Who starts first is answered by the mechanism itself – depending on attributes, thresholds for adoption are crossed</a:t>
            </a:r>
          </a:p>
          <a:p>
            <a:r>
              <a:rPr lang="en-GB" dirty="0"/>
              <a:t>Time isn’t a worry anymore, just need to ensure that the appropriate variables and attributes are changed correctly/reasonably (need to figure that out as well)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014EA-4ED8-4188-914F-8DB3004D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73178-9F2D-4268-9BA5-02797DAD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15FA-BD4B-498D-9BA6-701F0782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23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F30D7-A670-47AA-9EBF-3ED29DA1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Answers to Open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CECC4-66DD-46F0-81F6-C8FB0B273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464" y="599436"/>
            <a:ext cx="5030336" cy="28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401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E649F3-122F-4A41-988C-C202773B7A6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“I think I know why no one has tried to model community adoption before.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This shit is complicated.”</a:t>
            </a:r>
          </a:p>
          <a:p>
            <a:pPr marL="0" indent="0" algn="ct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IN" dirty="0">
                <a:solidFill>
                  <a:schemeClr val="bg1"/>
                </a:solidFill>
              </a:rPr>
              <a:t>~ Prakhar Mehta</a:t>
            </a:r>
          </a:p>
          <a:p>
            <a:pPr marL="0" indent="0" algn="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“I like complicated.”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46A0-33E2-461F-A79A-6ACBB8F7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E10E7-8DDE-427C-8313-4477C56C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994D3-9BA5-4A1C-93FD-41D1C9F7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B77E23A-998F-4D17-BEA4-7DBAE322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Quote(s) of the month</a:t>
            </a:r>
          </a:p>
        </p:txBody>
      </p:sp>
    </p:spTree>
    <p:extLst>
      <p:ext uri="{BB962C8B-B14F-4D97-AF65-F5344CB8AC3E}">
        <p14:creationId xmlns:p14="http://schemas.microsoft.com/office/powerpoint/2010/main" val="16506876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592714"/>
            <a:ext cx="11537950" cy="46413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ZEV regulation – now 100% clear!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Adoption mechanism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Some ground rules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Agent attributes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Variables, Parameters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How it should work (partly, as of now)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Open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Next 2 weeks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Finalizing the modelling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Data collection and filtering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Modelling basics and outline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10339-F432-41D0-B90E-22001B14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4D3E5-9854-4873-89EB-1F318782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EBD81-EB55-47B1-84E4-58E21450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B746F-8BB4-41C9-BEA7-969F3209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ZEV Regulation – now 100% clear!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996168-65DB-4FE9-9EA0-B93BBBBD8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412776"/>
            <a:ext cx="11537950" cy="4821334"/>
          </a:xfrm>
        </p:spPr>
        <p:txBody>
          <a:bodyPr/>
          <a:lstStyle/>
          <a:p>
            <a:r>
              <a:rPr lang="en-IN" dirty="0"/>
              <a:t>ZEV has no size restrictions</a:t>
            </a:r>
          </a:p>
          <a:p>
            <a:r>
              <a:rPr lang="en-IN" dirty="0"/>
              <a:t>Solar PV systems</a:t>
            </a:r>
          </a:p>
          <a:p>
            <a:pPr lvl="1"/>
            <a:r>
              <a:rPr lang="en-IN" dirty="0"/>
              <a:t>2 kW – 50 MW </a:t>
            </a:r>
            <a:r>
              <a:rPr lang="en-IN" dirty="0">
                <a:sym typeface="Wingdings" panose="05000000000000000000" pitchFamily="2" charset="2"/>
              </a:rPr>
              <a:t> one-time remuneration = </a:t>
            </a:r>
            <a:r>
              <a:rPr lang="en-IN" dirty="0"/>
              <a:t>basic + performance contribution</a:t>
            </a:r>
          </a:p>
          <a:p>
            <a:pPr lvl="2"/>
            <a:r>
              <a:rPr lang="en-IN" dirty="0"/>
              <a:t>1600 + 460/kW (&lt; 30 kW)   </a:t>
            </a:r>
            <a:r>
              <a:rPr lang="en-IN" b="1" u="sng" dirty="0"/>
              <a:t>OR</a:t>
            </a:r>
          </a:p>
          <a:p>
            <a:pPr lvl="2"/>
            <a:r>
              <a:rPr lang="en-IN" dirty="0"/>
              <a:t>1600 + 340/kW (&lt; 100 kW) </a:t>
            </a:r>
            <a:r>
              <a:rPr lang="en-IN" b="1" u="sng" dirty="0"/>
              <a:t>OR</a:t>
            </a:r>
          </a:p>
          <a:p>
            <a:pPr lvl="2"/>
            <a:r>
              <a:rPr lang="en-IN" dirty="0"/>
              <a:t>1400 + 300/kW (&gt; 100 kW)</a:t>
            </a:r>
          </a:p>
          <a:p>
            <a:pPr lvl="1"/>
            <a:r>
              <a:rPr lang="en-IN" dirty="0"/>
              <a:t>2kW – 99.999 kW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No </a:t>
            </a:r>
            <a:r>
              <a:rPr lang="en-IN" dirty="0" err="1">
                <a:solidFill>
                  <a:srgbClr val="FF0000"/>
                </a:solidFill>
                <a:sym typeface="Wingdings" panose="05000000000000000000" pitchFamily="2" charset="2"/>
              </a:rPr>
              <a:t>FiT</a:t>
            </a:r>
            <a:endParaRPr lang="en-I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>
                <a:sym typeface="Wingdings" panose="05000000000000000000" pitchFamily="2" charset="2"/>
              </a:rPr>
              <a:t>100 kW +  </a:t>
            </a:r>
            <a:r>
              <a:rPr lang="en-IN" dirty="0" err="1">
                <a:sym typeface="Wingdings" panose="05000000000000000000" pitchFamily="2" charset="2"/>
              </a:rPr>
              <a:t>FiT</a:t>
            </a:r>
            <a:r>
              <a:rPr lang="en-IN" dirty="0">
                <a:sym typeface="Wingdings" panose="05000000000000000000" pitchFamily="2" charset="2"/>
              </a:rPr>
              <a:t> available = 7.91 </a:t>
            </a:r>
            <a:r>
              <a:rPr lang="en-IN" dirty="0" err="1">
                <a:sym typeface="Wingdings" panose="05000000000000000000" pitchFamily="2" charset="2"/>
              </a:rPr>
              <a:t>Rp</a:t>
            </a:r>
            <a:r>
              <a:rPr lang="en-IN" dirty="0">
                <a:sym typeface="Wingdings" panose="05000000000000000000" pitchFamily="2" charset="2"/>
              </a:rPr>
              <a:t>./kWh in Zurich</a:t>
            </a:r>
          </a:p>
          <a:p>
            <a:r>
              <a:rPr lang="en-IN" dirty="0">
                <a:sym typeface="Wingdings" panose="05000000000000000000" pitchFamily="2" charset="2"/>
              </a:rPr>
              <a:t>Community solar (ZEV) has better chances of being &gt;=100 kW system to take advantage of </a:t>
            </a:r>
            <a:r>
              <a:rPr lang="en-IN" dirty="0" err="1">
                <a:sym typeface="Wingdings" panose="05000000000000000000" pitchFamily="2" charset="2"/>
              </a:rPr>
              <a:t>FiTs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In thesis: consider ZEV only for size &gt;=100 kW, not 30 kW as I thought previously! Changes dynamics, means I need more households to be a part of the community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817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6D527-974A-46A0-833D-F0A2471D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35F37-2F69-42E5-8D30-24F2AA23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E2B14-AFBC-46F5-AE1B-12B3DFEA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620087-7B08-427D-AD50-58C9D44A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Adoption Mechanism - some ground rules</a:t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0D412C-E4BB-429E-8824-F745FD71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5565" y="1340768"/>
            <a:ext cx="5567205" cy="489652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Assumptions</a:t>
            </a:r>
          </a:p>
          <a:p>
            <a:r>
              <a:rPr lang="en-IN" dirty="0">
                <a:sym typeface="Wingdings" panose="05000000000000000000" pitchFamily="2" charset="2"/>
              </a:rPr>
              <a:t>Individuals who rent apartments are still allowed to install their own solar PV</a:t>
            </a:r>
          </a:p>
          <a:p>
            <a:r>
              <a:rPr lang="en-IN" dirty="0">
                <a:sym typeface="Wingdings" panose="05000000000000000000" pitchFamily="2" charset="2"/>
              </a:rPr>
              <a:t>Renters stay for lifetime of PV system</a:t>
            </a:r>
          </a:p>
          <a:p>
            <a:r>
              <a:rPr lang="en-IN" dirty="0">
                <a:sym typeface="Wingdings" panose="05000000000000000000" pitchFamily="2" charset="2"/>
              </a:rPr>
              <a:t>Chicken and egg problem of community system sizing and costs – solved by considering scenarios of different system sizes</a:t>
            </a:r>
          </a:p>
          <a:p>
            <a:r>
              <a:rPr lang="en-IN" dirty="0">
                <a:sym typeface="Wingdings" panose="05000000000000000000" pitchFamily="2" charset="2"/>
              </a:rPr>
              <a:t>Urge to consider that buildings install greater solar than needed so as to facilitate community systems and sharing with buildings with no solar potential</a:t>
            </a:r>
          </a:p>
          <a:p>
            <a:r>
              <a:rPr lang="en-IN" dirty="0">
                <a:sym typeface="Wingdings" panose="05000000000000000000" pitchFamily="2" charset="2"/>
              </a:rPr>
              <a:t>Not considering batteries – they change everything</a:t>
            </a:r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E512CE-998A-414C-AA09-C92664795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1" y="1340768"/>
            <a:ext cx="5577644" cy="489652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Known facts I consider</a:t>
            </a:r>
          </a:p>
          <a:p>
            <a:r>
              <a:rPr lang="en-IN" dirty="0"/>
              <a:t>Zurich </a:t>
            </a:r>
            <a:r>
              <a:rPr lang="en-IN" dirty="0">
                <a:sym typeface="Wingdings" panose="05000000000000000000" pitchFamily="2" charset="2"/>
              </a:rPr>
              <a:t> 89% renters!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Maybe consider the remaining 11% owned households as all being single family detached houses?</a:t>
            </a:r>
          </a:p>
          <a:p>
            <a:r>
              <a:rPr lang="en-IN" dirty="0">
                <a:sym typeface="Wingdings" panose="05000000000000000000" pitchFamily="2" charset="2"/>
              </a:rPr>
              <a:t>Owner is important in the adoption mechanism consideration – something I only realized on Wednesday</a:t>
            </a:r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59933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Theory of Planned Behaviour for decision making – need help</a:t>
            </a:r>
          </a:p>
        </p:txBody>
      </p:sp>
      <p:pic>
        <p:nvPicPr>
          <p:cNvPr id="1026" name="Picture 2" descr="Image result for theory of planned behavior">
            <a:extLst>
              <a:ext uri="{FF2B5EF4-FFF2-40B4-BE49-F238E27FC236}">
                <a16:creationId xmlns:a16="http://schemas.microsoft.com/office/drawing/2014/main" id="{CFF344E4-0C29-4787-AC2C-C0E67D22A3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071" y="2047168"/>
            <a:ext cx="7809060" cy="380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2B8991-172E-46FF-8F9F-E5996FDD0146}"/>
              </a:ext>
            </a:extLst>
          </p:cNvPr>
          <p:cNvSpPr txBox="1"/>
          <p:nvPr/>
        </p:nvSpPr>
        <p:spPr>
          <a:xfrm>
            <a:off x="430849" y="1760940"/>
            <a:ext cx="3384376" cy="1200329"/>
          </a:xfrm>
          <a:prstGeom prst="rect">
            <a:avLst/>
          </a:prstGeom>
          <a:solidFill>
            <a:srgbClr val="91056A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Info: prices, expected savings from CEA data, calculation.</a:t>
            </a:r>
          </a:p>
          <a:p>
            <a:r>
              <a:rPr lang="en-IN" dirty="0">
                <a:solidFill>
                  <a:schemeClr val="bg1"/>
                </a:solidFill>
              </a:rPr>
              <a:t>Environmental attitudes/beliefs from Swiss surveys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70187-B27F-4BF4-9910-1D6272751169}"/>
              </a:ext>
            </a:extLst>
          </p:cNvPr>
          <p:cNvSpPr txBox="1"/>
          <p:nvPr/>
        </p:nvSpPr>
        <p:spPr>
          <a:xfrm>
            <a:off x="430849" y="3207441"/>
            <a:ext cx="3142490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What society thinks of solar – (community/individual differentiate?) from Swiss surveys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82BB9-6B86-41DD-B131-C9E22E610B0F}"/>
              </a:ext>
            </a:extLst>
          </p:cNvPr>
          <p:cNvSpPr txBox="1"/>
          <p:nvPr/>
        </p:nvSpPr>
        <p:spPr>
          <a:xfrm>
            <a:off x="430849" y="4554400"/>
            <a:ext cx="3142490" cy="175432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Does agent feel confident enough to do it?</a:t>
            </a:r>
          </a:p>
          <a:p>
            <a:r>
              <a:rPr lang="en-IN" dirty="0">
                <a:solidFill>
                  <a:schemeClr val="bg1"/>
                </a:solidFill>
              </a:rPr>
              <a:t>Depends on how many peers have solar</a:t>
            </a:r>
          </a:p>
          <a:p>
            <a:r>
              <a:rPr lang="en-IN" dirty="0">
                <a:solidFill>
                  <a:schemeClr val="bg1"/>
                </a:solidFill>
              </a:rPr>
              <a:t>Easier for community solar as simply join ZEV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3AF5C4-F173-47F7-B392-B57CBB46ECFE}"/>
              </a:ext>
            </a:extLst>
          </p:cNvPr>
          <p:cNvSpPr/>
          <p:nvPr/>
        </p:nvSpPr>
        <p:spPr>
          <a:xfrm>
            <a:off x="7821811" y="2538063"/>
            <a:ext cx="288032" cy="2376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61ADE-A25B-49E9-BCE3-943E2B3196D1}"/>
              </a:ext>
            </a:extLst>
          </p:cNvPr>
          <p:cNvSpPr txBox="1"/>
          <p:nvPr/>
        </p:nvSpPr>
        <p:spPr>
          <a:xfrm>
            <a:off x="8142981" y="2214897"/>
            <a:ext cx="29191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How to incorporate everything together?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E3DA7-1036-49D0-B85E-D010E2CF7B78}"/>
              </a:ext>
            </a:extLst>
          </p:cNvPr>
          <p:cNvSpPr txBox="1"/>
          <p:nvPr/>
        </p:nvSpPr>
        <p:spPr>
          <a:xfrm>
            <a:off x="9910042" y="5733256"/>
            <a:ext cx="207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Consider/neglect?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3CBAA0-1724-4272-B9FD-AD2973AD923A}"/>
              </a:ext>
            </a:extLst>
          </p:cNvPr>
          <p:cNvSpPr/>
          <p:nvPr/>
        </p:nvSpPr>
        <p:spPr>
          <a:xfrm>
            <a:off x="9766027" y="3582887"/>
            <a:ext cx="185976" cy="8277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3940CD-24AF-440F-B3D9-3764F09C7D80}"/>
              </a:ext>
            </a:extLst>
          </p:cNvPr>
          <p:cNvSpPr txBox="1"/>
          <p:nvPr/>
        </p:nvSpPr>
        <p:spPr>
          <a:xfrm>
            <a:off x="9128839" y="4355668"/>
            <a:ext cx="168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How to model this?</a:t>
            </a:r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BE7F57-30D0-4AC8-9930-FD90309F38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Agent X renting a flat in a Multi-family Residential Building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Attributes</a:t>
            </a:r>
          </a:p>
          <a:p>
            <a:r>
              <a:rPr lang="en-IN" dirty="0"/>
              <a:t>Greedy/not greedy – how much he values money</a:t>
            </a:r>
          </a:p>
          <a:p>
            <a:r>
              <a:rPr lang="en-IN" dirty="0"/>
              <a:t>Environmental attitude</a:t>
            </a:r>
          </a:p>
          <a:p>
            <a:r>
              <a:rPr lang="en-IN" dirty="0"/>
              <a:t>Income/education level – need either as a proxy for his perception of control (</a:t>
            </a:r>
            <a:r>
              <a:rPr lang="en-IN" dirty="0" err="1"/>
              <a:t>pbc</a:t>
            </a:r>
            <a:r>
              <a:rPr lang="en-IN" dirty="0"/>
              <a:t> element)</a:t>
            </a:r>
          </a:p>
          <a:p>
            <a:r>
              <a:rPr lang="en-IN" dirty="0"/>
              <a:t>Motivation to comply with society? Or degree to which he cares to satisfy peers’ expectations</a:t>
            </a:r>
          </a:p>
          <a:p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0158D3C-1F12-4361-B93A-F3D10870C8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Agent Y owns a commercial complex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Attributes</a:t>
            </a:r>
          </a:p>
          <a:p>
            <a:r>
              <a:rPr lang="en-IN" dirty="0"/>
              <a:t>Greedy/not greedy – how much he values money</a:t>
            </a:r>
          </a:p>
          <a:p>
            <a:r>
              <a:rPr lang="en-IN" dirty="0"/>
              <a:t>Environmental attitude</a:t>
            </a:r>
          </a:p>
          <a:p>
            <a:r>
              <a:rPr lang="en-IN" dirty="0"/>
              <a:t>Generally higher perception of control (greater confidence) as businessmen tend to reduce costs?</a:t>
            </a:r>
          </a:p>
          <a:p>
            <a:r>
              <a:rPr lang="en-IN" dirty="0"/>
              <a:t>Motivation to comply with society? Or degree to which he cares to satisfy peers’ / customers’ expectations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A discussion on agent attributes</a:t>
            </a:r>
          </a:p>
        </p:txBody>
      </p:sp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B4C9C-7E6D-45FF-BCB7-3D02142FB4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Parameters</a:t>
            </a:r>
          </a:p>
          <a:p>
            <a:pPr lvl="1"/>
            <a:r>
              <a:rPr lang="en-IN" dirty="0"/>
              <a:t>ZEV defined regulations on which </a:t>
            </a:r>
            <a:r>
              <a:rPr lang="en-IN" i="1" dirty="0"/>
              <a:t>plots </a:t>
            </a:r>
            <a:r>
              <a:rPr lang="en-IN" dirty="0"/>
              <a:t>can form a ZEV</a:t>
            </a:r>
          </a:p>
          <a:p>
            <a:pPr lvl="1"/>
            <a:r>
              <a:rPr lang="en-IN" dirty="0"/>
              <a:t>Geographical information of agent, his neighbours</a:t>
            </a:r>
          </a:p>
          <a:p>
            <a:pPr lvl="1"/>
            <a:r>
              <a:rPr lang="en-IN" dirty="0"/>
              <a:t>Relationship with owner – good/bad? Makes agent more/less likely to work together with owner</a:t>
            </a:r>
          </a:p>
          <a:p>
            <a:pPr lvl="1"/>
            <a:r>
              <a:rPr lang="en-IN" i="1" dirty="0"/>
              <a:t>Demographic information – is this agent attribute or parameter?</a:t>
            </a:r>
          </a:p>
          <a:p>
            <a:pPr lvl="2"/>
            <a:r>
              <a:rPr lang="en-IN" i="1" dirty="0"/>
              <a:t>Income</a:t>
            </a:r>
          </a:p>
          <a:p>
            <a:pPr lvl="2"/>
            <a:r>
              <a:rPr lang="en-IN" i="1" dirty="0"/>
              <a:t>Education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9B1D4-2218-4EE7-8A2F-954373F4C2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  <a:p>
            <a:pPr lvl="1"/>
            <a:r>
              <a:rPr lang="en-IN" dirty="0"/>
              <a:t>Electricity prices</a:t>
            </a:r>
          </a:p>
          <a:p>
            <a:pPr lvl="1"/>
            <a:r>
              <a:rPr lang="en-IN" dirty="0"/>
              <a:t>PV system prices</a:t>
            </a:r>
          </a:p>
          <a:p>
            <a:pPr lvl="1"/>
            <a:r>
              <a:rPr lang="en-IN" dirty="0"/>
              <a:t>Rebate and </a:t>
            </a:r>
            <a:r>
              <a:rPr lang="en-IN" dirty="0" err="1"/>
              <a:t>FiT</a:t>
            </a:r>
            <a:r>
              <a:rPr lang="en-IN" dirty="0"/>
              <a:t> levels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C2FD7-1660-4A40-B454-060ABC6C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C9B88-3408-464F-95A3-0D33640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B100F-2DA2-47A1-B240-46A28786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B48266-42C7-416D-A5AC-77A6BF5A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Parameters and variables in the model</a:t>
            </a:r>
          </a:p>
        </p:txBody>
      </p:sp>
    </p:spTree>
    <p:extLst>
      <p:ext uri="{BB962C8B-B14F-4D97-AF65-F5344CB8AC3E}">
        <p14:creationId xmlns:p14="http://schemas.microsoft.com/office/powerpoint/2010/main" val="30481014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705</TotalTime>
  <Words>2307</Words>
  <Application>Microsoft Office PowerPoint</Application>
  <PresentationFormat>Custom</PresentationFormat>
  <Paragraphs>271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An Analysis Of Individual And Community Solar PV Adoption Levels Under Current Regulations Using Agent-based Modelling</vt:lpstr>
      <vt:lpstr>Alt-Wiedikon is beautiful. </vt:lpstr>
      <vt:lpstr>Quote(s) of the month</vt:lpstr>
      <vt:lpstr>Agenda</vt:lpstr>
      <vt:lpstr>ZEV Regulation – now 100% clear!</vt:lpstr>
      <vt:lpstr>Adoption Mechanism - some ground rules </vt:lpstr>
      <vt:lpstr>Use of Theory of Planned Behaviour for decision making – need help</vt:lpstr>
      <vt:lpstr>A discussion on agent attributes</vt:lpstr>
      <vt:lpstr>Parameters and variables in the model</vt:lpstr>
      <vt:lpstr>Adoption Mechanism 1: Do I want solar?</vt:lpstr>
      <vt:lpstr>Adoption Mechanism 2: I want solar, what next?</vt:lpstr>
      <vt:lpstr>Adoption Mechanism 3: Using TPB again </vt:lpstr>
      <vt:lpstr>Open Questions</vt:lpstr>
      <vt:lpstr>Next 2 Weeks</vt:lpstr>
      <vt:lpstr>Meeting after-thoughts</vt:lpstr>
      <vt:lpstr>ZEV Regulations</vt:lpstr>
      <vt:lpstr>Adoption Mechanism – some ground rules</vt:lpstr>
      <vt:lpstr>Use of TPB – summarizing discussion related to TPB here</vt:lpstr>
      <vt:lpstr>Use of TPB – summarizing discussion related to TPB here</vt:lpstr>
      <vt:lpstr>Use of TPB – summarizing discussion related to TPB here</vt:lpstr>
      <vt:lpstr>The Whiteboard</vt:lpstr>
      <vt:lpstr>Attributes, variables and parameters</vt:lpstr>
      <vt:lpstr>Open Answers to Open Questions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Individual And Community Solar PV Adoption Levels Under Current Regulations Using Agent-based Modelling</dc:title>
  <dc:creator>Prakhar Mehta</dc:creator>
  <cp:lastModifiedBy>Prakhar Mehta</cp:lastModifiedBy>
  <cp:revision>36</cp:revision>
  <cp:lastPrinted>2013-06-08T11:22:51Z</cp:lastPrinted>
  <dcterms:created xsi:type="dcterms:W3CDTF">2019-01-24T13:11:02Z</dcterms:created>
  <dcterms:modified xsi:type="dcterms:W3CDTF">2019-01-25T16:11:01Z</dcterms:modified>
</cp:coreProperties>
</file>