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2" r:id="rId7"/>
    <p:sldId id="263" r:id="rId8"/>
    <p:sldId id="265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CBEB-25D8-4233-A7B6-6518845A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A6DF-6B9B-4699-8231-765AB017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BE6D-6802-44AB-86A2-03A8712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F5BA-6C92-4483-A2A2-5FA6E6B9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815F-AFB5-4F88-9977-01FEB250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6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D5F8-9BB4-46B1-8EB2-482203D8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D5DA1-13BF-42DA-BC07-3064DCD3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2309-259A-44F5-ACE1-F017AED9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4155-5998-40EF-9094-5C14192B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C97D-2F90-4BA3-BA1E-E3E91733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63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6510E-6CE2-459F-8F7C-6AF6139F1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E29A9-A770-4E33-9ECC-9EA12246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54FD-0751-4ABE-9507-B88C17AD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ADC4-A23C-42F6-B331-6988293A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EC68-7934-4071-81A2-42A622E6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8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247-E7CC-419D-A9E3-720A2430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185D-5461-4B12-912D-D1D26666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6BF8-F66A-498F-82C4-63A5F0E8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12DE-CA86-4265-A6EF-BB266528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D985-273C-46F3-B5F3-F95B9138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76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34A5-5C26-416F-B59A-2AAD2FC1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4FC3-2FC0-4068-BCB8-5479D0B1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3B5D-BFE0-4ADB-A713-4E1F2B4E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7542-5CF4-45F6-BE4E-F9119075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21F5-5B91-42D6-BF37-A1B57463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1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4BC-96B6-47D9-BA9B-66A17E5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03E7-217E-40F6-B6B0-9F309A94B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74CB-9985-46E3-AED3-FD209504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890D-157B-42C1-9E57-9575474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EF2B-15A8-4EEE-BCD2-FBEAA9C6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167F-AC35-4BE9-8CC2-6D7592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0BD-28E3-48A7-BBB7-F19F9D81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7815-203A-4B0F-BEA2-59F25B66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5B74-E38E-4ACF-9EBF-A1B8FB93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47BAE-40CD-45AD-8A10-803431E7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39C4F-888D-4B5E-B699-0D0CB9750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C06B-223C-4FAC-A936-D0813314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02485-6799-4D4C-B8AC-836C954A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8D169-80E1-4084-8178-0A9D5D3C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4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151-A811-460F-A19B-80AEA5DD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7A96-68F5-4CEE-B670-B5F9A89A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0368E-EE72-421F-8C5E-90300541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97866-D5FF-411D-B276-CCF553DF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5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C595C-647B-46CF-B276-658C2A85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035E-7DF2-4D70-9E46-41DB7967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934A-197D-4966-9FC4-A465FB6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3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9A61-CE0C-47FF-BF65-58992F2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AF5A-802B-4226-BB19-D50BE7D9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3624-2633-43C5-B83B-7DFBC4F2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F0E0E-2305-4E00-B54F-08B900E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0885-DE43-4F22-823B-1C9AE74C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79CD-BA28-40C2-AC5E-F28C42FE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1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D8C8-E492-4C61-938A-1640D6BF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9DFA-AED3-48CD-AA7B-A21F6A3CC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07304-937F-4D32-9A31-6101EE46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6EAF-9802-4AA9-83F9-BF52925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EAB01-AFAB-46BD-B35C-03BC73C7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3A6AB-63A8-49D8-83DD-74CD0C13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58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6FE8-97ED-4B6C-9B10-BD88B468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1CC1-04A3-4732-88AE-E9571B29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D568-30CC-4DF7-9046-CD37B18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38F7-1AB5-4A9F-ACA1-A7736F0704B0}" type="datetimeFigureOut">
              <a:rPr lang="de-CH" smtClean="0"/>
              <a:t>10.01.2019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CDC4-8AE0-4BA0-9816-B3AE6CC5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F21-3A88-4F04-B811-F0DA5228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5639-0561-4DC4-9597-8DCBAA47EB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A378-E19C-483D-9FF1-AD7F08D4F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Master Thesis 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21ED3-2550-46A4-8EFB-E37B966CB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Prakhar Mehta</a:t>
            </a:r>
          </a:p>
          <a:p>
            <a:r>
              <a:rPr lang="en-GB" dirty="0"/>
              <a:t>11</a:t>
            </a:r>
            <a:r>
              <a:rPr lang="en-GB" baseline="30000" dirty="0"/>
              <a:t>th</a:t>
            </a:r>
            <a:r>
              <a:rPr lang="en-GB" dirty="0"/>
              <a:t> January 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40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2F62-BA73-466B-885D-C117966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as of now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A532-A3A7-46D1-B843-ECBC72C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Household definition?</a:t>
            </a:r>
          </a:p>
          <a:p>
            <a:pPr lvl="1"/>
            <a:r>
              <a:rPr lang="en-GB" dirty="0"/>
              <a:t>Building data available: demand and number of people but not households</a:t>
            </a:r>
          </a:p>
          <a:p>
            <a:pPr lvl="2"/>
            <a:r>
              <a:rPr lang="en-GB" dirty="0"/>
              <a:t>Split demand into x households?</a:t>
            </a:r>
          </a:p>
          <a:p>
            <a:pPr lvl="1"/>
            <a:r>
              <a:rPr lang="en-GB" dirty="0"/>
              <a:t>Incomes for these households? – Statistics Office? Random distributions?</a:t>
            </a:r>
          </a:p>
          <a:p>
            <a:r>
              <a:rPr lang="en-GB" dirty="0"/>
              <a:t>ABM</a:t>
            </a:r>
          </a:p>
          <a:p>
            <a:pPr lvl="1"/>
            <a:r>
              <a:rPr lang="en-GB" dirty="0"/>
              <a:t>Possible to build own model? </a:t>
            </a:r>
            <a:r>
              <a:rPr lang="en-GB" dirty="0" err="1"/>
              <a:t>Muaafa</a:t>
            </a:r>
            <a:r>
              <a:rPr lang="en-GB" dirty="0"/>
              <a:t> as blueprint?</a:t>
            </a:r>
          </a:p>
          <a:p>
            <a:pPr lvl="1"/>
            <a:r>
              <a:rPr lang="en-GB" dirty="0"/>
              <a:t>Software: Python seems best</a:t>
            </a:r>
          </a:p>
          <a:p>
            <a:pPr lvl="1"/>
            <a:r>
              <a:rPr lang="en-GB" dirty="0"/>
              <a:t>CEA number of buildings is 1637- will the ABM be meaningful then? Does identification of which building installed PV make sense given the limited random distribution possibilities?</a:t>
            </a:r>
          </a:p>
          <a:p>
            <a:pPr lvl="2"/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91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138-518D-4894-8B95-89486B6C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month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A90-B322-45DD-8644-5D4F9E53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Jan Week 3: ODD for ABM, Make Communities</a:t>
            </a:r>
          </a:p>
          <a:p>
            <a:r>
              <a:rPr lang="en-GB" dirty="0"/>
              <a:t>Jan Week 4: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94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288BA-66E1-463F-8E3A-EFBE8B76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EE06A-B50B-476D-8C01-E488CC1C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Status</a:t>
            </a:r>
          </a:p>
          <a:p>
            <a:r>
              <a:rPr lang="en-GB" dirty="0"/>
              <a:t>Hypothesis of problem and thesis title</a:t>
            </a:r>
          </a:p>
          <a:p>
            <a:r>
              <a:rPr lang="en-GB" dirty="0"/>
              <a:t>Use of </a:t>
            </a:r>
            <a:r>
              <a:rPr lang="en-GB" dirty="0" err="1"/>
              <a:t>Netlogo</a:t>
            </a:r>
            <a:r>
              <a:rPr lang="en-GB" dirty="0"/>
              <a:t> or Python?</a:t>
            </a:r>
          </a:p>
          <a:p>
            <a:r>
              <a:rPr lang="en-GB" dirty="0"/>
              <a:t>Discussion on model – individual and community</a:t>
            </a:r>
          </a:p>
          <a:p>
            <a:pPr lvl="1"/>
            <a:r>
              <a:rPr lang="en-GB" dirty="0"/>
              <a:t>ODD</a:t>
            </a:r>
          </a:p>
          <a:p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26F86-4A07-4B1B-A5F9-4F18A1347F38}"/>
              </a:ext>
            </a:extLst>
          </p:cNvPr>
          <p:cNvSpPr txBox="1"/>
          <p:nvPr/>
        </p:nvSpPr>
        <p:spPr>
          <a:xfrm>
            <a:off x="3850105" y="4804610"/>
            <a:ext cx="46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solidFill>
                  <a:srgbClr val="00B050"/>
                </a:solidFill>
              </a:rPr>
              <a:t>Discussion on the go</a:t>
            </a:r>
            <a:endParaRPr lang="de-CH" sz="3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6836-5D65-4528-AFF2-8901BB38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C78-929F-4F1A-B31F-956F2E3A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CEA Tool</a:t>
            </a:r>
          </a:p>
          <a:p>
            <a:pPr lvl="1"/>
            <a:r>
              <a:rPr lang="en-GB" dirty="0"/>
              <a:t>Sample of 1637 ‘zones’ (simply referred to as buildings hereon)</a:t>
            </a:r>
          </a:p>
          <a:p>
            <a:pPr lvl="2"/>
            <a:r>
              <a:rPr lang="en-GB" dirty="0"/>
              <a:t>Demand data validated against literature – CEA model output data within appropriate range for residential buildings, need to check other building types against literature values</a:t>
            </a:r>
          </a:p>
          <a:p>
            <a:pPr lvl="2"/>
            <a:r>
              <a:rPr lang="en-GB" dirty="0"/>
              <a:t>19 different building types over 1637 buildings – concern for ABM?</a:t>
            </a:r>
          </a:p>
          <a:p>
            <a:pPr lvl="3"/>
            <a:r>
              <a:rPr lang="en-GB" dirty="0"/>
              <a:t>Different occupancies, sizes, electricity demands</a:t>
            </a:r>
          </a:p>
          <a:p>
            <a:pPr lvl="2"/>
            <a:r>
              <a:rPr lang="en-GB" dirty="0"/>
              <a:t>Photovoltaic tool gives PV output in kWh for every hour (need a quick check to see if the numbers are ok, they should be)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90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442B-BE3C-4FA0-8490-89C2FACD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Status Continued…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171E-B194-4AA6-AADF-531C7B85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842"/>
            <a:ext cx="10515600" cy="5478379"/>
          </a:xfrm>
        </p:spPr>
        <p:txBody>
          <a:bodyPr/>
          <a:lstStyle/>
          <a:p>
            <a:r>
              <a:rPr lang="en-GB" dirty="0"/>
              <a:t>PV System ZEVs (Community Solar Regulations; </a:t>
            </a:r>
            <a:r>
              <a:rPr lang="en-GB" dirty="0" err="1"/>
              <a:t>EnergieSchweiz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30kW +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qualify for rebates under new law (Energy Act 2018)</a:t>
            </a:r>
          </a:p>
          <a:p>
            <a:pPr lvl="1"/>
            <a:r>
              <a:rPr lang="en-GB" dirty="0"/>
              <a:t>Yearly Demand 100 MWh+ (~30 households) </a:t>
            </a:r>
            <a:r>
              <a:rPr lang="en-GB" dirty="0">
                <a:sym typeface="Wingdings" panose="05000000000000000000" pitchFamily="2" charset="2"/>
              </a:rPr>
              <a:t> qualify for open electricity market</a:t>
            </a:r>
          </a:p>
          <a:p>
            <a:pPr lvl="2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 consider 30kW &lt; Community PV System Size &lt; </a:t>
            </a:r>
            <a:r>
              <a:rPr lang="en-GB" i="1" dirty="0">
                <a:solidFill>
                  <a:srgbClr val="00B050"/>
                </a:solidFill>
                <a:sym typeface="Wingdings" panose="05000000000000000000" pitchFamily="2" charset="2"/>
              </a:rPr>
              <a:t>need to define a max system size </a:t>
            </a:r>
          </a:p>
          <a:p>
            <a:pPr lvl="2"/>
            <a:r>
              <a:rPr lang="en-GB" i="1" dirty="0">
                <a:sym typeface="Wingdings" panose="05000000000000000000" pitchFamily="2" charset="2"/>
              </a:rPr>
              <a:t>Need to define minimum system size </a:t>
            </a:r>
            <a:r>
              <a:rPr lang="en-GB" dirty="0">
                <a:sym typeface="Wingdings" panose="05000000000000000000" pitchFamily="2" charset="2"/>
              </a:rPr>
              <a:t>&lt; Individual PV system size &lt; 30 kW</a:t>
            </a:r>
            <a:endParaRPr lang="en-GB" dirty="0"/>
          </a:p>
          <a:p>
            <a:pPr lvl="1"/>
            <a:r>
              <a:rPr lang="en-GB" dirty="0"/>
              <a:t>Making a community:</a:t>
            </a:r>
          </a:p>
          <a:p>
            <a:pPr lvl="2"/>
            <a:r>
              <a:rPr lang="en-US" dirty="0"/>
              <a:t>At least one building must be adjacent to the building which installs the PV</a:t>
            </a:r>
          </a:p>
          <a:p>
            <a:pPr lvl="2"/>
            <a:r>
              <a:rPr lang="en-US" dirty="0"/>
              <a:t>Merger cannot extend over public land (</a:t>
            </a:r>
            <a:r>
              <a:rPr lang="en-US" dirty="0" err="1"/>
              <a:t>eg.</a:t>
            </a:r>
            <a:r>
              <a:rPr lang="en-US" dirty="0"/>
              <a:t> roads) and private property if owner not part of ZEV</a:t>
            </a:r>
          </a:p>
          <a:p>
            <a:pPr lvl="2"/>
            <a:r>
              <a:rPr lang="en-US" dirty="0"/>
              <a:t>Can't use distribution network</a:t>
            </a:r>
          </a:p>
          <a:p>
            <a:pPr lvl="2"/>
            <a:r>
              <a:rPr lang="en-US" dirty="0"/>
              <a:t>All properties must be connected behind same grid connection point</a:t>
            </a:r>
          </a:p>
          <a:p>
            <a:pPr lvl="2"/>
            <a:r>
              <a:rPr lang="en-US" dirty="0"/>
              <a:t>SIMPLE: we assume to create new ZEV (legal entity) – tenants + owner – can consider some fixed administrative costs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manually make communities due to so many restrictions!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233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EFD-B340-469B-9396-10F7822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v Community Solar</a:t>
            </a:r>
            <a:endParaRPr lang="de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DD3A3-E78C-4B78-9568-2966D5827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7265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929045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661447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6048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Individual Solar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Community Solar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5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E17C-AD84-429E-8FE9-6C3EB804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ABM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72D5-3B12-427F-BF6C-B4839D40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Muaafa</a:t>
            </a:r>
            <a:r>
              <a:rPr lang="en-GB" dirty="0"/>
              <a:t>: Very simple model, can include a lot more in it</a:t>
            </a:r>
          </a:p>
          <a:p>
            <a:pPr lvl="1"/>
            <a:r>
              <a:rPr lang="en-GB" dirty="0"/>
              <a:t>What time scale for the simulation? 10 years, 20 years?</a:t>
            </a:r>
          </a:p>
          <a:p>
            <a:pPr lvl="2"/>
            <a:r>
              <a:rPr lang="en-GB" dirty="0"/>
              <a:t>Yearly decision making or higher resolution?</a:t>
            </a:r>
          </a:p>
          <a:p>
            <a:pPr lvl="1"/>
            <a:r>
              <a:rPr lang="en-GB" dirty="0"/>
              <a:t>Population increase – if and how to include?</a:t>
            </a:r>
          </a:p>
          <a:p>
            <a:pPr lvl="1"/>
            <a:r>
              <a:rPr lang="en-GB" dirty="0"/>
              <a:t>Changing weather, demands, prices – how?</a:t>
            </a:r>
          </a:p>
          <a:p>
            <a:pPr lvl="2"/>
            <a:r>
              <a:rPr lang="en-GB" dirty="0"/>
              <a:t>CEA: only 1 weather file – </a:t>
            </a:r>
            <a:r>
              <a:rPr lang="en-GB" i="1" dirty="0"/>
              <a:t>need to ask if we can do more here!</a:t>
            </a:r>
          </a:p>
          <a:p>
            <a:pPr lvl="1"/>
            <a:r>
              <a:rPr lang="en-GB" dirty="0"/>
              <a:t>Agents’ attitudes</a:t>
            </a:r>
          </a:p>
          <a:p>
            <a:pPr lvl="2"/>
            <a:r>
              <a:rPr lang="en-GB" dirty="0"/>
              <a:t>Use historical prices/bills as some input to initial attitude of agent towards solar PV?</a:t>
            </a:r>
          </a:p>
          <a:p>
            <a:pPr lvl="2"/>
            <a:r>
              <a:rPr lang="en-GB" dirty="0"/>
              <a:t>How do these change? Use Theory of Planned behaviour ideology?</a:t>
            </a:r>
          </a:p>
          <a:p>
            <a:pPr lvl="3"/>
            <a:r>
              <a:rPr lang="en-GB" dirty="0"/>
              <a:t>TPB: attitudes formed by an individuals beliefs ( = initial attitude) about a behaviour and an evaluation of its outcomes ( = money savings, environmental impact)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77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D07-0C70-414A-B59F-976973E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E9F4-98CF-4C6A-9C2D-B4EC4246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new ZEV regulations in place, it makes more financial sense to install a (larger) community PV system to take advantage of the rebates.</a:t>
            </a:r>
          </a:p>
          <a:p>
            <a:r>
              <a:rPr lang="en-GB" dirty="0"/>
              <a:t>Of course, community PV systems are more complicated:</a:t>
            </a:r>
          </a:p>
          <a:p>
            <a:pPr lvl="1"/>
            <a:r>
              <a:rPr lang="en-GB" dirty="0"/>
              <a:t>Legal procedure to form ZEV </a:t>
            </a:r>
          </a:p>
          <a:p>
            <a:pPr lvl="1"/>
            <a:r>
              <a:rPr lang="en-GB" dirty="0"/>
              <a:t>More coordination and communication needed; splitting shares and costs etc</a:t>
            </a:r>
          </a:p>
          <a:p>
            <a:pPr lvl="1"/>
            <a:endParaRPr lang="en-GB" dirty="0"/>
          </a:p>
          <a:p>
            <a:r>
              <a:rPr lang="en-GB" dirty="0"/>
              <a:t>Do ZEV regulations limit the optimal adoption of community PV systems?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63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483-CB0C-454C-A089-EE4CD76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8D2E-DDD1-4119-BA71-BB5276B3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87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987F-4478-4AD6-82F4-8189083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wish to find?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4758-9461-42F4-9EC4-70A2E1CB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Differences in adoption levels:</a:t>
            </a:r>
          </a:p>
          <a:p>
            <a:pPr lvl="1"/>
            <a:r>
              <a:rPr lang="en-GB" dirty="0"/>
              <a:t>Community vs. Individual in terms of:</a:t>
            </a:r>
          </a:p>
          <a:p>
            <a:pPr lvl="2"/>
            <a:r>
              <a:rPr lang="en-GB" dirty="0"/>
              <a:t>Total installed capacity</a:t>
            </a:r>
          </a:p>
          <a:p>
            <a:pPr lvl="2"/>
            <a:r>
              <a:rPr lang="en-GB" dirty="0"/>
              <a:t>Geographical variability</a:t>
            </a:r>
          </a:p>
          <a:p>
            <a:pPr lvl="2"/>
            <a:r>
              <a:rPr lang="en-GB" dirty="0"/>
              <a:t>Greater per household system sizes in community</a:t>
            </a:r>
          </a:p>
          <a:p>
            <a:pPr lvl="2"/>
            <a:r>
              <a:rPr lang="en-GB" dirty="0"/>
              <a:t>Temporal variability in adoption</a:t>
            </a:r>
          </a:p>
          <a:p>
            <a:pPr lvl="2"/>
            <a:r>
              <a:rPr lang="en-GB" dirty="0"/>
              <a:t>Adoption variability with prices of PV, electricity, rebate levels, more relaxed description of what ZEV can be? </a:t>
            </a:r>
          </a:p>
          <a:p>
            <a:pPr lvl="2"/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02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Master Thesis </vt:lpstr>
      <vt:lpstr>Agenda</vt:lpstr>
      <vt:lpstr>Status</vt:lpstr>
      <vt:lpstr>Status Continued…</vt:lpstr>
      <vt:lpstr>Individual v Community Solar</vt:lpstr>
      <vt:lpstr>ABM</vt:lpstr>
      <vt:lpstr>Hypothesis</vt:lpstr>
      <vt:lpstr>Scope</vt:lpstr>
      <vt:lpstr>What do I wish to find?</vt:lpstr>
      <vt:lpstr>Open Questions as of now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</dc:creator>
  <cp:lastModifiedBy>iA</cp:lastModifiedBy>
  <cp:revision>12</cp:revision>
  <dcterms:created xsi:type="dcterms:W3CDTF">2019-01-10T09:36:47Z</dcterms:created>
  <dcterms:modified xsi:type="dcterms:W3CDTF">2019-01-10T18:18:37Z</dcterms:modified>
</cp:coreProperties>
</file>