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8" r:id="rId11"/>
    <p:sldId id="286" r:id="rId12"/>
    <p:sldId id="289" r:id="rId13"/>
    <p:sldId id="277" r:id="rId14"/>
    <p:sldId id="288" r:id="rId15"/>
    <p:sldId id="287" r:id="rId16"/>
    <p:sldId id="290" r:id="rId17"/>
    <p:sldId id="293" r:id="rId18"/>
    <p:sldId id="291" r:id="rId19"/>
    <p:sldId id="285" r:id="rId20"/>
    <p:sldId id="281" r:id="rId21"/>
    <p:sldId id="292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6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138" y="49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08.02.2019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08.02.2019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Master Thesis Update Week 8</a:t>
            </a:r>
          </a:p>
          <a:p>
            <a:r>
              <a:rPr lang="en-GB" dirty="0"/>
              <a:t>Prakhar Mehta</a:t>
            </a:r>
          </a:p>
          <a:p>
            <a:r>
              <a:rPr lang="en-GB" u="sng" dirty="0"/>
              <a:t>Supervisors:</a:t>
            </a:r>
            <a:r>
              <a:rPr lang="en-GB" dirty="0"/>
              <a:t> Danielle Griego, Alejandro Nunez-Jimenez</a:t>
            </a:r>
          </a:p>
          <a:p>
            <a:r>
              <a:rPr lang="en-GB" u="sng" dirty="0"/>
              <a:t>Professor: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Arno Schlueter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An Analysis Of Individual And Community Solar PV Adoption Levels Under Current Regulations Using Agent-based Modelling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D369D-1FF3-4484-AEC9-0D9C1C8497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Want to include tenants</a:t>
            </a:r>
          </a:p>
          <a:p>
            <a:pPr lvl="1"/>
            <a:r>
              <a:rPr lang="en-GB" dirty="0"/>
              <a:t>They have a choice to join/not join</a:t>
            </a:r>
          </a:p>
          <a:p>
            <a:pPr lvl="1"/>
            <a:r>
              <a:rPr lang="en-GB" dirty="0"/>
              <a:t>Purely rationally, tenants should join ZEV as prices will be lower, or at the extreme case, same as utility</a:t>
            </a:r>
          </a:p>
          <a:p>
            <a:pPr lvl="1"/>
            <a:r>
              <a:rPr lang="en-GB" dirty="0"/>
              <a:t>Including will show how many join/not join and hence show the difference in expected savings vs realized savings for the owner – a degree of how important it is for the owner that tenants join the ZEV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6C97-A45D-4BDD-A538-5A1A6F4262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FiT</a:t>
            </a:r>
            <a:r>
              <a:rPr lang="en-GB" dirty="0"/>
              <a:t> and/or One-time subsidy?</a:t>
            </a:r>
          </a:p>
          <a:p>
            <a:pPr lvl="1"/>
            <a:r>
              <a:rPr lang="en-GB" dirty="0"/>
              <a:t>I am unclear</a:t>
            </a:r>
          </a:p>
          <a:p>
            <a:pPr lvl="1"/>
            <a:r>
              <a:rPr lang="en-GB" dirty="0"/>
              <a:t>Anyway, NPV or savings calculation will have 2 calculations and owners can choose the higher value</a:t>
            </a:r>
          </a:p>
          <a:p>
            <a:r>
              <a:rPr lang="en-GB" dirty="0"/>
              <a:t>Information Campaigns</a:t>
            </a:r>
          </a:p>
          <a:p>
            <a:pPr lvl="1"/>
            <a:r>
              <a:rPr lang="en-IN" dirty="0"/>
              <a:t>Even after information campaigns, not all people take in the information, only a few will</a:t>
            </a:r>
          </a:p>
          <a:p>
            <a:pPr lvl="1"/>
            <a:r>
              <a:rPr lang="en-IN" dirty="0"/>
              <a:t>Which few?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those with most environmental awareness. Need scientific studies to back up this claim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F980-A309-4531-900D-6D931AF4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078-7A9C-4F09-B5C5-253B7A2C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5C610-6E63-43D2-8A5C-8FAE0DB6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936840-7A13-434F-AF8A-1178235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ABM developments</a:t>
            </a:r>
          </a:p>
        </p:txBody>
      </p:sp>
    </p:spTree>
    <p:extLst>
      <p:ext uri="{BB962C8B-B14F-4D97-AF65-F5344CB8AC3E}">
        <p14:creationId xmlns:p14="http://schemas.microsoft.com/office/powerpoint/2010/main" val="7168708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9E6C-5CAE-4FD1-BD1A-9E3AC45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F8E-4A7B-4C4C-BDEB-4D5D635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7380-D5C2-4F48-9081-A6973AB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9C7B5-B8AF-4C7C-A719-BBFBBE8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9D059-5E71-48F0-B909-582EFA92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031" y="1592714"/>
            <a:ext cx="11448219" cy="4716012"/>
          </a:xfrm>
        </p:spPr>
        <p:txBody>
          <a:bodyPr/>
          <a:lstStyle/>
          <a:p>
            <a:r>
              <a:rPr lang="en-IN" dirty="0"/>
              <a:t>Agent categorization needs to be initialized – how?</a:t>
            </a:r>
          </a:p>
          <a:p>
            <a:r>
              <a:rPr lang="en-IN" dirty="0"/>
              <a:t>Inclusion of tenants – am I gaining a lot? (I think its interesting, but…?)</a:t>
            </a:r>
          </a:p>
          <a:p>
            <a:r>
              <a:rPr lang="en-IN" dirty="0"/>
              <a:t>Okay to neglect the tenant proposal to owners?</a:t>
            </a:r>
          </a:p>
          <a:p>
            <a:r>
              <a:rPr lang="en-IN" dirty="0"/>
              <a:t>Should I start working weekends already?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5581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D34A92-2034-4BEC-A86D-02719BD1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Shifting gears, accelerating</a:t>
            </a:r>
          </a:p>
          <a:p>
            <a:r>
              <a:rPr lang="en-IN" dirty="0"/>
              <a:t>Finalize modelling methodology – my theory of how decision making will work</a:t>
            </a:r>
          </a:p>
          <a:p>
            <a:r>
              <a:rPr lang="en-IN" dirty="0"/>
              <a:t>Make plots out of the Wiedikon area – QGIS and </a:t>
            </a:r>
            <a:r>
              <a:rPr lang="en-IN" dirty="0" err="1"/>
              <a:t>OpenStreetMaps</a:t>
            </a:r>
            <a:endParaRPr lang="en-IN" dirty="0"/>
          </a:p>
          <a:p>
            <a:r>
              <a:rPr lang="en-IN" dirty="0"/>
              <a:t>Use SFOE </a:t>
            </a:r>
            <a:r>
              <a:rPr lang="en-IN" dirty="0" err="1"/>
              <a:t>GeoInformatics</a:t>
            </a:r>
            <a:r>
              <a:rPr lang="en-IN" dirty="0"/>
              <a:t> office data as CEA PV tool validation</a:t>
            </a:r>
          </a:p>
          <a:p>
            <a:r>
              <a:rPr lang="en-IN" dirty="0"/>
              <a:t>Modelling basics</a:t>
            </a:r>
          </a:p>
          <a:p>
            <a:pPr lvl="1"/>
            <a:r>
              <a:rPr lang="en-IN" dirty="0"/>
              <a:t>Data collection – begun already</a:t>
            </a:r>
          </a:p>
          <a:p>
            <a:pPr lvl="1"/>
            <a:r>
              <a:rPr lang="en-IN" dirty="0"/>
              <a:t>Data filtering</a:t>
            </a:r>
          </a:p>
          <a:p>
            <a:pPr lvl="1"/>
            <a:r>
              <a:rPr lang="en-IN" dirty="0"/>
              <a:t>How to model TPB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7F60-0AA6-483F-853F-DC0E5978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1D6C-2D27-46D2-A7D7-223BC76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32BE-26A4-4887-B789-AFAE09B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1AAEE34-73FA-4CE1-BAB2-AD99B85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2 Weeks</a:t>
            </a:r>
          </a:p>
        </p:txBody>
      </p:sp>
      <p:pic>
        <p:nvPicPr>
          <p:cNvPr id="3" name="Graphic 2" descr="Airplane">
            <a:extLst>
              <a:ext uri="{FF2B5EF4-FFF2-40B4-BE49-F238E27FC236}">
                <a16:creationId xmlns:a16="http://schemas.microsoft.com/office/drawing/2014/main" id="{424A0325-61BB-4105-AB49-D1211248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11528">
            <a:off x="4544360" y="1951748"/>
            <a:ext cx="529208" cy="5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084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C8B97-9CF3-4C8D-A878-9B5BD3E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B52FE-9666-4780-A75F-D3E2D495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575A9-F5DA-495A-9538-4D466EA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B14BFD-5019-4A0B-B1E9-977E4C12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 – Feel slightly behind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DC9EE-F2B7-45CB-A27D-3A5F885F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0" y="2060848"/>
            <a:ext cx="10537309" cy="35283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746FD-820F-49DD-BE85-EB94B423E468}"/>
              </a:ext>
            </a:extLst>
          </p:cNvPr>
          <p:cNvCxnSpPr/>
          <p:nvPr/>
        </p:nvCxnSpPr>
        <p:spPr>
          <a:xfrm>
            <a:off x="4298923" y="1592714"/>
            <a:ext cx="0" cy="4068534"/>
          </a:xfrm>
          <a:prstGeom prst="line">
            <a:avLst/>
          </a:prstGeom>
          <a:ln w="381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3BE57A-125F-4A5F-8A66-50044431149E}"/>
              </a:ext>
            </a:extLst>
          </p:cNvPr>
          <p:cNvSpPr txBox="1"/>
          <p:nvPr/>
        </p:nvSpPr>
        <p:spPr>
          <a:xfrm>
            <a:off x="3213299" y="559894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~ almost 2 months 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8D3F68-B341-4321-88B1-BF94B4708E54}"/>
              </a:ext>
            </a:extLst>
          </p:cNvPr>
          <p:cNvCxnSpPr/>
          <p:nvPr/>
        </p:nvCxnSpPr>
        <p:spPr>
          <a:xfrm>
            <a:off x="6309643" y="1592714"/>
            <a:ext cx="0" cy="4068534"/>
          </a:xfrm>
          <a:prstGeom prst="line">
            <a:avLst/>
          </a:prstGeom>
          <a:ln w="381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E86F0-DAB8-4B94-9F64-A22278CAED0A}"/>
              </a:ext>
            </a:extLst>
          </p:cNvPr>
          <p:cNvSpPr txBox="1"/>
          <p:nvPr/>
        </p:nvSpPr>
        <p:spPr>
          <a:xfrm>
            <a:off x="5805587" y="5661248"/>
            <a:ext cx="18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Mid-term PPT</a:t>
            </a:r>
          </a:p>
        </p:txBody>
      </p:sp>
    </p:spTree>
    <p:extLst>
      <p:ext uri="{BB962C8B-B14F-4D97-AF65-F5344CB8AC3E}">
        <p14:creationId xmlns:p14="http://schemas.microsoft.com/office/powerpoint/2010/main" val="15126290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649F3-122F-4A41-988C-C202773B7A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The calm before the storm.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46A0-33E2-461F-A79A-6ACBB8F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10E7-8DDE-427C-8313-4477C56C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94D3-9BA5-4A1C-93FD-41D1C9F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77E23A-998F-4D17-BEA4-7DBAE32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state of the master thesis:</a:t>
            </a:r>
          </a:p>
        </p:txBody>
      </p:sp>
    </p:spTree>
    <p:extLst>
      <p:ext uri="{BB962C8B-B14F-4D97-AF65-F5344CB8AC3E}">
        <p14:creationId xmlns:p14="http://schemas.microsoft.com/office/powerpoint/2010/main" val="16506876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– still only 90% clear!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Some ground rules revised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Attributes, Variables, Parameters – some decided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it should 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 (same as at last meeting. Shit.)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C000"/>
                </a:solidFill>
              </a:rPr>
              <a:t>Finalizing the modelling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C000"/>
                </a:solidFill>
              </a:rPr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147023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3F82C-C6F2-4FD4-90F6-919E5BCC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FCE2-A2AA-49D1-ADEC-3C1FB84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D45E3-9462-4ED0-97D8-485C981B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52AB5D-9CA6-4735-80D8-AD27E093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ZEV Regulations (haste makes waste)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994A7-FD18-4A70-9DEC-6323246C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r>
              <a:rPr lang="en-GB" sz="1800" dirty="0"/>
              <a:t>There is a minimum size – 10% of connected load in the community. Assume to be 10% (or greater) of maximum demand in my case as connected load unavailable?</a:t>
            </a:r>
          </a:p>
          <a:p>
            <a:r>
              <a:rPr lang="en-GB" sz="1800" dirty="0"/>
              <a:t>Electricity not self-consumed is sold to grid (=EWZ). </a:t>
            </a:r>
            <a:r>
              <a:rPr lang="en-GB" sz="1800" u="sng" dirty="0"/>
              <a:t>Confusion because there is an option to choose between </a:t>
            </a:r>
            <a:r>
              <a:rPr lang="en-GB" sz="1800" u="sng" dirty="0" err="1"/>
              <a:t>FiT</a:t>
            </a:r>
            <a:r>
              <a:rPr lang="en-GB" sz="1800" u="sng" dirty="0"/>
              <a:t> and one-time subsidy.</a:t>
            </a:r>
          </a:p>
          <a:p>
            <a:pPr lvl="1"/>
            <a:r>
              <a:rPr lang="en-GB" sz="1800" dirty="0" err="1"/>
              <a:t>EnergieSchweiz</a:t>
            </a:r>
            <a:r>
              <a:rPr lang="en-GB" sz="1800" dirty="0"/>
              <a:t> documents show a 37kW ZEV example, excess energy is sold to grid.</a:t>
            </a:r>
          </a:p>
          <a:p>
            <a:pPr lvl="1"/>
            <a:r>
              <a:rPr lang="en-GB" sz="1800" dirty="0"/>
              <a:t>Logically, of course the excess energy must be sold to grid!</a:t>
            </a:r>
          </a:p>
          <a:p>
            <a:pPr lvl="1"/>
            <a:r>
              <a:rPr lang="en-GB" sz="1800" dirty="0"/>
              <a:t>A call with </a:t>
            </a:r>
            <a:r>
              <a:rPr lang="en-GB" sz="1800" dirty="0" err="1"/>
              <a:t>EnergieSchweiz</a:t>
            </a:r>
            <a:r>
              <a:rPr lang="en-GB" sz="1800" dirty="0"/>
              <a:t> is scheduled, should clear my doubts</a:t>
            </a:r>
          </a:p>
          <a:p>
            <a:r>
              <a:rPr lang="en-GB" sz="1800" dirty="0">
                <a:highlight>
                  <a:srgbClr val="FFFF00"/>
                </a:highlight>
              </a:rPr>
              <a:t>Renters have a choice to join/not join </a:t>
            </a:r>
            <a:r>
              <a:rPr lang="en-GB" sz="18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</a:p>
          <a:p>
            <a:r>
              <a:rPr lang="en-IN" sz="1800" dirty="0"/>
              <a:t>All participants in the production site must be end users on at least one of the participating properties </a:t>
            </a:r>
            <a:r>
              <a:rPr lang="en-IN" sz="1800" dirty="0">
                <a:sym typeface="Wingdings" panose="05000000000000000000" pitchFamily="2" charset="2"/>
              </a:rPr>
              <a:t> </a:t>
            </a:r>
            <a:r>
              <a:rPr lang="en-IN" sz="1800" dirty="0">
                <a:highlight>
                  <a:srgbClr val="FFFF00"/>
                </a:highlight>
                <a:sym typeface="Wingdings" panose="05000000000000000000" pitchFamily="2" charset="2"/>
              </a:rPr>
              <a:t>Does this m</a:t>
            </a:r>
            <a:r>
              <a:rPr lang="en-IN" sz="1800" dirty="0">
                <a:highlight>
                  <a:srgbClr val="FFFF00"/>
                </a:highlight>
              </a:rPr>
              <a:t>ean that if your building is not participating in the ZEV you cannot participate?</a:t>
            </a:r>
          </a:p>
          <a:p>
            <a:r>
              <a:rPr lang="en-US" sz="1800" u="sng" dirty="0"/>
              <a:t>Costs to tenants can’t be higher than grid use costs</a:t>
            </a:r>
            <a:r>
              <a:rPr lang="en-US" sz="1800" dirty="0"/>
              <a:t>, includes:</a:t>
            </a:r>
          </a:p>
          <a:p>
            <a:pPr lvl="1"/>
            <a:r>
              <a:rPr lang="en-US" sz="1400" dirty="0"/>
              <a:t>Eligible capital costs of the investment</a:t>
            </a:r>
          </a:p>
          <a:p>
            <a:pPr lvl="1"/>
            <a:r>
              <a:rPr lang="en-US" sz="1400" dirty="0"/>
              <a:t>The costs of operation and maintenance of the facility;</a:t>
            </a:r>
          </a:p>
          <a:p>
            <a:pPr lvl="1"/>
            <a:r>
              <a:rPr lang="en-GB" sz="1400" dirty="0"/>
              <a:t>Additional costs:</a:t>
            </a:r>
          </a:p>
          <a:p>
            <a:pPr lvl="2"/>
            <a:r>
              <a:rPr lang="en-US" sz="1400" dirty="0"/>
              <a:t>The cost of externally sourced electricity; and</a:t>
            </a:r>
          </a:p>
          <a:p>
            <a:pPr lvl="2"/>
            <a:r>
              <a:rPr lang="en-US" sz="1400" dirty="0"/>
              <a:t>The cost of internal measurement, data delivery, administration and billing.</a:t>
            </a:r>
            <a:endParaRPr lang="en-IN" sz="14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70123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6D527-974A-46A0-833D-F0A2471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5F37-2F69-42E5-8D30-24F2AA2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E2B14-AFBC-46F5-AE1B-12B3DFE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620087-7B08-427D-AD50-58C9D44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- some ground rules revised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D412C-E4BB-429E-8824-F745FD71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1340768"/>
            <a:ext cx="5567205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Assumptions</a:t>
            </a:r>
          </a:p>
          <a:p>
            <a:r>
              <a:rPr lang="en-IN" dirty="0">
                <a:sym typeface="Wingdings" panose="05000000000000000000" pitchFamily="2" charset="2"/>
              </a:rPr>
              <a:t>Individuals who rent apartments are still allowed to install their own solar PV. No clarification on this yet. – UNLIKELY SO IGNORE</a:t>
            </a:r>
          </a:p>
          <a:p>
            <a:r>
              <a:rPr lang="en-IN" dirty="0">
                <a:sym typeface="Wingdings" panose="05000000000000000000" pitchFamily="2" charset="2"/>
              </a:rPr>
              <a:t>Renters stay for lifetime of PV system. </a:t>
            </a:r>
            <a:r>
              <a:rPr lang="en-IN" i="1" dirty="0">
                <a:solidFill>
                  <a:srgbClr val="00B050"/>
                </a:solidFill>
                <a:sym typeface="Wingdings" panose="05000000000000000000" pitchFamily="2" charset="2"/>
              </a:rPr>
              <a:t>ZEV regulations also include contract handover to new tenants so this is not really an assumption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512CE-998A-414C-AA09-C926647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340768"/>
            <a:ext cx="5577644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Known facts I consider</a:t>
            </a:r>
          </a:p>
          <a:p>
            <a:r>
              <a:rPr lang="en-IN" dirty="0"/>
              <a:t>Zurich </a:t>
            </a:r>
            <a:r>
              <a:rPr lang="en-IN" dirty="0">
                <a:sym typeface="Wingdings" panose="05000000000000000000" pitchFamily="2" charset="2"/>
              </a:rPr>
              <a:t> 89% renters!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Maybe consider the remaining 11% owned households as all being single family detached houses?</a:t>
            </a:r>
          </a:p>
          <a:p>
            <a:pPr lvl="1"/>
            <a:r>
              <a:rPr lang="en-IN" i="1" dirty="0">
                <a:solidFill>
                  <a:srgbClr val="00B050"/>
                </a:solidFill>
                <a:sym typeface="Wingdings" panose="05000000000000000000" pitchFamily="2" charset="2"/>
              </a:rPr>
              <a:t>Our case – would like to assume that the 17.34% of single-family houses are owner occupied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9933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373F78-A26C-4304-916C-C19E98C6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11537950" cy="4210046"/>
          </a:xfrm>
        </p:spPr>
        <p:txBody>
          <a:bodyPr/>
          <a:lstStyle/>
          <a:p>
            <a:r>
              <a:rPr lang="en-GB" sz="2000" dirty="0"/>
              <a:t>Time (t)</a:t>
            </a:r>
          </a:p>
          <a:p>
            <a:pPr lvl="1"/>
            <a:r>
              <a:rPr lang="en-GB" dirty="0"/>
              <a:t>Variables vary in time</a:t>
            </a:r>
          </a:p>
          <a:p>
            <a:pPr lvl="1"/>
            <a:r>
              <a:rPr lang="en-GB" dirty="0"/>
              <a:t>E.g. – </a:t>
            </a:r>
            <a:r>
              <a:rPr lang="en-GB" dirty="0" err="1"/>
              <a:t>FiT</a:t>
            </a:r>
            <a:r>
              <a:rPr lang="en-GB" dirty="0"/>
              <a:t> is 7.91 </a:t>
            </a:r>
            <a:r>
              <a:rPr lang="en-GB" dirty="0" err="1"/>
              <a:t>Rp</a:t>
            </a:r>
            <a:r>
              <a:rPr lang="en-GB" dirty="0"/>
              <a:t>./kWh in 2019, becomes 8 next year, so on…</a:t>
            </a:r>
          </a:p>
          <a:p>
            <a:r>
              <a:rPr lang="en-GB" sz="2000" dirty="0"/>
              <a:t>Location (l)</a:t>
            </a:r>
          </a:p>
          <a:p>
            <a:pPr lvl="1"/>
            <a:r>
              <a:rPr lang="en-GB" dirty="0"/>
              <a:t>Agents in different locations will have restrictions on peer effects, etc.</a:t>
            </a:r>
          </a:p>
          <a:p>
            <a:r>
              <a:rPr lang="en-GB" sz="2000" dirty="0"/>
              <a:t>Agent (j)</a:t>
            </a:r>
          </a:p>
          <a:p>
            <a:pPr lvl="1"/>
            <a:r>
              <a:rPr lang="en-GB" dirty="0"/>
              <a:t>E.g. - Each agent is different in his environmental attitude</a:t>
            </a:r>
          </a:p>
          <a:p>
            <a:r>
              <a:rPr lang="en-GB" sz="2000" dirty="0"/>
              <a:t>Category of agent (k)</a:t>
            </a:r>
          </a:p>
          <a:p>
            <a:pPr lvl="1"/>
            <a:r>
              <a:rPr lang="en-GB" dirty="0"/>
              <a:t>Agents can be grouped into different categories, next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AC872-A8E5-419D-AB46-DCFE332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7247-6E49-4B28-8BA2-C10FC839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90E6-6C5A-4E77-A08F-96E5A707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1A1F0D-A482-43EF-AA43-BD4B254B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Dimensions of variables in the ABM</a:t>
            </a:r>
          </a:p>
        </p:txBody>
      </p:sp>
    </p:spTree>
    <p:extLst>
      <p:ext uri="{BB962C8B-B14F-4D97-AF65-F5344CB8AC3E}">
        <p14:creationId xmlns:p14="http://schemas.microsoft.com/office/powerpoint/2010/main" val="15780812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1339-80A9-4BBE-83D3-6AEACEF9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664F-DC4B-427F-9816-D594FBAF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F67E-9EFC-4CD8-B8BF-D0997F1F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2BE9A1-C126-4774-8D48-21D6369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Agent Categories (dimension k)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65F99C-5EB0-4451-BDAD-9A3507FA5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79999"/>
              </p:ext>
            </p:extLst>
          </p:nvPr>
        </p:nvGraphicFramePr>
        <p:xfrm>
          <a:off x="325437" y="1196752"/>
          <a:ext cx="11537952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59">
                  <a:extLst>
                    <a:ext uri="{9D8B030D-6E8A-4147-A177-3AD203B41FA5}">
                      <a16:colId xmlns:a16="http://schemas.microsoft.com/office/drawing/2014/main" val="200524881"/>
                    </a:ext>
                  </a:extLst>
                </a:gridCol>
                <a:gridCol w="2453759">
                  <a:extLst>
                    <a:ext uri="{9D8B030D-6E8A-4147-A177-3AD203B41FA5}">
                      <a16:colId xmlns:a16="http://schemas.microsoft.com/office/drawing/2014/main" val="2265705548"/>
                    </a:ext>
                  </a:extLst>
                </a:gridCol>
                <a:gridCol w="3184602">
                  <a:extLst>
                    <a:ext uri="{9D8B030D-6E8A-4147-A177-3AD203B41FA5}">
                      <a16:colId xmlns:a16="http://schemas.microsoft.com/office/drawing/2014/main" val="3348603241"/>
                    </a:ext>
                  </a:extLst>
                </a:gridCol>
                <a:gridCol w="1722916">
                  <a:extLst>
                    <a:ext uri="{9D8B030D-6E8A-4147-A177-3AD203B41FA5}">
                      <a16:colId xmlns:a16="http://schemas.microsoft.com/office/drawing/2014/main" val="3369930215"/>
                    </a:ext>
                  </a:extLst>
                </a:gridCol>
                <a:gridCol w="1722916">
                  <a:extLst>
                    <a:ext uri="{9D8B030D-6E8A-4147-A177-3AD203B41FA5}">
                      <a16:colId xmlns:a16="http://schemas.microsoft.com/office/drawing/2014/main" val="148287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Building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Broader Building Owner Type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# Decision Makers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Category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0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24 hour use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Publicly owned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Service for the public ~ non profit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GB" sz="3600" dirty="0"/>
                        <a:t>k1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1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Library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Publicly owned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Service for the public (?) ~ non profit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School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Publicly owned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Service for the public ~ non profit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Residential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Quasi-Commercial ~ for profit (can’t screw over his tenants)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or &gt;1 (tenants)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3600" dirty="0"/>
                        <a:t>k2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Mixed-Use Residential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Quasi-Commercial ~ for profit (can’t screw over his tenants)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or &gt;1 (tenants)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Gym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3600" dirty="0"/>
                        <a:t>k3</a:t>
                      </a:r>
                    </a:p>
                    <a:p>
                      <a:r>
                        <a:rPr lang="en-GB" sz="3600" strike="sngStrike" dirty="0"/>
                        <a:t>k4</a:t>
                      </a:r>
                    </a:p>
                    <a:p>
                      <a:r>
                        <a:rPr lang="en-GB" sz="3600" strike="sngStrike" dirty="0"/>
                        <a:t>k5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Hospitality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8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Restaurant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Auditorium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1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Supermarket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5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 Occupancy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(?) ~ for profit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8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Industry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8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Office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Privately owned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Commercial ~ for profit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7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276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8A03C7-4658-4C81-BA05-B2511BDF0B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291566"/>
              </p:ext>
            </p:extLst>
          </p:nvPr>
        </p:nvGraphicFramePr>
        <p:xfrm>
          <a:off x="5949602" y="2024063"/>
          <a:ext cx="623763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409">
                  <a:extLst>
                    <a:ext uri="{9D8B030D-6E8A-4147-A177-3AD203B41FA5}">
                      <a16:colId xmlns:a16="http://schemas.microsoft.com/office/drawing/2014/main" val="869852198"/>
                    </a:ext>
                  </a:extLst>
                </a:gridCol>
                <a:gridCol w="1559409">
                  <a:extLst>
                    <a:ext uri="{9D8B030D-6E8A-4147-A177-3AD203B41FA5}">
                      <a16:colId xmlns:a16="http://schemas.microsoft.com/office/drawing/2014/main" val="134082586"/>
                    </a:ext>
                  </a:extLst>
                </a:gridCol>
                <a:gridCol w="1559409">
                  <a:extLst>
                    <a:ext uri="{9D8B030D-6E8A-4147-A177-3AD203B41FA5}">
                      <a16:colId xmlns:a16="http://schemas.microsoft.com/office/drawing/2014/main" val="2452735032"/>
                    </a:ext>
                  </a:extLst>
                </a:gridCol>
                <a:gridCol w="1559409">
                  <a:extLst>
                    <a:ext uri="{9D8B030D-6E8A-4147-A177-3AD203B41FA5}">
                      <a16:colId xmlns:a16="http://schemas.microsoft.com/office/drawing/2014/main" val="317080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Composed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Constant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Varies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11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dirty="0"/>
                        <a:t>Environmental Attitude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ea_init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t,l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j,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08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j,l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t, 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2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Peer effects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sngStrik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t, l ,k,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503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dirty="0"/>
                        <a:t>Price Signals</a:t>
                      </a:r>
                    </a:p>
                  </a:txBody>
                  <a:tcPr>
                    <a:solidFill>
                      <a:srgbClr val="A832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j, k,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68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t, j, k,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7751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A9BF-FC52-40EF-B74A-35B21ABF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2483-8F09-4A33-8DB1-2797F1B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A188-2DAA-4429-BEB1-F76B644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8BDAF8-8EFF-4A7F-858F-2D0E51C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ABM Developments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71229-27C8-46C8-A3F8-A800F2533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322387"/>
            <a:ext cx="5577644" cy="4986339"/>
          </a:xfrm>
        </p:spPr>
        <p:txBody>
          <a:bodyPr/>
          <a:lstStyle/>
          <a:p>
            <a:r>
              <a:rPr lang="en-GB" dirty="0"/>
              <a:t>Agent attributes to be included surely:</a:t>
            </a:r>
          </a:p>
          <a:p>
            <a:pPr lvl="1"/>
            <a:r>
              <a:rPr lang="en-GB" dirty="0"/>
              <a:t>Environmental attitude</a:t>
            </a:r>
          </a:p>
          <a:p>
            <a:pPr lvl="2"/>
            <a:r>
              <a:rPr lang="en-GB" dirty="0" err="1"/>
              <a:t>ea_init</a:t>
            </a:r>
            <a:r>
              <a:rPr lang="en-GB" dirty="0"/>
              <a:t>: Initial attitude from surveys, randomly distributed over agent population. Varies across agent categories</a:t>
            </a:r>
          </a:p>
          <a:p>
            <a:pPr lvl="2"/>
            <a:r>
              <a:rPr lang="en-GB" dirty="0"/>
              <a:t>WTI (Willingness to Invest): Based on when was the last time the building was renovated. The longer back in the future, the higher the WTI. Adds a time varying component.</a:t>
            </a:r>
          </a:p>
          <a:p>
            <a:pPr lvl="1"/>
            <a:r>
              <a:rPr lang="en-GB" dirty="0"/>
              <a:t>Peer Effects</a:t>
            </a:r>
          </a:p>
          <a:p>
            <a:pPr lvl="2"/>
            <a:r>
              <a:rPr lang="en-GB" dirty="0"/>
              <a:t>Maybe use of small world networks to connect agents here?</a:t>
            </a:r>
          </a:p>
          <a:p>
            <a:pPr lvl="1"/>
            <a:r>
              <a:rPr lang="en-GB" dirty="0"/>
              <a:t>Price Signals</a:t>
            </a:r>
          </a:p>
          <a:p>
            <a:pPr lvl="2"/>
            <a:r>
              <a:rPr lang="en-GB" dirty="0"/>
              <a:t>Important to have – else changes in prices won’t have any effects on adoption </a:t>
            </a:r>
          </a:p>
          <a:p>
            <a:pPr lvl="2"/>
            <a:r>
              <a:rPr lang="en-GB" dirty="0"/>
              <a:t>Need to consider some form of knowledge variable, which makes some agents aware of adoption incentives in place. </a:t>
            </a:r>
            <a:r>
              <a:rPr lang="en-GB" u="sng" dirty="0"/>
              <a:t>Link to most environmentally aware agents.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310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04C06-302C-4F7F-A716-47F505DC3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On the Whiteboard</a:t>
            </a:r>
          </a:p>
          <a:p>
            <a:r>
              <a:rPr lang="en-GB" dirty="0"/>
              <a:t>Individual PV option 250 CHF one time for 20 years 80 kWh/year credits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9607-E514-4399-8AEC-EB9101FA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F628-F36C-4CAD-A0CD-8F76C7F0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1528-E458-47A7-A0AB-42F44DCC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EA0766-FA95-4A54-BE80-30AD2D3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ABM discussion</a:t>
            </a:r>
          </a:p>
        </p:txBody>
      </p:sp>
    </p:spTree>
    <p:extLst>
      <p:ext uri="{BB962C8B-B14F-4D97-AF65-F5344CB8AC3E}">
        <p14:creationId xmlns:p14="http://schemas.microsoft.com/office/powerpoint/2010/main" val="6705369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1173</TotalTime>
  <Words>1329</Words>
  <Application>Microsoft Office PowerPoint</Application>
  <PresentationFormat>Custom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 Analysis Of Individual And Community Solar PV Adoption Levels Under Current Regulations Using Agent-based Modelling</vt:lpstr>
      <vt:lpstr>Current state of the master thesis:</vt:lpstr>
      <vt:lpstr>Agenda</vt:lpstr>
      <vt:lpstr>ZEV Regulations (haste makes waste)</vt:lpstr>
      <vt:lpstr>Adoption Mechanism - some ground rules revised </vt:lpstr>
      <vt:lpstr>4 Dimensions of variables in the ABM</vt:lpstr>
      <vt:lpstr>Agent Categories (dimension k)</vt:lpstr>
      <vt:lpstr>ABM Developments</vt:lpstr>
      <vt:lpstr>ABM discussion</vt:lpstr>
      <vt:lpstr>ABM developments</vt:lpstr>
      <vt:lpstr>Open Questions</vt:lpstr>
      <vt:lpstr>Next 2 Weeks</vt:lpstr>
      <vt:lpstr>Time plan – Feel slightly behind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Prakhar Mehta</dc:creator>
  <cp:lastModifiedBy>Prakhar Mehta</cp:lastModifiedBy>
  <cp:revision>43</cp:revision>
  <cp:lastPrinted>2013-06-08T11:22:51Z</cp:lastPrinted>
  <dcterms:created xsi:type="dcterms:W3CDTF">2019-01-24T13:11:02Z</dcterms:created>
  <dcterms:modified xsi:type="dcterms:W3CDTF">2019-02-08T19:07:23Z</dcterms:modified>
</cp:coreProperties>
</file>