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4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5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6.xml" ContentType="application/vnd.openxmlformats-officedocument.theme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theme/theme7.xml" ContentType="application/vnd.openxmlformats-officedocument.theme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8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65" r:id="rId2"/>
    <p:sldMasterId id="2147483777" r:id="rId3"/>
    <p:sldMasterId id="2147483789" r:id="rId4"/>
    <p:sldMasterId id="2147483801" r:id="rId5"/>
    <p:sldMasterId id="2147483813" r:id="rId6"/>
    <p:sldMasterId id="2147483825" r:id="rId7"/>
    <p:sldMasterId id="2147483837" r:id="rId8"/>
    <p:sldMasterId id="2147483849" r:id="rId9"/>
  </p:sldMasterIdLst>
  <p:notesMasterIdLst>
    <p:notesMasterId r:id="rId34"/>
  </p:notesMasterIdLst>
  <p:handoutMasterIdLst>
    <p:handoutMasterId r:id="rId35"/>
  </p:handoutMasterIdLst>
  <p:sldIdLst>
    <p:sldId id="268" r:id="rId10"/>
    <p:sldId id="269" r:id="rId11"/>
    <p:sldId id="278" r:id="rId12"/>
    <p:sldId id="272" r:id="rId13"/>
    <p:sldId id="276" r:id="rId14"/>
    <p:sldId id="277" r:id="rId15"/>
    <p:sldId id="273" r:id="rId16"/>
    <p:sldId id="274" r:id="rId17"/>
    <p:sldId id="280" r:id="rId18"/>
    <p:sldId id="282" r:id="rId19"/>
    <p:sldId id="283" r:id="rId20"/>
    <p:sldId id="284" r:id="rId21"/>
    <p:sldId id="285" r:id="rId22"/>
    <p:sldId id="281" r:id="rId23"/>
    <p:sldId id="286" r:id="rId24"/>
    <p:sldId id="287" r:id="rId25"/>
    <p:sldId id="288" r:id="rId26"/>
    <p:sldId id="289" r:id="rId27"/>
    <p:sldId id="291" r:id="rId28"/>
    <p:sldId id="292" r:id="rId29"/>
    <p:sldId id="293" r:id="rId30"/>
    <p:sldId id="290" r:id="rId31"/>
    <p:sldId id="294" r:id="rId32"/>
    <p:sldId id="295" r:id="rId33"/>
  </p:sldIdLst>
  <p:sldSz cx="12187238" cy="6858000"/>
  <p:notesSz cx="7099300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1">
          <p15:clr>
            <a:srgbClr val="A4A3A4"/>
          </p15:clr>
        </p15:guide>
        <p15:guide id="2" orient="horz" pos="1275">
          <p15:clr>
            <a:srgbClr val="A4A3A4"/>
          </p15:clr>
        </p15:guide>
        <p15:guide id="3" orient="horz" pos="3929">
          <p15:clr>
            <a:srgbClr val="A4A3A4"/>
          </p15:clr>
        </p15:guide>
        <p15:guide id="4" orient="horz" pos="2160">
          <p15:clr>
            <a:srgbClr val="A4A3A4"/>
          </p15:clr>
        </p15:guide>
        <p15:guide id="5" orient="horz" pos="3045">
          <p15:clr>
            <a:srgbClr val="A4A3A4"/>
          </p15:clr>
        </p15:guide>
        <p15:guide id="6" orient="horz" pos="4269">
          <p15:clr>
            <a:srgbClr val="A4A3A4"/>
          </p15:clr>
        </p15:guide>
        <p15:guide id="7" orient="horz" pos="3997" userDrawn="1">
          <p15:clr>
            <a:srgbClr val="A4A3A4"/>
          </p15:clr>
        </p15:guide>
        <p15:guide id="8" pos="91">
          <p15:clr>
            <a:srgbClr val="A4A3A4"/>
          </p15:clr>
        </p15:guide>
        <p15:guide id="9" pos="7585">
          <p15:clr>
            <a:srgbClr val="A4A3A4"/>
          </p15:clr>
        </p15:guide>
        <p15:guide id="10" pos="3839">
          <p15:clr>
            <a:srgbClr val="A4A3A4"/>
          </p15:clr>
        </p15:guide>
        <p15:guide id="11" pos="204">
          <p15:clr>
            <a:srgbClr val="A4A3A4"/>
          </p15:clr>
        </p15:guide>
        <p15:guide id="12" pos="7472">
          <p15:clr>
            <a:srgbClr val="A4A3A4"/>
          </p15:clr>
        </p15:guide>
        <p15:guide id="13" orient="horz" pos="48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40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73" autoAdjust="0"/>
    <p:restoredTop sz="94660"/>
  </p:normalViewPr>
  <p:slideViewPr>
    <p:cSldViewPr snapToObjects="1">
      <p:cViewPr varScale="1">
        <p:scale>
          <a:sx n="83" d="100"/>
          <a:sy n="83" d="100"/>
        </p:scale>
        <p:origin x="893" y="72"/>
      </p:cViewPr>
      <p:guideLst>
        <p:guide orient="horz" pos="391"/>
        <p:guide orient="horz" pos="1275"/>
        <p:guide orient="horz" pos="3929"/>
        <p:guide orient="horz" pos="2160"/>
        <p:guide orient="horz" pos="3045"/>
        <p:guide orient="horz" pos="4269"/>
        <p:guide orient="horz" pos="3997"/>
        <p:guide pos="91"/>
        <p:guide pos="7585"/>
        <p:guide pos="3839"/>
        <p:guide pos="204"/>
        <p:guide pos="7472"/>
        <p:guide orient="horz" pos="48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slide" Target="slides/slide17.xml"/><Relationship Id="rId39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2.xml"/><Relationship Id="rId34" Type="http://schemas.openxmlformats.org/officeDocument/2006/relationships/notesMaster" Target="notesMasters/notesMaster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33" Type="http://schemas.openxmlformats.org/officeDocument/2006/relationships/slide" Target="slides/slide24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29" Type="http://schemas.openxmlformats.org/officeDocument/2006/relationships/slide" Target="slides/slide20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32" Type="http://schemas.openxmlformats.org/officeDocument/2006/relationships/slide" Target="slides/slide23.xml"/><Relationship Id="rId37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slide" Target="slides/slide19.xml"/><Relationship Id="rId36" Type="http://schemas.openxmlformats.org/officeDocument/2006/relationships/presProps" Target="presProps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31" Type="http://schemas.openxmlformats.org/officeDocument/2006/relationships/slide" Target="slides/slide22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slide" Target="slides/slide18.xml"/><Relationship Id="rId30" Type="http://schemas.openxmlformats.org/officeDocument/2006/relationships/slide" Target="slides/slide21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>
              <a:latin typeface="Arial" panose="020B0604020202020204" pitchFamily="34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6A4B46-F6A6-DA4E-8415-64807F0B23D2}" type="datetimeFigureOut">
              <a:rPr lang="de-DE" smtClean="0">
                <a:latin typeface="Arial" panose="020B0604020202020204" pitchFamily="34" charset="0"/>
              </a:rPr>
              <a:t>25.01.2019</a:t>
            </a:fld>
            <a:endParaRPr lang="de-DE" dirty="0">
              <a:latin typeface="Arial" panose="020B0604020202020204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>
              <a:latin typeface="Arial" panose="020B0604020202020204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048993-9816-0246-B1D2-4028350D98C2}" type="slidenum">
              <a:rPr lang="de-DE" smtClean="0">
                <a:latin typeface="Arial" panose="020B0604020202020204" pitchFamily="34" charset="0"/>
              </a:rPr>
              <a:t>‹#›</a:t>
            </a:fld>
            <a:endParaRPr lang="de-DE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530242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295" y="1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fld id="{BCDB334D-D17F-49C4-91DD-37BB7E818209}" type="datetimeFigureOut">
              <a:rPr lang="de-CH" smtClean="0"/>
              <a:pPr/>
              <a:t>25.01.2019</a:t>
            </a:fld>
            <a:endParaRPr lang="de-CH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167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0" tIns="49520" rIns="99040" bIns="49520" rtlCol="0" anchor="ctr"/>
          <a:lstStyle/>
          <a:p>
            <a:endParaRPr lang="de-CH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</p:spPr>
        <p:txBody>
          <a:bodyPr vert="horz" lIns="99040" tIns="49520" rIns="99040" bIns="4952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 anchor="b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295" y="9721107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 anchor="b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fld id="{A51C0C35-A9A2-4EFD-9BAF-1E52E29E03D1}" type="slidenum">
              <a:rPr lang="de-CH" smtClean="0"/>
              <a:pPr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735997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7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7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8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8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9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6009964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5666139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118099817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22507007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1268869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902882693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3597727416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683457095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4071505181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472829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749355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826009964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25086537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4228792304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46870799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684596061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897415336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4189707849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4156887399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612584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6108126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57159663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149029171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792855932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93843815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807845491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3147870395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355197154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726463521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569284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34159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638008544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4196920033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80723131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6142069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3818019336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983430453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462178339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94277555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457402"/>
      </p:ext>
    </p:extLst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9241779"/>
      </p:ext>
    </p:extLst>
  </p:cSld>
  <p:clrMapOvr>
    <a:masterClrMapping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915455288"/>
      </p:ext>
    </p:extLst>
  </p:cSld>
  <p:clrMapOvr>
    <a:masterClrMapping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27299815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13079104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928511375"/>
      </p:ext>
    </p:extLst>
  </p:cSld>
  <p:clrMapOvr>
    <a:masterClrMapping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378694842"/>
      </p:ext>
    </p:extLst>
  </p:cSld>
  <p:clrMapOvr>
    <a:masterClrMapping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024135163"/>
      </p:ext>
    </p:extLst>
  </p:cSld>
  <p:clrMapOvr>
    <a:masterClrMapping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303822867"/>
      </p:ext>
    </p:extLst>
  </p:cSld>
  <p:clrMapOvr>
    <a:masterClrMapping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579213"/>
      </p:ext>
    </p:extLst>
  </p:cSld>
  <p:clrMapOvr>
    <a:masterClrMapping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9271206"/>
      </p:ext>
    </p:extLst>
  </p:cSld>
  <p:clrMapOvr>
    <a:masterClrMapping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612019383"/>
      </p:ext>
    </p:extLst>
  </p:cSld>
  <p:clrMapOvr>
    <a:masterClrMapping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987535939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46023824"/>
      </p:ext>
    </p:extLst>
  </p:cSld>
  <p:clrMapOvr>
    <a:masterClrMapping/>
  </p:clrMapOvr>
  <p:transition>
    <p:fad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706051647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</p:cSld>
  <p:clrMapOvr>
    <a:masterClrMapping/>
  </p:clrMapOvr>
  <p:transition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150281680"/>
      </p:ext>
    </p:extLst>
  </p:cSld>
  <p:clrMapOvr>
    <a:masterClrMapping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954141648"/>
      </p:ext>
    </p:extLst>
  </p:cSld>
  <p:clrMapOvr>
    <a:masterClrMapping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532291461"/>
      </p:ext>
    </p:extLst>
  </p:cSld>
  <p:clrMapOvr>
    <a:masterClrMapping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146628"/>
      </p:ext>
    </p:extLst>
  </p:cSld>
  <p:clrMapOvr>
    <a:masterClrMapping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36090049"/>
      </p:ext>
    </p:extLst>
  </p:cSld>
  <p:clrMapOvr>
    <a:masterClrMapping/>
  </p:clrMapOvr>
  <p:transition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296178265"/>
      </p:ext>
    </p:extLst>
  </p:cSld>
  <p:clrMapOvr>
    <a:masterClrMapping/>
  </p:clrMapOvr>
  <p:transition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4214668999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44925429"/>
      </p:ext>
    </p:extLst>
  </p:cSld>
  <p:clrMapOvr>
    <a:masterClrMapping/>
  </p:clrMapOvr>
  <p:transition>
    <p:fade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354806819"/>
      </p:ext>
    </p:extLst>
  </p:cSld>
  <p:clrMapOvr>
    <a:masterClrMapping/>
  </p:clrMapOvr>
  <p:transition>
    <p:fade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65221063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</p:cSld>
  <p:clrMapOvr>
    <a:masterClrMapping/>
  </p:clrMapOvr>
  <p:transition>
    <p:fade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4213001361"/>
      </p:ext>
    </p:extLst>
  </p:cSld>
  <p:clrMapOvr>
    <a:masterClrMapping/>
  </p:clrMapOvr>
  <p:transition>
    <p:fade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587475383"/>
      </p:ext>
    </p:extLst>
  </p:cSld>
  <p:clrMapOvr>
    <a:masterClrMapping/>
  </p:clrMapOvr>
  <p:transition>
    <p:fade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002785"/>
      </p:ext>
    </p:extLst>
  </p:cSld>
  <p:clrMapOvr>
    <a:masterClrMapping/>
  </p:clrMapOvr>
  <p:transition>
    <p:fade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42983617"/>
      </p:ext>
    </p:extLst>
  </p:cSld>
  <p:clrMapOvr>
    <a:masterClrMapping/>
  </p:clrMapOvr>
  <p:transition>
    <p:fade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491589136"/>
      </p:ext>
    </p:extLst>
  </p:cSld>
  <p:clrMapOvr>
    <a:masterClrMapping/>
  </p:clrMapOvr>
  <p:transition>
    <p:fade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680605271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07918196"/>
      </p:ext>
    </p:extLst>
  </p:cSld>
  <p:clrMapOvr>
    <a:masterClrMapping/>
  </p:clrMapOvr>
  <p:transition>
    <p:fade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029380379"/>
      </p:ext>
    </p:extLst>
  </p:cSld>
  <p:clrMapOvr>
    <a:masterClrMapping/>
  </p:clrMapOvr>
  <p:transition>
    <p:fade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4057446467"/>
      </p:ext>
    </p:extLst>
  </p:cSld>
  <p:clrMapOvr>
    <a:masterClrMapping/>
  </p:clrMapOvr>
  <p:transition>
    <p:fade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44268069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1353896245"/>
      </p:ext>
    </p:extLst>
  </p:cSld>
  <p:clrMapOvr>
    <a:masterClrMapping/>
  </p:clrMapOvr>
  <p:transition>
    <p:fade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972545763"/>
      </p:ext>
    </p:extLst>
  </p:cSld>
  <p:clrMapOvr>
    <a:masterClrMapping/>
  </p:clrMapOvr>
  <p:transition>
    <p:fade/>
  </p:transition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727132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385941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14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23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32.xml"/><Relationship Id="rId10" Type="http://schemas.openxmlformats.org/officeDocument/2006/relationships/theme" Target="../theme/theme4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41.xml"/><Relationship Id="rId10" Type="http://schemas.openxmlformats.org/officeDocument/2006/relationships/theme" Target="../theme/theme5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0.xml"/><Relationship Id="rId10" Type="http://schemas.openxmlformats.org/officeDocument/2006/relationships/theme" Target="../theme/theme6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2.xml"/><Relationship Id="rId3" Type="http://schemas.openxmlformats.org/officeDocument/2006/relationships/slideLayout" Target="../slideLayouts/slideLayout57.xml"/><Relationship Id="rId7" Type="http://schemas.openxmlformats.org/officeDocument/2006/relationships/slideLayout" Target="../slideLayouts/slideLayout61.xml"/><Relationship Id="rId2" Type="http://schemas.openxmlformats.org/officeDocument/2006/relationships/slideLayout" Target="../slideLayouts/slideLayout56.xml"/><Relationship Id="rId1" Type="http://schemas.openxmlformats.org/officeDocument/2006/relationships/slideLayout" Target="../slideLayouts/slideLayout55.xml"/><Relationship Id="rId6" Type="http://schemas.openxmlformats.org/officeDocument/2006/relationships/slideLayout" Target="../slideLayouts/slideLayout60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9.xml"/><Relationship Id="rId10" Type="http://schemas.openxmlformats.org/officeDocument/2006/relationships/theme" Target="../theme/theme7.xml"/><Relationship Id="rId4" Type="http://schemas.openxmlformats.org/officeDocument/2006/relationships/slideLayout" Target="../slideLayouts/slideLayout58.xml"/><Relationship Id="rId9" Type="http://schemas.openxmlformats.org/officeDocument/2006/relationships/slideLayout" Target="../slideLayouts/slideLayout63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1.xml"/><Relationship Id="rId3" Type="http://schemas.openxmlformats.org/officeDocument/2006/relationships/slideLayout" Target="../slideLayouts/slideLayout66.xml"/><Relationship Id="rId7" Type="http://schemas.openxmlformats.org/officeDocument/2006/relationships/slideLayout" Target="../slideLayouts/slideLayout70.xml"/><Relationship Id="rId2" Type="http://schemas.openxmlformats.org/officeDocument/2006/relationships/slideLayout" Target="../slideLayouts/slideLayout65.xml"/><Relationship Id="rId1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9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68.xml"/><Relationship Id="rId10" Type="http://schemas.openxmlformats.org/officeDocument/2006/relationships/theme" Target="../theme/theme8.xml"/><Relationship Id="rId4" Type="http://schemas.openxmlformats.org/officeDocument/2006/relationships/slideLayout" Target="../slideLayouts/slideLayout67.xml"/><Relationship Id="rId9" Type="http://schemas.openxmlformats.org/officeDocument/2006/relationships/slideLayout" Target="../slideLayouts/slideLayout72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77.xml"/><Relationship Id="rId10" Type="http://schemas.openxmlformats.org/officeDocument/2006/relationships/theme" Target="../theme/theme9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7" r:id="rId3"/>
    <p:sldLayoutId id="2147483666" r:id="rId4"/>
    <p:sldLayoutId id="2147483650" r:id="rId5"/>
    <p:sldLayoutId id="2147483652" r:id="rId6"/>
    <p:sldLayoutId id="2147483655" r:id="rId7"/>
    <p:sldLayoutId id="2147483665" r:id="rId8"/>
    <p:sldLayoutId id="2147483668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504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6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528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8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477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800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925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2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872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  <p:sldLayoutId id="2147483818" r:id="rId5"/>
    <p:sldLayoutId id="2147483819" r:id="rId6"/>
    <p:sldLayoutId id="2147483820" r:id="rId7"/>
    <p:sldLayoutId id="2147483821" r:id="rId8"/>
    <p:sldLayoutId id="2147483824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797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6" r:id="rId1"/>
    <p:sldLayoutId id="2147483827" r:id="rId2"/>
    <p:sldLayoutId id="2147483828" r:id="rId3"/>
    <p:sldLayoutId id="2147483829" r:id="rId4"/>
    <p:sldLayoutId id="2147483830" r:id="rId5"/>
    <p:sldLayoutId id="2147483831" r:id="rId6"/>
    <p:sldLayoutId id="2147483832" r:id="rId7"/>
    <p:sldLayoutId id="2147483833" r:id="rId8"/>
    <p:sldLayoutId id="2147483836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459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8" r:id="rId1"/>
    <p:sldLayoutId id="2147483839" r:id="rId2"/>
    <p:sldLayoutId id="2147483840" r:id="rId3"/>
    <p:sldLayoutId id="2147483841" r:id="rId4"/>
    <p:sldLayoutId id="2147483842" r:id="rId5"/>
    <p:sldLayoutId id="2147483843" r:id="rId6"/>
    <p:sldLayoutId id="2147483844" r:id="rId7"/>
    <p:sldLayoutId id="2147483845" r:id="rId8"/>
    <p:sldLayoutId id="2147483848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507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0" r:id="rId1"/>
    <p:sldLayoutId id="2147483851" r:id="rId2"/>
    <p:sldLayoutId id="2147483852" r:id="rId3"/>
    <p:sldLayoutId id="2147483853" r:id="rId4"/>
    <p:sldLayoutId id="2147483854" r:id="rId5"/>
    <p:sldLayoutId id="2147483855" r:id="rId6"/>
    <p:sldLayoutId id="2147483856" r:id="rId7"/>
    <p:sldLayoutId id="2147483857" r:id="rId8"/>
    <p:sldLayoutId id="2147483860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Untertitel 1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b="1" dirty="0"/>
              <a:t>Master Thesis Update Week 6</a:t>
            </a:r>
          </a:p>
          <a:p>
            <a:r>
              <a:rPr lang="en-GB" dirty="0"/>
              <a:t>Prakhar Mehta</a:t>
            </a:r>
          </a:p>
          <a:p>
            <a:r>
              <a:rPr lang="en-GB" u="sng" dirty="0"/>
              <a:t>Supervisors:</a:t>
            </a:r>
            <a:r>
              <a:rPr lang="en-GB" dirty="0"/>
              <a:t> Danielle Griego, Alejandro Nunez-Jimenez</a:t>
            </a:r>
          </a:p>
          <a:p>
            <a:r>
              <a:rPr lang="en-GB" u="sng" dirty="0"/>
              <a:t>Professor:</a:t>
            </a:r>
            <a:r>
              <a:rPr lang="en-GB" dirty="0"/>
              <a:t> </a:t>
            </a:r>
            <a:r>
              <a:rPr lang="en-GB" dirty="0" err="1"/>
              <a:t>Dr.</a:t>
            </a:r>
            <a:r>
              <a:rPr lang="en-GB" dirty="0"/>
              <a:t> Arno Schlueter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1</a:t>
            </a:fld>
            <a:endParaRPr lang="en-GB" dirty="0"/>
          </a:p>
        </p:txBody>
      </p:sp>
      <p:sp>
        <p:nvSpPr>
          <p:cNvPr id="18" name="Titel 1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2800" dirty="0"/>
              <a:t>An Analysis Of Individual And Community Solar PV Adoption Levels Under Current Regulations Using Agent-based Modelling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pic>
        <p:nvPicPr>
          <p:cNvPr id="15" name="Bildplatzhalter 14"/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" r="3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038906334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 descr="A close up of text on a whiteboard&#10;&#10;Description generated with high confidence">
            <a:extLst>
              <a:ext uri="{FF2B5EF4-FFF2-40B4-BE49-F238E27FC236}">
                <a16:creationId xmlns:a16="http://schemas.microsoft.com/office/drawing/2014/main" id="{B66E8449-9496-41E6-9D07-28C31D9C81B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2039342"/>
            <a:ext cx="5576888" cy="4182666"/>
          </a:xfr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C9F0CB5-0EA1-4B95-A7A7-8D8CC6D5D97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dirty="0"/>
              <a:t>Use TPB to decide if agent wants solar or not. Maybe a simpler, smaller TPB model used here incorporating:</a:t>
            </a:r>
          </a:p>
          <a:p>
            <a:pPr lvl="1"/>
            <a:r>
              <a:rPr lang="en-IN" dirty="0"/>
              <a:t>General environmental attitude</a:t>
            </a:r>
          </a:p>
          <a:p>
            <a:pPr lvl="1"/>
            <a:r>
              <a:rPr lang="en-IN" dirty="0"/>
              <a:t>Level of income/education</a:t>
            </a:r>
          </a:p>
          <a:p>
            <a:pPr lvl="1"/>
            <a:r>
              <a:rPr lang="en-IN" dirty="0"/>
              <a:t>Peer effects and subjective norm on solar PV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1E5B0B-A257-423D-B6E4-7474DA165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1.12.2014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B8920D-7E14-4531-951A-CB7B54229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First name Surname (edit via “Insert” &gt; “Header &amp; Footer”)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DBA22-0CCA-442A-BF56-F5D7175AE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10</a:t>
            </a:fld>
            <a:endParaRPr lang="en-GB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25A7ED7-081F-4146-9447-1664C16BF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Adoption Mechanism 1: Do I want solar?</a:t>
            </a:r>
          </a:p>
        </p:txBody>
      </p:sp>
    </p:spTree>
    <p:extLst>
      <p:ext uri="{BB962C8B-B14F-4D97-AF65-F5344CB8AC3E}">
        <p14:creationId xmlns:p14="http://schemas.microsoft.com/office/powerpoint/2010/main" val="1812891478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A close up of text on a whiteboard&#10;&#10;Description generated with high confidence">
            <a:extLst>
              <a:ext uri="{FF2B5EF4-FFF2-40B4-BE49-F238E27FC236}">
                <a16:creationId xmlns:a16="http://schemas.microsoft.com/office/drawing/2014/main" id="{90FD9A47-75F9-481A-9BC2-1C1C70691DF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2039342"/>
            <a:ext cx="5576888" cy="4182666"/>
          </a:xfr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2CFB4D9-7E0F-42E4-9383-CD4956D2377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dirty="0"/>
              <a:t>2 choices – individual and community</a:t>
            </a:r>
          </a:p>
          <a:p>
            <a:r>
              <a:rPr lang="en-IN" dirty="0"/>
              <a:t>Individual</a:t>
            </a:r>
          </a:p>
          <a:p>
            <a:pPr lvl="1"/>
            <a:r>
              <a:rPr lang="en-IN" dirty="0"/>
              <a:t>Consider that agent has to do calculations and finds his optimum size and money savings</a:t>
            </a:r>
          </a:p>
          <a:p>
            <a:r>
              <a:rPr lang="en-IN" dirty="0"/>
              <a:t>Community</a:t>
            </a:r>
          </a:p>
          <a:p>
            <a:pPr lvl="1"/>
            <a:r>
              <a:rPr lang="en-IN" dirty="0"/>
              <a:t>Consider building owner as “Energy Champion” who takes care of admin and calculations, offers renters different scenarios</a:t>
            </a:r>
          </a:p>
          <a:p>
            <a:pPr lvl="1"/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78940E-B8E0-44DE-9229-ECC80BA9A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1.12.2014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8B946B-9D06-4016-9748-FBEB0695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First name Surname (edit via “Insert” &gt; “Header &amp; Footer”)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2F00C4-9B86-47A0-AC0A-23C352177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11</a:t>
            </a:fld>
            <a:endParaRPr lang="en-GB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B975F42-7716-4E8F-A150-51CCD46FE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Adoption Mechanism 2: I want solar, what next?</a:t>
            </a:r>
          </a:p>
        </p:txBody>
      </p:sp>
    </p:spTree>
    <p:extLst>
      <p:ext uri="{BB962C8B-B14F-4D97-AF65-F5344CB8AC3E}">
        <p14:creationId xmlns:p14="http://schemas.microsoft.com/office/powerpoint/2010/main" val="664187132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A close up of text on a whiteboard&#10;&#10;Description generated with very high confidence">
            <a:extLst>
              <a:ext uri="{FF2B5EF4-FFF2-40B4-BE49-F238E27FC236}">
                <a16:creationId xmlns:a16="http://schemas.microsoft.com/office/drawing/2014/main" id="{1EFA9429-A09B-4981-823B-27255D479AC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9" t="28060"/>
          <a:stretch/>
        </p:blipFill>
        <p:spPr>
          <a:xfrm>
            <a:off x="323850" y="2024064"/>
            <a:ext cx="5576887" cy="4197944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100B7D-361E-4923-91AA-5530A84CBFC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dirty="0"/>
              <a:t>Owner doing everything vs agent doing his own calculations </a:t>
            </a:r>
            <a:r>
              <a:rPr lang="en-IN" dirty="0">
                <a:sym typeface="Wingdings" panose="05000000000000000000" pitchFamily="2" charset="2"/>
              </a:rPr>
              <a:t> affects control</a:t>
            </a:r>
          </a:p>
          <a:p>
            <a:r>
              <a:rPr lang="en-IN" dirty="0">
                <a:sym typeface="Wingdings" panose="05000000000000000000" pitchFamily="2" charset="2"/>
              </a:rPr>
              <a:t>Information about sizing and savings  affects attitudes</a:t>
            </a:r>
          </a:p>
          <a:p>
            <a:r>
              <a:rPr lang="en-IN" dirty="0">
                <a:sym typeface="Wingdings" panose="05000000000000000000" pitchFamily="2" charset="2"/>
              </a:rPr>
              <a:t>Other agent attributes might be complementary, favouring one side over another</a:t>
            </a:r>
          </a:p>
          <a:p>
            <a:r>
              <a:rPr lang="en-IN" dirty="0">
                <a:sym typeface="Wingdings" panose="05000000000000000000" pitchFamily="2" charset="2"/>
              </a:rPr>
              <a:t>TPB is generally used to model behaviour with ONE decision as end goal – to do/not to do something. I’m not clear on using it to choose between doing TWO things. Maybe I need 2 separate TPBs?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DACB7A-0A2B-49DB-AB3A-663D9567F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1.12.2014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6D9928-6168-402F-83ED-4BA97994A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First name Surname (edit via “Insert” &gt; “Header &amp; Footer”)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264541-55BB-4A4D-BA41-C912EC848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12</a:t>
            </a:fld>
            <a:endParaRPr lang="en-GB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E01E480D-557C-4349-A0E6-B0ED19BC0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Adoption Mechanism 3: Using TPB again </a:t>
            </a:r>
          </a:p>
        </p:txBody>
      </p:sp>
    </p:spTree>
    <p:extLst>
      <p:ext uri="{BB962C8B-B14F-4D97-AF65-F5344CB8AC3E}">
        <p14:creationId xmlns:p14="http://schemas.microsoft.com/office/powerpoint/2010/main" val="1698095850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BAF4B4-DC74-4048-8930-AACBC99DA5C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dirty="0"/>
              <a:t>Who starts first and why?</a:t>
            </a:r>
          </a:p>
          <a:p>
            <a:r>
              <a:rPr lang="en-IN" dirty="0"/>
              <a:t>After a year is simulated, what happens to variables, parameters and attributes? How does TIME feature in the model?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29E6C-5CAE-4FD1-BD1A-9E3AC45B8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1.12.2014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20BF8E-4A7B-4C4C-BDEB-4D5D6351E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First name Surname (edit via “Insert” &gt; “Header &amp; Footer”)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177380-D5C2-4F48-9081-A6973ABD2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13</a:t>
            </a:fld>
            <a:endParaRPr lang="en-GB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E09C7B5-B8AF-4C7C-A719-BBFBBE837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Open Questions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BD9D059-5E71-48F0-B909-582EFA92C0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23851" y="1268760"/>
            <a:ext cx="5577644" cy="4968529"/>
          </a:xfrm>
        </p:spPr>
        <p:txBody>
          <a:bodyPr/>
          <a:lstStyle/>
          <a:p>
            <a:r>
              <a:rPr lang="en-IN" sz="1800" dirty="0"/>
              <a:t>Community definition had the chicken and egg problem – size affects cost, and cost affects decisions which affects size</a:t>
            </a:r>
          </a:p>
          <a:p>
            <a:r>
              <a:rPr lang="en-IN" sz="1800" dirty="0"/>
              <a:t>If consider that building owner pays for community PV system, what size?</a:t>
            </a:r>
          </a:p>
          <a:p>
            <a:pPr lvl="1"/>
            <a:r>
              <a:rPr lang="en-IN" sz="1600" dirty="0"/>
              <a:t>Hence, scenarios of different sizes, and see adoption levels in each vs individual adoption</a:t>
            </a:r>
          </a:p>
          <a:p>
            <a:pPr lvl="1"/>
            <a:r>
              <a:rPr lang="en-IN" sz="1600" dirty="0"/>
              <a:t>Another problem arises – if building owner pays for community PV and agents simply consume energy at a price, then unfair to compare with individual adoption where agent must pay the capital cost of his system</a:t>
            </a:r>
          </a:p>
          <a:p>
            <a:pPr lvl="1"/>
            <a:r>
              <a:rPr lang="en-IN" sz="1600" dirty="0"/>
              <a:t>Do a minimum number of people need to say YES to adopt community solar? Or is it the owner who decides to install solar, based on his own TPB?</a:t>
            </a:r>
          </a:p>
        </p:txBody>
      </p:sp>
    </p:spTree>
    <p:extLst>
      <p:ext uri="{BB962C8B-B14F-4D97-AF65-F5344CB8AC3E}">
        <p14:creationId xmlns:p14="http://schemas.microsoft.com/office/powerpoint/2010/main" val="3942558112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D9D34A92-2034-4BEC-A86D-02719BD122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Finalize modelling methodology – my theory of how decision making will work</a:t>
            </a:r>
          </a:p>
          <a:p>
            <a:r>
              <a:rPr lang="en-IN" dirty="0"/>
              <a:t>Make plots out of the Wiedikon area – QGIS and </a:t>
            </a:r>
            <a:r>
              <a:rPr lang="en-IN" dirty="0" err="1"/>
              <a:t>OpenStreetMaps</a:t>
            </a:r>
            <a:endParaRPr lang="en-IN" dirty="0"/>
          </a:p>
          <a:p>
            <a:r>
              <a:rPr lang="en-IN" dirty="0"/>
              <a:t>Use SFOE </a:t>
            </a:r>
            <a:r>
              <a:rPr lang="en-IN" dirty="0" err="1"/>
              <a:t>GeoInformatics</a:t>
            </a:r>
            <a:r>
              <a:rPr lang="en-IN" dirty="0"/>
              <a:t> office data as CEA PV tool validation</a:t>
            </a:r>
          </a:p>
          <a:p>
            <a:r>
              <a:rPr lang="en-IN" dirty="0"/>
              <a:t>Modelling basics</a:t>
            </a:r>
          </a:p>
          <a:p>
            <a:pPr lvl="1"/>
            <a:r>
              <a:rPr lang="en-IN" dirty="0"/>
              <a:t>Data collection</a:t>
            </a:r>
          </a:p>
          <a:p>
            <a:pPr lvl="1"/>
            <a:r>
              <a:rPr lang="en-IN" dirty="0"/>
              <a:t>Data filtering</a:t>
            </a:r>
          </a:p>
          <a:p>
            <a:pPr lvl="1"/>
            <a:r>
              <a:rPr lang="en-IN" dirty="0"/>
              <a:t>How to model TPB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8C7F60-0AA6-483F-853F-DC0E59783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1.12.2014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401D6C-2D27-46D2-A7D7-223BC763B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First name Surname (edit via “Insert” &gt; “Header &amp; Footer”)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4432BE-26A4-4887-B789-AFAE09B88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14</a:t>
            </a:fld>
            <a:endParaRPr lang="en-GB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F1AAEE34-73FA-4CE1-BAB2-AD99B8599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Next 2 Weeks</a:t>
            </a:r>
          </a:p>
        </p:txBody>
      </p:sp>
    </p:spTree>
    <p:extLst>
      <p:ext uri="{BB962C8B-B14F-4D97-AF65-F5344CB8AC3E}">
        <p14:creationId xmlns:p14="http://schemas.microsoft.com/office/powerpoint/2010/main" val="2598008454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F2DD5BC-7CC1-43C6-B9E5-53DCB95CCF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Thanks for the lengthy discussion, since this was more brainstorming it took much more than an hour. </a:t>
            </a:r>
          </a:p>
          <a:p>
            <a:r>
              <a:rPr lang="en-IN" dirty="0"/>
              <a:t>For the next meeting on Friday in 2 weeks’ time (Feb 8), we can already schedule 1.5-2 hours. I will try to send in my slides by 4 PM the Thursday before if the meeting is in the morning.</a:t>
            </a:r>
          </a:p>
          <a:p>
            <a:r>
              <a:rPr lang="en-IN" dirty="0"/>
              <a:t>In the next slides I try to write down what I got from our discussion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7116ED-C275-4A46-9D93-E6365054E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1.12.2014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269A0E-7084-4ECB-BA97-192DF9F5A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First name Surname (edit via “Insert” &gt; “Header &amp; Footer”)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015D02-A8FE-4C56-AF88-BC22A3E80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15</a:t>
            </a:fld>
            <a:endParaRPr lang="en-GB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CCB5DE8-FBB2-4E35-8C4C-C52631C85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Meeting after-thoughts</a:t>
            </a:r>
          </a:p>
        </p:txBody>
      </p:sp>
    </p:spTree>
    <p:extLst>
      <p:ext uri="{BB962C8B-B14F-4D97-AF65-F5344CB8AC3E}">
        <p14:creationId xmlns:p14="http://schemas.microsoft.com/office/powerpoint/2010/main" val="3218299366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6AFF98-D8C1-4F19-A7BC-49D522680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1.12.2014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97B5DE-6A35-467A-965E-2214166F5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First name Surname (edit via “Insert” &gt; “Header &amp; Footer”)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9D3E85-3C8E-4ADB-B8B9-5421414C3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16</a:t>
            </a:fld>
            <a:endParaRPr lang="en-GB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DD989EBB-44F3-4DD3-90D7-D398169C6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ZEV Regulations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CDC5673-B001-465B-A353-0BEAF8B64E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2122" y="594305"/>
            <a:ext cx="4643620" cy="2612036"/>
          </a:xfrm>
          <a:prstGeom prst="rect">
            <a:avLst/>
          </a:prstGeom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6AB8C99-0C4F-4932-83B3-5CD665EB87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9908" y="1412776"/>
            <a:ext cx="6918272" cy="4210046"/>
          </a:xfrm>
        </p:spPr>
        <p:txBody>
          <a:bodyPr/>
          <a:lstStyle/>
          <a:p>
            <a:r>
              <a:rPr lang="en-IN" dirty="0"/>
              <a:t>ZEV regulations – will be interesting to see how results are affected as the limit I define for the ZEV is varied (100 kW, 50 kW,…) </a:t>
            </a:r>
            <a:r>
              <a:rPr lang="en-IN" dirty="0">
                <a:sym typeface="Wingdings" panose="05000000000000000000" pitchFamily="2" charset="2"/>
              </a:rPr>
              <a:t> probably part of sensitivity analysis</a:t>
            </a:r>
            <a:endParaRPr lang="en-IN" dirty="0"/>
          </a:p>
          <a:p>
            <a:pPr lvl="1"/>
            <a:r>
              <a:rPr lang="en-IN" dirty="0"/>
              <a:t>Rooftop availability can limit the PV system installation size</a:t>
            </a:r>
          </a:p>
          <a:p>
            <a:r>
              <a:rPr lang="en-IN" dirty="0"/>
              <a:t>Side note: Since the </a:t>
            </a:r>
            <a:r>
              <a:rPr lang="en-IN" dirty="0" err="1"/>
              <a:t>FiT</a:t>
            </a:r>
            <a:r>
              <a:rPr lang="en-IN" dirty="0"/>
              <a:t> is so low, it may not even be an interesting factor in the monetary calculations. </a:t>
            </a:r>
          </a:p>
          <a:p>
            <a:r>
              <a:rPr lang="en-IN" dirty="0"/>
              <a:t>Need to check if there is a cap on the initial investment subsidy, as used to be the case for the old KEV regulations</a:t>
            </a:r>
          </a:p>
        </p:txBody>
      </p:sp>
    </p:spTree>
    <p:extLst>
      <p:ext uri="{BB962C8B-B14F-4D97-AF65-F5344CB8AC3E}">
        <p14:creationId xmlns:p14="http://schemas.microsoft.com/office/powerpoint/2010/main" val="4057033127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DD9897F-0ED9-4F59-B560-415F827664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23851" y="1592714"/>
            <a:ext cx="5577644" cy="4644575"/>
          </a:xfrm>
        </p:spPr>
        <p:txBody>
          <a:bodyPr/>
          <a:lstStyle/>
          <a:p>
            <a:r>
              <a:rPr lang="en-IN" dirty="0"/>
              <a:t>Check if single family free-standing homes are co-incidentally 11% of all the buildings I have </a:t>
            </a:r>
            <a:endParaRPr lang="en-IN" dirty="0">
              <a:sym typeface="Wingdings" panose="05000000000000000000" pitchFamily="2" charset="2"/>
            </a:endParaRPr>
          </a:p>
          <a:p>
            <a:pPr lvl="1"/>
            <a:r>
              <a:rPr lang="en-IN" dirty="0">
                <a:sym typeface="Wingdings" panose="05000000000000000000" pitchFamily="2" charset="2"/>
              </a:rPr>
              <a:t>45.38% residential – don’t have breakdown on the ‘Zone’ level</a:t>
            </a:r>
          </a:p>
          <a:p>
            <a:pPr lvl="1"/>
            <a:r>
              <a:rPr lang="en-IN" dirty="0">
                <a:sym typeface="Wingdings" panose="05000000000000000000" pitchFamily="2" charset="2"/>
              </a:rPr>
              <a:t>If I look at raw building data, there are”</a:t>
            </a:r>
          </a:p>
          <a:p>
            <a:pPr lvl="2"/>
            <a:r>
              <a:rPr lang="en-IN" dirty="0">
                <a:sym typeface="Wingdings" panose="05000000000000000000" pitchFamily="2" charset="2"/>
              </a:rPr>
              <a:t>0.7% </a:t>
            </a:r>
            <a:r>
              <a:rPr lang="en-GB" dirty="0" err="1"/>
              <a:t>Einfamilienhaus</a:t>
            </a:r>
            <a:r>
              <a:rPr lang="en-GB" dirty="0"/>
              <a:t> </a:t>
            </a:r>
            <a:r>
              <a:rPr lang="en-GB" dirty="0" err="1"/>
              <a:t>friestehend</a:t>
            </a:r>
            <a:r>
              <a:rPr lang="en-GB" dirty="0"/>
              <a:t> = free standing single family home</a:t>
            </a:r>
          </a:p>
          <a:p>
            <a:pPr lvl="2"/>
            <a:r>
              <a:rPr lang="en-GB" dirty="0">
                <a:sym typeface="Wingdings" panose="05000000000000000000" pitchFamily="2" charset="2"/>
              </a:rPr>
              <a:t>16.64 % </a:t>
            </a:r>
            <a:r>
              <a:rPr lang="en-GB" dirty="0" err="1"/>
              <a:t>Einfamilienhaus</a:t>
            </a:r>
            <a:r>
              <a:rPr lang="en-GB" dirty="0"/>
              <a:t> </a:t>
            </a:r>
            <a:r>
              <a:rPr lang="en-GB" dirty="0" err="1"/>
              <a:t>angebaut</a:t>
            </a:r>
            <a:r>
              <a:rPr lang="en-GB" dirty="0"/>
              <a:t> = single family home extended (whatever that means)</a:t>
            </a:r>
          </a:p>
          <a:p>
            <a:pPr lvl="1"/>
            <a:r>
              <a:rPr lang="en-GB" dirty="0">
                <a:sym typeface="Wingdings" panose="05000000000000000000" pitchFamily="2" charset="2"/>
              </a:rPr>
              <a:t>Could probably assume that all single family homes = 17.34% are owner occupied</a:t>
            </a:r>
          </a:p>
          <a:p>
            <a:pPr lvl="2"/>
            <a:r>
              <a:rPr lang="en-GB" dirty="0">
                <a:sym typeface="Wingdings" panose="05000000000000000000" pitchFamily="2" charset="2"/>
              </a:rPr>
              <a:t>Will need to look at how Sabine grouped buildings into zones</a:t>
            </a:r>
            <a:endParaRPr lang="en-IN" dirty="0">
              <a:sym typeface="Wingdings" panose="05000000000000000000" pitchFamily="2" charset="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BFB4F8-6822-4F80-A3C3-9C83B96579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5565" y="3645024"/>
            <a:ext cx="5567205" cy="2592265"/>
          </a:xfrm>
        </p:spPr>
        <p:txBody>
          <a:bodyPr/>
          <a:lstStyle/>
          <a:p>
            <a:r>
              <a:rPr lang="en-IN" dirty="0">
                <a:sym typeface="Wingdings" panose="05000000000000000000" pitchFamily="2" charset="2"/>
              </a:rPr>
              <a:t>Community system size chicken and egg problem:</a:t>
            </a:r>
          </a:p>
          <a:p>
            <a:pPr lvl="1"/>
            <a:r>
              <a:rPr lang="en-IN" dirty="0">
                <a:sym typeface="Wingdings" panose="05000000000000000000" pitchFamily="2" charset="2"/>
              </a:rPr>
              <a:t>Start with scenario with maximum rooftop coverage, vary it according to results OR as a sensitivity analysis</a:t>
            </a:r>
          </a:p>
          <a:p>
            <a:r>
              <a:rPr lang="en-IN" dirty="0">
                <a:sym typeface="Wingdings" panose="05000000000000000000" pitchFamily="2" charset="2"/>
              </a:rPr>
              <a:t>Batteries – include in thesis report as scope for future research</a:t>
            </a:r>
            <a:endParaRPr lang="en-IN" dirty="0"/>
          </a:p>
          <a:p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B0B4D3-6FA0-4586-8672-DA1F05586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1.12.2014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076416-E214-4505-B429-BA305432E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First name Surname (edit via “Insert” &gt; “Header &amp; Footer”)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431D34-4EAC-45C2-AD3F-6D3A19A68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17</a:t>
            </a:fld>
            <a:endParaRPr lang="en-GB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D6CAE7F1-EC38-44A7-879C-B1A5B258F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Adoption Mechanism – some ground rules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BE581CB-8018-4FDC-B127-0478AD5B7F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3698" y="620714"/>
            <a:ext cx="5049409" cy="2840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58473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C2AA62B-3254-439A-AD2D-4AB133D6DF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9672" y="620714"/>
            <a:ext cx="4962128" cy="2791197"/>
          </a:xfrm>
          <a:prstGeom prst="rect">
            <a:avLst/>
          </a:prstGeom>
        </p:spPr>
      </p:pic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9C88EC46-D9F7-4584-8C55-02C7FA98E3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3161" y="3717032"/>
            <a:ext cx="5567205" cy="2197001"/>
          </a:xfrm>
        </p:spPr>
        <p:txBody>
          <a:bodyPr/>
          <a:lstStyle/>
          <a:p>
            <a:pPr marL="742950" lvl="1" indent="-285750"/>
            <a:r>
              <a:rPr lang="en-US" sz="1600" dirty="0"/>
              <a:t>Maybe this is included at a later stage, as we discussed on the whiteboard. Pictures in the following slides</a:t>
            </a:r>
          </a:p>
          <a:p>
            <a:pPr marL="742950" lvl="1" indent="-285750"/>
            <a:r>
              <a:rPr lang="en-US" sz="1600" dirty="0"/>
              <a:t>Then what is the point of info? </a:t>
            </a:r>
          </a:p>
          <a:p>
            <a:pPr marL="285750" indent="-285750"/>
            <a:endParaRPr lang="en-US" sz="1600" dirty="0"/>
          </a:p>
          <a:p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DC5B56-DBFA-4758-9F9B-19E3E2EE6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1.12.2014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895DB7-E952-4E43-9E8C-9FE6F2A0F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First name Surname (edit via “Insert” &gt; “Header &amp; Footer”)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79BFD5-F598-4AFB-BD21-EED5B548F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18</a:t>
            </a:fld>
            <a:endParaRPr lang="en-GB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E7FF182E-9D43-4471-80CE-65DBF68DA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000" dirty="0"/>
              <a:t>Use of TPB – summarizing discussion related to TPB here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FD0F61B-DBB4-4D06-9377-F015C6B6F2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23851" y="1592714"/>
            <a:ext cx="5577644" cy="4644575"/>
          </a:xfrm>
        </p:spPr>
        <p:txBody>
          <a:bodyPr/>
          <a:lstStyle/>
          <a:p>
            <a:r>
              <a:rPr lang="en-IN" dirty="0"/>
              <a:t>KISS principle – keep it simple, stupido</a:t>
            </a:r>
          </a:p>
          <a:p>
            <a:r>
              <a:rPr lang="en-IN" dirty="0"/>
              <a:t>Attitudes</a:t>
            </a:r>
          </a:p>
          <a:p>
            <a:pPr lvl="1"/>
            <a:r>
              <a:rPr lang="en-IN" i="1" dirty="0">
                <a:solidFill>
                  <a:srgbClr val="C00000"/>
                </a:solidFill>
              </a:rPr>
              <a:t>New: Perceived individual/community advantage? Attractiveness of solar?</a:t>
            </a:r>
          </a:p>
          <a:p>
            <a:pPr lvl="1"/>
            <a:r>
              <a:rPr lang="en-IN" dirty="0"/>
              <a:t>Including ease/difficulty if owner explains everything/agent does calculations himself is very subjective and difficult/questionable how to include. Hence leave this out or model as a cost? I will think more.</a:t>
            </a:r>
          </a:p>
          <a:p>
            <a:pPr lvl="1"/>
            <a:r>
              <a:rPr lang="en-IN" dirty="0"/>
              <a:t>Information - Not sure I understand completely</a:t>
            </a:r>
          </a:p>
          <a:p>
            <a:pPr lvl="2"/>
            <a:r>
              <a:rPr lang="en-IN" dirty="0"/>
              <a:t>The info I had thought as important would be the expected savings calculated from PV size, demand etc. </a:t>
            </a:r>
          </a:p>
          <a:p>
            <a:pPr lvl="3"/>
            <a:r>
              <a:rPr lang="en-IN" dirty="0"/>
              <a:t>Makes sense that if this info does not change with time then no need to include it – need to think about this based on the mechanism</a:t>
            </a:r>
          </a:p>
          <a:p>
            <a:pPr lvl="2"/>
            <a:endParaRPr lang="en-IN" dirty="0"/>
          </a:p>
          <a:p>
            <a:pPr lvl="2"/>
            <a:endParaRPr lang="en-IN" dirty="0"/>
          </a:p>
          <a:p>
            <a:pPr lvl="2"/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32614207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FD0F61B-DBB4-4D06-9377-F015C6B6F2F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/>
              <a:t>Subjective Norms</a:t>
            </a:r>
          </a:p>
          <a:p>
            <a:pPr lvl="1"/>
            <a:r>
              <a:rPr lang="en-IN" dirty="0"/>
              <a:t>Peer effects are better encapsulated here than in PBC</a:t>
            </a:r>
          </a:p>
          <a:p>
            <a:pPr lvl="1"/>
            <a:r>
              <a:rPr lang="en-IN" i="1" dirty="0">
                <a:solidFill>
                  <a:srgbClr val="C00000"/>
                </a:solidFill>
              </a:rPr>
              <a:t>New: fraction of neighbours in the own plot (or maybe even own building) that say YES for adopting individual/community solar</a:t>
            </a:r>
          </a:p>
          <a:p>
            <a:pPr lvl="2"/>
            <a:r>
              <a:rPr lang="en-IN" i="1" dirty="0">
                <a:solidFill>
                  <a:srgbClr val="C00000"/>
                </a:solidFill>
              </a:rPr>
              <a:t>Individual solar adoption and community solar adoption by neighbours should have different effect on subjective norms of the agent!</a:t>
            </a:r>
          </a:p>
          <a:p>
            <a:pPr lvl="1"/>
            <a:r>
              <a:rPr lang="en-IN" dirty="0"/>
              <a:t>Distribution of community/individualistic mindsets – in subjective norms or PBC?</a:t>
            </a:r>
          </a:p>
          <a:p>
            <a:pPr lvl="2"/>
            <a:r>
              <a:rPr lang="en-IN" dirty="0"/>
              <a:t>The Swiss have a sharing culture – can look at car sharing tendencies/other shared goods for appropriate quantification and inclusion in my model</a:t>
            </a:r>
          </a:p>
          <a:p>
            <a:pPr lvl="2"/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11B602-1E71-4854-BFF0-FA735A7EAB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5565" y="3645024"/>
            <a:ext cx="5567205" cy="2592265"/>
          </a:xfrm>
        </p:spPr>
        <p:txBody>
          <a:bodyPr/>
          <a:lstStyle/>
          <a:p>
            <a:endParaRPr lang="en-US" sz="1600" dirty="0"/>
          </a:p>
          <a:p>
            <a:pPr marL="285750" indent="-285750"/>
            <a:r>
              <a:rPr lang="en-US" dirty="0"/>
              <a:t>Perceived </a:t>
            </a:r>
            <a:r>
              <a:rPr lang="en-GB" dirty="0"/>
              <a:t>Behavioural</a:t>
            </a:r>
            <a:r>
              <a:rPr lang="en-US" dirty="0"/>
              <a:t> Control</a:t>
            </a:r>
          </a:p>
          <a:p>
            <a:pPr marL="742950" lvl="1" indent="-285750"/>
            <a:r>
              <a:rPr lang="en-US" sz="2000" dirty="0"/>
              <a:t>Some sort of attribute/variable that can include relationship between owner-renter and if either makes a proposal for a PV system</a:t>
            </a:r>
          </a:p>
          <a:p>
            <a:pPr marL="285750" indent="-285750"/>
            <a:r>
              <a:rPr lang="en-US" dirty="0"/>
              <a:t>Neglecting Actual </a:t>
            </a:r>
            <a:r>
              <a:rPr lang="en-GB" dirty="0"/>
              <a:t>Behavioural</a:t>
            </a:r>
            <a:r>
              <a:rPr lang="en-US" dirty="0"/>
              <a:t> Control</a:t>
            </a:r>
          </a:p>
          <a:p>
            <a:pPr marL="285750" indent="-285750"/>
            <a:endParaRPr lang="en-US" sz="1600" dirty="0"/>
          </a:p>
          <a:p>
            <a:pPr marL="285750" indent="-285750"/>
            <a:endParaRPr lang="en-US" dirty="0"/>
          </a:p>
          <a:p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DC5B56-DBFA-4758-9F9B-19E3E2EE6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1.12.2014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895DB7-E952-4E43-9E8C-9FE6F2A0F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First name Surname (edit via “Insert” &gt; “Header &amp; Footer”)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79BFD5-F598-4AFB-BD21-EED5B548F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19</a:t>
            </a:fld>
            <a:endParaRPr lang="en-GB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E7FF182E-9D43-4471-80CE-65DBF68DA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Use of TPB – summarizing discussion related to TPB here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C2AA62B-3254-439A-AD2D-4AB133D6DF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9672" y="620714"/>
            <a:ext cx="4962128" cy="2791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477526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/>
          <p:cNvSpPr>
            <a:spLocks noGrp="1"/>
          </p:cNvSpPr>
          <p:nvPr>
            <p:ph type="ctrTitle"/>
          </p:nvPr>
        </p:nvSpPr>
        <p:spPr>
          <a:xfrm>
            <a:off x="323850" y="4823306"/>
            <a:ext cx="11537950" cy="1013969"/>
          </a:xfrm>
        </p:spPr>
        <p:txBody>
          <a:bodyPr/>
          <a:lstStyle/>
          <a:p>
            <a:r>
              <a:rPr lang="en-GB" dirty="0"/>
              <a:t>Alt-</a:t>
            </a:r>
            <a:r>
              <a:rPr lang="en-GB" dirty="0" err="1"/>
              <a:t>Wiedikon</a:t>
            </a:r>
            <a:r>
              <a:rPr lang="en-GB" dirty="0"/>
              <a:t> is beautiful. </a:t>
            </a:r>
          </a:p>
        </p:txBody>
      </p:sp>
      <p:sp>
        <p:nvSpPr>
          <p:cNvPr id="12" name="Untertitel 1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 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2</a:t>
            </a:fld>
            <a:endParaRPr lang="en-GB" dirty="0"/>
          </a:p>
        </p:txBody>
      </p:sp>
      <p:pic>
        <p:nvPicPr>
          <p:cNvPr id="3" name="Picture Placeholder 2" descr="A close up of a map&#10;&#10;Description generated with high confidence">
            <a:extLst>
              <a:ext uri="{FF2B5EF4-FFF2-40B4-BE49-F238E27FC236}">
                <a16:creationId xmlns:a16="http://schemas.microsoft.com/office/drawing/2014/main" id="{D3AA142E-EC90-4C86-ADBD-4538EEC1D8F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110" b="2711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737279567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DC5B56-DBFA-4758-9F9B-19E3E2EE6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1.12.2014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895DB7-E952-4E43-9E8C-9FE6F2A0F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First name Surname (edit via “Insert” &gt; “Header &amp; Footer”)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79BFD5-F598-4AFB-BD21-EED5B548F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20</a:t>
            </a:fld>
            <a:endParaRPr lang="en-GB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E7FF182E-9D43-4471-80CE-65DBF68DA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620714"/>
            <a:ext cx="6575822" cy="972000"/>
          </a:xfrm>
        </p:spPr>
        <p:txBody>
          <a:bodyPr/>
          <a:lstStyle/>
          <a:p>
            <a:r>
              <a:rPr lang="en-IN" dirty="0"/>
              <a:t>Use of TPB – summarizing discussion related to TPB here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C2AA62B-3254-439A-AD2D-4AB133D6DF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9672" y="620714"/>
            <a:ext cx="4962128" cy="2791197"/>
          </a:xfrm>
          <a:prstGeom prst="rect">
            <a:avLst/>
          </a:prstGeom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FD0F61B-DBB4-4D06-9377-F015C6B6F2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1700808"/>
            <a:ext cx="6575822" cy="4536477"/>
          </a:xfrm>
        </p:spPr>
        <p:txBody>
          <a:bodyPr/>
          <a:lstStyle/>
          <a:p>
            <a:r>
              <a:rPr lang="en-IN" dirty="0"/>
              <a:t>Incorporating everything together: ANJ’s example</a:t>
            </a:r>
          </a:p>
          <a:p>
            <a:pPr lvl="1"/>
            <a:r>
              <a:rPr lang="en-IN" dirty="0"/>
              <a:t>Agent attributes vary between 0-1 and a weighted sum is taken as the intention.</a:t>
            </a:r>
          </a:p>
          <a:p>
            <a:pPr lvl="2"/>
            <a:r>
              <a:rPr lang="en-IN" dirty="0"/>
              <a:t>Need to think on the how, what and why about weights to consider</a:t>
            </a:r>
          </a:p>
          <a:p>
            <a:pPr lvl="1"/>
            <a:r>
              <a:rPr lang="en-IN" dirty="0"/>
              <a:t>From intention to behaviour</a:t>
            </a:r>
          </a:p>
          <a:p>
            <a:pPr lvl="2"/>
            <a:r>
              <a:rPr lang="en-IN" dirty="0"/>
              <a:t>Since we have 3 potential behavioural outcomes, some sort of sub-mechanism to include this. Example from ANJ was to have an order of states (community &gt; individual &gt; no solar) which feed back into the intention. This can be via an economic evaluation.</a:t>
            </a:r>
          </a:p>
          <a:p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  <a:p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8256CA-B215-425B-BF72-6D3E9986D70D}"/>
              </a:ext>
            </a:extLst>
          </p:cNvPr>
          <p:cNvSpPr txBox="1"/>
          <p:nvPr/>
        </p:nvSpPr>
        <p:spPr>
          <a:xfrm>
            <a:off x="7220297" y="3483352"/>
            <a:ext cx="476006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303639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4C7DDA-01B0-4ED0-8F6A-54B19D917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1.12.2014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0B8C02-78C9-45F6-884B-70679A0B6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First name Surname (edit via “Insert” &gt; “Header &amp; Footer”)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015C63-E701-4D21-B78C-342611A5D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21</a:t>
            </a:fld>
            <a:endParaRPr lang="en-GB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17E86FB-ED5D-48C2-9EE0-86C2BF04E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Whiteboard</a:t>
            </a:r>
          </a:p>
        </p:txBody>
      </p:sp>
      <p:pic>
        <p:nvPicPr>
          <p:cNvPr id="8" name="Content Placeholder 7" descr="A close up of text on a whiteboard&#10;&#10;Description generated with very high confidence">
            <a:extLst>
              <a:ext uri="{FF2B5EF4-FFF2-40B4-BE49-F238E27FC236}">
                <a16:creationId xmlns:a16="http://schemas.microsoft.com/office/drawing/2014/main" id="{70E26263-3821-4F64-B8CF-235DBBBAD4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2" t="9531" r="1152" b="4694"/>
          <a:stretch/>
        </p:blipFill>
        <p:spPr>
          <a:xfrm>
            <a:off x="1629123" y="1220755"/>
            <a:ext cx="7848872" cy="5232581"/>
          </a:xfrm>
        </p:spPr>
      </p:pic>
    </p:spTree>
    <p:extLst>
      <p:ext uri="{BB962C8B-B14F-4D97-AF65-F5344CB8AC3E}">
        <p14:creationId xmlns:p14="http://schemas.microsoft.com/office/powerpoint/2010/main" val="3142455098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67DE8B-7510-4B37-9852-305DC3878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1.12.2014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B38D33-BC4E-4D35-A165-8857CB913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495425-E639-4E2E-AF0B-A511259E4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22</a:t>
            </a:fld>
            <a:endParaRPr lang="en-GB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14FCDA75-CEC5-413A-AB37-48898677B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Attributes, variables and parameters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3486483-58FE-4916-A4B5-52ADBA2B4E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5696" y="617785"/>
            <a:ext cx="4746104" cy="266968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A2472E2-5861-4E41-B1B6-2C19D24F6F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8682" y="3397047"/>
            <a:ext cx="4746104" cy="2669684"/>
          </a:xfrm>
          <a:prstGeom prst="rect">
            <a:avLst/>
          </a:prstGeom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5F33658-0E86-45D9-8526-460D1CA51A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452" y="1292024"/>
            <a:ext cx="6791846" cy="4945262"/>
          </a:xfrm>
        </p:spPr>
        <p:txBody>
          <a:bodyPr/>
          <a:lstStyle/>
          <a:p>
            <a:r>
              <a:rPr lang="en-IN" dirty="0"/>
              <a:t>Need to fix mechanism first, then see what is important/needed, and accordingly decide on how to include them</a:t>
            </a:r>
          </a:p>
          <a:p>
            <a:pPr lvl="1"/>
            <a:r>
              <a:rPr lang="en-IN" dirty="0"/>
              <a:t>Maybe some are binary variables</a:t>
            </a:r>
          </a:p>
          <a:p>
            <a:pPr lvl="1"/>
            <a:r>
              <a:rPr lang="en-IN" dirty="0"/>
              <a:t>Some can be ranges</a:t>
            </a:r>
          </a:p>
          <a:p>
            <a:pPr lvl="1"/>
            <a:r>
              <a:rPr lang="en-IN" dirty="0"/>
              <a:t>…</a:t>
            </a:r>
          </a:p>
          <a:p>
            <a:r>
              <a:rPr lang="en-IN" dirty="0"/>
              <a:t>Must classify agents into different categories:</a:t>
            </a:r>
          </a:p>
          <a:p>
            <a:pPr lvl="1"/>
            <a:r>
              <a:rPr lang="en-IN" dirty="0"/>
              <a:t>Agent X – building owner</a:t>
            </a:r>
          </a:p>
          <a:p>
            <a:pPr lvl="1"/>
            <a:r>
              <a:rPr lang="en-IN" dirty="0"/>
              <a:t>Agent Y – renter in a multi-family home</a:t>
            </a:r>
          </a:p>
          <a:p>
            <a:pPr lvl="1"/>
            <a:r>
              <a:rPr lang="en-IN" dirty="0"/>
              <a:t>…</a:t>
            </a:r>
          </a:p>
          <a:p>
            <a:pPr lvl="1"/>
            <a:r>
              <a:rPr lang="en-IN" dirty="0"/>
              <a:t>Think about the mechanisms – same or different mechanism for different agents?</a:t>
            </a:r>
          </a:p>
        </p:txBody>
      </p:sp>
    </p:spTree>
    <p:extLst>
      <p:ext uri="{BB962C8B-B14F-4D97-AF65-F5344CB8AC3E}">
        <p14:creationId xmlns:p14="http://schemas.microsoft.com/office/powerpoint/2010/main" val="1193932581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045F477-F69D-43E6-866A-DE9FEB5B726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Community sizing – agree with scenarios of different sizes</a:t>
            </a:r>
          </a:p>
          <a:p>
            <a:r>
              <a:rPr lang="en-GB" dirty="0"/>
              <a:t>Owner paying for community system</a:t>
            </a:r>
          </a:p>
          <a:p>
            <a:pPr lvl="1"/>
            <a:r>
              <a:rPr lang="en-GB" dirty="0"/>
              <a:t>Will need to see how model results are affected and include another scenario in which even users of the solar energy pay for initial capital costs</a:t>
            </a:r>
          </a:p>
          <a:p>
            <a:pPr lvl="1"/>
            <a:r>
              <a:rPr lang="en-GB" dirty="0"/>
              <a:t>Owner-renter relationship to be kept neutral or </a:t>
            </a:r>
            <a:r>
              <a:rPr lang="en-GB"/>
              <a:t>rather neglected</a:t>
            </a:r>
            <a:endParaRPr lang="en-GB" dirty="0"/>
          </a:p>
          <a:p>
            <a:r>
              <a:rPr lang="en-GB" dirty="0"/>
              <a:t>Consider first that owner just decides to install solar, that’s how adoption works today</a:t>
            </a:r>
          </a:p>
          <a:p>
            <a:pPr lvl="1"/>
            <a:r>
              <a:rPr lang="en-GB" dirty="0"/>
              <a:t>Futuristic scenario where renters/users are part of the decision making process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3033371-D1EB-47CB-B9E3-5FD437AC5E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5565" y="3789040"/>
            <a:ext cx="5567205" cy="2448249"/>
          </a:xfrm>
        </p:spPr>
        <p:txBody>
          <a:bodyPr/>
          <a:lstStyle/>
          <a:p>
            <a:r>
              <a:rPr lang="en-GB" dirty="0"/>
              <a:t>Who starts first is answered by the mechanism itself – depending on attributes, thresholds for adoption are crossed</a:t>
            </a:r>
          </a:p>
          <a:p>
            <a:r>
              <a:rPr lang="en-GB" dirty="0"/>
              <a:t>Time isn’t a worry anymore, just need to ensure that the appropriate variables and attributes are changed correctly/reasonably (need to figure that out as well)</a:t>
            </a:r>
          </a:p>
          <a:p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2014EA-4ED8-4188-914F-8DB3004DC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1.12.2014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F73178-9F2D-4268-9BA5-02797DAD0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First name Surname (edit via “Insert” &gt; “Header &amp; Footer”)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6D15FA-BD4B-498D-9BA6-701F07828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23</a:t>
            </a:fld>
            <a:endParaRPr lang="en-GB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1AF30D7-A670-47AA-9EBF-3ED29DA17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Open Answers to Open Questions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17CECC4-66DD-46F0-81F6-C8FB0B2734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1464" y="599436"/>
            <a:ext cx="5030336" cy="2829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940177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B9C6FA-5D4D-4EA0-8CA9-3396AF7A9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1.12.2014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1A5BBD-08A3-4480-AC83-8B026EC75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First name Surname (edit via “Insert” &gt; “Header &amp; Footer”)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AE30C5-CBAA-470A-9C25-954E43A15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24</a:t>
            </a:fld>
            <a:endParaRPr lang="en-GB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9ACBCEAE-D264-46CA-8A20-36FB9EAC7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Time plan needs some adjustment to be realistic. See </a:t>
            </a:r>
            <a:r>
              <a:rPr lang="en-GB"/>
              <a:t>darker squares</a:t>
            </a:r>
            <a:endParaRPr lang="en-GB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789E282-18F2-43CE-A0A6-5CACBF7B93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010" y="2060848"/>
            <a:ext cx="10537309" cy="352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91231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FE649F3-122F-4A41-988C-C202773B7A67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accent1">
              <a:lumMod val="75000"/>
            </a:schemeClr>
          </a:solidFill>
        </p:spPr>
        <p:txBody>
          <a:bodyPr/>
          <a:lstStyle/>
          <a:p>
            <a:pPr marL="0" indent="0">
              <a:buNone/>
            </a:pPr>
            <a:endParaRPr lang="en-IN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IN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IN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IN" dirty="0">
                <a:solidFill>
                  <a:schemeClr val="bg1"/>
                </a:solidFill>
              </a:rPr>
              <a:t>“I think I know why no one has tried to model community adoption before.</a:t>
            </a:r>
          </a:p>
          <a:p>
            <a:pPr marL="0" indent="0" algn="ctr">
              <a:buNone/>
            </a:pPr>
            <a:r>
              <a:rPr lang="en-IN" dirty="0">
                <a:solidFill>
                  <a:schemeClr val="bg1"/>
                </a:solidFill>
              </a:rPr>
              <a:t>This shit is complicated.”</a:t>
            </a:r>
          </a:p>
          <a:p>
            <a:pPr marL="0" indent="0" algn="ctr">
              <a:buNone/>
            </a:pPr>
            <a:endParaRPr lang="en-IN" dirty="0">
              <a:solidFill>
                <a:schemeClr val="bg1"/>
              </a:solidFill>
            </a:endParaRPr>
          </a:p>
          <a:p>
            <a:pPr marL="0" indent="0" algn="r">
              <a:buNone/>
            </a:pPr>
            <a:r>
              <a:rPr lang="en-IN" dirty="0">
                <a:solidFill>
                  <a:schemeClr val="bg1"/>
                </a:solidFill>
              </a:rPr>
              <a:t>~ Prakhar Mehta</a:t>
            </a:r>
          </a:p>
          <a:p>
            <a:pPr marL="0" indent="0" algn="r">
              <a:buNone/>
            </a:pPr>
            <a:endParaRPr lang="en-IN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IN" dirty="0">
                <a:solidFill>
                  <a:schemeClr val="bg1"/>
                </a:solidFill>
              </a:rPr>
              <a:t>“I like complicated.”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8546A0-33E2-461F-A79A-6ACBB8F75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1.12.2014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E10E7-8DDE-427C-8313-4477C56CC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First name Surname (edit via “Insert” &gt; “Header &amp; Footer”)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D994D3-9BA5-4A1C-93FD-41D1C9F7B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3</a:t>
            </a:fld>
            <a:endParaRPr lang="en-GB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1B77E23A-998F-4D17-BEA4-7DBAE3225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Quote(s) of the month</a:t>
            </a:r>
          </a:p>
        </p:txBody>
      </p:sp>
    </p:spTree>
    <p:extLst>
      <p:ext uri="{BB962C8B-B14F-4D97-AF65-F5344CB8AC3E}">
        <p14:creationId xmlns:p14="http://schemas.microsoft.com/office/powerpoint/2010/main" val="1650687635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10"/>
          <p:cNvSpPr>
            <a:spLocks noGrp="1"/>
          </p:cNvSpPr>
          <p:nvPr>
            <p:ph idx="1"/>
          </p:nvPr>
        </p:nvSpPr>
        <p:spPr>
          <a:xfrm>
            <a:off x="323850" y="1592714"/>
            <a:ext cx="11537950" cy="4641396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Status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ZEV regulation – now 100% clear!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Adoption mechanism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GB" dirty="0"/>
              <a:t>Some ground rules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GB" dirty="0"/>
              <a:t>Agent attributes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GB" dirty="0"/>
              <a:t>Variables, Parameters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GB" dirty="0"/>
              <a:t>How it should work (partly, as of now)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GB" dirty="0"/>
              <a:t>Open questions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Next 2 weeks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Finalizing the modelling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Data collection and filtering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Modelling basics and outline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GB" dirty="0"/>
          </a:p>
          <a:p>
            <a:pPr lvl="1">
              <a:buFont typeface="Arial" panose="020B0604020202020204" pitchFamily="34" charset="0"/>
              <a:buChar char="•"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857788226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F10339-F432-41D0-B90E-22001B149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1.12.2014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C4D3E5-9854-4873-89EB-1F3187829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First name Surname (edit via “Insert” &gt; “Header &amp; Footer”)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4EBD81-EB55-47B1-84E4-58E214500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5</a:t>
            </a:fld>
            <a:endParaRPr lang="en-GB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57B746F-8BB4-41C9-BEA7-969F32091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ZEV Regulation – now 100% clear!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B996168-65DB-4FE9-9EA0-B93BBBBD8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1412776"/>
            <a:ext cx="11537950" cy="4821334"/>
          </a:xfrm>
        </p:spPr>
        <p:txBody>
          <a:bodyPr/>
          <a:lstStyle/>
          <a:p>
            <a:r>
              <a:rPr lang="en-IN" dirty="0"/>
              <a:t>ZEV has no size restrictions</a:t>
            </a:r>
          </a:p>
          <a:p>
            <a:r>
              <a:rPr lang="en-IN" dirty="0"/>
              <a:t>Solar PV systems</a:t>
            </a:r>
          </a:p>
          <a:p>
            <a:pPr lvl="1"/>
            <a:r>
              <a:rPr lang="en-IN" dirty="0"/>
              <a:t>2 kW – 50 MW </a:t>
            </a:r>
            <a:r>
              <a:rPr lang="en-IN" dirty="0">
                <a:sym typeface="Wingdings" panose="05000000000000000000" pitchFamily="2" charset="2"/>
              </a:rPr>
              <a:t> one-time remuneration = </a:t>
            </a:r>
            <a:r>
              <a:rPr lang="en-IN" dirty="0"/>
              <a:t>basic + performance contribution</a:t>
            </a:r>
          </a:p>
          <a:p>
            <a:pPr lvl="2"/>
            <a:r>
              <a:rPr lang="en-IN" dirty="0"/>
              <a:t>1600 + 460/kW (&lt; 30 kW)   </a:t>
            </a:r>
            <a:r>
              <a:rPr lang="en-IN" b="1" u="sng" dirty="0"/>
              <a:t>OR</a:t>
            </a:r>
          </a:p>
          <a:p>
            <a:pPr lvl="2"/>
            <a:r>
              <a:rPr lang="en-IN" dirty="0"/>
              <a:t>1600 + 340/kW (&lt; 100 kW) </a:t>
            </a:r>
            <a:r>
              <a:rPr lang="en-IN" b="1" u="sng" dirty="0"/>
              <a:t>OR</a:t>
            </a:r>
          </a:p>
          <a:p>
            <a:pPr lvl="2"/>
            <a:r>
              <a:rPr lang="en-IN" dirty="0"/>
              <a:t>1400 + 300/kW (&gt; 100 kW)</a:t>
            </a:r>
          </a:p>
          <a:p>
            <a:pPr lvl="1"/>
            <a:r>
              <a:rPr lang="en-IN" dirty="0"/>
              <a:t>2kW – 99.999 kW </a:t>
            </a:r>
            <a:r>
              <a:rPr lang="en-IN" dirty="0">
                <a:sym typeface="Wingdings" panose="05000000000000000000" pitchFamily="2" charset="2"/>
              </a:rPr>
              <a:t> </a:t>
            </a:r>
            <a:r>
              <a:rPr lang="en-IN" dirty="0">
                <a:solidFill>
                  <a:srgbClr val="FF0000"/>
                </a:solidFill>
                <a:sym typeface="Wingdings" panose="05000000000000000000" pitchFamily="2" charset="2"/>
              </a:rPr>
              <a:t>No </a:t>
            </a:r>
            <a:r>
              <a:rPr lang="en-IN" dirty="0" err="1">
                <a:solidFill>
                  <a:srgbClr val="FF0000"/>
                </a:solidFill>
                <a:sym typeface="Wingdings" panose="05000000000000000000" pitchFamily="2" charset="2"/>
              </a:rPr>
              <a:t>FiT</a:t>
            </a:r>
            <a:endParaRPr lang="en-IN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lvl="1"/>
            <a:r>
              <a:rPr lang="en-IN" dirty="0">
                <a:sym typeface="Wingdings" panose="05000000000000000000" pitchFamily="2" charset="2"/>
              </a:rPr>
              <a:t>100 kW +  </a:t>
            </a:r>
            <a:r>
              <a:rPr lang="en-IN" dirty="0" err="1">
                <a:sym typeface="Wingdings" panose="05000000000000000000" pitchFamily="2" charset="2"/>
              </a:rPr>
              <a:t>FiT</a:t>
            </a:r>
            <a:r>
              <a:rPr lang="en-IN" dirty="0">
                <a:sym typeface="Wingdings" panose="05000000000000000000" pitchFamily="2" charset="2"/>
              </a:rPr>
              <a:t> available = 7.91 </a:t>
            </a:r>
            <a:r>
              <a:rPr lang="en-IN" dirty="0" err="1">
                <a:sym typeface="Wingdings" panose="05000000000000000000" pitchFamily="2" charset="2"/>
              </a:rPr>
              <a:t>Rp</a:t>
            </a:r>
            <a:r>
              <a:rPr lang="en-IN" dirty="0">
                <a:sym typeface="Wingdings" panose="05000000000000000000" pitchFamily="2" charset="2"/>
              </a:rPr>
              <a:t>./kWh in Zurich</a:t>
            </a:r>
          </a:p>
          <a:p>
            <a:r>
              <a:rPr lang="en-IN" dirty="0">
                <a:sym typeface="Wingdings" panose="05000000000000000000" pitchFamily="2" charset="2"/>
              </a:rPr>
              <a:t>Community solar (ZEV) has better chances of being &gt;=100 kW system to take advantage of </a:t>
            </a:r>
            <a:r>
              <a:rPr lang="en-IN" dirty="0" err="1">
                <a:sym typeface="Wingdings" panose="05000000000000000000" pitchFamily="2" charset="2"/>
              </a:rPr>
              <a:t>FiTs</a:t>
            </a:r>
            <a:endParaRPr lang="en-IN" dirty="0">
              <a:sym typeface="Wingdings" panose="05000000000000000000" pitchFamily="2" charset="2"/>
            </a:endParaRPr>
          </a:p>
          <a:p>
            <a:r>
              <a:rPr lang="en-IN" dirty="0">
                <a:solidFill>
                  <a:srgbClr val="00B050"/>
                </a:solidFill>
                <a:sym typeface="Wingdings" panose="05000000000000000000" pitchFamily="2" charset="2"/>
              </a:rPr>
              <a:t>In thesis: consider ZEV only for size &gt;=100 kW, not 30 kW as I thought previously! Changes dynamics, means I need more households to be a part of the community</a:t>
            </a:r>
            <a:endParaRPr lang="en-IN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8681792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96D527-974A-46A0-833D-F0A2471D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1.12.2014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035F37-2F69-42E5-8D30-24F2AA231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First name Surname (edit via “Insert” &gt; “Header &amp; Footer”)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7E2B14-AFBC-46F5-AE1B-12B3DFEA1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6</a:t>
            </a:fld>
            <a:endParaRPr lang="en-GB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4620087-7B08-427D-AD50-58C9D44AA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Adoption Mechanism - some ground rules</a:t>
            </a:r>
            <a:br>
              <a:rPr lang="en-IN" dirty="0"/>
            </a:br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E0D412C-E4BB-429E-8824-F745FD7191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5565" y="1340768"/>
            <a:ext cx="5567205" cy="4896521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Assumptions</a:t>
            </a:r>
          </a:p>
          <a:p>
            <a:r>
              <a:rPr lang="en-IN" dirty="0">
                <a:sym typeface="Wingdings" panose="05000000000000000000" pitchFamily="2" charset="2"/>
              </a:rPr>
              <a:t>Individuals who rent apartments are still allowed to install their own solar PV</a:t>
            </a:r>
          </a:p>
          <a:p>
            <a:r>
              <a:rPr lang="en-IN" dirty="0">
                <a:sym typeface="Wingdings" panose="05000000000000000000" pitchFamily="2" charset="2"/>
              </a:rPr>
              <a:t>Renters stay for lifetime of PV system</a:t>
            </a:r>
          </a:p>
          <a:p>
            <a:r>
              <a:rPr lang="en-IN" dirty="0">
                <a:sym typeface="Wingdings" panose="05000000000000000000" pitchFamily="2" charset="2"/>
              </a:rPr>
              <a:t>Chicken and egg problem of community system sizing and costs – solved by considering scenarios of different system sizes</a:t>
            </a:r>
          </a:p>
          <a:p>
            <a:r>
              <a:rPr lang="en-IN" dirty="0">
                <a:sym typeface="Wingdings" panose="05000000000000000000" pitchFamily="2" charset="2"/>
              </a:rPr>
              <a:t>Urge to consider that buildings install greater solar than needed so as to facilitate community systems and sharing with buildings with no solar potential</a:t>
            </a:r>
          </a:p>
          <a:p>
            <a:r>
              <a:rPr lang="en-IN" dirty="0">
                <a:sym typeface="Wingdings" panose="05000000000000000000" pitchFamily="2" charset="2"/>
              </a:rPr>
              <a:t>Not considering batteries – they change everything</a:t>
            </a:r>
            <a:endParaRPr lang="en-IN" dirty="0"/>
          </a:p>
          <a:p>
            <a:endParaRPr lang="en-IN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2E512CE-998A-414C-AA09-C92664795F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23851" y="1340768"/>
            <a:ext cx="5577644" cy="4896521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Known facts I consider</a:t>
            </a:r>
          </a:p>
          <a:p>
            <a:r>
              <a:rPr lang="en-IN" dirty="0"/>
              <a:t>Zurich </a:t>
            </a:r>
            <a:r>
              <a:rPr lang="en-IN" dirty="0">
                <a:sym typeface="Wingdings" panose="05000000000000000000" pitchFamily="2" charset="2"/>
              </a:rPr>
              <a:t> 89% renters!</a:t>
            </a:r>
          </a:p>
          <a:p>
            <a:pPr lvl="1"/>
            <a:r>
              <a:rPr lang="en-IN" dirty="0">
                <a:sym typeface="Wingdings" panose="05000000000000000000" pitchFamily="2" charset="2"/>
              </a:rPr>
              <a:t>Maybe consider the remaining 11% owned households as all being single family detached houses?</a:t>
            </a:r>
          </a:p>
          <a:p>
            <a:r>
              <a:rPr lang="en-IN" dirty="0">
                <a:sym typeface="Wingdings" panose="05000000000000000000" pitchFamily="2" charset="2"/>
              </a:rPr>
              <a:t>Owner is important in the adoption mechanism consideration – something I only realized on Wednesday</a:t>
            </a:r>
          </a:p>
          <a:p>
            <a:endParaRPr lang="en-IN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945993399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7</a:t>
            </a:fld>
            <a:endParaRPr lang="en-GB" dirty="0"/>
          </a:p>
        </p:txBody>
      </p:sp>
      <p:sp>
        <p:nvSpPr>
          <p:cNvPr id="11" name="Titel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 of Theory of Planned Behaviour for decision making – need help</a:t>
            </a:r>
          </a:p>
        </p:txBody>
      </p:sp>
      <p:pic>
        <p:nvPicPr>
          <p:cNvPr id="1026" name="Picture 2" descr="Image result for theory of planned behavior">
            <a:extLst>
              <a:ext uri="{FF2B5EF4-FFF2-40B4-BE49-F238E27FC236}">
                <a16:creationId xmlns:a16="http://schemas.microsoft.com/office/drawing/2014/main" id="{CFF344E4-0C29-4787-AC2C-C0E67D22A39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7071" y="2047168"/>
            <a:ext cx="7809060" cy="3807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92B8991-172E-46FF-8F9F-E5996FDD0146}"/>
              </a:ext>
            </a:extLst>
          </p:cNvPr>
          <p:cNvSpPr txBox="1"/>
          <p:nvPr/>
        </p:nvSpPr>
        <p:spPr>
          <a:xfrm>
            <a:off x="430849" y="1760940"/>
            <a:ext cx="3384376" cy="1200329"/>
          </a:xfrm>
          <a:prstGeom prst="rect">
            <a:avLst/>
          </a:prstGeom>
          <a:solidFill>
            <a:srgbClr val="91056A"/>
          </a:solidFill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Info: prices, expected savings from CEA data, calculation.</a:t>
            </a:r>
          </a:p>
          <a:p>
            <a:r>
              <a:rPr lang="en-IN" dirty="0">
                <a:solidFill>
                  <a:schemeClr val="bg1"/>
                </a:solidFill>
              </a:rPr>
              <a:t>Environmental attitudes/beliefs from Swiss surveys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370187-B27F-4BF4-9910-1D6272751169}"/>
              </a:ext>
            </a:extLst>
          </p:cNvPr>
          <p:cNvSpPr txBox="1"/>
          <p:nvPr/>
        </p:nvSpPr>
        <p:spPr>
          <a:xfrm>
            <a:off x="430849" y="3207441"/>
            <a:ext cx="3142490" cy="1200329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What society thinks of solar – (community/individual differentiate?) from Swiss surveys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282BB9-6B86-41DD-B131-C9E22E610B0F}"/>
              </a:ext>
            </a:extLst>
          </p:cNvPr>
          <p:cNvSpPr txBox="1"/>
          <p:nvPr/>
        </p:nvSpPr>
        <p:spPr>
          <a:xfrm>
            <a:off x="430849" y="4554400"/>
            <a:ext cx="3142490" cy="1754326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Does agent feel confident enough to do it?</a:t>
            </a:r>
          </a:p>
          <a:p>
            <a:r>
              <a:rPr lang="en-IN" dirty="0">
                <a:solidFill>
                  <a:schemeClr val="bg1"/>
                </a:solidFill>
              </a:rPr>
              <a:t>Depends on how many peers have solar</a:t>
            </a:r>
          </a:p>
          <a:p>
            <a:r>
              <a:rPr lang="en-IN" dirty="0">
                <a:solidFill>
                  <a:schemeClr val="bg1"/>
                </a:solidFill>
              </a:rPr>
              <a:t>Easier for community solar as simply join ZEV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93AF5C4-F173-47F7-B392-B57CBB46ECFE}"/>
              </a:ext>
            </a:extLst>
          </p:cNvPr>
          <p:cNvSpPr/>
          <p:nvPr/>
        </p:nvSpPr>
        <p:spPr>
          <a:xfrm>
            <a:off x="7821811" y="2538063"/>
            <a:ext cx="288032" cy="237626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3361ADE-A25B-49E9-BCE3-943E2B3196D1}"/>
              </a:ext>
            </a:extLst>
          </p:cNvPr>
          <p:cNvSpPr txBox="1"/>
          <p:nvPr/>
        </p:nvSpPr>
        <p:spPr>
          <a:xfrm>
            <a:off x="8142981" y="2214897"/>
            <a:ext cx="2919189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How to incorporate everything together?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3E3DA7-1036-49D0-B85E-D010E2CF7B78}"/>
              </a:ext>
            </a:extLst>
          </p:cNvPr>
          <p:cNvSpPr txBox="1"/>
          <p:nvPr/>
        </p:nvSpPr>
        <p:spPr>
          <a:xfrm>
            <a:off x="9910042" y="5733256"/>
            <a:ext cx="2070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Consider/neglect?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83CBAA0-1724-4272-B9FD-AD2973AD923A}"/>
              </a:ext>
            </a:extLst>
          </p:cNvPr>
          <p:cNvSpPr/>
          <p:nvPr/>
        </p:nvSpPr>
        <p:spPr>
          <a:xfrm>
            <a:off x="9766027" y="3582887"/>
            <a:ext cx="185976" cy="82777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B3940CD-24AF-440F-B3D9-3764F09C7D80}"/>
              </a:ext>
            </a:extLst>
          </p:cNvPr>
          <p:cNvSpPr txBox="1"/>
          <p:nvPr/>
        </p:nvSpPr>
        <p:spPr>
          <a:xfrm>
            <a:off x="9128839" y="4355668"/>
            <a:ext cx="16803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How to model this?</a:t>
            </a:r>
          </a:p>
        </p:txBody>
      </p:sp>
    </p:spTree>
    <p:extLst>
      <p:ext uri="{BB962C8B-B14F-4D97-AF65-F5344CB8AC3E}">
        <p14:creationId xmlns:p14="http://schemas.microsoft.com/office/powerpoint/2010/main" val="572143329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8BE7F57-30D0-4AC8-9930-FD90309F387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Agent X renting a flat in a Multi-family Residential Building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Attributes</a:t>
            </a:r>
          </a:p>
          <a:p>
            <a:r>
              <a:rPr lang="en-IN" dirty="0"/>
              <a:t>Greedy/not greedy – how much he values money</a:t>
            </a:r>
          </a:p>
          <a:p>
            <a:r>
              <a:rPr lang="en-IN" dirty="0"/>
              <a:t>Environmental attitude</a:t>
            </a:r>
          </a:p>
          <a:p>
            <a:r>
              <a:rPr lang="en-IN" dirty="0"/>
              <a:t>Income/education level – need either as a proxy for his perception of control (</a:t>
            </a:r>
            <a:r>
              <a:rPr lang="en-IN" dirty="0" err="1"/>
              <a:t>pbc</a:t>
            </a:r>
            <a:r>
              <a:rPr lang="en-IN" dirty="0"/>
              <a:t> element)</a:t>
            </a:r>
          </a:p>
          <a:p>
            <a:r>
              <a:rPr lang="en-IN" dirty="0"/>
              <a:t>Motivation to comply with society? Or degree to which he cares to satisfy peers’ expectations</a:t>
            </a:r>
          </a:p>
          <a:p>
            <a:endParaRPr lang="en-IN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0158D3C-1F12-4361-B93A-F3D10870C83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Agent Y owns a commercial complex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Attributes</a:t>
            </a:r>
          </a:p>
          <a:p>
            <a:r>
              <a:rPr lang="en-IN" dirty="0"/>
              <a:t>Greedy/not greedy – how much he values money</a:t>
            </a:r>
          </a:p>
          <a:p>
            <a:r>
              <a:rPr lang="en-IN" dirty="0"/>
              <a:t>Environmental attitude</a:t>
            </a:r>
          </a:p>
          <a:p>
            <a:r>
              <a:rPr lang="en-IN" dirty="0"/>
              <a:t>Generally higher perception of control (greater confidence) as businessmen tend to reduce costs?</a:t>
            </a:r>
          </a:p>
          <a:p>
            <a:r>
              <a:rPr lang="en-IN" dirty="0"/>
              <a:t>Motivation to comply with society? Or degree to which he cares to satisfy peers’ / customers’ expectations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1.12.2014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First name Surname (edit via “Insert” &gt; “Header &amp; Footer”)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8</a:t>
            </a:fld>
            <a:endParaRPr lang="en-GB" dirty="0"/>
          </a:p>
        </p:txBody>
      </p:sp>
      <p:sp>
        <p:nvSpPr>
          <p:cNvPr id="9" name="Titel 8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</p:spPr>
        <p:txBody>
          <a:bodyPr/>
          <a:lstStyle/>
          <a:p>
            <a:r>
              <a:rPr lang="en-GB" dirty="0"/>
              <a:t>A discussion on agent attributes</a:t>
            </a:r>
          </a:p>
        </p:txBody>
      </p:sp>
    </p:spTree>
    <p:extLst>
      <p:ext uri="{BB962C8B-B14F-4D97-AF65-F5344CB8AC3E}">
        <p14:creationId xmlns:p14="http://schemas.microsoft.com/office/powerpoint/2010/main" val="3974297676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13B4C9C-7E6D-45FF-BCB7-3D02142FB4B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/>
              <a:t>Parameters</a:t>
            </a:r>
          </a:p>
          <a:p>
            <a:pPr lvl="1"/>
            <a:r>
              <a:rPr lang="en-IN" dirty="0"/>
              <a:t>ZEV defined regulations on which </a:t>
            </a:r>
            <a:r>
              <a:rPr lang="en-IN" i="1" dirty="0"/>
              <a:t>plots </a:t>
            </a:r>
            <a:r>
              <a:rPr lang="en-IN" dirty="0"/>
              <a:t>can form a ZEV</a:t>
            </a:r>
          </a:p>
          <a:p>
            <a:pPr lvl="1"/>
            <a:r>
              <a:rPr lang="en-IN" dirty="0"/>
              <a:t>Geographical information of agent, his neighbours</a:t>
            </a:r>
          </a:p>
          <a:p>
            <a:pPr lvl="1"/>
            <a:r>
              <a:rPr lang="en-IN" dirty="0"/>
              <a:t>Relationship with owner – good/bad? Makes agent more/less likely to work together with owner</a:t>
            </a:r>
          </a:p>
          <a:p>
            <a:pPr lvl="1"/>
            <a:r>
              <a:rPr lang="en-IN" i="1" dirty="0"/>
              <a:t>Demographic information – is this agent attribute or parameter?</a:t>
            </a:r>
          </a:p>
          <a:p>
            <a:pPr lvl="2"/>
            <a:r>
              <a:rPr lang="en-IN" i="1" dirty="0"/>
              <a:t>Income</a:t>
            </a:r>
          </a:p>
          <a:p>
            <a:pPr lvl="2"/>
            <a:r>
              <a:rPr lang="en-IN" i="1" dirty="0"/>
              <a:t>Education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9B1D4-2218-4EE7-8A2F-954373F4C25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dirty="0"/>
              <a:t>Variables</a:t>
            </a:r>
          </a:p>
          <a:p>
            <a:pPr lvl="1"/>
            <a:r>
              <a:rPr lang="en-IN" dirty="0"/>
              <a:t>Electricity prices</a:t>
            </a:r>
          </a:p>
          <a:p>
            <a:pPr lvl="1"/>
            <a:r>
              <a:rPr lang="en-IN" dirty="0"/>
              <a:t>PV system prices</a:t>
            </a:r>
          </a:p>
          <a:p>
            <a:pPr lvl="1"/>
            <a:r>
              <a:rPr lang="en-IN" dirty="0"/>
              <a:t>Rebate and </a:t>
            </a:r>
            <a:r>
              <a:rPr lang="en-IN" dirty="0" err="1"/>
              <a:t>FiT</a:t>
            </a:r>
            <a:r>
              <a:rPr lang="en-IN" dirty="0"/>
              <a:t> levels</a:t>
            </a:r>
          </a:p>
          <a:p>
            <a:pPr lvl="1"/>
            <a:endParaRPr lang="en-IN" dirty="0"/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BC2FD7-1660-4A40-B454-060ABC6CA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1.12.2014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2C9B88-3408-464F-95A3-0D3364040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First name Surname (edit via “Insert” &gt; “Header &amp; Footer”)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6B100F-2DA2-47A1-B240-46A28786A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9</a:t>
            </a:fld>
            <a:endParaRPr lang="en-GB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9B48266-42C7-416D-A5AC-77A6BF5A6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Parameters and variables in the model</a:t>
            </a:r>
          </a:p>
        </p:txBody>
      </p:sp>
    </p:spTree>
    <p:extLst>
      <p:ext uri="{BB962C8B-B14F-4D97-AF65-F5344CB8AC3E}">
        <p14:creationId xmlns:p14="http://schemas.microsoft.com/office/powerpoint/2010/main" val="3048101492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eth_praesentation_16zu9_ETH1">
  <a:themeElements>
    <a:clrScheme name="ETH 1 - Externe Kommunikation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1F407A"/>
      </a:accent1>
      <a:accent2>
        <a:srgbClr val="435F8F"/>
      </a:accent2>
      <a:accent3>
        <a:srgbClr val="677DA5"/>
      </a:accent3>
      <a:accent4>
        <a:srgbClr val="8B9CBA"/>
      </a:accent4>
      <a:accent5>
        <a:srgbClr val="AEBACF"/>
      </a:accent5>
      <a:accent6>
        <a:srgbClr val="D2D9E4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1 - Externe Kommunikation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1F407A"/>
        </a:accent1>
        <a:accent2>
          <a:srgbClr val="435F8F"/>
        </a:accent2>
        <a:accent3>
          <a:srgbClr val="677DA5"/>
        </a:accent3>
        <a:accent4>
          <a:srgbClr val="8B9CBA"/>
        </a:accent4>
        <a:accent5>
          <a:srgbClr val="AEBACF"/>
        </a:accent5>
        <a:accent6>
          <a:srgbClr val="D2D9E4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10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eth_praesentation_16zu9_ETH2">
  <a:themeElements>
    <a:clrScheme name="ETH 2 - Interne Kommunikation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85A2C"/>
      </a:accent1>
      <a:accent2>
        <a:srgbClr val="65744E"/>
      </a:accent2>
      <a:accent3>
        <a:srgbClr val="838F70"/>
      </a:accent3>
      <a:accent4>
        <a:srgbClr val="A0A991"/>
      </a:accent4>
      <a:accent5>
        <a:srgbClr val="BDC4B3"/>
      </a:accent5>
      <a:accent6>
        <a:srgbClr val="DADED5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2 - Interne Kommunikation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485A2C"/>
        </a:accent1>
        <a:accent2>
          <a:srgbClr val="65744E"/>
        </a:accent2>
        <a:accent3>
          <a:srgbClr val="838F70"/>
        </a:accent3>
        <a:accent4>
          <a:srgbClr val="A0A991"/>
        </a:accent4>
        <a:accent5>
          <a:srgbClr val="BDC4B3"/>
        </a:accent5>
        <a:accent6>
          <a:srgbClr val="DADED5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3.xml><?xml version="1.0" encoding="utf-8"?>
<a:theme xmlns:a="http://schemas.openxmlformats.org/drawingml/2006/main" name="eth_praesentation_16zu9_ETH3">
  <a:themeElements>
    <a:clrScheme name="ETH 3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1269B0"/>
      </a:accent1>
      <a:accent2>
        <a:srgbClr val="3881BD"/>
      </a:accent2>
      <a:accent3>
        <a:srgbClr val="5E99C9"/>
      </a:accent3>
      <a:accent4>
        <a:srgbClr val="84B1D6"/>
      </a:accent4>
      <a:accent5>
        <a:srgbClr val="AAC9E3"/>
      </a:accent5>
      <a:accent6>
        <a:srgbClr val="D0E1EF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3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1269B0"/>
        </a:accent1>
        <a:accent2>
          <a:srgbClr val="3881BD"/>
        </a:accent2>
        <a:accent3>
          <a:srgbClr val="5E99C9"/>
        </a:accent3>
        <a:accent4>
          <a:srgbClr val="84B1D6"/>
        </a:accent4>
        <a:accent5>
          <a:srgbClr val="AAC9E3"/>
        </a:accent5>
        <a:accent6>
          <a:srgbClr val="D0E1EF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4.xml><?xml version="1.0" encoding="utf-8"?>
<a:theme xmlns:a="http://schemas.openxmlformats.org/drawingml/2006/main" name="eth_praesentation_16zu9_ETH4">
  <a:themeElements>
    <a:clrScheme name="ETH 4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72791C"/>
      </a:accent1>
      <a:accent2>
        <a:srgbClr val="898E40"/>
      </a:accent2>
      <a:accent3>
        <a:srgbClr val="9FA465"/>
      </a:accent3>
      <a:accent4>
        <a:srgbClr val="B6B989"/>
      </a:accent4>
      <a:accent5>
        <a:srgbClr val="CCCFAD"/>
      </a:accent5>
      <a:accent6>
        <a:srgbClr val="E3E4D2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4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72791C"/>
        </a:accent1>
        <a:accent2>
          <a:srgbClr val="898E40"/>
        </a:accent2>
        <a:accent3>
          <a:srgbClr val="9FA465"/>
        </a:accent3>
        <a:accent4>
          <a:srgbClr val="B6B989"/>
        </a:accent4>
        <a:accent5>
          <a:srgbClr val="CCCFAD"/>
        </a:accent5>
        <a:accent6>
          <a:srgbClr val="E3E4D2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5.xml><?xml version="1.0" encoding="utf-8"?>
<a:theme xmlns:a="http://schemas.openxmlformats.org/drawingml/2006/main" name="eth_praesentation_16zu9_ETH5">
  <a:themeElements>
    <a:clrScheme name="ETH 5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91056A"/>
      </a:accent1>
      <a:accent2>
        <a:srgbClr val="A32D82"/>
      </a:accent2>
      <a:accent3>
        <a:srgbClr val="B4559A"/>
      </a:accent3>
      <a:accent4>
        <a:srgbClr val="C67DB2"/>
      </a:accent4>
      <a:accent5>
        <a:srgbClr val="D7A5C9"/>
      </a:accent5>
      <a:accent6>
        <a:srgbClr val="DFCDE1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5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91056A"/>
        </a:accent1>
        <a:accent2>
          <a:srgbClr val="A32D82"/>
        </a:accent2>
        <a:accent3>
          <a:srgbClr val="B4559A"/>
        </a:accent3>
        <a:accent4>
          <a:srgbClr val="C67DB2"/>
        </a:accent4>
        <a:accent5>
          <a:srgbClr val="D7A5C9"/>
        </a:accent5>
        <a:accent6>
          <a:srgbClr val="DFCDE1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6.xml><?xml version="1.0" encoding="utf-8"?>
<a:theme xmlns:a="http://schemas.openxmlformats.org/drawingml/2006/main" name="eth_praesentation_16zu9_ETH6">
  <a:themeElements>
    <a:clrScheme name="ETH 6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6F6F64"/>
      </a:accent1>
      <a:accent2>
        <a:srgbClr val="86867D"/>
      </a:accent2>
      <a:accent3>
        <a:srgbClr val="9D9D96"/>
      </a:accent3>
      <a:accent4>
        <a:srgbClr val="B4B4AE"/>
      </a:accent4>
      <a:accent5>
        <a:srgbClr val="CBCBC7"/>
      </a:accent5>
      <a:accent6>
        <a:srgbClr val="E2E2E0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6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6F6F64"/>
        </a:accent1>
        <a:accent2>
          <a:srgbClr val="86867D"/>
        </a:accent2>
        <a:accent3>
          <a:srgbClr val="9D9D96"/>
        </a:accent3>
        <a:accent4>
          <a:srgbClr val="B4B4AE"/>
        </a:accent4>
        <a:accent5>
          <a:srgbClr val="CBCBC7"/>
        </a:accent5>
        <a:accent6>
          <a:srgbClr val="E2E2E0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7.xml><?xml version="1.0" encoding="utf-8"?>
<a:theme xmlns:a="http://schemas.openxmlformats.org/drawingml/2006/main" name="eth_praesentation_16zu9_ETH7">
  <a:themeElements>
    <a:clrScheme name="ETH 7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A8322D"/>
      </a:accent1>
      <a:accent2>
        <a:srgbClr val="B6534F"/>
      </a:accent2>
      <a:accent3>
        <a:srgbClr val="C47470"/>
      </a:accent3>
      <a:accent4>
        <a:srgbClr val="D29492"/>
      </a:accent4>
      <a:accent5>
        <a:srgbClr val="E0B5B3"/>
      </a:accent5>
      <a:accent6>
        <a:srgbClr val="EED6D5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7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A8322D"/>
        </a:accent1>
        <a:accent2>
          <a:srgbClr val="B6534F"/>
        </a:accent2>
        <a:accent3>
          <a:srgbClr val="C47470"/>
        </a:accent3>
        <a:accent4>
          <a:srgbClr val="D29492"/>
        </a:accent4>
        <a:accent5>
          <a:srgbClr val="E0B5B3"/>
        </a:accent5>
        <a:accent6>
          <a:srgbClr val="EED6D5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8.xml><?xml version="1.0" encoding="utf-8"?>
<a:theme xmlns:a="http://schemas.openxmlformats.org/drawingml/2006/main" name="eth_praesentation_16zu9_ETH8">
  <a:themeElements>
    <a:clrScheme name="ETH 8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7A96"/>
      </a:accent1>
      <a:accent2>
        <a:srgbClr val="298FA7"/>
      </a:accent2>
      <a:accent3>
        <a:srgbClr val="52A5B8"/>
      </a:accent3>
      <a:accent4>
        <a:srgbClr val="7ABAC8"/>
      </a:accent4>
      <a:accent5>
        <a:srgbClr val="A3CFD9"/>
      </a:accent5>
      <a:accent6>
        <a:srgbClr val="CCE4EA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8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007A96"/>
        </a:accent1>
        <a:accent2>
          <a:srgbClr val="298FA7"/>
        </a:accent2>
        <a:accent3>
          <a:srgbClr val="52A5B8"/>
        </a:accent3>
        <a:accent4>
          <a:srgbClr val="7ABAC8"/>
        </a:accent4>
        <a:accent5>
          <a:srgbClr val="A3CFD9"/>
        </a:accent5>
        <a:accent6>
          <a:srgbClr val="CCE4EA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9.xml><?xml version="1.0" encoding="utf-8"?>
<a:theme xmlns:a="http://schemas.openxmlformats.org/drawingml/2006/main" name="eth_praesentation_16zu9_ETH9">
  <a:themeElements>
    <a:clrScheme name="ETH 9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956013"/>
      </a:accent1>
      <a:accent2>
        <a:srgbClr val="A67939"/>
      </a:accent2>
      <a:accent3>
        <a:srgbClr val="B7935F"/>
      </a:accent3>
      <a:accent4>
        <a:srgbClr val="C8AC84"/>
      </a:accent4>
      <a:accent5>
        <a:srgbClr val="D9C6AA"/>
      </a:accent5>
      <a:accent6>
        <a:srgbClr val="EADFD0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9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956013"/>
        </a:accent1>
        <a:accent2>
          <a:srgbClr val="A67939"/>
        </a:accent2>
        <a:accent3>
          <a:srgbClr val="B7935F"/>
        </a:accent3>
        <a:accent4>
          <a:srgbClr val="C8AC84"/>
        </a:accent4>
        <a:accent5>
          <a:srgbClr val="D9C6AA"/>
        </a:accent5>
        <a:accent6>
          <a:srgbClr val="EADFD0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eth_praesentation_16zu9_en</Template>
  <TotalTime>706</TotalTime>
  <Words>2336</Words>
  <Application>Microsoft Office PowerPoint</Application>
  <PresentationFormat>Custom</PresentationFormat>
  <Paragraphs>275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9</vt:i4>
      </vt:variant>
      <vt:variant>
        <vt:lpstr>Slide Titles</vt:lpstr>
      </vt:variant>
      <vt:variant>
        <vt:i4>24</vt:i4>
      </vt:variant>
    </vt:vector>
  </HeadingPairs>
  <TitlesOfParts>
    <vt:vector size="35" baseType="lpstr">
      <vt:lpstr>Arial</vt:lpstr>
      <vt:lpstr>Wingdings</vt:lpstr>
      <vt:lpstr>eth_praesentation_16zu9_ETH1</vt:lpstr>
      <vt:lpstr>eth_praesentation_16zu9_ETH2</vt:lpstr>
      <vt:lpstr>eth_praesentation_16zu9_ETH3</vt:lpstr>
      <vt:lpstr>eth_praesentation_16zu9_ETH4</vt:lpstr>
      <vt:lpstr>eth_praesentation_16zu9_ETH5</vt:lpstr>
      <vt:lpstr>eth_praesentation_16zu9_ETH6</vt:lpstr>
      <vt:lpstr>eth_praesentation_16zu9_ETH7</vt:lpstr>
      <vt:lpstr>eth_praesentation_16zu9_ETH8</vt:lpstr>
      <vt:lpstr>eth_praesentation_16zu9_ETH9</vt:lpstr>
      <vt:lpstr>An Analysis Of Individual And Community Solar PV Adoption Levels Under Current Regulations Using Agent-based Modelling</vt:lpstr>
      <vt:lpstr>Alt-Wiedikon is beautiful. </vt:lpstr>
      <vt:lpstr>Quote(s) of the month</vt:lpstr>
      <vt:lpstr>Agenda</vt:lpstr>
      <vt:lpstr>ZEV Regulation – now 100% clear!</vt:lpstr>
      <vt:lpstr>Adoption Mechanism - some ground rules </vt:lpstr>
      <vt:lpstr>Use of Theory of Planned Behaviour for decision making – need help</vt:lpstr>
      <vt:lpstr>A discussion on agent attributes</vt:lpstr>
      <vt:lpstr>Parameters and variables in the model</vt:lpstr>
      <vt:lpstr>Adoption Mechanism 1: Do I want solar?</vt:lpstr>
      <vt:lpstr>Adoption Mechanism 2: I want solar, what next?</vt:lpstr>
      <vt:lpstr>Adoption Mechanism 3: Using TPB again </vt:lpstr>
      <vt:lpstr>Open Questions</vt:lpstr>
      <vt:lpstr>Next 2 Weeks</vt:lpstr>
      <vt:lpstr>Meeting after-thoughts</vt:lpstr>
      <vt:lpstr>ZEV Regulations</vt:lpstr>
      <vt:lpstr>Adoption Mechanism – some ground rules</vt:lpstr>
      <vt:lpstr>Use of TPB – summarizing discussion related to TPB here</vt:lpstr>
      <vt:lpstr>Use of TPB – summarizing discussion related to TPB here</vt:lpstr>
      <vt:lpstr>Use of TPB – summarizing discussion related to TPB here</vt:lpstr>
      <vt:lpstr>The Whiteboard</vt:lpstr>
      <vt:lpstr>Attributes, variables and parameters</vt:lpstr>
      <vt:lpstr>Open Answers to Open Questions</vt:lpstr>
      <vt:lpstr>Time plan needs some adjustment to be realistic. See darker squares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Analysis Of Individual And Community Solar PV Adoption Levels Under Current Regulations Using Agent-based Modelling</dc:title>
  <dc:creator>Prakhar Mehta</dc:creator>
  <cp:lastModifiedBy>Prakhar Mehta</cp:lastModifiedBy>
  <cp:revision>37</cp:revision>
  <cp:lastPrinted>2013-06-08T11:22:51Z</cp:lastPrinted>
  <dcterms:created xsi:type="dcterms:W3CDTF">2019-01-24T13:11:02Z</dcterms:created>
  <dcterms:modified xsi:type="dcterms:W3CDTF">2019-01-25T16:18:14Z</dcterms:modified>
</cp:coreProperties>
</file>