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BB29-1575-4470-A5CC-EF0F5EC7F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96B9F-EE97-4167-BD50-6497EA4B0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07A1C-4B37-48AC-9743-2DB55466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DE05-EBE6-441D-8BDF-82BBFA05685B}" type="datetimeFigureOut">
              <a:rPr lang="en-IN" smtClean="0"/>
              <a:t>01-12-2018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85770-717F-4D7D-809E-DB7F70CD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937EE-A464-4044-9E95-FEDF9C14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5A2A-C780-433D-9EEE-BC9AC39F7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56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DBF6-5D69-48CA-BE0E-9F278820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AC48E-D6B9-497F-88AE-41EBA083D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7090B-84F4-4C0B-AA33-4985528B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DE05-EBE6-441D-8BDF-82BBFA05685B}" type="datetimeFigureOut">
              <a:rPr lang="en-IN" smtClean="0"/>
              <a:t>01-12-2018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E370B-6993-4448-A621-65640083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E9D10-BB59-423C-A12F-06336172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5A2A-C780-433D-9EEE-BC9AC39F7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5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39234-C56D-479C-85C2-D8E1D67D2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6C9FA-09D5-42DC-AA10-34DC3E4A6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ABD19-0105-431E-A936-D3F2EB88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DE05-EBE6-441D-8BDF-82BBFA05685B}" type="datetimeFigureOut">
              <a:rPr lang="en-IN" smtClean="0"/>
              <a:t>01-12-2018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E3557-4CD9-47CF-8D8C-977FBA9A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8A221-2C80-4D60-9E0D-1CEF4491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5A2A-C780-433D-9EEE-BC9AC39F7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49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D652-9A0A-4EB0-88BF-1C96AC33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C6550-0A4C-47F0-ABC7-B453CFC62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3F33A-429E-474A-A751-2299C0EE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DE05-EBE6-441D-8BDF-82BBFA05685B}" type="datetimeFigureOut">
              <a:rPr lang="en-IN" smtClean="0"/>
              <a:t>01-12-2018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345C1-FEC7-403A-8181-51BEDF2C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3A829-6844-41A3-B178-C5CBA241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5A2A-C780-433D-9EEE-BC9AC39F7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21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EDAB-A4B6-4581-849D-5246B3A9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6E5FC-A9B8-49E3-9DEA-1A6AF5A8D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74D84-10B5-4492-9787-08244296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DE05-EBE6-441D-8BDF-82BBFA05685B}" type="datetimeFigureOut">
              <a:rPr lang="en-IN" smtClean="0"/>
              <a:t>01-12-2018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C4228-FD6D-4DCE-A227-0D244B4B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EEF5B-786E-4540-90C1-856A718B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5A2A-C780-433D-9EEE-BC9AC39F7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44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0F91-420C-4497-985D-BFD59B03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70282-61D7-41E0-B56F-783474CC2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77357-9E31-41F5-866C-08662A3B9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7ED3D-564D-4D79-8065-A415ED21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DE05-EBE6-441D-8BDF-82BBFA05685B}" type="datetimeFigureOut">
              <a:rPr lang="en-IN" smtClean="0"/>
              <a:t>01-12-2018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34132-6CAE-4950-AFC3-B8DB1829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7254E-B418-415B-84C8-1D5417F1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5A2A-C780-433D-9EEE-BC9AC39F7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62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6CE0-6FED-4684-B5EC-4E9EC8B9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A4891-B098-4755-A763-F56AA30DA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F1903-10A4-40AD-822F-CBDA533D7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19B57-B885-445E-BE00-E9AF66457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FE996-4D80-4043-A82F-7AC961E33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7EBBB-DF0C-46CA-B878-2394072E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DE05-EBE6-441D-8BDF-82BBFA05685B}" type="datetimeFigureOut">
              <a:rPr lang="en-IN" smtClean="0"/>
              <a:t>01-12-2018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0C4E3-3CA8-4007-907C-E8C8F885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96924-6CE9-4C0F-A6EE-57CA8D74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5A2A-C780-433D-9EEE-BC9AC39F7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60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090E-A915-41DB-9E02-D7EB90C6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AF998-67E9-4912-B7F6-01F912BC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DE05-EBE6-441D-8BDF-82BBFA05685B}" type="datetimeFigureOut">
              <a:rPr lang="en-IN" smtClean="0"/>
              <a:t>01-12-2018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A39F5-121E-4AF5-B9EE-9856E109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E799B-750B-4038-9F7E-AEA422CD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5A2A-C780-433D-9EEE-BC9AC39F7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75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3FE73-757F-4358-A1D9-76872CD9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DE05-EBE6-441D-8BDF-82BBFA05685B}" type="datetimeFigureOut">
              <a:rPr lang="en-IN" smtClean="0"/>
              <a:t>01-12-2018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B50AD-8C16-442C-82DA-3CE9F00C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34822-66B9-4D36-8D51-0FF0A35B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5A2A-C780-433D-9EEE-BC9AC39F7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42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6A5A-2AB2-48E9-AB46-593E42EB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9A06-5D42-454A-BC75-AD5EB6EAC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11C55-D6E7-4B3F-A2D9-9BAFA891F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F8FB6-3D03-4F48-AB33-0337D3BA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DE05-EBE6-441D-8BDF-82BBFA05685B}" type="datetimeFigureOut">
              <a:rPr lang="en-IN" smtClean="0"/>
              <a:t>01-12-2018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E634E-3F11-4BD5-9577-8ABEA8EB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490D7-8EA0-4FCE-9F53-063B2311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5A2A-C780-433D-9EEE-BC9AC39F7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38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1848-E813-48A3-8F8D-DE5F7F798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4D93A-2804-4B55-97C4-8A680C5D2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134D2-5C0E-47CB-893D-B8A5416D2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CA3F3-4A5D-4CE8-9B73-1252EAFA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DE05-EBE6-441D-8BDF-82BBFA05685B}" type="datetimeFigureOut">
              <a:rPr lang="en-IN" smtClean="0"/>
              <a:t>01-12-2018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B4D7E-3608-4E70-84C5-6F574ACD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320BC-B806-4E9F-96F1-8C5BFD8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5A2A-C780-433D-9EEE-BC9AC39F7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76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86BEC-8955-4828-A6E5-77C9DE0C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5403C-A56C-4FA9-B6ED-C5FBE8459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77264-754F-4548-9E51-6EB8711B5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4DE05-EBE6-441D-8BDF-82BBFA05685B}" type="datetimeFigureOut">
              <a:rPr lang="en-IN" smtClean="0"/>
              <a:t>01-12-2018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0EEEE-EB3C-4643-824A-CEE7A0622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02853-7839-4374-8339-CC4237EF4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05A2A-C780-433D-9EEE-BC9AC39F7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8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15B7DBB-99D8-4BBD-BCEB-AFEFEB37A489}"/>
              </a:ext>
            </a:extLst>
          </p:cNvPr>
          <p:cNvGrpSpPr/>
          <p:nvPr/>
        </p:nvGrpSpPr>
        <p:grpSpPr>
          <a:xfrm>
            <a:off x="206611" y="638667"/>
            <a:ext cx="11778778" cy="5580665"/>
            <a:chOff x="206611" y="638667"/>
            <a:chExt cx="11778778" cy="55806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CD9EE7-7639-4A72-8F25-7479AA744FBA}"/>
                </a:ext>
              </a:extLst>
            </p:cNvPr>
            <p:cNvSpPr/>
            <p:nvPr/>
          </p:nvSpPr>
          <p:spPr>
            <a:xfrm>
              <a:off x="206611" y="2574934"/>
              <a:ext cx="2171700" cy="16265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CEA Model</a:t>
              </a:r>
            </a:p>
            <a:p>
              <a:pPr algn="ctr"/>
              <a:r>
                <a:rPr lang="en-IN" dirty="0"/>
                <a:t>Alt-</a:t>
              </a:r>
              <a:r>
                <a:rPr lang="en-IN" dirty="0" err="1"/>
                <a:t>Wiedikon</a:t>
              </a:r>
              <a:r>
                <a:rPr lang="en-IN" dirty="0"/>
                <a:t>, Zurich</a:t>
              </a:r>
            </a:p>
            <a:p>
              <a:pPr algn="ctr"/>
              <a:r>
                <a:rPr lang="en-IN" dirty="0"/>
                <a:t>(Sabine Python)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EE9A83-6B86-48A0-823D-684C1BE3011C}"/>
                </a:ext>
              </a:extLst>
            </p:cNvPr>
            <p:cNvSpPr/>
            <p:nvPr/>
          </p:nvSpPr>
          <p:spPr>
            <a:xfrm>
              <a:off x="6715833" y="2583024"/>
              <a:ext cx="2171700" cy="16265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ABM (</a:t>
              </a:r>
              <a:r>
                <a:rPr lang="en-IN" dirty="0" err="1"/>
                <a:t>Muaafa</a:t>
              </a:r>
              <a:r>
                <a:rPr lang="en-IN" dirty="0"/>
                <a:t> et. al)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9D4E4D0-30A9-4464-8409-F1429D0A73D8}"/>
                </a:ext>
              </a:extLst>
            </p:cNvPr>
            <p:cNvSpPr/>
            <p:nvPr/>
          </p:nvSpPr>
          <p:spPr>
            <a:xfrm>
              <a:off x="3676635" y="2509760"/>
              <a:ext cx="1740874" cy="168811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CEA Output Data Processing</a:t>
              </a:r>
            </a:p>
          </p:txBody>
        </p:sp>
        <p:sp>
          <p:nvSpPr>
            <p:cNvPr id="7" name="Star: 7 Points 6">
              <a:extLst>
                <a:ext uri="{FF2B5EF4-FFF2-40B4-BE49-F238E27FC236}">
                  <a16:creationId xmlns:a16="http://schemas.microsoft.com/office/drawing/2014/main" id="{D076B348-C49C-47EC-BC4B-5AE52A387E0B}"/>
                </a:ext>
              </a:extLst>
            </p:cNvPr>
            <p:cNvSpPr/>
            <p:nvPr/>
          </p:nvSpPr>
          <p:spPr>
            <a:xfrm>
              <a:off x="10191758" y="2509760"/>
              <a:ext cx="1793631" cy="1626577"/>
            </a:xfrm>
            <a:prstGeom prst="star7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Data Visualisation</a:t>
              </a:r>
            </a:p>
            <a:p>
              <a:pPr algn="ctr"/>
              <a:r>
                <a:rPr lang="en-IN" sz="1200" dirty="0"/>
                <a:t>Excel + GIS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4D1C3D-30B0-401E-BD09-85792AB561D6}"/>
                </a:ext>
              </a:extLst>
            </p:cNvPr>
            <p:cNvSpPr txBox="1"/>
            <p:nvPr/>
          </p:nvSpPr>
          <p:spPr>
            <a:xfrm>
              <a:off x="6715833" y="638667"/>
              <a:ext cx="2233246" cy="120032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IN" sz="1200" dirty="0"/>
                <a:t>Other Inputs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Neighbourhood effect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Logistic curve parameters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Payback Period Calculations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PV associated costs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Utility Prices</a:t>
              </a:r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EB3F0362-92BD-4DB6-97B1-52B7116D502E}"/>
                </a:ext>
              </a:extLst>
            </p:cNvPr>
            <p:cNvSpPr/>
            <p:nvPr/>
          </p:nvSpPr>
          <p:spPr>
            <a:xfrm>
              <a:off x="2576873" y="3032943"/>
              <a:ext cx="930522" cy="70329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A06442-3356-42F0-8F0B-93D3D04DB594}"/>
                </a:ext>
              </a:extLst>
            </p:cNvPr>
            <p:cNvSpPr txBox="1"/>
            <p:nvPr/>
          </p:nvSpPr>
          <p:spPr>
            <a:xfrm>
              <a:off x="3676635" y="4280340"/>
              <a:ext cx="174087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IN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dirty="0"/>
                <a:t>Building locations and types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dirty="0"/>
                <a:t>Electricity demand profiles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dirty="0"/>
                <a:t>Solar PV Profiles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IN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IN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IN" sz="1200" dirty="0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50A3EC22-2D55-4C99-A481-E7D3774C342D}"/>
                </a:ext>
              </a:extLst>
            </p:cNvPr>
            <p:cNvSpPr/>
            <p:nvPr/>
          </p:nvSpPr>
          <p:spPr>
            <a:xfrm>
              <a:off x="7577479" y="1843193"/>
              <a:ext cx="448408" cy="668215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A70A12C4-0A01-43F5-BE31-296F7B6CC22F}"/>
                </a:ext>
              </a:extLst>
            </p:cNvPr>
            <p:cNvSpPr/>
            <p:nvPr/>
          </p:nvSpPr>
          <p:spPr>
            <a:xfrm>
              <a:off x="1068257" y="1843194"/>
              <a:ext cx="448408" cy="668215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06DE6C-3CCC-4072-A5A0-95D67EAA0B7B}"/>
                </a:ext>
              </a:extLst>
            </p:cNvPr>
            <p:cNvSpPr txBox="1"/>
            <p:nvPr/>
          </p:nvSpPr>
          <p:spPr>
            <a:xfrm>
              <a:off x="206611" y="932726"/>
              <a:ext cx="2233246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IN" sz="1200" dirty="0"/>
                <a:t>Inputs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dirty="0"/>
                <a:t>Building Geometries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dirty="0"/>
                <a:t>Building Properties (age, architecture, occupancy etc.)</a:t>
              </a:r>
            </a:p>
            <a:p>
              <a:endParaRPr lang="en-IN" sz="1200" dirty="0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083D6927-BB87-4019-9DC0-EF95C31ED2A9}"/>
                </a:ext>
              </a:extLst>
            </p:cNvPr>
            <p:cNvSpPr/>
            <p:nvPr/>
          </p:nvSpPr>
          <p:spPr>
            <a:xfrm>
              <a:off x="5586032" y="3002169"/>
              <a:ext cx="930522" cy="70329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614F043A-6C25-4B73-ABF3-53A39F8B31DE}"/>
                </a:ext>
              </a:extLst>
            </p:cNvPr>
            <p:cNvSpPr/>
            <p:nvPr/>
          </p:nvSpPr>
          <p:spPr>
            <a:xfrm>
              <a:off x="9086812" y="3002168"/>
              <a:ext cx="930522" cy="70329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6F1E206-866D-4624-8409-B4E7F4915244}"/>
                </a:ext>
              </a:extLst>
            </p:cNvPr>
            <p:cNvSpPr/>
            <p:nvPr/>
          </p:nvSpPr>
          <p:spPr>
            <a:xfrm>
              <a:off x="7699767" y="3594148"/>
              <a:ext cx="1189157" cy="10843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/>
                <a:t>Additions for Community PV adoption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CB66A8-676D-4F07-A9E1-091EEDAC1AEA}"/>
                </a:ext>
              </a:extLst>
            </p:cNvPr>
            <p:cNvSpPr txBox="1"/>
            <p:nvPr/>
          </p:nvSpPr>
          <p:spPr>
            <a:xfrm>
              <a:off x="10191758" y="4280340"/>
              <a:ext cx="174087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IN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dirty="0"/>
                <a:t>Adoption Rates, building types and locations:           Individual v Community scenarios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dirty="0"/>
                <a:t>Electricity Prices in each scenario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IN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17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6E18C6D-F9F0-407D-A721-0A88A79FC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60" y="636790"/>
            <a:ext cx="11802879" cy="55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2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9B22E26-4C51-40DC-BB59-2D4425A34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60" y="636790"/>
            <a:ext cx="11802879" cy="55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6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B5749D-C8A4-47BB-B890-D2FA6698071C}"/>
              </a:ext>
            </a:extLst>
          </p:cNvPr>
          <p:cNvSpPr/>
          <p:nvPr/>
        </p:nvSpPr>
        <p:spPr>
          <a:xfrm>
            <a:off x="3859823" y="1134206"/>
            <a:ext cx="1767254" cy="126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ABM </a:t>
            </a:r>
          </a:p>
          <a:p>
            <a:pPr algn="ctr"/>
            <a:r>
              <a:rPr lang="en-IN" dirty="0"/>
              <a:t>Individuals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F7A23-77B3-4929-9F21-E9F49F1A4DE4}"/>
              </a:ext>
            </a:extLst>
          </p:cNvPr>
          <p:cNvSpPr/>
          <p:nvPr/>
        </p:nvSpPr>
        <p:spPr>
          <a:xfrm>
            <a:off x="6227884" y="1134206"/>
            <a:ext cx="1767254" cy="12660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ABM </a:t>
            </a:r>
          </a:p>
          <a:p>
            <a:pPr algn="ctr"/>
            <a:r>
              <a:rPr lang="en-IN" dirty="0"/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194145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DF2131-7B6F-47FB-B53A-1A0E61096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343704"/>
              </p:ext>
            </p:extLst>
          </p:nvPr>
        </p:nvGraphicFramePr>
        <p:xfrm>
          <a:off x="1460500" y="1044981"/>
          <a:ext cx="8127999" cy="18389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51031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924052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9628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ABM 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ABM Community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52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FiT</a:t>
                      </a:r>
                      <a:r>
                        <a:rPr lang="en-IN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level X, Remuneration Y%, Ownership of 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A1 % PV Adoption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P1 % Elec Tariff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A2 % PV Adoption</a:t>
                      </a:r>
                    </a:p>
                    <a:p>
                      <a:r>
                        <a:rPr lang="en-IN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P2 % Elec Tariff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88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FiT</a:t>
                      </a:r>
                      <a:r>
                        <a:rPr lang="en-IN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level XX, Remuneration YY%, Third Party Ownership of 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A3 % PV Adoption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P3 % Elec Tariff Change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DEATH SPIRAL LIKELY!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A4 % PV Adoption</a:t>
                      </a:r>
                    </a:p>
                    <a:p>
                      <a:r>
                        <a:rPr lang="en-IN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P4 % Elec Tariff Change</a:t>
                      </a:r>
                    </a:p>
                    <a:p>
                      <a:endParaRPr lang="en-IN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0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IN" sz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04737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0792A9-D31F-493B-ADEF-DC31E9903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69494"/>
              </p:ext>
            </p:extLst>
          </p:nvPr>
        </p:nvGraphicFramePr>
        <p:xfrm>
          <a:off x="6154615" y="4334608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8585999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14259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BC8FDF-9105-4BD1-8FBA-1749C0EFFE09}"/>
              </a:ext>
            </a:extLst>
          </p:cNvPr>
          <p:cNvGraphicFramePr>
            <a:graphicFrameLocks noGrp="1"/>
          </p:cNvGraphicFramePr>
          <p:nvPr/>
        </p:nvGraphicFramePr>
        <p:xfrm>
          <a:off x="6427177" y="4985238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7797915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dot"/>
                    </a:lnL>
                    <a:lnR w="12700" cmpd="sng">
                      <a:solidFill>
                        <a:schemeClr val="tx1"/>
                      </a:solidFill>
                      <a:prstDash val="dot"/>
                    </a:lnR>
                    <a:lnT w="12700" cmpd="sng">
                      <a:solidFill>
                        <a:schemeClr val="tx1"/>
                      </a:solidFill>
                      <a:prstDash val="dot"/>
                    </a:lnT>
                    <a:lnB w="12700" cmpd="sng">
                      <a:solidFill>
                        <a:schemeClr val="tx1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58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95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159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Prakhar Mehta</dc:creator>
  <cp:lastModifiedBy>Prakhar Mehta</cp:lastModifiedBy>
  <cp:revision>15</cp:revision>
  <dcterms:created xsi:type="dcterms:W3CDTF">2018-11-29T09:00:37Z</dcterms:created>
  <dcterms:modified xsi:type="dcterms:W3CDTF">2018-11-30T20:12:34Z</dcterms:modified>
</cp:coreProperties>
</file>