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28580C-19F7-4A7A-AB1E-F46D61E72D2E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D1BFFA25-BB84-4EFA-A8D0-3E130CF8B3CA}">
      <dgm:prSet/>
      <dgm:spPr/>
      <dgm:t>
        <a:bodyPr/>
        <a:lstStyle/>
        <a:p>
          <a:r>
            <a:rPr lang="en-US"/>
            <a:t>Overview of the case study</a:t>
          </a:r>
        </a:p>
      </dgm:t>
    </dgm:pt>
    <dgm:pt modelId="{83584DC6-176E-4B9A-9882-299B15A55FC8}" type="parTrans" cxnId="{F214CC2A-EFBE-45FF-AEFC-0927D0FC5238}">
      <dgm:prSet/>
      <dgm:spPr/>
      <dgm:t>
        <a:bodyPr/>
        <a:lstStyle/>
        <a:p>
          <a:endParaRPr lang="en-US"/>
        </a:p>
      </dgm:t>
    </dgm:pt>
    <dgm:pt modelId="{88BF58D0-3485-4160-96CD-360060CEA56C}" type="sibTrans" cxnId="{F214CC2A-EFBE-45FF-AEFC-0927D0FC5238}">
      <dgm:prSet/>
      <dgm:spPr/>
      <dgm:t>
        <a:bodyPr/>
        <a:lstStyle/>
        <a:p>
          <a:endParaRPr lang="en-US"/>
        </a:p>
      </dgm:t>
    </dgm:pt>
    <dgm:pt modelId="{0F662D31-0232-4392-B3DF-B65D228CCECB}">
      <dgm:prSet/>
      <dgm:spPr/>
      <dgm:t>
        <a:bodyPr/>
        <a:lstStyle/>
        <a:p>
          <a:r>
            <a:rPr lang="en-US"/>
            <a:t>Objectives:</a:t>
          </a:r>
        </a:p>
      </dgm:t>
    </dgm:pt>
    <dgm:pt modelId="{B64E6167-293E-448B-8908-D83EFC0C20AD}" type="parTrans" cxnId="{726051FA-E7BC-4DCF-9D9C-D0852E135033}">
      <dgm:prSet/>
      <dgm:spPr/>
      <dgm:t>
        <a:bodyPr/>
        <a:lstStyle/>
        <a:p>
          <a:endParaRPr lang="en-US"/>
        </a:p>
      </dgm:t>
    </dgm:pt>
    <dgm:pt modelId="{68906727-3D7A-4232-8B6E-E408532FF326}" type="sibTrans" cxnId="{726051FA-E7BC-4DCF-9D9C-D0852E135033}">
      <dgm:prSet/>
      <dgm:spPr/>
      <dgm:t>
        <a:bodyPr/>
        <a:lstStyle/>
        <a:p>
          <a:endParaRPr lang="en-US"/>
        </a:p>
      </dgm:t>
    </dgm:pt>
    <dgm:pt modelId="{FFA41307-7C05-478B-984C-BB3CD20C8158}">
      <dgm:prSet/>
      <dgm:spPr/>
      <dgm:t>
        <a:bodyPr/>
        <a:lstStyle/>
        <a:p>
          <a:r>
            <a:rPr lang="en-US"/>
            <a:t>- Provide aggregate data for R1 and R2</a:t>
          </a:r>
        </a:p>
      </dgm:t>
    </dgm:pt>
    <dgm:pt modelId="{DDC13F28-E37C-4EA6-975D-DDADF1EB34D7}" type="parTrans" cxnId="{8A00B13E-AE0B-4311-A35F-BCC1FFDBFAF2}">
      <dgm:prSet/>
      <dgm:spPr/>
      <dgm:t>
        <a:bodyPr/>
        <a:lstStyle/>
        <a:p>
          <a:endParaRPr lang="en-US"/>
        </a:p>
      </dgm:t>
    </dgm:pt>
    <dgm:pt modelId="{2848DAA1-C6DA-4405-9EE5-BD4446F8677C}" type="sibTrans" cxnId="{8A00B13E-AE0B-4311-A35F-BCC1FFDBFAF2}">
      <dgm:prSet/>
      <dgm:spPr/>
      <dgm:t>
        <a:bodyPr/>
        <a:lstStyle/>
        <a:p>
          <a:endParaRPr lang="en-US"/>
        </a:p>
      </dgm:t>
    </dgm:pt>
    <dgm:pt modelId="{8608099D-DB24-4223-A90B-6727C5444847}">
      <dgm:prSet/>
      <dgm:spPr/>
      <dgm:t>
        <a:bodyPr/>
        <a:lstStyle/>
        <a:p>
          <a:r>
            <a:rPr lang="en-US"/>
            <a:t>- Analyze cross-currency and same-currency volumes in GBP</a:t>
          </a:r>
        </a:p>
      </dgm:t>
    </dgm:pt>
    <dgm:pt modelId="{DC9D8B70-65F0-415B-9939-20E87B898892}" type="parTrans" cxnId="{19FD634F-6942-4039-911D-61F2C9822490}">
      <dgm:prSet/>
      <dgm:spPr/>
      <dgm:t>
        <a:bodyPr/>
        <a:lstStyle/>
        <a:p>
          <a:endParaRPr lang="en-US"/>
        </a:p>
      </dgm:t>
    </dgm:pt>
    <dgm:pt modelId="{99CBA6BF-7A14-4188-93C5-B2A35600D203}" type="sibTrans" cxnId="{19FD634F-6942-4039-911D-61F2C9822490}">
      <dgm:prSet/>
      <dgm:spPr/>
      <dgm:t>
        <a:bodyPr/>
        <a:lstStyle/>
        <a:p>
          <a:endParaRPr lang="en-US"/>
        </a:p>
      </dgm:t>
    </dgm:pt>
    <dgm:pt modelId="{9925172B-E653-4846-BBEB-400F567D7895}">
      <dgm:prSet/>
      <dgm:spPr/>
      <dgm:t>
        <a:bodyPr/>
        <a:lstStyle/>
        <a:p>
          <a:r>
            <a:rPr lang="en-US"/>
            <a:t>Data sources: customer_data and transactions_data</a:t>
          </a:r>
        </a:p>
      </dgm:t>
    </dgm:pt>
    <dgm:pt modelId="{34296D98-A49E-46BB-81F8-04009C62D61B}" type="parTrans" cxnId="{12AA81E6-5261-4ABA-A846-804A30049337}">
      <dgm:prSet/>
      <dgm:spPr/>
      <dgm:t>
        <a:bodyPr/>
        <a:lstStyle/>
        <a:p>
          <a:endParaRPr lang="en-US"/>
        </a:p>
      </dgm:t>
    </dgm:pt>
    <dgm:pt modelId="{71C57238-E02D-4563-8FA7-1E0E32C77744}" type="sibTrans" cxnId="{12AA81E6-5261-4ABA-A846-804A30049337}">
      <dgm:prSet/>
      <dgm:spPr/>
      <dgm:t>
        <a:bodyPr/>
        <a:lstStyle/>
        <a:p>
          <a:endParaRPr lang="en-US"/>
        </a:p>
      </dgm:t>
    </dgm:pt>
    <dgm:pt modelId="{6F4BB3B2-9642-485A-A987-8B6031985666}" type="pres">
      <dgm:prSet presAssocID="{C028580C-19F7-4A7A-AB1E-F46D61E72D2E}" presName="root" presStyleCnt="0">
        <dgm:presLayoutVars>
          <dgm:dir/>
          <dgm:resizeHandles val="exact"/>
        </dgm:presLayoutVars>
      </dgm:prSet>
      <dgm:spPr/>
    </dgm:pt>
    <dgm:pt modelId="{9F4ECAD1-2AC3-4C10-AFB8-A0683D5CDC1F}" type="pres">
      <dgm:prSet presAssocID="{D1BFFA25-BB84-4EFA-A8D0-3E130CF8B3CA}" presName="compNode" presStyleCnt="0"/>
      <dgm:spPr/>
    </dgm:pt>
    <dgm:pt modelId="{8620D5DE-E884-48F5-9445-BC51F794AF67}" type="pres">
      <dgm:prSet presAssocID="{D1BFFA25-BB84-4EFA-A8D0-3E130CF8B3CA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7E1B98C0-4E39-468D-A10D-F686545808A1}" type="pres">
      <dgm:prSet presAssocID="{D1BFFA25-BB84-4EFA-A8D0-3E130CF8B3CA}" presName="spaceRect" presStyleCnt="0"/>
      <dgm:spPr/>
    </dgm:pt>
    <dgm:pt modelId="{9ED6597D-5019-435C-A91E-EAA665765A10}" type="pres">
      <dgm:prSet presAssocID="{D1BFFA25-BB84-4EFA-A8D0-3E130CF8B3CA}" presName="textRect" presStyleLbl="revTx" presStyleIdx="0" presStyleCnt="5">
        <dgm:presLayoutVars>
          <dgm:chMax val="1"/>
          <dgm:chPref val="1"/>
        </dgm:presLayoutVars>
      </dgm:prSet>
      <dgm:spPr/>
    </dgm:pt>
    <dgm:pt modelId="{3F25806A-3942-4017-8076-731FB4BB4756}" type="pres">
      <dgm:prSet presAssocID="{88BF58D0-3485-4160-96CD-360060CEA56C}" presName="sibTrans" presStyleCnt="0"/>
      <dgm:spPr/>
    </dgm:pt>
    <dgm:pt modelId="{4A59F20F-5749-4926-A1A5-50EE94D65907}" type="pres">
      <dgm:prSet presAssocID="{0F662D31-0232-4392-B3DF-B65D228CCECB}" presName="compNode" presStyleCnt="0"/>
      <dgm:spPr/>
    </dgm:pt>
    <dgm:pt modelId="{6D367E7F-9CC0-4DDF-ACDB-D21E24540A6B}" type="pres">
      <dgm:prSet presAssocID="{0F662D31-0232-4392-B3DF-B65D228CCECB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E7EE9E31-F6BA-49A9-A11F-ECBDC0790FB8}" type="pres">
      <dgm:prSet presAssocID="{0F662D31-0232-4392-B3DF-B65D228CCECB}" presName="spaceRect" presStyleCnt="0"/>
      <dgm:spPr/>
    </dgm:pt>
    <dgm:pt modelId="{B047B512-BBF3-42FB-8F02-A7468137FE8E}" type="pres">
      <dgm:prSet presAssocID="{0F662D31-0232-4392-B3DF-B65D228CCECB}" presName="textRect" presStyleLbl="revTx" presStyleIdx="1" presStyleCnt="5">
        <dgm:presLayoutVars>
          <dgm:chMax val="1"/>
          <dgm:chPref val="1"/>
        </dgm:presLayoutVars>
      </dgm:prSet>
      <dgm:spPr/>
    </dgm:pt>
    <dgm:pt modelId="{127C0498-633B-4241-B715-123841549F09}" type="pres">
      <dgm:prSet presAssocID="{68906727-3D7A-4232-8B6E-E408532FF326}" presName="sibTrans" presStyleCnt="0"/>
      <dgm:spPr/>
    </dgm:pt>
    <dgm:pt modelId="{0818D98C-4357-450D-9BB1-2FD579B70017}" type="pres">
      <dgm:prSet presAssocID="{FFA41307-7C05-478B-984C-BB3CD20C8158}" presName="compNode" presStyleCnt="0"/>
      <dgm:spPr/>
    </dgm:pt>
    <dgm:pt modelId="{C6FA977E-0209-455C-92CD-F6EFD4FB8FA3}" type="pres">
      <dgm:prSet presAssocID="{FFA41307-7C05-478B-984C-BB3CD20C8158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3E37E6FB-5119-481B-8F8C-BB137A701A96}" type="pres">
      <dgm:prSet presAssocID="{FFA41307-7C05-478B-984C-BB3CD20C8158}" presName="spaceRect" presStyleCnt="0"/>
      <dgm:spPr/>
    </dgm:pt>
    <dgm:pt modelId="{9DE77A7A-D266-48E6-9EE7-71467FF2EAD4}" type="pres">
      <dgm:prSet presAssocID="{FFA41307-7C05-478B-984C-BB3CD20C8158}" presName="textRect" presStyleLbl="revTx" presStyleIdx="2" presStyleCnt="5">
        <dgm:presLayoutVars>
          <dgm:chMax val="1"/>
          <dgm:chPref val="1"/>
        </dgm:presLayoutVars>
      </dgm:prSet>
      <dgm:spPr/>
    </dgm:pt>
    <dgm:pt modelId="{3B3CF87C-5A77-4FCD-8527-2FEC705AE87C}" type="pres">
      <dgm:prSet presAssocID="{2848DAA1-C6DA-4405-9EE5-BD4446F8677C}" presName="sibTrans" presStyleCnt="0"/>
      <dgm:spPr/>
    </dgm:pt>
    <dgm:pt modelId="{B4437876-D76D-4441-9587-6CF4D713E23B}" type="pres">
      <dgm:prSet presAssocID="{8608099D-DB24-4223-A90B-6727C5444847}" presName="compNode" presStyleCnt="0"/>
      <dgm:spPr/>
    </dgm:pt>
    <dgm:pt modelId="{6CCF10CB-042B-4F38-B72D-0C71C21ABD51}" type="pres">
      <dgm:prSet presAssocID="{8608099D-DB24-4223-A90B-6727C5444847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ce"/>
        </a:ext>
      </dgm:extLst>
    </dgm:pt>
    <dgm:pt modelId="{051F24F0-F2D1-4F6B-8A3F-6B378E389A28}" type="pres">
      <dgm:prSet presAssocID="{8608099D-DB24-4223-A90B-6727C5444847}" presName="spaceRect" presStyleCnt="0"/>
      <dgm:spPr/>
    </dgm:pt>
    <dgm:pt modelId="{0E56A599-E2DE-4D0B-9DF3-131466782B48}" type="pres">
      <dgm:prSet presAssocID="{8608099D-DB24-4223-A90B-6727C5444847}" presName="textRect" presStyleLbl="revTx" presStyleIdx="3" presStyleCnt="5">
        <dgm:presLayoutVars>
          <dgm:chMax val="1"/>
          <dgm:chPref val="1"/>
        </dgm:presLayoutVars>
      </dgm:prSet>
      <dgm:spPr/>
    </dgm:pt>
    <dgm:pt modelId="{205E253C-6544-432C-AFCE-3253BE1B3714}" type="pres">
      <dgm:prSet presAssocID="{99CBA6BF-7A14-4188-93C5-B2A35600D203}" presName="sibTrans" presStyleCnt="0"/>
      <dgm:spPr/>
    </dgm:pt>
    <dgm:pt modelId="{DEC34E68-6C5F-4073-AEBE-53E12E54D601}" type="pres">
      <dgm:prSet presAssocID="{9925172B-E653-4846-BBEB-400F567D7895}" presName="compNode" presStyleCnt="0"/>
      <dgm:spPr/>
    </dgm:pt>
    <dgm:pt modelId="{2C76BFBB-CB34-430B-B11B-96F14084A11B}" type="pres">
      <dgm:prSet presAssocID="{9925172B-E653-4846-BBEB-400F567D7895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01093B4D-68A3-4562-A612-7A8AE2C577D8}" type="pres">
      <dgm:prSet presAssocID="{9925172B-E653-4846-BBEB-400F567D7895}" presName="spaceRect" presStyleCnt="0"/>
      <dgm:spPr/>
    </dgm:pt>
    <dgm:pt modelId="{7810F413-E9E4-4044-97C3-FCCE02328DDE}" type="pres">
      <dgm:prSet presAssocID="{9925172B-E653-4846-BBEB-400F567D7895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7A695D0A-0FD2-4A38-8506-4783BA3E78C6}" type="presOf" srcId="{8608099D-DB24-4223-A90B-6727C5444847}" destId="{0E56A599-E2DE-4D0B-9DF3-131466782B48}" srcOrd="0" destOrd="0" presId="urn:microsoft.com/office/officeart/2018/2/layout/IconLabelList"/>
    <dgm:cxn modelId="{F214CC2A-EFBE-45FF-AEFC-0927D0FC5238}" srcId="{C028580C-19F7-4A7A-AB1E-F46D61E72D2E}" destId="{D1BFFA25-BB84-4EFA-A8D0-3E130CF8B3CA}" srcOrd="0" destOrd="0" parTransId="{83584DC6-176E-4B9A-9882-299B15A55FC8}" sibTransId="{88BF58D0-3485-4160-96CD-360060CEA56C}"/>
    <dgm:cxn modelId="{44CC0E38-5411-4881-B152-96619EA18349}" type="presOf" srcId="{9925172B-E653-4846-BBEB-400F567D7895}" destId="{7810F413-E9E4-4044-97C3-FCCE02328DDE}" srcOrd="0" destOrd="0" presId="urn:microsoft.com/office/officeart/2018/2/layout/IconLabelList"/>
    <dgm:cxn modelId="{8A00B13E-AE0B-4311-A35F-BCC1FFDBFAF2}" srcId="{C028580C-19F7-4A7A-AB1E-F46D61E72D2E}" destId="{FFA41307-7C05-478B-984C-BB3CD20C8158}" srcOrd="2" destOrd="0" parTransId="{DDC13F28-E37C-4EA6-975D-DDADF1EB34D7}" sibTransId="{2848DAA1-C6DA-4405-9EE5-BD4446F8677C}"/>
    <dgm:cxn modelId="{19FD634F-6942-4039-911D-61F2C9822490}" srcId="{C028580C-19F7-4A7A-AB1E-F46D61E72D2E}" destId="{8608099D-DB24-4223-A90B-6727C5444847}" srcOrd="3" destOrd="0" parTransId="{DC9D8B70-65F0-415B-9939-20E87B898892}" sibTransId="{99CBA6BF-7A14-4188-93C5-B2A35600D203}"/>
    <dgm:cxn modelId="{698F5181-51E9-4C1A-9775-8761EE91A358}" type="presOf" srcId="{0F662D31-0232-4392-B3DF-B65D228CCECB}" destId="{B047B512-BBF3-42FB-8F02-A7468137FE8E}" srcOrd="0" destOrd="0" presId="urn:microsoft.com/office/officeart/2018/2/layout/IconLabelList"/>
    <dgm:cxn modelId="{63B5C28B-64C6-4F91-9B69-C9869980C69B}" type="presOf" srcId="{D1BFFA25-BB84-4EFA-A8D0-3E130CF8B3CA}" destId="{9ED6597D-5019-435C-A91E-EAA665765A10}" srcOrd="0" destOrd="0" presId="urn:microsoft.com/office/officeart/2018/2/layout/IconLabelList"/>
    <dgm:cxn modelId="{EE4B95DB-3424-4436-875B-9F52B32E389E}" type="presOf" srcId="{C028580C-19F7-4A7A-AB1E-F46D61E72D2E}" destId="{6F4BB3B2-9642-485A-A987-8B6031985666}" srcOrd="0" destOrd="0" presId="urn:microsoft.com/office/officeart/2018/2/layout/IconLabelList"/>
    <dgm:cxn modelId="{B5AA61DD-8221-41BC-9151-A88D945C22DB}" type="presOf" srcId="{FFA41307-7C05-478B-984C-BB3CD20C8158}" destId="{9DE77A7A-D266-48E6-9EE7-71467FF2EAD4}" srcOrd="0" destOrd="0" presId="urn:microsoft.com/office/officeart/2018/2/layout/IconLabelList"/>
    <dgm:cxn modelId="{12AA81E6-5261-4ABA-A846-804A30049337}" srcId="{C028580C-19F7-4A7A-AB1E-F46D61E72D2E}" destId="{9925172B-E653-4846-BBEB-400F567D7895}" srcOrd="4" destOrd="0" parTransId="{34296D98-A49E-46BB-81F8-04009C62D61B}" sibTransId="{71C57238-E02D-4563-8FA7-1E0E32C77744}"/>
    <dgm:cxn modelId="{726051FA-E7BC-4DCF-9D9C-D0852E135033}" srcId="{C028580C-19F7-4A7A-AB1E-F46D61E72D2E}" destId="{0F662D31-0232-4392-B3DF-B65D228CCECB}" srcOrd="1" destOrd="0" parTransId="{B64E6167-293E-448B-8908-D83EFC0C20AD}" sibTransId="{68906727-3D7A-4232-8B6E-E408532FF326}"/>
    <dgm:cxn modelId="{82FC16F8-FEEB-4FDB-BD42-C1F641BB939E}" type="presParOf" srcId="{6F4BB3B2-9642-485A-A987-8B6031985666}" destId="{9F4ECAD1-2AC3-4C10-AFB8-A0683D5CDC1F}" srcOrd="0" destOrd="0" presId="urn:microsoft.com/office/officeart/2018/2/layout/IconLabelList"/>
    <dgm:cxn modelId="{FC6E0B19-C11F-4890-860B-6B190E6F3551}" type="presParOf" srcId="{9F4ECAD1-2AC3-4C10-AFB8-A0683D5CDC1F}" destId="{8620D5DE-E884-48F5-9445-BC51F794AF67}" srcOrd="0" destOrd="0" presId="urn:microsoft.com/office/officeart/2018/2/layout/IconLabelList"/>
    <dgm:cxn modelId="{FC130AE2-569E-49C8-B47C-E974AF852EA3}" type="presParOf" srcId="{9F4ECAD1-2AC3-4C10-AFB8-A0683D5CDC1F}" destId="{7E1B98C0-4E39-468D-A10D-F686545808A1}" srcOrd="1" destOrd="0" presId="urn:microsoft.com/office/officeart/2018/2/layout/IconLabelList"/>
    <dgm:cxn modelId="{FFA29112-3F95-4A23-9929-09F4254DAA2F}" type="presParOf" srcId="{9F4ECAD1-2AC3-4C10-AFB8-A0683D5CDC1F}" destId="{9ED6597D-5019-435C-A91E-EAA665765A10}" srcOrd="2" destOrd="0" presId="urn:microsoft.com/office/officeart/2018/2/layout/IconLabelList"/>
    <dgm:cxn modelId="{6A9A797D-0BA8-41E8-811C-A15EDCD5AC66}" type="presParOf" srcId="{6F4BB3B2-9642-485A-A987-8B6031985666}" destId="{3F25806A-3942-4017-8076-731FB4BB4756}" srcOrd="1" destOrd="0" presId="urn:microsoft.com/office/officeart/2018/2/layout/IconLabelList"/>
    <dgm:cxn modelId="{7C98C8E6-A816-4EB4-99F9-AFAAC3B26FD3}" type="presParOf" srcId="{6F4BB3B2-9642-485A-A987-8B6031985666}" destId="{4A59F20F-5749-4926-A1A5-50EE94D65907}" srcOrd="2" destOrd="0" presId="urn:microsoft.com/office/officeart/2018/2/layout/IconLabelList"/>
    <dgm:cxn modelId="{B7E70E76-CDED-4BB2-9146-7E287464D59B}" type="presParOf" srcId="{4A59F20F-5749-4926-A1A5-50EE94D65907}" destId="{6D367E7F-9CC0-4DDF-ACDB-D21E24540A6B}" srcOrd="0" destOrd="0" presId="urn:microsoft.com/office/officeart/2018/2/layout/IconLabelList"/>
    <dgm:cxn modelId="{20EC9689-38E5-4C08-BE4E-3803195B1254}" type="presParOf" srcId="{4A59F20F-5749-4926-A1A5-50EE94D65907}" destId="{E7EE9E31-F6BA-49A9-A11F-ECBDC0790FB8}" srcOrd="1" destOrd="0" presId="urn:microsoft.com/office/officeart/2018/2/layout/IconLabelList"/>
    <dgm:cxn modelId="{CF141DE1-6212-49D7-BC92-41234C2AA8EC}" type="presParOf" srcId="{4A59F20F-5749-4926-A1A5-50EE94D65907}" destId="{B047B512-BBF3-42FB-8F02-A7468137FE8E}" srcOrd="2" destOrd="0" presId="urn:microsoft.com/office/officeart/2018/2/layout/IconLabelList"/>
    <dgm:cxn modelId="{9C13BE9D-60B3-43D1-A2E0-1100C5C78A93}" type="presParOf" srcId="{6F4BB3B2-9642-485A-A987-8B6031985666}" destId="{127C0498-633B-4241-B715-123841549F09}" srcOrd="3" destOrd="0" presId="urn:microsoft.com/office/officeart/2018/2/layout/IconLabelList"/>
    <dgm:cxn modelId="{D99A8910-0061-4DBA-BCD3-9B8E91B51FF0}" type="presParOf" srcId="{6F4BB3B2-9642-485A-A987-8B6031985666}" destId="{0818D98C-4357-450D-9BB1-2FD579B70017}" srcOrd="4" destOrd="0" presId="urn:microsoft.com/office/officeart/2018/2/layout/IconLabelList"/>
    <dgm:cxn modelId="{56E32021-4B93-4F33-A2FB-90FC1BAB6E0E}" type="presParOf" srcId="{0818D98C-4357-450D-9BB1-2FD579B70017}" destId="{C6FA977E-0209-455C-92CD-F6EFD4FB8FA3}" srcOrd="0" destOrd="0" presId="urn:microsoft.com/office/officeart/2018/2/layout/IconLabelList"/>
    <dgm:cxn modelId="{10496C8D-0CC1-4A5B-B08A-1497AFE5D87F}" type="presParOf" srcId="{0818D98C-4357-450D-9BB1-2FD579B70017}" destId="{3E37E6FB-5119-481B-8F8C-BB137A701A96}" srcOrd="1" destOrd="0" presId="urn:microsoft.com/office/officeart/2018/2/layout/IconLabelList"/>
    <dgm:cxn modelId="{BFF627B1-C73C-42EE-98F7-B43E98190F51}" type="presParOf" srcId="{0818D98C-4357-450D-9BB1-2FD579B70017}" destId="{9DE77A7A-D266-48E6-9EE7-71467FF2EAD4}" srcOrd="2" destOrd="0" presId="urn:microsoft.com/office/officeart/2018/2/layout/IconLabelList"/>
    <dgm:cxn modelId="{14574EEC-5666-4B2B-B153-7DEF97167609}" type="presParOf" srcId="{6F4BB3B2-9642-485A-A987-8B6031985666}" destId="{3B3CF87C-5A77-4FCD-8527-2FEC705AE87C}" srcOrd="5" destOrd="0" presId="urn:microsoft.com/office/officeart/2018/2/layout/IconLabelList"/>
    <dgm:cxn modelId="{16F276EE-1F56-4FDF-9446-28213A5B53A8}" type="presParOf" srcId="{6F4BB3B2-9642-485A-A987-8B6031985666}" destId="{B4437876-D76D-4441-9587-6CF4D713E23B}" srcOrd="6" destOrd="0" presId="urn:microsoft.com/office/officeart/2018/2/layout/IconLabelList"/>
    <dgm:cxn modelId="{B6E6EF4E-5744-4CFD-8FBD-CE7ED22E063D}" type="presParOf" srcId="{B4437876-D76D-4441-9587-6CF4D713E23B}" destId="{6CCF10CB-042B-4F38-B72D-0C71C21ABD51}" srcOrd="0" destOrd="0" presId="urn:microsoft.com/office/officeart/2018/2/layout/IconLabelList"/>
    <dgm:cxn modelId="{42B51EF3-46BC-47D9-AE0C-CC240DE86CEA}" type="presParOf" srcId="{B4437876-D76D-4441-9587-6CF4D713E23B}" destId="{051F24F0-F2D1-4F6B-8A3F-6B378E389A28}" srcOrd="1" destOrd="0" presId="urn:microsoft.com/office/officeart/2018/2/layout/IconLabelList"/>
    <dgm:cxn modelId="{2AD87C65-E5CC-4B17-86C6-325E2C5CD5AD}" type="presParOf" srcId="{B4437876-D76D-4441-9587-6CF4D713E23B}" destId="{0E56A599-E2DE-4D0B-9DF3-131466782B48}" srcOrd="2" destOrd="0" presId="urn:microsoft.com/office/officeart/2018/2/layout/IconLabelList"/>
    <dgm:cxn modelId="{4AE3337C-B442-4803-B441-D729B25C34B1}" type="presParOf" srcId="{6F4BB3B2-9642-485A-A987-8B6031985666}" destId="{205E253C-6544-432C-AFCE-3253BE1B3714}" srcOrd="7" destOrd="0" presId="urn:microsoft.com/office/officeart/2018/2/layout/IconLabelList"/>
    <dgm:cxn modelId="{10679D98-6A07-43FB-9032-492E7D388A5E}" type="presParOf" srcId="{6F4BB3B2-9642-485A-A987-8B6031985666}" destId="{DEC34E68-6C5F-4073-AEBE-53E12E54D601}" srcOrd="8" destOrd="0" presId="urn:microsoft.com/office/officeart/2018/2/layout/IconLabelList"/>
    <dgm:cxn modelId="{7E5AF53F-6134-4E6A-A146-918899594EC4}" type="presParOf" srcId="{DEC34E68-6C5F-4073-AEBE-53E12E54D601}" destId="{2C76BFBB-CB34-430B-B11B-96F14084A11B}" srcOrd="0" destOrd="0" presId="urn:microsoft.com/office/officeart/2018/2/layout/IconLabelList"/>
    <dgm:cxn modelId="{3466BB36-03A1-4733-A482-2238C7845CDA}" type="presParOf" srcId="{DEC34E68-6C5F-4073-AEBE-53E12E54D601}" destId="{01093B4D-68A3-4562-A612-7A8AE2C577D8}" srcOrd="1" destOrd="0" presId="urn:microsoft.com/office/officeart/2018/2/layout/IconLabelList"/>
    <dgm:cxn modelId="{4B5D6E11-C82D-4745-863C-AEBAD4D3EB17}" type="presParOf" srcId="{DEC34E68-6C5F-4073-AEBE-53E12E54D601}" destId="{7810F413-E9E4-4044-97C3-FCCE02328DD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20D5DE-E884-48F5-9445-BC51F794AF67}">
      <dsp:nvSpPr>
        <dsp:cNvPr id="0" name=""/>
        <dsp:cNvSpPr/>
      </dsp:nvSpPr>
      <dsp:spPr>
        <a:xfrm>
          <a:off x="368071" y="1138590"/>
          <a:ext cx="594843" cy="59484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D6597D-5019-435C-A91E-EAA665765A10}">
      <dsp:nvSpPr>
        <dsp:cNvPr id="0" name=""/>
        <dsp:cNvSpPr/>
      </dsp:nvSpPr>
      <dsp:spPr>
        <a:xfrm>
          <a:off x="4556" y="1950504"/>
          <a:ext cx="1321874" cy="528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Overview of the case study</a:t>
          </a:r>
        </a:p>
      </dsp:txBody>
      <dsp:txXfrm>
        <a:off x="4556" y="1950504"/>
        <a:ext cx="1321874" cy="528750"/>
      </dsp:txXfrm>
    </dsp:sp>
    <dsp:sp modelId="{6D367E7F-9CC0-4DDF-ACDB-D21E24540A6B}">
      <dsp:nvSpPr>
        <dsp:cNvPr id="0" name=""/>
        <dsp:cNvSpPr/>
      </dsp:nvSpPr>
      <dsp:spPr>
        <a:xfrm>
          <a:off x="1921275" y="1138590"/>
          <a:ext cx="594843" cy="59484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47B512-BBF3-42FB-8F02-A7468137FE8E}">
      <dsp:nvSpPr>
        <dsp:cNvPr id="0" name=""/>
        <dsp:cNvSpPr/>
      </dsp:nvSpPr>
      <dsp:spPr>
        <a:xfrm>
          <a:off x="1557759" y="1950504"/>
          <a:ext cx="1321874" cy="528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Objectives:</a:t>
          </a:r>
        </a:p>
      </dsp:txBody>
      <dsp:txXfrm>
        <a:off x="1557759" y="1950504"/>
        <a:ext cx="1321874" cy="528750"/>
      </dsp:txXfrm>
    </dsp:sp>
    <dsp:sp modelId="{C6FA977E-0209-455C-92CD-F6EFD4FB8FA3}">
      <dsp:nvSpPr>
        <dsp:cNvPr id="0" name=""/>
        <dsp:cNvSpPr/>
      </dsp:nvSpPr>
      <dsp:spPr>
        <a:xfrm>
          <a:off x="3474478" y="1138590"/>
          <a:ext cx="594843" cy="59484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E77A7A-D266-48E6-9EE7-71467FF2EAD4}">
      <dsp:nvSpPr>
        <dsp:cNvPr id="0" name=""/>
        <dsp:cNvSpPr/>
      </dsp:nvSpPr>
      <dsp:spPr>
        <a:xfrm>
          <a:off x="3110962" y="1950504"/>
          <a:ext cx="1321874" cy="528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- Provide aggregate data for R1 and R2</a:t>
          </a:r>
        </a:p>
      </dsp:txBody>
      <dsp:txXfrm>
        <a:off x="3110962" y="1950504"/>
        <a:ext cx="1321874" cy="528750"/>
      </dsp:txXfrm>
    </dsp:sp>
    <dsp:sp modelId="{6CCF10CB-042B-4F38-B72D-0C71C21ABD51}">
      <dsp:nvSpPr>
        <dsp:cNvPr id="0" name=""/>
        <dsp:cNvSpPr/>
      </dsp:nvSpPr>
      <dsp:spPr>
        <a:xfrm>
          <a:off x="5027681" y="1138590"/>
          <a:ext cx="594843" cy="59484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56A599-E2DE-4D0B-9DF3-131466782B48}">
      <dsp:nvSpPr>
        <dsp:cNvPr id="0" name=""/>
        <dsp:cNvSpPr/>
      </dsp:nvSpPr>
      <dsp:spPr>
        <a:xfrm>
          <a:off x="4664165" y="1950504"/>
          <a:ext cx="1321874" cy="528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- Analyze cross-currency and same-currency volumes in GBP</a:t>
          </a:r>
        </a:p>
      </dsp:txBody>
      <dsp:txXfrm>
        <a:off x="4664165" y="1950504"/>
        <a:ext cx="1321874" cy="528750"/>
      </dsp:txXfrm>
    </dsp:sp>
    <dsp:sp modelId="{2C76BFBB-CB34-430B-B11B-96F14084A11B}">
      <dsp:nvSpPr>
        <dsp:cNvPr id="0" name=""/>
        <dsp:cNvSpPr/>
      </dsp:nvSpPr>
      <dsp:spPr>
        <a:xfrm>
          <a:off x="6580884" y="1138590"/>
          <a:ext cx="594843" cy="59484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10F413-E9E4-4044-97C3-FCCE02328DDE}">
      <dsp:nvSpPr>
        <dsp:cNvPr id="0" name=""/>
        <dsp:cNvSpPr/>
      </dsp:nvSpPr>
      <dsp:spPr>
        <a:xfrm>
          <a:off x="6217368" y="1950504"/>
          <a:ext cx="1321874" cy="528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Data sources: customer_data and transactions_data</a:t>
          </a:r>
        </a:p>
      </dsp:txBody>
      <dsp:txXfrm>
        <a:off x="6217368" y="1950504"/>
        <a:ext cx="1321874" cy="5287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476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56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852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683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547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627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219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109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325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031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532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345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microsoft.com/office/2007/relationships/hdphoto" Target="../media/hdphoto2.wdp"/><Relationship Id="rId7" Type="http://schemas.openxmlformats.org/officeDocument/2006/relationships/diagramColors" Target="../diagrams/colors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8.jpe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9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Regulatory Reporting Case Study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dirty="0"/>
              <a:t>Analysis for R1 and R2</a:t>
            </a:r>
          </a:p>
          <a:p>
            <a:r>
              <a:rPr dirty="0"/>
              <a:t>Prakhar Srivastava</a:t>
            </a:r>
          </a:p>
          <a:p>
            <a:r>
              <a:rPr dirty="0"/>
              <a:t>Date: [</a:t>
            </a:r>
            <a:r>
              <a:rPr lang="en-US" dirty="0"/>
              <a:t>23-Sep-2024</a:t>
            </a:r>
            <a:r>
              <a:rPr dirty="0"/>
              <a:t>]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Final remarks on the analysis and findings</a:t>
            </a:r>
          </a:p>
          <a:p>
            <a:r>
              <a:t>Acknowledgment of the scope and importance of the regulatory reports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386" y="484632"/>
            <a:ext cx="7543800" cy="1609344"/>
          </a:xfrm>
        </p:spPr>
        <p:txBody>
          <a:bodyPr>
            <a:normAutofit/>
          </a:bodyPr>
          <a:lstStyle/>
          <a:p>
            <a:r>
              <a:rPr dirty="0"/>
              <a:t>Introduction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D711E9-7F79-40A9-8D9E-4AE293C15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2013293"/>
            <a:ext cx="75438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1F1373D-6CE2-07C5-B55B-88B57DE03A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772174"/>
              </p:ext>
            </p:extLst>
          </p:nvPr>
        </p:nvGraphicFramePr>
        <p:xfrm>
          <a:off x="797814" y="1620077"/>
          <a:ext cx="75438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Exploration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Key Observations: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 err="1"/>
              <a:t>currency_route</a:t>
            </a:r>
            <a:r>
              <a:rPr lang="en-US" dirty="0"/>
              <a:t> format is structured as "GBP --&gt; AUD" and similar.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Customer data</a:t>
            </a:r>
            <a:r>
              <a:rPr lang="en-US" dirty="0"/>
              <a:t> contains country codes (GBR for UK, USA for US) to classify entities.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2883" y="131371"/>
            <a:ext cx="7772400" cy="1609344"/>
          </a:xfrm>
        </p:spPr>
        <p:txBody>
          <a:bodyPr>
            <a:normAutofit/>
          </a:bodyPr>
          <a:lstStyle/>
          <a:p>
            <a:r>
              <a:rPr dirty="0"/>
              <a:t>Query 1 - R1 (UK Entity Cross-Currency Volume)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544187" cy="5257800"/>
          </a:xfrm>
        </p:spPr>
        <p:txBody>
          <a:bodyPr/>
          <a:lstStyle/>
          <a:p>
            <a:r>
              <a:rPr dirty="0"/>
              <a:t>SQL Query used</a:t>
            </a:r>
          </a:p>
          <a:p>
            <a:r>
              <a:rPr dirty="0"/>
              <a:t>Result: 676 GBP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09680516-708F-9B06-89FB-781A776FD4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111" y="4401790"/>
            <a:ext cx="5614037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3200" dirty="0"/>
              <a:t>Query Logic: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000" b="1" dirty="0">
                <a:latin typeface="Arial Unicode MS"/>
              </a:rPr>
              <a:t>Join Tables: </a:t>
            </a:r>
            <a:r>
              <a:rPr lang="en-US" altLang="en-US" sz="1000" dirty="0">
                <a:latin typeface="Arial Unicode MS"/>
              </a:rPr>
              <a:t>Linked </a:t>
            </a:r>
            <a:r>
              <a:rPr lang="en-US" altLang="en-US" sz="1000" dirty="0" err="1">
                <a:latin typeface="Arial Unicode MS"/>
              </a:rPr>
              <a:t>transactions_data</a:t>
            </a:r>
            <a:r>
              <a:rPr lang="en-US" altLang="en-US" sz="1000" dirty="0">
                <a:latin typeface="Arial Unicode MS"/>
              </a:rPr>
              <a:t> with </a:t>
            </a:r>
            <a:r>
              <a:rPr lang="en-US" altLang="en-US" sz="1000" dirty="0" err="1">
                <a:latin typeface="Arial Unicode MS"/>
              </a:rPr>
              <a:t>customer_data</a:t>
            </a:r>
            <a:r>
              <a:rPr lang="en-US" altLang="en-US" sz="1000" dirty="0">
                <a:latin typeface="Arial Unicode MS"/>
              </a:rPr>
              <a:t> on </a:t>
            </a:r>
            <a:r>
              <a:rPr lang="en-US" altLang="en-US" sz="1000" dirty="0" err="1">
                <a:latin typeface="Arial Unicode MS"/>
              </a:rPr>
              <a:t>customer_id</a:t>
            </a:r>
            <a:r>
              <a:rPr lang="en-US" altLang="en-US" sz="1000" dirty="0">
                <a:latin typeface="Arial Unicode MS"/>
              </a:rPr>
              <a:t>.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000" b="1" dirty="0">
                <a:latin typeface="Arial Unicode MS"/>
              </a:rPr>
              <a:t>Cross-Currency Check: </a:t>
            </a:r>
            <a:r>
              <a:rPr lang="en-US" altLang="en-US" sz="1000" dirty="0">
                <a:latin typeface="Arial Unicode MS"/>
              </a:rPr>
              <a:t>Used </a:t>
            </a:r>
            <a:r>
              <a:rPr lang="en-US" altLang="en-US" sz="1000" dirty="0" err="1">
                <a:latin typeface="Arial Unicode MS"/>
              </a:rPr>
              <a:t>currency_route</a:t>
            </a:r>
            <a:r>
              <a:rPr lang="en-US" altLang="en-US" sz="1000" dirty="0">
                <a:latin typeface="Arial Unicode MS"/>
              </a:rPr>
              <a:t> LIKE 'GBP --&gt;%' and excluded GBP --&gt; GBP.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000" b="1" dirty="0">
                <a:latin typeface="Arial Unicode MS"/>
              </a:rPr>
              <a:t>Date Range: </a:t>
            </a:r>
            <a:r>
              <a:rPr lang="en-US" altLang="en-US" sz="1000" dirty="0">
                <a:latin typeface="Arial Unicode MS"/>
              </a:rPr>
              <a:t>Filtered transactions between '2022-04-01' and '2023-08-01'.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000" b="1" dirty="0">
                <a:latin typeface="Arial Unicode MS"/>
              </a:rPr>
              <a:t>Filter UK Entity: </a:t>
            </a:r>
            <a:r>
              <a:rPr lang="en-US" altLang="en-US" sz="1000" dirty="0">
                <a:latin typeface="Arial Unicode MS"/>
              </a:rPr>
              <a:t>Selected transactions with </a:t>
            </a:r>
            <a:r>
              <a:rPr lang="en-US" altLang="en-US" sz="1000" dirty="0" err="1">
                <a:latin typeface="Arial Unicode MS"/>
              </a:rPr>
              <a:t>current_address_country</a:t>
            </a:r>
            <a:r>
              <a:rPr lang="en-US" altLang="en-US" sz="1000" dirty="0">
                <a:latin typeface="Arial Unicode MS"/>
              </a:rPr>
              <a:t> = 'UK'.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000" b="1" dirty="0">
                <a:latin typeface="Arial Unicode MS"/>
              </a:rPr>
              <a:t>Summation: </a:t>
            </a:r>
            <a:r>
              <a:rPr lang="en-US" altLang="en-US" sz="1000" dirty="0">
                <a:latin typeface="Arial Unicode MS"/>
              </a:rPr>
              <a:t>Summed </a:t>
            </a:r>
            <a:r>
              <a:rPr lang="en-US" altLang="en-US" sz="1000" dirty="0" err="1">
                <a:latin typeface="Arial Unicode MS"/>
              </a:rPr>
              <a:t>amount_gbp</a:t>
            </a:r>
            <a:r>
              <a:rPr lang="en-US" altLang="en-US" sz="1000" dirty="0">
                <a:latin typeface="Arial Unicode MS"/>
              </a:rPr>
              <a:t> for total volume.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2F33FBB-A37E-5AF7-B0A3-BA83BF76AB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7995" y="1740715"/>
            <a:ext cx="4967747" cy="275081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558" y="127803"/>
            <a:ext cx="7772400" cy="1609344"/>
          </a:xfrm>
        </p:spPr>
        <p:txBody>
          <a:bodyPr>
            <a:normAutofit/>
          </a:bodyPr>
          <a:lstStyle/>
          <a:p>
            <a:r>
              <a:rPr dirty="0"/>
              <a:t>Query 2 - R2 (US Entity Cross-Currency Volume)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SQL Query used</a:t>
            </a:r>
          </a:p>
          <a:p>
            <a:r>
              <a:rPr dirty="0"/>
              <a:t>Result: 2135 GBP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8F0E88-5E6D-E3CB-1F3F-A8F70755F2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4996" y="1533088"/>
            <a:ext cx="5021226" cy="2890464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260BA7E7-92F9-5640-F9FB-A7E8859BD5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759" y="4528972"/>
            <a:ext cx="7413998" cy="1354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3200" dirty="0"/>
              <a:t>Query Logic: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000" b="1" dirty="0">
                <a:latin typeface="Arial Unicode MS"/>
              </a:rPr>
              <a:t>Join Tables: </a:t>
            </a:r>
            <a:r>
              <a:rPr lang="en-US" altLang="en-US" sz="1000" dirty="0">
                <a:latin typeface="Arial Unicode MS"/>
              </a:rPr>
              <a:t>Linked </a:t>
            </a:r>
            <a:r>
              <a:rPr lang="en-US" altLang="en-US" sz="1000" dirty="0" err="1">
                <a:latin typeface="Arial Unicode MS"/>
              </a:rPr>
              <a:t>transactions_data</a:t>
            </a:r>
            <a:r>
              <a:rPr lang="en-US" altLang="en-US" sz="1000" dirty="0">
                <a:latin typeface="Arial Unicode MS"/>
              </a:rPr>
              <a:t> with </a:t>
            </a:r>
            <a:r>
              <a:rPr lang="en-US" altLang="en-US" sz="1000" dirty="0" err="1">
                <a:latin typeface="Arial Unicode MS"/>
              </a:rPr>
              <a:t>customer_data</a:t>
            </a:r>
            <a:r>
              <a:rPr lang="en-US" altLang="en-US" sz="1000" dirty="0">
                <a:latin typeface="Arial Unicode MS"/>
              </a:rPr>
              <a:t> on </a:t>
            </a:r>
            <a:r>
              <a:rPr lang="en-US" altLang="en-US" sz="1000" dirty="0" err="1">
                <a:latin typeface="Arial Unicode MS"/>
              </a:rPr>
              <a:t>customer_id</a:t>
            </a:r>
            <a:r>
              <a:rPr lang="en-US" altLang="en-US" sz="1000" dirty="0">
                <a:latin typeface="Arial Unicode MS"/>
              </a:rPr>
              <a:t>.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000" b="1" dirty="0">
                <a:latin typeface="Arial Unicode MS"/>
              </a:rPr>
              <a:t>Cross-Currency Check: </a:t>
            </a:r>
            <a:r>
              <a:rPr lang="en-US" altLang="en-US" sz="1000" dirty="0">
                <a:latin typeface="Arial Unicode MS"/>
              </a:rPr>
              <a:t>Used </a:t>
            </a:r>
            <a:r>
              <a:rPr lang="en-US" altLang="en-US" sz="1000" dirty="0" err="1">
                <a:latin typeface="Arial Unicode MS"/>
              </a:rPr>
              <a:t>currency_route</a:t>
            </a:r>
            <a:r>
              <a:rPr lang="en-US" altLang="en-US" sz="1000" dirty="0">
                <a:latin typeface="Arial Unicode MS"/>
              </a:rPr>
              <a:t> LIKE 'GBP --&gt;%' and excluded GBP --&gt; GBP.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000" b="1" dirty="0">
                <a:latin typeface="Arial Unicode MS"/>
              </a:rPr>
              <a:t>Date Range: </a:t>
            </a:r>
            <a:r>
              <a:rPr lang="en-US" altLang="en-US" sz="1000" dirty="0">
                <a:latin typeface="Arial Unicode MS"/>
              </a:rPr>
              <a:t>Filtered transactions between '2022-04-01' and '2023-08-01'.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000" b="1" dirty="0">
                <a:latin typeface="Arial Unicode MS"/>
              </a:rPr>
              <a:t>Summation:</a:t>
            </a:r>
            <a:r>
              <a:rPr lang="en-US" altLang="en-US" sz="1000" dirty="0">
                <a:latin typeface="Arial Unicode MS"/>
              </a:rPr>
              <a:t> Summed </a:t>
            </a:r>
            <a:r>
              <a:rPr lang="en-US" altLang="en-US" sz="1000" dirty="0" err="1">
                <a:latin typeface="Arial Unicode MS"/>
              </a:rPr>
              <a:t>amount_gbp</a:t>
            </a:r>
            <a:r>
              <a:rPr lang="en-US" altLang="en-US" sz="1000" dirty="0">
                <a:latin typeface="Arial Unicode MS"/>
              </a:rPr>
              <a:t> for total cross-currency volume.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000" b="1" dirty="0">
                <a:latin typeface="Arial Unicode MS"/>
              </a:rPr>
              <a:t>Filter US Entity: </a:t>
            </a:r>
            <a:r>
              <a:rPr lang="en-US" altLang="en-US" sz="1000" dirty="0">
                <a:latin typeface="Arial Unicode MS"/>
              </a:rPr>
              <a:t>Selected transactions with </a:t>
            </a:r>
            <a:r>
              <a:rPr lang="en-US" altLang="en-US" sz="1000" dirty="0" err="1">
                <a:latin typeface="Arial Unicode MS"/>
              </a:rPr>
              <a:t>current_address_country</a:t>
            </a:r>
            <a:r>
              <a:rPr lang="en-US" altLang="en-US" sz="1000" dirty="0">
                <a:latin typeface="Arial Unicode MS"/>
              </a:rPr>
              <a:t> = 'USA' or route involving USD.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32295"/>
            <a:ext cx="7772400" cy="1609344"/>
          </a:xfrm>
        </p:spPr>
        <p:txBody>
          <a:bodyPr>
            <a:normAutofit/>
          </a:bodyPr>
          <a:lstStyle/>
          <a:p>
            <a:r>
              <a:rPr dirty="0"/>
              <a:t>Query 3 - R2 (US Entity Same-Currency Volume)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sz="3300" dirty="0"/>
              <a:t>SQL Query used</a:t>
            </a:r>
          </a:p>
          <a:p>
            <a:pPr>
              <a:lnSpc>
                <a:spcPct val="110000"/>
              </a:lnSpc>
            </a:pPr>
            <a:r>
              <a:rPr sz="3200" dirty="0"/>
              <a:t>Result: 0 </a:t>
            </a:r>
            <a:r>
              <a:rPr sz="1600" dirty="0"/>
              <a:t>(No transactions found)</a:t>
            </a:r>
            <a:endParaRPr lang="en-US" sz="1600" dirty="0"/>
          </a:p>
          <a:p>
            <a:endParaRPr lang="en-US" sz="900" dirty="0"/>
          </a:p>
          <a:p>
            <a:endParaRPr lang="en-US" sz="900" dirty="0"/>
          </a:p>
          <a:p>
            <a:endParaRPr lang="en-US" sz="900" dirty="0"/>
          </a:p>
          <a:p>
            <a:endParaRPr lang="en-US" sz="900" dirty="0"/>
          </a:p>
          <a:p>
            <a:endParaRPr lang="en-US" sz="900" dirty="0"/>
          </a:p>
          <a:p>
            <a:endParaRPr lang="en-US" sz="900" dirty="0"/>
          </a:p>
          <a:p>
            <a:endParaRPr lang="en-US" sz="900" dirty="0"/>
          </a:p>
          <a:p>
            <a:endParaRPr lang="en-US" sz="900" dirty="0"/>
          </a:p>
          <a:p>
            <a:endParaRPr lang="en-US" sz="900" dirty="0"/>
          </a:p>
          <a:p>
            <a:endParaRPr lang="en-US" sz="900" dirty="0"/>
          </a:p>
          <a:p>
            <a:endParaRPr lang="en-US" sz="900" dirty="0"/>
          </a:p>
          <a:p>
            <a:endParaRPr lang="en-US" dirty="0"/>
          </a:p>
          <a:p>
            <a:pPr marL="0" indent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4600" dirty="0"/>
              <a:t>Query Logic:</a:t>
            </a:r>
          </a:p>
          <a:p>
            <a:pPr marL="171450" indent="-17145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800" b="1" dirty="0">
                <a:latin typeface="Arial Unicode MS"/>
              </a:rPr>
              <a:t>Join Tables: </a:t>
            </a:r>
            <a:r>
              <a:rPr lang="en-US" altLang="en-US" sz="1800" dirty="0">
                <a:latin typeface="Arial Unicode MS"/>
              </a:rPr>
              <a:t>Linked </a:t>
            </a:r>
            <a:r>
              <a:rPr lang="en-US" altLang="en-US" sz="1800" dirty="0" err="1">
                <a:latin typeface="Arial Unicode MS"/>
              </a:rPr>
              <a:t>transactions_data</a:t>
            </a:r>
            <a:r>
              <a:rPr lang="en-US" altLang="en-US" sz="1800" dirty="0">
                <a:latin typeface="Arial Unicode MS"/>
              </a:rPr>
              <a:t> with </a:t>
            </a:r>
            <a:r>
              <a:rPr lang="en-US" altLang="en-US" sz="1800" dirty="0" err="1">
                <a:latin typeface="Arial Unicode MS"/>
              </a:rPr>
              <a:t>customer_data</a:t>
            </a:r>
            <a:r>
              <a:rPr lang="en-US" altLang="en-US" sz="1800" dirty="0">
                <a:latin typeface="Arial Unicode MS"/>
              </a:rPr>
              <a:t> on </a:t>
            </a:r>
            <a:r>
              <a:rPr lang="en-US" altLang="en-US" sz="1800" dirty="0" err="1">
                <a:latin typeface="Arial Unicode MS"/>
              </a:rPr>
              <a:t>customer_id</a:t>
            </a:r>
            <a:r>
              <a:rPr lang="en-US" altLang="en-US" sz="1800" dirty="0">
                <a:latin typeface="Arial Unicode MS"/>
              </a:rPr>
              <a:t>.</a:t>
            </a:r>
          </a:p>
          <a:p>
            <a:pPr marL="171450" indent="-17145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900" b="1" dirty="0">
                <a:latin typeface="Arial Unicode MS"/>
              </a:rPr>
              <a:t>Filter US Entity: </a:t>
            </a:r>
            <a:r>
              <a:rPr lang="en-US" altLang="en-US" sz="1900" dirty="0">
                <a:latin typeface="Arial Unicode MS"/>
              </a:rPr>
              <a:t>Selected transactions with </a:t>
            </a:r>
            <a:r>
              <a:rPr lang="en-US" altLang="en-US" sz="1900" dirty="0" err="1">
                <a:latin typeface="Arial Unicode MS"/>
              </a:rPr>
              <a:t>current_address_country</a:t>
            </a:r>
            <a:r>
              <a:rPr lang="en-US" altLang="en-US" sz="1900" dirty="0">
                <a:latin typeface="Arial Unicode MS"/>
              </a:rPr>
              <a:t> = 'USA' or route involving USD.</a:t>
            </a:r>
          </a:p>
          <a:p>
            <a:pPr marL="171450" indent="-17145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900" b="1" dirty="0">
                <a:latin typeface="Arial Unicode MS"/>
              </a:rPr>
              <a:t>Same-Currency Check: </a:t>
            </a:r>
            <a:r>
              <a:rPr lang="en-US" altLang="en-US" sz="1900" dirty="0">
                <a:latin typeface="Arial Unicode MS"/>
              </a:rPr>
              <a:t>Used </a:t>
            </a:r>
            <a:r>
              <a:rPr lang="en-US" altLang="en-US" sz="1900" dirty="0" err="1">
                <a:latin typeface="Arial Unicode MS"/>
              </a:rPr>
              <a:t>currency_route</a:t>
            </a:r>
            <a:r>
              <a:rPr lang="en-US" altLang="en-US" sz="1900" dirty="0">
                <a:latin typeface="Arial Unicode MS"/>
              </a:rPr>
              <a:t> = 'GBP --&gt; GBP' to find same-currency transactions.</a:t>
            </a:r>
          </a:p>
          <a:p>
            <a:pPr marL="171450" indent="-17145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900" b="1" dirty="0">
                <a:latin typeface="Arial Unicode MS"/>
              </a:rPr>
              <a:t>Date Range:</a:t>
            </a:r>
            <a:r>
              <a:rPr lang="en-US" altLang="en-US" sz="1900" dirty="0">
                <a:latin typeface="Arial Unicode MS"/>
              </a:rPr>
              <a:t> Filtered transactions between '2022-04-01' and '2023-08-01'.</a:t>
            </a:r>
          </a:p>
          <a:p>
            <a:pPr marL="171450" indent="-17145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900" b="1" dirty="0">
                <a:latin typeface="Arial Unicode MS"/>
              </a:rPr>
              <a:t>Summation:</a:t>
            </a:r>
            <a:r>
              <a:rPr lang="en-US" altLang="en-US" sz="1900" dirty="0">
                <a:latin typeface="Arial Unicode MS"/>
              </a:rPr>
              <a:t> Attempted to sum </a:t>
            </a:r>
            <a:r>
              <a:rPr lang="en-US" altLang="en-US" sz="1900" dirty="0" err="1">
                <a:latin typeface="Arial Unicode MS"/>
              </a:rPr>
              <a:t>amount_gbp</a:t>
            </a:r>
            <a:r>
              <a:rPr lang="en-US" altLang="en-US" sz="1900" dirty="0">
                <a:latin typeface="Arial Unicode MS"/>
              </a:rPr>
              <a:t>; resulted in 0 as no matching transactions were found.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900" dirty="0">
              <a:latin typeface="Arial" panose="020B0604020202020204" pitchFamily="34" charset="0"/>
            </a:endParaRPr>
          </a:p>
          <a:p>
            <a:endParaRPr sz="9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3AD2A2-7B1D-988C-A9B7-C395A199E2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4137" y="1551963"/>
            <a:ext cx="4842663" cy="277675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3964958D-AF5D-4863-B5FB-83F6B8CB1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08" y="0"/>
            <a:ext cx="9141492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7581" y="484632"/>
            <a:ext cx="5047708" cy="1609344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/>
              <a:t>Key Findings and Insights</a:t>
            </a:r>
          </a:p>
        </p:txBody>
      </p:sp>
      <p:pic>
        <p:nvPicPr>
          <p:cNvPr id="22" name="Picture 21" descr="A digital stock market graph">
            <a:extLst>
              <a:ext uri="{FF2B5EF4-FFF2-40B4-BE49-F238E27FC236}">
                <a16:creationId xmlns:a16="http://schemas.microsoft.com/office/drawing/2014/main" id="{6D92AB51-B037-2E0E-BBA2-89CC5726853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47858" r="17586" b="-1"/>
          <a:stretch/>
        </p:blipFill>
        <p:spPr>
          <a:xfrm>
            <a:off x="2508" y="10"/>
            <a:ext cx="3485044" cy="6857990"/>
          </a:xfrm>
          <a:prstGeom prst="rect">
            <a:avLst/>
          </a:prstGeom>
        </p:spPr>
      </p:pic>
      <p:sp>
        <p:nvSpPr>
          <p:cNvPr id="23" name="Content Placeholder 2"/>
          <p:cNvSpPr>
            <a:spLocks noGrp="1"/>
          </p:cNvSpPr>
          <p:nvPr>
            <p:ph idx="1"/>
          </p:nvPr>
        </p:nvSpPr>
        <p:spPr>
          <a:xfrm>
            <a:off x="3727581" y="2121408"/>
            <a:ext cx="5047707" cy="40507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sz="1600" dirty="0"/>
              <a:t>Summary of Results:</a:t>
            </a:r>
          </a:p>
          <a:p>
            <a:r>
              <a:rPr sz="1600" dirty="0"/>
              <a:t>- UK Entity Cross-Currency Volume: 676 GBP</a:t>
            </a:r>
          </a:p>
          <a:p>
            <a:r>
              <a:rPr sz="1600" dirty="0"/>
              <a:t>- US Entity Cross-Currency Volume: 2135 GBP</a:t>
            </a:r>
          </a:p>
          <a:p>
            <a:r>
              <a:rPr sz="1600" dirty="0"/>
              <a:t>- US Entity Same-Currency Volume: 0 GBP</a:t>
            </a:r>
          </a:p>
          <a:p>
            <a:pPr marL="0" indent="0">
              <a:buNone/>
            </a:pPr>
            <a:r>
              <a:rPr sz="1600" dirty="0"/>
              <a:t>Interpretation of Results:</a:t>
            </a:r>
          </a:p>
          <a:p>
            <a:r>
              <a:rPr lang="en-US" sz="1400" dirty="0"/>
              <a:t>The US entity has significantly more cross-currency activity compared to the UK entity.</a:t>
            </a:r>
          </a:p>
          <a:p>
            <a:r>
              <a:rPr lang="en-US" sz="1400" dirty="0"/>
              <a:t>No same-currency transactions were identified for the US entity.</a:t>
            </a:r>
            <a:endParaRPr sz="160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1002ACD-3B0C-4885-8754-8A00E926FE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51293" y="6229681"/>
            <a:ext cx="342900" cy="457200"/>
            <a:chOff x="11361456" y="6195813"/>
            <a:chExt cx="548640" cy="54864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F0313CD-4196-4456-A70D-5EE2B995BA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80DE0B32-9EE8-4975-AD48-3855B0A82A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964958D-AF5D-4863-B5FB-83F6B8CB1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08" y="0"/>
            <a:ext cx="9141492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7581" y="484632"/>
            <a:ext cx="5047708" cy="1609344"/>
          </a:xfrm>
          <a:ln>
            <a:noFill/>
          </a:ln>
        </p:spPr>
        <p:txBody>
          <a:bodyPr>
            <a:normAutofit/>
          </a:bodyPr>
          <a:lstStyle/>
          <a:p>
            <a:r>
              <a:t>Caveats and Considerations</a:t>
            </a:r>
          </a:p>
        </p:txBody>
      </p:sp>
      <p:pic>
        <p:nvPicPr>
          <p:cNvPr id="5" name="Picture 4" descr="Magnifying glass showing decling performance">
            <a:extLst>
              <a:ext uri="{FF2B5EF4-FFF2-40B4-BE49-F238E27FC236}">
                <a16:creationId xmlns:a16="http://schemas.microsoft.com/office/drawing/2014/main" id="{FE468901-947E-8E73-1E48-4553044BAC8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7758" r="48321" b="-1"/>
          <a:stretch/>
        </p:blipFill>
        <p:spPr>
          <a:xfrm>
            <a:off x="2508" y="10"/>
            <a:ext cx="3485044" cy="685799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27581" y="2121408"/>
            <a:ext cx="5047707" cy="4050792"/>
          </a:xfrm>
        </p:spPr>
        <p:txBody>
          <a:bodyPr>
            <a:normAutofit/>
          </a:bodyPr>
          <a:lstStyle/>
          <a:p>
            <a:r>
              <a:rPr lang="en-US" sz="1400" b="1" dirty="0"/>
              <a:t>Data Format Inconsistencies:</a:t>
            </a:r>
            <a:r>
              <a:rPr lang="en-US" sz="1400" dirty="0"/>
              <a:t> The format of the currency routes may vary, leading to potential misidentification of cross-currency transactions.</a:t>
            </a:r>
          </a:p>
          <a:p>
            <a:r>
              <a:rPr lang="en-US" sz="1400" b="1" dirty="0"/>
              <a:t>Customer Data Accuracy: </a:t>
            </a:r>
            <a:r>
              <a:rPr lang="en-US" sz="1400" dirty="0"/>
              <a:t>The </a:t>
            </a:r>
            <a:r>
              <a:rPr lang="en-US" sz="1400" dirty="0" err="1"/>
              <a:t>Current_Address_Country</a:t>
            </a:r>
            <a:r>
              <a:rPr lang="en-US" sz="1400" dirty="0"/>
              <a:t> field may not always reflect the latest customer location.</a:t>
            </a:r>
          </a:p>
          <a:p>
            <a:r>
              <a:rPr lang="en-US" sz="1400" b="1" dirty="0"/>
              <a:t>Transaction Date Range</a:t>
            </a:r>
            <a:r>
              <a:rPr lang="en-US" sz="1400" dirty="0"/>
              <a:t>: Transactions outside of the analyzed range (01/04/2022 - 01/08/2023) were not included.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1002ACD-3B0C-4885-8754-8A00E926FE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51293" y="6229681"/>
            <a:ext cx="342900" cy="457200"/>
            <a:chOff x="11361456" y="6195813"/>
            <a:chExt cx="548640" cy="54864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F0313CD-4196-4456-A70D-5EE2B995BA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0DE0B32-9EE8-4975-AD48-3855B0A82A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Recommendations and 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Data Validation:</a:t>
            </a:r>
            <a:r>
              <a:rPr lang="en-US" dirty="0"/>
              <a:t> Implement a validation step to ensure all currency routes follow the same standard format.</a:t>
            </a:r>
          </a:p>
          <a:p>
            <a:r>
              <a:rPr lang="en-US" b="1" dirty="0"/>
              <a:t>Customer Data Updates:</a:t>
            </a:r>
            <a:r>
              <a:rPr lang="en-US" dirty="0"/>
              <a:t> Ensure that customer information, especially their residence, is updated regularly to avoid misclassification of transactions.</a:t>
            </a:r>
          </a:p>
          <a:p>
            <a:r>
              <a:rPr lang="en-US" b="1" dirty="0"/>
              <a:t>Automation:</a:t>
            </a:r>
            <a:r>
              <a:rPr lang="en-US" dirty="0"/>
              <a:t> Automate the reporting process using tools like Airflow or DBT to ensure consistency in weekly and annual submissions.</a:t>
            </a:r>
            <a:endParaRPr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0</TotalTime>
  <Words>584</Words>
  <Application>Microsoft Office PowerPoint</Application>
  <PresentationFormat>On-screen Show (4:3)</PresentationFormat>
  <Paragraphs>75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Arial Unicode MS</vt:lpstr>
      <vt:lpstr>Calibri</vt:lpstr>
      <vt:lpstr>Rockwell</vt:lpstr>
      <vt:lpstr>Rockwell Condensed</vt:lpstr>
      <vt:lpstr>Rockwell Extra Bold</vt:lpstr>
      <vt:lpstr>Wingdings</vt:lpstr>
      <vt:lpstr>Wood Type</vt:lpstr>
      <vt:lpstr>Regulatory Reporting Case Study</vt:lpstr>
      <vt:lpstr>Introduction</vt:lpstr>
      <vt:lpstr>Data Exploration</vt:lpstr>
      <vt:lpstr>Query 1 - R1 (UK Entity Cross-Currency Volume)</vt:lpstr>
      <vt:lpstr>Query 2 - R2 (US Entity Cross-Currency Volume)</vt:lpstr>
      <vt:lpstr>Query 3 - R2 (US Entity Same-Currency Volume)</vt:lpstr>
      <vt:lpstr>Key Findings and Insights</vt:lpstr>
      <vt:lpstr>Caveats and Considerations</vt:lpstr>
      <vt:lpstr>Recommendations and Next Steps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Prakhar Srivastava</cp:lastModifiedBy>
  <cp:revision>5</cp:revision>
  <dcterms:created xsi:type="dcterms:W3CDTF">2013-01-27T09:14:16Z</dcterms:created>
  <dcterms:modified xsi:type="dcterms:W3CDTF">2024-09-23T23:10:44Z</dcterms:modified>
  <cp:category/>
</cp:coreProperties>
</file>