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8" r:id="rId3"/>
    <p:sldId id="275" r:id="rId4"/>
    <p:sldId id="277" r:id="rId5"/>
    <p:sldId id="270" r:id="rId6"/>
    <p:sldId id="282" r:id="rId7"/>
    <p:sldId id="283" r:id="rId8"/>
    <p:sldId id="284" r:id="rId9"/>
    <p:sldId id="286" r:id="rId10"/>
    <p:sldId id="279" r:id="rId11"/>
    <p:sldId id="273"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630"/>
    <a:srgbClr val="52CBBE"/>
    <a:srgbClr val="FF5969"/>
    <a:srgbClr val="5D7373"/>
    <a:srgbClr val="00A0A8"/>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1" autoAdjust="0"/>
    <p:restoredTop sz="94660"/>
  </p:normalViewPr>
  <p:slideViewPr>
    <p:cSldViewPr snapToGrid="0">
      <p:cViewPr>
        <p:scale>
          <a:sx n="79" d="100"/>
          <a:sy n="79" d="100"/>
        </p:scale>
        <p:origin x="-51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21.02.2019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21.02.2019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21.02.2019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21.02.2019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21.02.2019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21.02.2019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21.02.2019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21.02.2019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21.02.2019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21.02.2019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21.02.2019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21.02.2019</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 xmlns:a16="http://schemas.microsoft.com/office/drawing/2014/main" id="{9EB0FD16-689C-476C-8309-C7173C257513}"/>
              </a:ext>
            </a:extLst>
          </p:cNvPr>
          <p:cNvSpPr txBox="1"/>
          <p:nvPr/>
        </p:nvSpPr>
        <p:spPr>
          <a:xfrm>
            <a:off x="3942996" y="1338291"/>
            <a:ext cx="7278915" cy="1908215"/>
          </a:xfrm>
          <a:prstGeom prst="rect">
            <a:avLst/>
          </a:prstGeom>
          <a:noFill/>
        </p:spPr>
        <p:txBody>
          <a:bodyPr wrap="square" rtlCol="0">
            <a:spAutoFit/>
          </a:bodyPr>
          <a:lstStyle/>
          <a:p>
            <a:pPr algn="ctr"/>
            <a:r>
              <a:rPr lang="en-US" sz="11800" dirty="0">
                <a:solidFill>
                  <a:srgbClr val="FF5969"/>
                </a:solidFill>
                <a:latin typeface="Tw Cen MT" panose="020B0602020104020603" pitchFamily="34" charset="0"/>
              </a:rPr>
              <a:t>WELCOME</a:t>
            </a:r>
          </a:p>
        </p:txBody>
      </p:sp>
      <p:grpSp>
        <p:nvGrpSpPr>
          <p:cNvPr id="51" name="Group 50">
            <a:extLst>
              <a:ext uri="{FF2B5EF4-FFF2-40B4-BE49-F238E27FC236}">
                <a16:creationId xmlns="" xmlns:a16="http://schemas.microsoft.com/office/drawing/2014/main" id="{312CB825-EAFB-4901-8C7E-D5477E0D31C8}"/>
              </a:ext>
            </a:extLst>
          </p:cNvPr>
          <p:cNvGrpSpPr/>
          <p:nvPr/>
        </p:nvGrpSpPr>
        <p:grpSpPr>
          <a:xfrm>
            <a:off x="5600348" y="5593305"/>
            <a:ext cx="4140553" cy="451824"/>
            <a:chOff x="4679586" y="878988"/>
            <a:chExt cx="1745757" cy="190500"/>
          </a:xfrm>
        </p:grpSpPr>
        <p:sp>
          <p:nvSpPr>
            <p:cNvPr id="52" name="Oval 51">
              <a:extLst>
                <a:ext uri="{FF2B5EF4-FFF2-40B4-BE49-F238E27FC236}">
                  <a16:creationId xmlns=""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 xmlns:a16="http://schemas.microsoft.com/office/drawing/2014/main" id="{4F202974-31A3-4642-B671-F0DBBB7B4663}"/>
              </a:ext>
            </a:extLst>
          </p:cNvPr>
          <p:cNvSpPr txBox="1"/>
          <p:nvPr/>
        </p:nvSpPr>
        <p:spPr>
          <a:xfrm>
            <a:off x="3987082" y="3010736"/>
            <a:ext cx="7278915" cy="723275"/>
          </a:xfrm>
          <a:prstGeom prst="rect">
            <a:avLst/>
          </a:prstGeom>
          <a:noFill/>
        </p:spPr>
        <p:txBody>
          <a:bodyPr wrap="square" rtlCol="0">
            <a:spAutoFit/>
          </a:bodyPr>
          <a:lstStyle/>
          <a:p>
            <a:pPr algn="ctr"/>
            <a:r>
              <a:rPr lang="en-US" sz="4100" dirty="0" smtClean="0">
                <a:solidFill>
                  <a:srgbClr val="52CBBE"/>
                </a:solidFill>
                <a:latin typeface="Tw Cen MT" panose="020B0602020104020603" pitchFamily="34" charset="0"/>
              </a:rPr>
              <a:t>STARTUP GUIDANCE</a:t>
            </a:r>
            <a:endParaRPr lang="en-US" sz="4100" dirty="0">
              <a:solidFill>
                <a:srgbClr val="52CBBE"/>
              </a:solidFill>
              <a:latin typeface="Tw Cen MT" panose="020B0602020104020603" pitchFamily="34" charset="0"/>
            </a:endParaRPr>
          </a:p>
        </p:txBody>
      </p:sp>
      <p:sp>
        <p:nvSpPr>
          <p:cNvPr id="58" name="TextBox 57">
            <a:extLst>
              <a:ext uri="{FF2B5EF4-FFF2-40B4-BE49-F238E27FC236}">
                <a16:creationId xmlns="" xmlns:a16="http://schemas.microsoft.com/office/drawing/2014/main" id="{79BCE1F0-A71E-4D4B-BE6A-A381604C28D2}"/>
              </a:ext>
            </a:extLst>
          </p:cNvPr>
          <p:cNvSpPr txBox="1"/>
          <p:nvPr/>
        </p:nvSpPr>
        <p:spPr>
          <a:xfrm>
            <a:off x="4031168" y="3685609"/>
            <a:ext cx="7278915" cy="1815882"/>
          </a:xfrm>
          <a:prstGeom prst="rect">
            <a:avLst/>
          </a:prstGeom>
          <a:noFill/>
        </p:spPr>
        <p:txBody>
          <a:bodyPr wrap="square" rtlCol="0">
            <a:spAutoFit/>
          </a:bodyPr>
          <a:lstStyle/>
          <a:p>
            <a:pPr algn="ctr"/>
            <a:r>
              <a:rPr lang="en-US" sz="2800" dirty="0">
                <a:solidFill>
                  <a:srgbClr val="5D7373"/>
                </a:solidFill>
                <a:latin typeface="Tw Cen MT" panose="020B0602020104020603" pitchFamily="34" charset="0"/>
              </a:rPr>
              <a:t>DESIGNED BY </a:t>
            </a:r>
            <a:r>
              <a:rPr lang="en-US" sz="2800" dirty="0" smtClean="0">
                <a:solidFill>
                  <a:srgbClr val="5D7373"/>
                </a:solidFill>
                <a:latin typeface="Tw Cen MT" panose="020B0602020104020603" pitchFamily="34" charset="0"/>
              </a:rPr>
              <a:t>: PRAKHAR SHUKLA</a:t>
            </a:r>
          </a:p>
          <a:p>
            <a:pPr algn="ctr"/>
            <a:r>
              <a:rPr lang="en-US" sz="2800" dirty="0" smtClean="0">
                <a:solidFill>
                  <a:srgbClr val="5D7373"/>
                </a:solidFill>
                <a:latin typeface="Tw Cen MT" panose="020B0602020104020603" pitchFamily="34" charset="0"/>
              </a:rPr>
              <a:t>                                 ABHISHEK KUMAR SINGH</a:t>
            </a:r>
          </a:p>
          <a:p>
            <a:pPr algn="ctr"/>
            <a:r>
              <a:rPr lang="en-US" sz="2800" dirty="0" smtClean="0">
                <a:solidFill>
                  <a:srgbClr val="5D7373"/>
                </a:solidFill>
                <a:latin typeface="Tw Cen MT" panose="020B0602020104020603" pitchFamily="34" charset="0"/>
              </a:rPr>
              <a:t>               AYUSH SAHU</a:t>
            </a:r>
          </a:p>
          <a:p>
            <a:pPr algn="ctr"/>
            <a:r>
              <a:rPr lang="en-US" sz="2800" dirty="0" smtClean="0">
                <a:solidFill>
                  <a:srgbClr val="5D7373"/>
                </a:solidFill>
                <a:latin typeface="Tw Cen MT" panose="020B0602020104020603" pitchFamily="34" charset="0"/>
              </a:rPr>
              <a:t>                    ANURAG SINGH</a:t>
            </a:r>
          </a:p>
        </p:txBody>
      </p:sp>
      <p:grpSp>
        <p:nvGrpSpPr>
          <p:cNvPr id="19" name="Group 18">
            <a:extLst>
              <a:ext uri="{FF2B5EF4-FFF2-40B4-BE49-F238E27FC236}">
                <a16:creationId xmlns="" xmlns:a16="http://schemas.microsoft.com/office/drawing/2014/main" id="{C8A16B82-6A3C-46F5-8D32-072FDF89864A}"/>
              </a:ext>
            </a:extLst>
          </p:cNvPr>
          <p:cNvGrpSpPr/>
          <p:nvPr/>
        </p:nvGrpSpPr>
        <p:grpSpPr>
          <a:xfrm>
            <a:off x="-9855394" y="-39083"/>
            <a:ext cx="12482920" cy="6858000"/>
            <a:chOff x="-290920" y="0"/>
            <a:chExt cx="12482920" cy="6858000"/>
          </a:xfrm>
        </p:grpSpPr>
        <p:sp>
          <p:nvSpPr>
            <p:cNvPr id="20" name="Rectangle 19">
              <a:extLst>
                <a:ext uri="{FF2B5EF4-FFF2-40B4-BE49-F238E27FC236}">
                  <a16:creationId xmlns=""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Faculty</a:t>
              </a:r>
              <a:endParaRPr lang="en-US" sz="3600" b="1" dirty="0">
                <a:solidFill>
                  <a:srgbClr val="F0EEF0"/>
                </a:solidFill>
                <a:latin typeface="Tw Cen MT" panose="020B0602020104020603" pitchFamily="34" charset="0"/>
              </a:endParaRPr>
            </a:p>
          </p:txBody>
        </p:sp>
        <p:pic>
          <p:nvPicPr>
            <p:cNvPr id="23" name="Picture 22">
              <a:extLst>
                <a:ext uri="{FF2B5EF4-FFF2-40B4-BE49-F238E27FC236}">
                  <a16:creationId xmlns="" xmlns:a16="http://schemas.microsoft.com/office/drawing/2014/main"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 xmlns:a16="http://schemas.microsoft.com/office/drawing/2014/main" id="{69A27401-3327-4871-86AC-B461CA62C3AC}"/>
              </a:ext>
            </a:extLst>
          </p:cNvPr>
          <p:cNvGrpSpPr/>
          <p:nvPr/>
        </p:nvGrpSpPr>
        <p:grpSpPr>
          <a:xfrm>
            <a:off x="-9346886" y="0"/>
            <a:ext cx="11447503" cy="6858000"/>
            <a:chOff x="213096" y="0"/>
            <a:chExt cx="11447503" cy="6858000"/>
          </a:xfrm>
        </p:grpSpPr>
        <p:sp>
          <p:nvSpPr>
            <p:cNvPr id="25" name="Rectangle 24">
              <a:extLst>
                <a:ext uri="{FF2B5EF4-FFF2-40B4-BE49-F238E27FC236}">
                  <a16:creationId xmlns=""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28" name="Picture 27">
              <a:extLst>
                <a:ext uri="{FF2B5EF4-FFF2-40B4-BE49-F238E27FC236}">
                  <a16:creationId xmlns="" xmlns:a16="http://schemas.microsoft.com/office/drawing/2014/main"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 xmlns:a16="http://schemas.microsoft.com/office/drawing/2014/main" id="{C0099890-786A-4F87-960D-5DADE5168909}"/>
              </a:ext>
            </a:extLst>
          </p:cNvPr>
          <p:cNvGrpSpPr/>
          <p:nvPr/>
        </p:nvGrpSpPr>
        <p:grpSpPr>
          <a:xfrm>
            <a:off x="-8394082" y="0"/>
            <a:ext cx="9961092" cy="6858000"/>
            <a:chOff x="491575" y="0"/>
            <a:chExt cx="9961092" cy="6858000"/>
          </a:xfrm>
        </p:grpSpPr>
        <p:sp>
          <p:nvSpPr>
            <p:cNvPr id="30" name="Rectangle 29">
              <a:extLst>
                <a:ext uri="{FF2B5EF4-FFF2-40B4-BE49-F238E27FC236}">
                  <a16:creationId xmlns=""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 xmlns:a16="http://schemas.microsoft.com/office/drawing/2014/main" id="{93EC5869-A976-4328-A864-2BB04E7E7BFC}"/>
                </a:ext>
              </a:extLst>
            </p:cNvPr>
            <p:cNvSpPr txBox="1"/>
            <p:nvPr/>
          </p:nvSpPr>
          <p:spPr>
            <a:xfrm rot="16200000">
              <a:off x="9075242" y="3147723"/>
              <a:ext cx="2075862"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Features</a:t>
              </a:r>
              <a:endParaRPr lang="en-US" sz="3600" b="1" dirty="0">
                <a:solidFill>
                  <a:srgbClr val="F0EEF0"/>
                </a:solidFill>
                <a:latin typeface="Tw Cen MT" panose="020B0602020104020603" pitchFamily="34" charset="0"/>
              </a:endParaRPr>
            </a:p>
          </p:txBody>
        </p:sp>
        <p:pic>
          <p:nvPicPr>
            <p:cNvPr id="33" name="Picture 32">
              <a:extLst>
                <a:ext uri="{FF2B5EF4-FFF2-40B4-BE49-F238E27FC236}">
                  <a16:creationId xmlns="" xmlns:a16="http://schemas.microsoft.com/office/drawing/2014/main"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39" name="Rectangle 38">
            <a:extLst>
              <a:ext uri="{FF2B5EF4-FFF2-40B4-BE49-F238E27FC236}">
                <a16:creationId xmlns=""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 xmlns:a16="http://schemas.microsoft.com/office/drawing/2014/main" id="{3FD3EE0D-FD02-4885-9AC0-03F414A9888F}"/>
              </a:ext>
            </a:extLst>
          </p:cNvPr>
          <p:cNvGrpSpPr/>
          <p:nvPr/>
        </p:nvGrpSpPr>
        <p:grpSpPr>
          <a:xfrm>
            <a:off x="-7638543" y="-1"/>
            <a:ext cx="8692332" cy="6858000"/>
            <a:chOff x="718505" y="-1"/>
            <a:chExt cx="8692332" cy="6858000"/>
          </a:xfrm>
        </p:grpSpPr>
        <p:sp>
          <p:nvSpPr>
            <p:cNvPr id="41" name="Rectangle 40">
              <a:extLst>
                <a:ext uri="{FF2B5EF4-FFF2-40B4-BE49-F238E27FC236}">
                  <a16:creationId xmlns=""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44" name="Picture 43">
              <a:extLst>
                <a:ext uri="{FF2B5EF4-FFF2-40B4-BE49-F238E27FC236}">
                  <a16:creationId xmlns="" xmlns:a16="http://schemas.microsoft.com/office/drawing/2014/main"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 xmlns:a16="http://schemas.microsoft.com/office/drawing/2014/main" id="{8A634BD7-1512-45B6-AFE4-1EEA636625CB}"/>
                </a:ext>
              </a:extLst>
            </p:cNvPr>
            <p:cNvSpPr txBox="1"/>
            <p:nvPr/>
          </p:nvSpPr>
          <p:spPr>
            <a:xfrm rot="16200000">
              <a:off x="-73825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The End</a:t>
              </a: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 xmlns:a16="http://schemas.microsoft.com/office/drawing/2014/main"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028" name="Picture 4" descr="Image result for srm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2109" y="-1"/>
            <a:ext cx="3500794" cy="1998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661002"/>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 xmlns:a16="http://schemas.microsoft.com/office/drawing/2014/main" id="{2151F346-69C6-4F86-BC1F-C57BA2384CC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Faculty</a:t>
              </a:r>
              <a:endParaRPr lang="en-US" sz="3600" b="1" dirty="0">
                <a:solidFill>
                  <a:srgbClr val="F0EEF0"/>
                </a:solidFill>
                <a:latin typeface="Tw Cen MT" panose="020B0602020104020603" pitchFamily="34" charset="0"/>
              </a:endParaRPr>
            </a:p>
          </p:txBody>
        </p:sp>
        <p:pic>
          <p:nvPicPr>
            <p:cNvPr id="37" name="Picture 36">
              <a:extLst>
                <a:ext uri="{FF2B5EF4-FFF2-40B4-BE49-F238E27FC236}">
                  <a16:creationId xmlns="" xmlns:a16="http://schemas.microsoft.com/office/drawing/2014/main"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 xmlns:a16="http://schemas.microsoft.com/office/drawing/2014/main" id="{63E93C38-ECA5-4094-81E9-196A3BD19EBD}"/>
              </a:ext>
            </a:extLst>
          </p:cNvPr>
          <p:cNvGrpSpPr/>
          <p:nvPr/>
        </p:nvGrpSpPr>
        <p:grpSpPr>
          <a:xfrm>
            <a:off x="226788" y="-2"/>
            <a:ext cx="11527995" cy="6858000"/>
            <a:chOff x="213096" y="0"/>
            <a:chExt cx="11527995" cy="6858000"/>
          </a:xfrm>
        </p:grpSpPr>
        <p:sp>
          <p:nvSpPr>
            <p:cNvPr id="39" name="Rectangle 38">
              <a:extLst>
                <a:ext uri="{FF2B5EF4-FFF2-40B4-BE49-F238E27FC236}">
                  <a16:creationId xmlns=""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 xmlns:a16="http://schemas.microsoft.com/office/drawing/2014/main" id="{90DCA374-CD21-448B-8791-8A04A9A9A552}"/>
                </a:ext>
              </a:extLst>
            </p:cNvPr>
            <p:cNvSpPr txBox="1"/>
            <p:nvPr/>
          </p:nvSpPr>
          <p:spPr>
            <a:xfrm rot="16200000">
              <a:off x="10224308" y="3153142"/>
              <a:ext cx="2387235"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Technology</a:t>
              </a:r>
              <a:endParaRPr lang="en-US" sz="3600" b="1" dirty="0">
                <a:solidFill>
                  <a:srgbClr val="F0EEF0"/>
                </a:solidFill>
                <a:latin typeface="Tw Cen MT" panose="020B0602020104020603" pitchFamily="34" charset="0"/>
              </a:endParaRPr>
            </a:p>
          </p:txBody>
        </p:sp>
        <p:pic>
          <p:nvPicPr>
            <p:cNvPr id="42" name="Picture 41">
              <a:extLst>
                <a:ext uri="{FF2B5EF4-FFF2-40B4-BE49-F238E27FC236}">
                  <a16:creationId xmlns="" xmlns:a16="http://schemas.microsoft.com/office/drawing/2014/main" id="{83A620A7-5483-4447-9670-0F8D67F362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 xmlns:a16="http://schemas.microsoft.com/office/drawing/2014/main" id="{B02914A7-C65F-4EFB-8FF4-9BB283DC3935}"/>
              </a:ext>
            </a:extLst>
          </p:cNvPr>
          <p:cNvGrpSpPr/>
          <p:nvPr/>
        </p:nvGrpSpPr>
        <p:grpSpPr>
          <a:xfrm>
            <a:off x="-8368414" y="26581"/>
            <a:ext cx="9961092" cy="6858000"/>
            <a:chOff x="491575" y="0"/>
            <a:chExt cx="9961092" cy="6858000"/>
          </a:xfrm>
        </p:grpSpPr>
        <p:sp>
          <p:nvSpPr>
            <p:cNvPr id="44" name="Rectangle 43">
              <a:extLst>
                <a:ext uri="{FF2B5EF4-FFF2-40B4-BE49-F238E27FC236}">
                  <a16:creationId xmlns=""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 xmlns:a16="http://schemas.microsoft.com/office/drawing/2014/main" id="{DD73F442-B2F9-477E-B4DE-956CBA09D9C3}"/>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Features</a:t>
              </a:r>
              <a:endParaRPr lang="en-US" sz="3600" b="1" dirty="0">
                <a:solidFill>
                  <a:srgbClr val="F0EEF0"/>
                </a:solidFill>
                <a:latin typeface="Tw Cen MT" panose="020B0602020104020603" pitchFamily="34" charset="0"/>
              </a:endParaRPr>
            </a:p>
          </p:txBody>
        </p:sp>
        <p:pic>
          <p:nvPicPr>
            <p:cNvPr id="47" name="Picture 46">
              <a:extLst>
                <a:ext uri="{FF2B5EF4-FFF2-40B4-BE49-F238E27FC236}">
                  <a16:creationId xmlns="" xmlns:a16="http://schemas.microsoft.com/office/drawing/2014/main"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84" name="Rectangle 83">
            <a:extLst>
              <a:ext uri="{FF2B5EF4-FFF2-40B4-BE49-F238E27FC236}">
                <a16:creationId xmlns=""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 xmlns:a16="http://schemas.microsoft.com/office/drawing/2014/main" id="{FA452EB0-3109-45BB-9389-19F84818FE30}"/>
              </a:ext>
            </a:extLst>
          </p:cNvPr>
          <p:cNvGrpSpPr/>
          <p:nvPr/>
        </p:nvGrpSpPr>
        <p:grpSpPr>
          <a:xfrm>
            <a:off x="-7638543" y="-1"/>
            <a:ext cx="8692332" cy="6858000"/>
            <a:chOff x="718505" y="-1"/>
            <a:chExt cx="8692332" cy="6858000"/>
          </a:xfrm>
        </p:grpSpPr>
        <p:sp>
          <p:nvSpPr>
            <p:cNvPr id="86" name="Rectangle 85">
              <a:extLst>
                <a:ext uri="{FF2B5EF4-FFF2-40B4-BE49-F238E27FC236}">
                  <a16:creationId xmlns=""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 xmlns:a16="http://schemas.microsoft.com/office/drawing/2014/main"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89" name="Picture 88">
              <a:extLst>
                <a:ext uri="{FF2B5EF4-FFF2-40B4-BE49-F238E27FC236}">
                  <a16:creationId xmlns="" xmlns:a16="http://schemas.microsoft.com/office/drawing/2014/main"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 xmlns:a16="http://schemas.microsoft.com/office/drawing/2014/main" id="{7CF05B7C-3B2D-4CAB-9132-7B756B44206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The End </a:t>
              </a: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 xmlns:a16="http://schemas.microsoft.com/office/drawing/2014/main" id="{A04E2F48-2025-4003-B590-1DD9577106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4" name="Group 113">
            <a:extLst>
              <a:ext uri="{FF2B5EF4-FFF2-40B4-BE49-F238E27FC236}">
                <a16:creationId xmlns="" xmlns:a16="http://schemas.microsoft.com/office/drawing/2014/main" id="{8D94F991-2744-4D5C-BE57-A0C261539D2C}"/>
              </a:ext>
            </a:extLst>
          </p:cNvPr>
          <p:cNvGrpSpPr/>
          <p:nvPr/>
        </p:nvGrpSpPr>
        <p:grpSpPr>
          <a:xfrm>
            <a:off x="3083677" y="3146196"/>
            <a:ext cx="1591582" cy="617162"/>
            <a:chOff x="1488849" y="3837442"/>
            <a:chExt cx="1591582" cy="617162"/>
          </a:xfrm>
        </p:grpSpPr>
        <p:sp>
          <p:nvSpPr>
            <p:cNvPr id="115" name="TextBox 114">
              <a:extLst>
                <a:ext uri="{FF2B5EF4-FFF2-40B4-BE49-F238E27FC236}">
                  <a16:creationId xmlns="" xmlns:a16="http://schemas.microsoft.com/office/drawing/2014/main" id="{8721CE74-40AC-4223-B129-B3A270C7429B}"/>
                </a:ext>
              </a:extLst>
            </p:cNvPr>
            <p:cNvSpPr txBox="1"/>
            <p:nvPr/>
          </p:nvSpPr>
          <p:spPr>
            <a:xfrm>
              <a:off x="1488849" y="3837442"/>
              <a:ext cx="1591582" cy="369332"/>
            </a:xfrm>
            <a:prstGeom prst="rect">
              <a:avLst/>
            </a:prstGeom>
            <a:noFill/>
          </p:spPr>
          <p:txBody>
            <a:bodyPr wrap="square" rtlCol="0">
              <a:spAutoFit/>
            </a:bodyPr>
            <a:lstStyle/>
            <a:p>
              <a:pPr algn="ctr"/>
              <a:endParaRPr lang="en-US" b="1" dirty="0">
                <a:solidFill>
                  <a:srgbClr val="FF5969"/>
                </a:solidFill>
                <a:latin typeface="Tw Cen MT" panose="020B0602020104020603" pitchFamily="34" charset="0"/>
              </a:endParaRPr>
            </a:p>
          </p:txBody>
        </p:sp>
        <p:sp>
          <p:nvSpPr>
            <p:cNvPr id="116" name="TextBox 115">
              <a:extLst>
                <a:ext uri="{FF2B5EF4-FFF2-40B4-BE49-F238E27FC236}">
                  <a16:creationId xmlns="" xmlns:a16="http://schemas.microsoft.com/office/drawing/2014/main" id="{FC94FF53-E358-452A-A5CE-3296318ABBE9}"/>
                </a:ext>
              </a:extLst>
            </p:cNvPr>
            <p:cNvSpPr txBox="1"/>
            <p:nvPr/>
          </p:nvSpPr>
          <p:spPr>
            <a:xfrm>
              <a:off x="1488849" y="4146827"/>
              <a:ext cx="1591582" cy="307777"/>
            </a:xfrm>
            <a:prstGeom prst="rect">
              <a:avLst/>
            </a:prstGeom>
            <a:noFill/>
          </p:spPr>
          <p:txBody>
            <a:bodyPr wrap="square" rtlCol="0">
              <a:spAutoFit/>
            </a:bodyPr>
            <a:lstStyle/>
            <a:p>
              <a:pPr algn="ctr"/>
              <a:endParaRPr lang="en-US" sz="1400" b="1" dirty="0">
                <a:solidFill>
                  <a:srgbClr val="A6A6A6"/>
                </a:solidFill>
                <a:latin typeface="Tw Cen MT" panose="020B0602020104020603" pitchFamily="34" charset="0"/>
              </a:endParaRPr>
            </a:p>
          </p:txBody>
        </p:sp>
      </p:grpSp>
      <p:sp>
        <p:nvSpPr>
          <p:cNvPr id="2" name="Rectangle 1"/>
          <p:cNvSpPr/>
          <p:nvPr/>
        </p:nvSpPr>
        <p:spPr>
          <a:xfrm>
            <a:off x="3622490" y="188103"/>
            <a:ext cx="604768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rPr>
              <a:t>TECHNOLOGY STACK</a:t>
            </a:r>
            <a:endParaRPr lang="en-US" sz="5400" b="1" cap="none" spc="0" dirty="0">
              <a:ln/>
              <a:solidFill>
                <a:schemeClr val="accent4"/>
              </a:solidFill>
              <a:effectLst/>
            </a:endParaRPr>
          </a:p>
        </p:txBody>
      </p:sp>
      <p:pic>
        <p:nvPicPr>
          <p:cNvPr id="50" name="Picture 49" descr="technology_stack"/>
          <p:cNvPicPr/>
          <p:nvPr/>
        </p:nvPicPr>
        <p:blipFill>
          <a:blip r:embed="rId3"/>
          <a:stretch>
            <a:fillRect/>
          </a:stretch>
        </p:blipFill>
        <p:spPr>
          <a:xfrm>
            <a:off x="3133727" y="1299536"/>
            <a:ext cx="7353273" cy="4657127"/>
          </a:xfrm>
          <a:prstGeom prst="rect">
            <a:avLst/>
          </a:prstGeom>
        </p:spPr>
      </p:pic>
    </p:spTree>
    <p:extLst>
      <p:ext uri="{BB962C8B-B14F-4D97-AF65-F5344CB8AC3E}">
        <p14:creationId xmlns:p14="http://schemas.microsoft.com/office/powerpoint/2010/main" val="148828156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p:cTn id="7" dur="500" fill="hold"/>
                                        <p:tgtEl>
                                          <p:spTgt spid="114"/>
                                        </p:tgtEl>
                                        <p:attrNameLst>
                                          <p:attrName>ppt_w</p:attrName>
                                        </p:attrNameLst>
                                      </p:cBhvr>
                                      <p:tavLst>
                                        <p:tav tm="0">
                                          <p:val>
                                            <p:fltVal val="0"/>
                                          </p:val>
                                        </p:tav>
                                        <p:tav tm="100000">
                                          <p:val>
                                            <p:strVal val="#ppt_w"/>
                                          </p:val>
                                        </p:tav>
                                      </p:tavLst>
                                    </p:anim>
                                    <p:anim calcmode="lin" valueType="num">
                                      <p:cBhvr>
                                        <p:cTn id="8" dur="500" fill="hold"/>
                                        <p:tgtEl>
                                          <p:spTgt spid="114"/>
                                        </p:tgtEl>
                                        <p:attrNameLst>
                                          <p:attrName>ppt_h</p:attrName>
                                        </p:attrNameLst>
                                      </p:cBhvr>
                                      <p:tavLst>
                                        <p:tav tm="0">
                                          <p:val>
                                            <p:fltVal val="0"/>
                                          </p:val>
                                        </p:tav>
                                        <p:tav tm="100000">
                                          <p:val>
                                            <p:strVal val="#ppt_h"/>
                                          </p:val>
                                        </p:tav>
                                      </p:tavLst>
                                    </p:anim>
                                    <p:animEffect transition="in" filter="fade">
                                      <p:cBhvr>
                                        <p:cTn id="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Faculty</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Features</a:t>
              </a: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249095" y="0"/>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1252094" y="0"/>
            <a:ext cx="11335017" cy="6858000"/>
            <a:chOff x="-10744545" y="-1"/>
            <a:chExt cx="11335017"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smtClean="0">
                  <a:solidFill>
                    <a:srgbClr val="F0EEF0"/>
                  </a:solidFill>
                  <a:latin typeface="Tw Cen MT" panose="020B0602020104020603" pitchFamily="34" charset="0"/>
                </a:rPr>
                <a:t>The End</a:t>
              </a: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 xmlns:a16="http://schemas.microsoft.com/office/drawing/2014/main"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1"/>
          <p:cNvSpPr/>
          <p:nvPr/>
        </p:nvSpPr>
        <p:spPr>
          <a:xfrm>
            <a:off x="1078289" y="2208411"/>
            <a:ext cx="6143413" cy="1569660"/>
          </a:xfrm>
          <a:prstGeom prst="rect">
            <a:avLst/>
          </a:prstGeom>
          <a:noFill/>
        </p:spPr>
        <p:txBody>
          <a:bodyPr wrap="none" lIns="91440" tIns="45720" rIns="91440" bIns="45720">
            <a:spAutoFit/>
          </a:bodyPr>
          <a:lstStyle/>
          <a:p>
            <a:pPr algn="ctr"/>
            <a:r>
              <a:rPr lang="en-US" sz="96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9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32723948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Faculty</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5A5E18E8-5A3E-4F1D-8254-6193AA55C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150C247F-7990-4945-869D-5E2A900F477F}"/>
              </a:ext>
            </a:extLst>
          </p:cNvPr>
          <p:cNvGrpSpPr/>
          <p:nvPr/>
        </p:nvGrpSpPr>
        <p:grpSpPr>
          <a:xfrm>
            <a:off x="-9399082" y="0"/>
            <a:ext cx="11447503" cy="6858000"/>
            <a:chOff x="213096" y="0"/>
            <a:chExt cx="11447503" cy="6858000"/>
          </a:xfrm>
        </p:grpSpPr>
        <p:sp>
          <p:nvSpPr>
            <p:cNvPr id="56" name="Rectangle 55">
              <a:extLst>
                <a:ext uri="{FF2B5EF4-FFF2-40B4-BE49-F238E27FC236}">
                  <a16:creationId xmlns=""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BC916508-F80D-434E-B066-812949E5DB94}"/>
              </a:ext>
            </a:extLst>
          </p:cNvPr>
          <p:cNvGrpSpPr/>
          <p:nvPr/>
        </p:nvGrpSpPr>
        <p:grpSpPr>
          <a:xfrm>
            <a:off x="-8405410" y="0"/>
            <a:ext cx="9961092" cy="6858000"/>
            <a:chOff x="491575" y="0"/>
            <a:chExt cx="9961092" cy="6858000"/>
          </a:xfrm>
        </p:grpSpPr>
        <p:sp>
          <p:nvSpPr>
            <p:cNvPr id="61" name="Rectangle 60">
              <a:extLst>
                <a:ext uri="{FF2B5EF4-FFF2-40B4-BE49-F238E27FC236}">
                  <a16:creationId xmlns=""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32DF4D80-460D-4455-B80A-3BC0C6A12DA2}"/>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Features</a:t>
              </a: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7AB39DAF-3109-4CEA-BD1D-C123179FF8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 xmlns:a16="http://schemas.microsoft.com/office/drawing/2014/main" id="{20422D8F-B19E-425C-93A8-F750F60A06A7}"/>
              </a:ext>
            </a:extLst>
          </p:cNvPr>
          <p:cNvGrpSpPr/>
          <p:nvPr/>
        </p:nvGrpSpPr>
        <p:grpSpPr>
          <a:xfrm>
            <a:off x="-7638543" y="-1"/>
            <a:ext cx="8692332" cy="6858000"/>
            <a:chOff x="718505" y="-1"/>
            <a:chExt cx="8692332" cy="6858000"/>
          </a:xfrm>
        </p:grpSpPr>
        <p:sp>
          <p:nvSpPr>
            <p:cNvPr id="72" name="Rectangle 71">
              <a:extLst>
                <a:ext uri="{FF2B5EF4-FFF2-40B4-BE49-F238E27FC236}">
                  <a16:creationId xmlns=""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 xmlns:a16="http://schemas.microsoft.com/office/drawing/2014/main" id="{45C46027-B464-4ADA-A3B8-14FF4471BA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The End</a:t>
              </a: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 xmlns:a16="http://schemas.microsoft.com/office/drawing/2014/main" id="{B9F42291-FBD0-4239-8D69-22035DCB4A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 xmlns:a16="http://schemas.microsoft.com/office/drawing/2014/main" id="{A14E1B91-C212-4889-8705-49BCDB383225}"/>
              </a:ext>
            </a:extLst>
          </p:cNvPr>
          <p:cNvGrpSpPr/>
          <p:nvPr/>
        </p:nvGrpSpPr>
        <p:grpSpPr>
          <a:xfrm>
            <a:off x="3641368" y="3428999"/>
            <a:ext cx="6791601" cy="1695915"/>
            <a:chOff x="2795389" y="3874286"/>
            <a:chExt cx="6791601" cy="1695915"/>
          </a:xfrm>
        </p:grpSpPr>
        <p:sp>
          <p:nvSpPr>
            <p:cNvPr id="83" name="TextBox 82">
              <a:extLst>
                <a:ext uri="{FF2B5EF4-FFF2-40B4-BE49-F238E27FC236}">
                  <a16:creationId xmlns="" xmlns:a16="http://schemas.microsoft.com/office/drawing/2014/main" id="{A94C4F95-2EDE-46B0-8B26-C72D6D3C8DB3}"/>
                </a:ext>
              </a:extLst>
            </p:cNvPr>
            <p:cNvSpPr txBox="1"/>
            <p:nvPr/>
          </p:nvSpPr>
          <p:spPr>
            <a:xfrm>
              <a:off x="4168474" y="3874286"/>
              <a:ext cx="4981887" cy="584775"/>
            </a:xfrm>
            <a:prstGeom prst="rect">
              <a:avLst/>
            </a:prstGeom>
            <a:noFill/>
          </p:spPr>
          <p:txBody>
            <a:bodyPr wrap="square" rtlCol="0">
              <a:spAutoFit/>
            </a:bodyPr>
            <a:lstStyle/>
            <a:p>
              <a:pPr algn="ctr"/>
              <a:r>
                <a:rPr lang="en-US" sz="3200" dirty="0" smtClean="0">
                  <a:solidFill>
                    <a:srgbClr val="03A1A4"/>
                  </a:solidFill>
                  <a:latin typeface="Tw Cen MT" panose="020B0602020104020603" pitchFamily="34" charset="0"/>
                </a:rPr>
                <a:t>UNDER THE GUIDANCE OF</a:t>
              </a:r>
              <a:endParaRPr lang="en-US" sz="3200" dirty="0">
                <a:solidFill>
                  <a:srgbClr val="03A1A4"/>
                </a:solidFill>
                <a:latin typeface="Tw Cen MT" panose="020B0602020104020603" pitchFamily="34" charset="0"/>
              </a:endParaRPr>
            </a:p>
          </p:txBody>
        </p:sp>
        <p:sp>
          <p:nvSpPr>
            <p:cNvPr id="84" name="TextBox 83">
              <a:extLst>
                <a:ext uri="{FF2B5EF4-FFF2-40B4-BE49-F238E27FC236}">
                  <a16:creationId xmlns="" xmlns:a16="http://schemas.microsoft.com/office/drawing/2014/main" id="{7DC9F996-36A0-4A1D-8C4B-F6DAF0FDA7C8}"/>
                </a:ext>
              </a:extLst>
            </p:cNvPr>
            <p:cNvSpPr txBox="1"/>
            <p:nvPr/>
          </p:nvSpPr>
          <p:spPr>
            <a:xfrm>
              <a:off x="4868805" y="4379315"/>
              <a:ext cx="2644771" cy="461665"/>
            </a:xfrm>
            <a:prstGeom prst="rect">
              <a:avLst/>
            </a:prstGeom>
            <a:noFill/>
          </p:spPr>
          <p:txBody>
            <a:bodyPr wrap="square" rtlCol="0">
              <a:spAutoFit/>
            </a:bodyPr>
            <a:lstStyle/>
            <a:p>
              <a:pPr algn="ctr"/>
              <a:r>
                <a:rPr lang="en-US" sz="2400" dirty="0" smtClean="0">
                  <a:solidFill>
                    <a:schemeClr val="bg1">
                      <a:lumMod val="65000"/>
                    </a:schemeClr>
                  </a:solidFill>
                  <a:latin typeface="Tw Cen MT" panose="020B0602020104020603" pitchFamily="34" charset="0"/>
                </a:rPr>
                <a:t>Mr. RAKESH YADAV</a:t>
              </a:r>
              <a:endParaRPr lang="en-US" sz="2400" dirty="0">
                <a:solidFill>
                  <a:schemeClr val="bg1">
                    <a:lumMod val="65000"/>
                  </a:schemeClr>
                </a:solidFill>
                <a:latin typeface="Tw Cen MT" panose="020B0602020104020603" pitchFamily="34" charset="0"/>
              </a:endParaRPr>
            </a:p>
          </p:txBody>
        </p:sp>
        <p:sp>
          <p:nvSpPr>
            <p:cNvPr id="85" name="TextBox 84">
              <a:extLst>
                <a:ext uri="{FF2B5EF4-FFF2-40B4-BE49-F238E27FC236}">
                  <a16:creationId xmlns="" xmlns:a16="http://schemas.microsoft.com/office/drawing/2014/main" id="{9EDE56FF-3E69-4484-9673-AC7FA14D3D89}"/>
                </a:ext>
              </a:extLst>
            </p:cNvPr>
            <p:cNvSpPr txBox="1"/>
            <p:nvPr/>
          </p:nvSpPr>
          <p:spPr>
            <a:xfrm>
              <a:off x="4868805" y="4816926"/>
              <a:ext cx="2644771" cy="369332"/>
            </a:xfrm>
            <a:prstGeom prst="rect">
              <a:avLst/>
            </a:prstGeom>
            <a:noFill/>
          </p:spPr>
          <p:txBody>
            <a:bodyPr wrap="square" rtlCol="0">
              <a:spAutoFit/>
            </a:bodyPr>
            <a:lstStyle/>
            <a:p>
              <a:pPr algn="ctr"/>
              <a:r>
                <a:rPr lang="en-US" dirty="0" smtClean="0">
                  <a:solidFill>
                    <a:schemeClr val="bg1">
                      <a:lumMod val="65000"/>
                    </a:schemeClr>
                  </a:solidFill>
                  <a:latin typeface="Tw Cen MT" panose="020B0602020104020603" pitchFamily="34" charset="0"/>
                </a:rPr>
                <a:t>FACULTY@SRMIST</a:t>
              </a:r>
              <a:endParaRPr lang="en-US" dirty="0">
                <a:solidFill>
                  <a:schemeClr val="bg1">
                    <a:lumMod val="65000"/>
                  </a:schemeClr>
                </a:solidFill>
                <a:latin typeface="Tw Cen MT" panose="020B0602020104020603" pitchFamily="34" charset="0"/>
              </a:endParaRPr>
            </a:p>
          </p:txBody>
        </p:sp>
        <p:sp>
          <p:nvSpPr>
            <p:cNvPr id="86" name="TextBox 85">
              <a:extLst>
                <a:ext uri="{FF2B5EF4-FFF2-40B4-BE49-F238E27FC236}">
                  <a16:creationId xmlns="" xmlns:a16="http://schemas.microsoft.com/office/drawing/2014/main" id="{944799B2-E7B9-4C01-A37D-BB60C6C75D12}"/>
                </a:ext>
              </a:extLst>
            </p:cNvPr>
            <p:cNvSpPr txBox="1"/>
            <p:nvPr/>
          </p:nvSpPr>
          <p:spPr>
            <a:xfrm>
              <a:off x="2795389" y="5200869"/>
              <a:ext cx="679160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0540" y="240840"/>
            <a:ext cx="2380161" cy="3173548"/>
          </a:xfrm>
          <a:prstGeom prst="rect">
            <a:avLst/>
          </a:prstGeom>
        </p:spPr>
      </p:pic>
    </p:spTree>
    <p:extLst>
      <p:ext uri="{BB962C8B-B14F-4D97-AF65-F5344CB8AC3E}">
        <p14:creationId xmlns:p14="http://schemas.microsoft.com/office/powerpoint/2010/main" val="200170612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 xmlns:a16="http://schemas.microsoft.com/office/drawing/2014/main" id="{2151F346-69C6-4F86-BC1F-C57BA2384CC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Faculty</a:t>
              </a:r>
              <a:endParaRPr lang="en-US" sz="3600" b="1" dirty="0">
                <a:solidFill>
                  <a:srgbClr val="F0EEF0"/>
                </a:solidFill>
                <a:latin typeface="Tw Cen MT" panose="020B0602020104020603" pitchFamily="34" charset="0"/>
              </a:endParaRPr>
            </a:p>
          </p:txBody>
        </p:sp>
        <p:pic>
          <p:nvPicPr>
            <p:cNvPr id="37" name="Picture 36">
              <a:extLst>
                <a:ext uri="{FF2B5EF4-FFF2-40B4-BE49-F238E27FC236}">
                  <a16:creationId xmlns="" xmlns:a16="http://schemas.microsoft.com/office/drawing/2014/main"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 xmlns:a16="http://schemas.microsoft.com/office/drawing/2014/main" id="{63E93C38-ECA5-4094-81E9-196A3BD19EBD}"/>
              </a:ext>
            </a:extLst>
          </p:cNvPr>
          <p:cNvGrpSpPr/>
          <p:nvPr/>
        </p:nvGrpSpPr>
        <p:grpSpPr>
          <a:xfrm>
            <a:off x="226788" y="-2"/>
            <a:ext cx="11549542" cy="6858000"/>
            <a:chOff x="213096" y="0"/>
            <a:chExt cx="11549542" cy="6858000"/>
          </a:xfrm>
        </p:grpSpPr>
        <p:sp>
          <p:nvSpPr>
            <p:cNvPr id="39" name="Rectangle 38">
              <a:extLst>
                <a:ext uri="{FF2B5EF4-FFF2-40B4-BE49-F238E27FC236}">
                  <a16:creationId xmlns=""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 xmlns:a16="http://schemas.microsoft.com/office/drawing/2014/main" id="{90DCA374-CD21-448B-8791-8A04A9A9A552}"/>
                </a:ext>
              </a:extLst>
            </p:cNvPr>
            <p:cNvSpPr txBox="1"/>
            <p:nvPr/>
          </p:nvSpPr>
          <p:spPr>
            <a:xfrm rot="16200000">
              <a:off x="10200135" y="3189607"/>
              <a:ext cx="2478675"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42" name="Picture 41">
              <a:extLst>
                <a:ext uri="{FF2B5EF4-FFF2-40B4-BE49-F238E27FC236}">
                  <a16:creationId xmlns="" xmlns:a16="http://schemas.microsoft.com/office/drawing/2014/main" id="{83A620A7-5483-4447-9670-0F8D67F362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 xmlns:a16="http://schemas.microsoft.com/office/drawing/2014/main" id="{B02914A7-C65F-4EFB-8FF4-9BB283DC3935}"/>
              </a:ext>
            </a:extLst>
          </p:cNvPr>
          <p:cNvGrpSpPr/>
          <p:nvPr/>
        </p:nvGrpSpPr>
        <p:grpSpPr>
          <a:xfrm>
            <a:off x="-8368414" y="-4"/>
            <a:ext cx="9961092" cy="6858000"/>
            <a:chOff x="491575" y="0"/>
            <a:chExt cx="9961092" cy="6858000"/>
          </a:xfrm>
        </p:grpSpPr>
        <p:sp>
          <p:nvSpPr>
            <p:cNvPr id="44" name="Rectangle 43">
              <a:extLst>
                <a:ext uri="{FF2B5EF4-FFF2-40B4-BE49-F238E27FC236}">
                  <a16:creationId xmlns=""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 xmlns:a16="http://schemas.microsoft.com/office/drawing/2014/main" id="{DD73F442-B2F9-477E-B4DE-956CBA09D9C3}"/>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Features</a:t>
              </a:r>
              <a:endParaRPr lang="en-US" sz="3600" b="1" dirty="0">
                <a:solidFill>
                  <a:srgbClr val="F0EEF0"/>
                </a:solidFill>
                <a:latin typeface="Tw Cen MT" panose="020B0602020104020603" pitchFamily="34" charset="0"/>
              </a:endParaRPr>
            </a:p>
          </p:txBody>
        </p:sp>
        <p:pic>
          <p:nvPicPr>
            <p:cNvPr id="47" name="Picture 46">
              <a:extLst>
                <a:ext uri="{FF2B5EF4-FFF2-40B4-BE49-F238E27FC236}">
                  <a16:creationId xmlns="" xmlns:a16="http://schemas.microsoft.com/office/drawing/2014/main"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84" name="Rectangle 83">
            <a:extLst>
              <a:ext uri="{FF2B5EF4-FFF2-40B4-BE49-F238E27FC236}">
                <a16:creationId xmlns=""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 xmlns:a16="http://schemas.microsoft.com/office/drawing/2014/main" id="{FA452EB0-3109-45BB-9389-19F84818FE30}"/>
              </a:ext>
            </a:extLst>
          </p:cNvPr>
          <p:cNvGrpSpPr/>
          <p:nvPr/>
        </p:nvGrpSpPr>
        <p:grpSpPr>
          <a:xfrm>
            <a:off x="-7638543" y="-1"/>
            <a:ext cx="8692332" cy="6858000"/>
            <a:chOff x="718505" y="-1"/>
            <a:chExt cx="8692332" cy="6858000"/>
          </a:xfrm>
        </p:grpSpPr>
        <p:sp>
          <p:nvSpPr>
            <p:cNvPr id="86" name="Rectangle 85">
              <a:extLst>
                <a:ext uri="{FF2B5EF4-FFF2-40B4-BE49-F238E27FC236}">
                  <a16:creationId xmlns=""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 xmlns:a16="http://schemas.microsoft.com/office/drawing/2014/main"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89" name="Picture 88">
              <a:extLst>
                <a:ext uri="{FF2B5EF4-FFF2-40B4-BE49-F238E27FC236}">
                  <a16:creationId xmlns="" xmlns:a16="http://schemas.microsoft.com/office/drawing/2014/main"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 xmlns:a16="http://schemas.microsoft.com/office/drawing/2014/main" id="{7CF05B7C-3B2D-4CAB-9132-7B756B44206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The End</a:t>
              </a: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 xmlns:a16="http://schemas.microsoft.com/office/drawing/2014/main" id="{A04E2F48-2025-4003-B590-1DD9577106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4" name="Group 113">
            <a:extLst>
              <a:ext uri="{FF2B5EF4-FFF2-40B4-BE49-F238E27FC236}">
                <a16:creationId xmlns="" xmlns:a16="http://schemas.microsoft.com/office/drawing/2014/main" id="{8D94F991-2744-4D5C-BE57-A0C261539D2C}"/>
              </a:ext>
            </a:extLst>
          </p:cNvPr>
          <p:cNvGrpSpPr/>
          <p:nvPr/>
        </p:nvGrpSpPr>
        <p:grpSpPr>
          <a:xfrm>
            <a:off x="3083677" y="3146196"/>
            <a:ext cx="1591582" cy="617162"/>
            <a:chOff x="1488849" y="3837442"/>
            <a:chExt cx="1591582" cy="617162"/>
          </a:xfrm>
        </p:grpSpPr>
        <p:sp>
          <p:nvSpPr>
            <p:cNvPr id="115" name="TextBox 114">
              <a:extLst>
                <a:ext uri="{FF2B5EF4-FFF2-40B4-BE49-F238E27FC236}">
                  <a16:creationId xmlns="" xmlns:a16="http://schemas.microsoft.com/office/drawing/2014/main" id="{8721CE74-40AC-4223-B129-B3A270C7429B}"/>
                </a:ext>
              </a:extLst>
            </p:cNvPr>
            <p:cNvSpPr txBox="1"/>
            <p:nvPr/>
          </p:nvSpPr>
          <p:spPr>
            <a:xfrm>
              <a:off x="1488849" y="3837442"/>
              <a:ext cx="1591582" cy="369332"/>
            </a:xfrm>
            <a:prstGeom prst="rect">
              <a:avLst/>
            </a:prstGeom>
            <a:noFill/>
          </p:spPr>
          <p:txBody>
            <a:bodyPr wrap="square" rtlCol="0">
              <a:spAutoFit/>
            </a:bodyPr>
            <a:lstStyle/>
            <a:p>
              <a:pPr algn="ctr"/>
              <a:endParaRPr lang="en-US" b="1" dirty="0">
                <a:solidFill>
                  <a:srgbClr val="FF5969"/>
                </a:solidFill>
                <a:latin typeface="Tw Cen MT" panose="020B0602020104020603" pitchFamily="34" charset="0"/>
              </a:endParaRPr>
            </a:p>
          </p:txBody>
        </p:sp>
        <p:sp>
          <p:nvSpPr>
            <p:cNvPr id="116" name="TextBox 115">
              <a:extLst>
                <a:ext uri="{FF2B5EF4-FFF2-40B4-BE49-F238E27FC236}">
                  <a16:creationId xmlns="" xmlns:a16="http://schemas.microsoft.com/office/drawing/2014/main" id="{FC94FF53-E358-452A-A5CE-3296318ABBE9}"/>
                </a:ext>
              </a:extLst>
            </p:cNvPr>
            <p:cNvSpPr txBox="1"/>
            <p:nvPr/>
          </p:nvSpPr>
          <p:spPr>
            <a:xfrm>
              <a:off x="1488849" y="4146827"/>
              <a:ext cx="1591582" cy="307777"/>
            </a:xfrm>
            <a:prstGeom prst="rect">
              <a:avLst/>
            </a:prstGeom>
            <a:noFill/>
          </p:spPr>
          <p:txBody>
            <a:bodyPr wrap="square" rtlCol="0">
              <a:spAutoFit/>
            </a:bodyPr>
            <a:lstStyle/>
            <a:p>
              <a:pPr algn="ctr"/>
              <a:endParaRPr lang="en-US" sz="1400" b="1" dirty="0">
                <a:solidFill>
                  <a:srgbClr val="A6A6A6"/>
                </a:solidFill>
                <a:latin typeface="Tw Cen MT" panose="020B0602020104020603" pitchFamily="34" charset="0"/>
              </a:endParaRPr>
            </a:p>
          </p:txBody>
        </p:sp>
      </p:grpSp>
      <p:sp>
        <p:nvSpPr>
          <p:cNvPr id="119" name="TextBox 118">
            <a:extLst>
              <a:ext uri="{FF2B5EF4-FFF2-40B4-BE49-F238E27FC236}">
                <a16:creationId xmlns="" xmlns:a16="http://schemas.microsoft.com/office/drawing/2014/main" id="{BBD17202-B0A7-4912-9A5D-8F55518824B3}"/>
              </a:ext>
            </a:extLst>
          </p:cNvPr>
          <p:cNvSpPr txBox="1"/>
          <p:nvPr/>
        </p:nvSpPr>
        <p:spPr>
          <a:xfrm>
            <a:off x="4114799" y="1724297"/>
            <a:ext cx="6727371" cy="3539430"/>
          </a:xfrm>
          <a:prstGeom prst="rect">
            <a:avLst/>
          </a:prstGeom>
          <a:noFill/>
        </p:spPr>
        <p:txBody>
          <a:bodyPr wrap="square" rtlCol="0">
            <a:spAutoFit/>
          </a:bodyPr>
          <a:lstStyle/>
          <a:p>
            <a:r>
              <a:rPr lang="en-US" sz="3200" b="1" dirty="0" smtClean="0">
                <a:solidFill>
                  <a:schemeClr val="tx1">
                    <a:lumMod val="65000"/>
                    <a:lumOff val="35000"/>
                  </a:schemeClr>
                </a:solidFill>
                <a:latin typeface="Tw Cen MT" panose="020B0602020104020603" pitchFamily="34" charset="0"/>
              </a:rPr>
              <a:t>Startup is the need of the hour in developing countries like India, instead of taking jobs as a engineer we should try and generate jobs. So as a budding engineer , in our project we have tried to simplify the work of a young entrepreneur. </a:t>
            </a:r>
            <a:endParaRPr lang="en-US" sz="3200" b="1" dirty="0">
              <a:solidFill>
                <a:schemeClr val="tx1">
                  <a:lumMod val="65000"/>
                  <a:lumOff val="35000"/>
                </a:schemeClr>
              </a:solidFill>
              <a:latin typeface="Tw Cen MT" panose="020B0602020104020603" pitchFamily="34" charset="0"/>
            </a:endParaRPr>
          </a:p>
        </p:txBody>
      </p:sp>
      <p:sp>
        <p:nvSpPr>
          <p:cNvPr id="4" name="TextBox 3"/>
          <p:cNvSpPr txBox="1"/>
          <p:nvPr/>
        </p:nvSpPr>
        <p:spPr>
          <a:xfrm>
            <a:off x="3914258" y="742101"/>
            <a:ext cx="4790825" cy="830997"/>
          </a:xfrm>
          <a:prstGeom prst="rect">
            <a:avLst/>
          </a:prstGeom>
          <a:noFill/>
        </p:spPr>
        <p:txBody>
          <a:bodyPr wrap="square" rtlCol="0">
            <a:spAutoFit/>
          </a:bodyPr>
          <a:lstStyle/>
          <a:p>
            <a:r>
              <a:rPr lang="en-US" sz="4800" dirty="0" smtClean="0">
                <a:solidFill>
                  <a:srgbClr val="C00000"/>
                </a:solidFill>
              </a:rPr>
              <a:t> INTRODUCTION</a:t>
            </a:r>
            <a:endParaRPr lang="en-US" sz="4800" dirty="0">
              <a:solidFill>
                <a:srgbClr val="C00000"/>
              </a:solidFill>
            </a:endParaRPr>
          </a:p>
        </p:txBody>
      </p:sp>
    </p:spTree>
    <p:extLst>
      <p:ext uri="{BB962C8B-B14F-4D97-AF65-F5344CB8AC3E}">
        <p14:creationId xmlns:p14="http://schemas.microsoft.com/office/powerpoint/2010/main" val="9087669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p:cTn id="7" dur="500" fill="hold"/>
                                        <p:tgtEl>
                                          <p:spTgt spid="114"/>
                                        </p:tgtEl>
                                        <p:attrNameLst>
                                          <p:attrName>ppt_w</p:attrName>
                                        </p:attrNameLst>
                                      </p:cBhvr>
                                      <p:tavLst>
                                        <p:tav tm="0">
                                          <p:val>
                                            <p:fltVal val="0"/>
                                          </p:val>
                                        </p:tav>
                                        <p:tav tm="100000">
                                          <p:val>
                                            <p:strVal val="#ppt_w"/>
                                          </p:val>
                                        </p:tav>
                                      </p:tavLst>
                                    </p:anim>
                                    <p:anim calcmode="lin" valueType="num">
                                      <p:cBhvr>
                                        <p:cTn id="8" dur="500" fill="hold"/>
                                        <p:tgtEl>
                                          <p:spTgt spid="114"/>
                                        </p:tgtEl>
                                        <p:attrNameLst>
                                          <p:attrName>ppt_h</p:attrName>
                                        </p:attrNameLst>
                                      </p:cBhvr>
                                      <p:tavLst>
                                        <p:tav tm="0">
                                          <p:val>
                                            <p:fltVal val="0"/>
                                          </p:val>
                                        </p:tav>
                                        <p:tav tm="100000">
                                          <p:val>
                                            <p:strVal val="#ppt_h"/>
                                          </p:val>
                                        </p:tav>
                                      </p:tavLst>
                                    </p:anim>
                                    <p:animEffect transition="in" filter="fade">
                                      <p:cBhvr>
                                        <p:cTn id="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 xmlns:a16="http://schemas.microsoft.com/office/drawing/2014/main" id="{2151F346-69C6-4F86-BC1F-C57BA2384CC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Faculty</a:t>
              </a:r>
              <a:endParaRPr lang="en-US" sz="3600" b="1" dirty="0">
                <a:solidFill>
                  <a:srgbClr val="F0EEF0"/>
                </a:solidFill>
                <a:latin typeface="Tw Cen MT" panose="020B0602020104020603" pitchFamily="34" charset="0"/>
              </a:endParaRPr>
            </a:p>
          </p:txBody>
        </p:sp>
        <p:pic>
          <p:nvPicPr>
            <p:cNvPr id="37" name="Picture 36">
              <a:extLst>
                <a:ext uri="{FF2B5EF4-FFF2-40B4-BE49-F238E27FC236}">
                  <a16:creationId xmlns="" xmlns:a16="http://schemas.microsoft.com/office/drawing/2014/main"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 xmlns:a16="http://schemas.microsoft.com/office/drawing/2014/main" id="{63E93C38-ECA5-4094-81E9-196A3BD19EBD}"/>
              </a:ext>
            </a:extLst>
          </p:cNvPr>
          <p:cNvGrpSpPr/>
          <p:nvPr/>
        </p:nvGrpSpPr>
        <p:grpSpPr>
          <a:xfrm>
            <a:off x="226788" y="-2"/>
            <a:ext cx="11538216" cy="6858000"/>
            <a:chOff x="213096" y="0"/>
            <a:chExt cx="11538216" cy="6858000"/>
          </a:xfrm>
        </p:grpSpPr>
        <p:sp>
          <p:nvSpPr>
            <p:cNvPr id="39" name="Rectangle 38">
              <a:extLst>
                <a:ext uri="{FF2B5EF4-FFF2-40B4-BE49-F238E27FC236}">
                  <a16:creationId xmlns=""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 xmlns:a16="http://schemas.microsoft.com/office/drawing/2014/main" id="{405DAC1A-9BF8-460E-8D8B-77BFB6B27FF9}"/>
                </a:ext>
              </a:extLst>
            </p:cNvPr>
            <p:cNvSpPr/>
            <p:nvPr/>
          </p:nvSpPr>
          <p:spPr>
            <a:xfrm>
              <a:off x="10492197" y="238229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 xmlns:a16="http://schemas.microsoft.com/office/drawing/2014/main" id="{90DCA374-CD21-448B-8791-8A04A9A9A552}"/>
                </a:ext>
              </a:extLst>
            </p:cNvPr>
            <p:cNvSpPr txBox="1"/>
            <p:nvPr/>
          </p:nvSpPr>
          <p:spPr>
            <a:xfrm rot="16200000">
              <a:off x="10188809" y="3204613"/>
              <a:ext cx="2478675"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Background</a:t>
              </a:r>
              <a:endParaRPr lang="en-US" sz="3600" b="1" dirty="0">
                <a:solidFill>
                  <a:srgbClr val="F0EEF0"/>
                </a:solidFill>
                <a:latin typeface="Tw Cen MT" panose="020B0602020104020603" pitchFamily="34" charset="0"/>
              </a:endParaRPr>
            </a:p>
          </p:txBody>
        </p:sp>
        <p:pic>
          <p:nvPicPr>
            <p:cNvPr id="42" name="Picture 41">
              <a:extLst>
                <a:ext uri="{FF2B5EF4-FFF2-40B4-BE49-F238E27FC236}">
                  <a16:creationId xmlns="" xmlns:a16="http://schemas.microsoft.com/office/drawing/2014/main" id="{83A620A7-5483-4447-9670-0F8D67F362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 xmlns:a16="http://schemas.microsoft.com/office/drawing/2014/main" id="{B02914A7-C65F-4EFB-8FF4-9BB283DC3935}"/>
              </a:ext>
            </a:extLst>
          </p:cNvPr>
          <p:cNvGrpSpPr/>
          <p:nvPr/>
        </p:nvGrpSpPr>
        <p:grpSpPr>
          <a:xfrm>
            <a:off x="-8368414" y="-2"/>
            <a:ext cx="9961092" cy="6858000"/>
            <a:chOff x="491575" y="0"/>
            <a:chExt cx="9961092" cy="6858000"/>
          </a:xfrm>
        </p:grpSpPr>
        <p:sp>
          <p:nvSpPr>
            <p:cNvPr id="44" name="Rectangle 43">
              <a:extLst>
                <a:ext uri="{FF2B5EF4-FFF2-40B4-BE49-F238E27FC236}">
                  <a16:creationId xmlns=""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 xmlns:a16="http://schemas.microsoft.com/office/drawing/2014/main" id="{DD73F442-B2F9-477E-B4DE-956CBA09D9C3}"/>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Features</a:t>
              </a:r>
              <a:endParaRPr lang="en-US" sz="3600" b="1" dirty="0">
                <a:solidFill>
                  <a:srgbClr val="F0EEF0"/>
                </a:solidFill>
                <a:latin typeface="Tw Cen MT" panose="020B0602020104020603" pitchFamily="34" charset="0"/>
              </a:endParaRPr>
            </a:p>
          </p:txBody>
        </p:sp>
        <p:pic>
          <p:nvPicPr>
            <p:cNvPr id="47" name="Picture 46">
              <a:extLst>
                <a:ext uri="{FF2B5EF4-FFF2-40B4-BE49-F238E27FC236}">
                  <a16:creationId xmlns="" xmlns:a16="http://schemas.microsoft.com/office/drawing/2014/main"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84" name="Rectangle 83">
            <a:extLst>
              <a:ext uri="{FF2B5EF4-FFF2-40B4-BE49-F238E27FC236}">
                <a16:creationId xmlns=""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 xmlns:a16="http://schemas.microsoft.com/office/drawing/2014/main" id="{FA452EB0-3109-45BB-9389-19F84818FE30}"/>
              </a:ext>
            </a:extLst>
          </p:cNvPr>
          <p:cNvGrpSpPr/>
          <p:nvPr/>
        </p:nvGrpSpPr>
        <p:grpSpPr>
          <a:xfrm>
            <a:off x="-7638543" y="-1"/>
            <a:ext cx="8692332" cy="6858000"/>
            <a:chOff x="718505" y="-1"/>
            <a:chExt cx="8692332" cy="6858000"/>
          </a:xfrm>
        </p:grpSpPr>
        <p:sp>
          <p:nvSpPr>
            <p:cNvPr id="86" name="Rectangle 85">
              <a:extLst>
                <a:ext uri="{FF2B5EF4-FFF2-40B4-BE49-F238E27FC236}">
                  <a16:creationId xmlns=""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 xmlns:a16="http://schemas.microsoft.com/office/drawing/2014/main"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services</a:t>
              </a:r>
              <a:endParaRPr lang="en-US" sz="3600" b="1" dirty="0">
                <a:solidFill>
                  <a:srgbClr val="F0EEF0"/>
                </a:solidFill>
                <a:latin typeface="Tw Cen MT" panose="020B0602020104020603" pitchFamily="34" charset="0"/>
              </a:endParaRPr>
            </a:p>
          </p:txBody>
        </p:sp>
        <p:pic>
          <p:nvPicPr>
            <p:cNvPr id="89" name="Picture 88">
              <a:extLst>
                <a:ext uri="{FF2B5EF4-FFF2-40B4-BE49-F238E27FC236}">
                  <a16:creationId xmlns="" xmlns:a16="http://schemas.microsoft.com/office/drawing/2014/main"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 xmlns:a16="http://schemas.microsoft.com/office/drawing/2014/main" id="{7CF05B7C-3B2D-4CAB-9132-7B756B44206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The End</a:t>
              </a: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 xmlns:a16="http://schemas.microsoft.com/office/drawing/2014/main" id="{A04E2F48-2025-4003-B590-1DD9577106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4" name="Group 113">
            <a:extLst>
              <a:ext uri="{FF2B5EF4-FFF2-40B4-BE49-F238E27FC236}">
                <a16:creationId xmlns="" xmlns:a16="http://schemas.microsoft.com/office/drawing/2014/main" id="{8D94F991-2744-4D5C-BE57-A0C261539D2C}"/>
              </a:ext>
            </a:extLst>
          </p:cNvPr>
          <p:cNvGrpSpPr/>
          <p:nvPr/>
        </p:nvGrpSpPr>
        <p:grpSpPr>
          <a:xfrm>
            <a:off x="3083677" y="3146196"/>
            <a:ext cx="1591582" cy="617162"/>
            <a:chOff x="1488849" y="3837442"/>
            <a:chExt cx="1591582" cy="617162"/>
          </a:xfrm>
        </p:grpSpPr>
        <p:sp>
          <p:nvSpPr>
            <p:cNvPr id="115" name="TextBox 114">
              <a:extLst>
                <a:ext uri="{FF2B5EF4-FFF2-40B4-BE49-F238E27FC236}">
                  <a16:creationId xmlns="" xmlns:a16="http://schemas.microsoft.com/office/drawing/2014/main" id="{8721CE74-40AC-4223-B129-B3A270C7429B}"/>
                </a:ext>
              </a:extLst>
            </p:cNvPr>
            <p:cNvSpPr txBox="1"/>
            <p:nvPr/>
          </p:nvSpPr>
          <p:spPr>
            <a:xfrm>
              <a:off x="1488849" y="3837442"/>
              <a:ext cx="1591582" cy="369332"/>
            </a:xfrm>
            <a:prstGeom prst="rect">
              <a:avLst/>
            </a:prstGeom>
            <a:noFill/>
          </p:spPr>
          <p:txBody>
            <a:bodyPr wrap="square" rtlCol="0">
              <a:spAutoFit/>
            </a:bodyPr>
            <a:lstStyle/>
            <a:p>
              <a:pPr algn="ctr"/>
              <a:endParaRPr lang="en-US" b="1" dirty="0">
                <a:solidFill>
                  <a:srgbClr val="FF5969"/>
                </a:solidFill>
                <a:latin typeface="Tw Cen MT" panose="020B0602020104020603" pitchFamily="34" charset="0"/>
              </a:endParaRPr>
            </a:p>
          </p:txBody>
        </p:sp>
        <p:sp>
          <p:nvSpPr>
            <p:cNvPr id="116" name="TextBox 115">
              <a:extLst>
                <a:ext uri="{FF2B5EF4-FFF2-40B4-BE49-F238E27FC236}">
                  <a16:creationId xmlns="" xmlns:a16="http://schemas.microsoft.com/office/drawing/2014/main" id="{FC94FF53-E358-452A-A5CE-3296318ABBE9}"/>
                </a:ext>
              </a:extLst>
            </p:cNvPr>
            <p:cNvSpPr txBox="1"/>
            <p:nvPr/>
          </p:nvSpPr>
          <p:spPr>
            <a:xfrm>
              <a:off x="1488849" y="4146827"/>
              <a:ext cx="1591582" cy="307777"/>
            </a:xfrm>
            <a:prstGeom prst="rect">
              <a:avLst/>
            </a:prstGeom>
            <a:noFill/>
          </p:spPr>
          <p:txBody>
            <a:bodyPr wrap="square" rtlCol="0">
              <a:spAutoFit/>
            </a:bodyPr>
            <a:lstStyle/>
            <a:p>
              <a:pPr algn="ctr"/>
              <a:endParaRPr lang="en-US" sz="1400" b="1" dirty="0">
                <a:solidFill>
                  <a:srgbClr val="A6A6A6"/>
                </a:solidFill>
                <a:latin typeface="Tw Cen MT" panose="020B0602020104020603" pitchFamily="34" charset="0"/>
              </a:endParaRPr>
            </a:p>
          </p:txBody>
        </p:sp>
      </p:grpSp>
      <p:sp>
        <p:nvSpPr>
          <p:cNvPr id="119" name="TextBox 118">
            <a:extLst>
              <a:ext uri="{FF2B5EF4-FFF2-40B4-BE49-F238E27FC236}">
                <a16:creationId xmlns="" xmlns:a16="http://schemas.microsoft.com/office/drawing/2014/main" id="{BBD17202-B0A7-4912-9A5D-8F55518824B3}"/>
              </a:ext>
            </a:extLst>
          </p:cNvPr>
          <p:cNvSpPr txBox="1"/>
          <p:nvPr/>
        </p:nvSpPr>
        <p:spPr>
          <a:xfrm>
            <a:off x="4114799" y="1724297"/>
            <a:ext cx="6727371" cy="3046988"/>
          </a:xfrm>
          <a:prstGeom prst="rect">
            <a:avLst/>
          </a:prstGeom>
          <a:noFill/>
        </p:spPr>
        <p:txBody>
          <a:bodyPr wrap="square" rtlCol="0">
            <a:spAutoFit/>
          </a:bodyPr>
          <a:lstStyle/>
          <a:p>
            <a:r>
              <a:rPr lang="en-US" sz="3200" b="1" dirty="0" smtClean="0">
                <a:solidFill>
                  <a:schemeClr val="tx1">
                    <a:lumMod val="65000"/>
                    <a:lumOff val="35000"/>
                  </a:schemeClr>
                </a:solidFill>
                <a:latin typeface="Tw Cen MT" panose="020B0602020104020603" pitchFamily="34" charset="0"/>
              </a:rPr>
              <a:t>In India though lot of startups get started but most of them get failed as the  potential entrepreneur doesn’t have the proper guidance of how the investment sector works and if their idea is unique or not.</a:t>
            </a:r>
            <a:endParaRPr lang="en-US" sz="3200" b="1" dirty="0">
              <a:solidFill>
                <a:schemeClr val="tx1">
                  <a:lumMod val="65000"/>
                  <a:lumOff val="35000"/>
                </a:schemeClr>
              </a:solidFill>
              <a:latin typeface="Tw Cen MT" panose="020B0602020104020603" pitchFamily="34" charset="0"/>
            </a:endParaRPr>
          </a:p>
        </p:txBody>
      </p:sp>
      <p:sp>
        <p:nvSpPr>
          <p:cNvPr id="4" name="TextBox 3"/>
          <p:cNvSpPr txBox="1"/>
          <p:nvPr/>
        </p:nvSpPr>
        <p:spPr>
          <a:xfrm>
            <a:off x="3914258" y="742101"/>
            <a:ext cx="4790825" cy="830997"/>
          </a:xfrm>
          <a:prstGeom prst="rect">
            <a:avLst/>
          </a:prstGeom>
          <a:noFill/>
        </p:spPr>
        <p:txBody>
          <a:bodyPr wrap="square" rtlCol="0">
            <a:spAutoFit/>
          </a:bodyPr>
          <a:lstStyle/>
          <a:p>
            <a:r>
              <a:rPr lang="en-US" sz="4800" dirty="0" smtClean="0">
                <a:solidFill>
                  <a:srgbClr val="C00000"/>
                </a:solidFill>
              </a:rPr>
              <a:t> BACKGROUND</a:t>
            </a:r>
            <a:endParaRPr lang="en-US" sz="4800" dirty="0">
              <a:solidFill>
                <a:srgbClr val="C00000"/>
              </a:solidFill>
            </a:endParaRPr>
          </a:p>
        </p:txBody>
      </p:sp>
    </p:spTree>
    <p:extLst>
      <p:ext uri="{BB962C8B-B14F-4D97-AF65-F5344CB8AC3E}">
        <p14:creationId xmlns:p14="http://schemas.microsoft.com/office/powerpoint/2010/main" val="60625120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p:cTn id="7" dur="500" fill="hold"/>
                                        <p:tgtEl>
                                          <p:spTgt spid="114"/>
                                        </p:tgtEl>
                                        <p:attrNameLst>
                                          <p:attrName>ppt_w</p:attrName>
                                        </p:attrNameLst>
                                      </p:cBhvr>
                                      <p:tavLst>
                                        <p:tav tm="0">
                                          <p:val>
                                            <p:fltVal val="0"/>
                                          </p:val>
                                        </p:tav>
                                        <p:tav tm="100000">
                                          <p:val>
                                            <p:strVal val="#ppt_w"/>
                                          </p:val>
                                        </p:tav>
                                      </p:tavLst>
                                    </p:anim>
                                    <p:anim calcmode="lin" valueType="num">
                                      <p:cBhvr>
                                        <p:cTn id="8" dur="500" fill="hold"/>
                                        <p:tgtEl>
                                          <p:spTgt spid="114"/>
                                        </p:tgtEl>
                                        <p:attrNameLst>
                                          <p:attrName>ppt_h</p:attrName>
                                        </p:attrNameLst>
                                      </p:cBhvr>
                                      <p:tavLst>
                                        <p:tav tm="0">
                                          <p:val>
                                            <p:fltVal val="0"/>
                                          </p:val>
                                        </p:tav>
                                        <p:tav tm="100000">
                                          <p:val>
                                            <p:strVal val="#ppt_h"/>
                                          </p:val>
                                        </p:tav>
                                      </p:tavLst>
                                    </p:anim>
                                    <p:animEffect transition="in" filter="fade">
                                      <p:cBhvr>
                                        <p:cTn id="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 xmlns:a16="http://schemas.microsoft.com/office/drawing/2014/main"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Faculty</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 xmlns:a16="http://schemas.microsoft.com/office/drawing/2014/main" id="{FE3F6E56-804E-434E-AD42-D62A42CB3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208D727C-49D3-4C59-91D3-816C0DD22E21}"/>
              </a:ext>
            </a:extLst>
          </p:cNvPr>
          <p:cNvGrpSpPr/>
          <p:nvPr/>
        </p:nvGrpSpPr>
        <p:grpSpPr>
          <a:xfrm>
            <a:off x="226788" y="-2"/>
            <a:ext cx="11447503" cy="6858000"/>
            <a:chOff x="213096" y="0"/>
            <a:chExt cx="11447503" cy="6858000"/>
          </a:xfrm>
        </p:grpSpPr>
        <p:sp>
          <p:nvSpPr>
            <p:cNvPr id="56" name="Rectangle 55">
              <a:extLst>
                <a:ext uri="{FF2B5EF4-FFF2-40B4-BE49-F238E27FC236}">
                  <a16:creationId xmlns=""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 xmlns:a16="http://schemas.microsoft.com/office/drawing/2014/main" id="{B40A12D7-9F13-43EC-95DE-B85ADBCAA6B6}"/>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 xmlns:a16="http://schemas.microsoft.com/office/drawing/2014/main" id="{BA271034-9DEF-432C-A1F3-B6470D2555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 xmlns:a16="http://schemas.microsoft.com/office/drawing/2014/main" id="{F86CE46E-7143-4535-BF09-36D36B082851}"/>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Features</a:t>
              </a: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 xmlns:a16="http://schemas.microsoft.com/office/drawing/2014/main" id="{4E9D2CC3-AE8C-4CF7-AC14-0BF3748D63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 xmlns:a16="http://schemas.microsoft.com/office/drawing/2014/main" id="{2704DBF9-F2DF-4744-9CBE-8384BF790E0F}"/>
              </a:ext>
            </a:extLst>
          </p:cNvPr>
          <p:cNvGrpSpPr/>
          <p:nvPr/>
        </p:nvGrpSpPr>
        <p:grpSpPr>
          <a:xfrm>
            <a:off x="515497" y="2516733"/>
            <a:ext cx="1073392" cy="1992086"/>
            <a:chOff x="8992269" y="2516733"/>
            <a:chExt cx="1073392" cy="1992086"/>
          </a:xfrm>
        </p:grpSpPr>
        <p:sp>
          <p:nvSpPr>
            <p:cNvPr id="68" name="TextBox 67">
              <a:extLst>
                <a:ext uri="{FF2B5EF4-FFF2-40B4-BE49-F238E27FC236}">
                  <a16:creationId xmlns=""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teas</a:t>
              </a:r>
              <a:endParaRPr lang="en-US" sz="3600" b="1" dirty="0">
                <a:solidFill>
                  <a:srgbClr val="F0EEF0"/>
                </a:solidFill>
                <a:latin typeface="Tw Cen MT" panose="020B0602020104020603" pitchFamily="34" charset="0"/>
              </a:endParaRPr>
            </a:p>
          </p:txBody>
        </p:sp>
        <p:pic>
          <p:nvPicPr>
            <p:cNvPr id="69" name="Picture 68">
              <a:extLst>
                <a:ext uri="{FF2B5EF4-FFF2-40B4-BE49-F238E27FC236}">
                  <a16:creationId xmlns="" xmlns:a16="http://schemas.microsoft.com/office/drawing/2014/main" id="{05E43CA3-886C-4010-B3E2-837CCC6F51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 xmlns:a16="http://schemas.microsoft.com/office/drawing/2014/main" id="{831F8BD9-F71B-4D2D-8A60-61BABDC384BB}"/>
              </a:ext>
            </a:extLst>
          </p:cNvPr>
          <p:cNvGrpSpPr/>
          <p:nvPr/>
        </p:nvGrpSpPr>
        <p:grpSpPr>
          <a:xfrm>
            <a:off x="-7638543" y="-1"/>
            <a:ext cx="8692332" cy="6858000"/>
            <a:chOff x="718505" y="-1"/>
            <a:chExt cx="8692332" cy="6858000"/>
          </a:xfrm>
        </p:grpSpPr>
        <p:sp>
          <p:nvSpPr>
            <p:cNvPr id="72" name="Rectangle 71">
              <a:extLst>
                <a:ext uri="{FF2B5EF4-FFF2-40B4-BE49-F238E27FC236}">
                  <a16:creationId xmlns=""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6D3577A8-E9FC-43B7-B3E2-76EDDA51C160}"/>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 xmlns:a16="http://schemas.microsoft.com/office/drawing/2014/main" id="{36FD3106-E967-44D6-AB4D-A0DA183F7C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 xmlns:a16="http://schemas.microsoft.com/office/drawing/2014/main" id="{37342E0B-2429-4B98-AF6A-1DB087CBDE8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The End</a:t>
              </a: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 xmlns:a16="http://schemas.microsoft.com/office/drawing/2014/main" id="{29879508-5AD7-4FE2-AD55-8AF69ECDBE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cxnSp>
        <p:nvCxnSpPr>
          <p:cNvPr id="96" name="Straight Connector 95">
            <a:extLst>
              <a:ext uri="{FF2B5EF4-FFF2-40B4-BE49-F238E27FC236}">
                <a16:creationId xmlns="" xmlns:a16="http://schemas.microsoft.com/office/drawing/2014/main" id="{7277CEC9-24C9-4B1D-964A-A216786A7724}"/>
              </a:ext>
            </a:extLst>
          </p:cNvPr>
          <p:cNvCxnSpPr/>
          <p:nvPr/>
        </p:nvCxnSpPr>
        <p:spPr>
          <a:xfrm>
            <a:off x="3850016"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 xmlns:a16="http://schemas.microsoft.com/office/drawing/2014/main" id="{F1840EDE-DF70-433F-86FE-A402BC5C2DDE}"/>
              </a:ext>
            </a:extLst>
          </p:cNvPr>
          <p:cNvGrpSpPr/>
          <p:nvPr/>
        </p:nvGrpSpPr>
        <p:grpSpPr>
          <a:xfrm>
            <a:off x="3638922" y="3517706"/>
            <a:ext cx="211094" cy="211094"/>
            <a:chOff x="1677812" y="4248152"/>
            <a:chExt cx="211094" cy="211094"/>
          </a:xfrm>
        </p:grpSpPr>
        <p:sp>
          <p:nvSpPr>
            <p:cNvPr id="98" name="Oval 97">
              <a:extLst>
                <a:ext uri="{FF2B5EF4-FFF2-40B4-BE49-F238E27FC236}">
                  <a16:creationId xmlns="" xmlns:a16="http://schemas.microsoft.com/office/drawing/2014/main" id="{43B84625-CD81-4477-AFEA-2D657FFA16C5}"/>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 xmlns:a16="http://schemas.microsoft.com/office/drawing/2014/main" id="{90BB5737-FB23-4CC2-81BC-52D57E7FB8E9}"/>
                </a:ext>
              </a:extLst>
            </p:cNvPr>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0" name="Straight Connector 99">
            <a:extLst>
              <a:ext uri="{FF2B5EF4-FFF2-40B4-BE49-F238E27FC236}">
                <a16:creationId xmlns="" xmlns:a16="http://schemas.microsoft.com/office/drawing/2014/main" id="{D5DAD85F-381F-4EA0-9781-3C23F8D9AC73}"/>
              </a:ext>
            </a:extLst>
          </p:cNvPr>
          <p:cNvCxnSpPr/>
          <p:nvPr/>
        </p:nvCxnSpPr>
        <p:spPr>
          <a:xfrm>
            <a:off x="5997735"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 xmlns:a16="http://schemas.microsoft.com/office/drawing/2014/main" id="{E76B67BC-401F-4EA8-8CBE-EEB8DFAA45A7}"/>
              </a:ext>
            </a:extLst>
          </p:cNvPr>
          <p:cNvGrpSpPr/>
          <p:nvPr/>
        </p:nvGrpSpPr>
        <p:grpSpPr>
          <a:xfrm>
            <a:off x="5816929" y="3517706"/>
            <a:ext cx="211094" cy="211094"/>
            <a:chOff x="3855819" y="4248152"/>
            <a:chExt cx="211094" cy="211094"/>
          </a:xfrm>
        </p:grpSpPr>
        <p:sp>
          <p:nvSpPr>
            <p:cNvPr id="102" name="Oval 101">
              <a:extLst>
                <a:ext uri="{FF2B5EF4-FFF2-40B4-BE49-F238E27FC236}">
                  <a16:creationId xmlns="" xmlns:a16="http://schemas.microsoft.com/office/drawing/2014/main" id="{A399A27A-C7E8-457C-9D90-A66A1BF1F76F}"/>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 xmlns:a16="http://schemas.microsoft.com/office/drawing/2014/main" id="{C4008114-54A1-42C2-9000-1CC3AE1D8927}"/>
                </a:ext>
              </a:extLst>
            </p:cNvPr>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 xmlns:a16="http://schemas.microsoft.com/office/drawing/2014/main" id="{590AD362-84BB-49C7-8C91-CDB895729924}"/>
              </a:ext>
            </a:extLst>
          </p:cNvPr>
          <p:cNvGrpSpPr/>
          <p:nvPr/>
        </p:nvGrpSpPr>
        <p:grpSpPr>
          <a:xfrm>
            <a:off x="7934360" y="3517706"/>
            <a:ext cx="211094" cy="211094"/>
            <a:chOff x="5973250" y="4248152"/>
            <a:chExt cx="211094" cy="211094"/>
          </a:xfrm>
        </p:grpSpPr>
        <p:sp>
          <p:nvSpPr>
            <p:cNvPr id="105" name="Oval 104">
              <a:extLst>
                <a:ext uri="{FF2B5EF4-FFF2-40B4-BE49-F238E27FC236}">
                  <a16:creationId xmlns="" xmlns:a16="http://schemas.microsoft.com/office/drawing/2014/main" id="{A32FB427-F316-4459-B06D-2A2B27FC7053}"/>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 xmlns:a16="http://schemas.microsoft.com/office/drawing/2014/main" id="{C35EF795-8B2D-4CD0-87FF-5756B089D921}"/>
                </a:ext>
              </a:extLst>
            </p:cNvPr>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 xmlns:a16="http://schemas.microsoft.com/office/drawing/2014/main" id="{E9582EE9-5831-4F6F-B29E-0BEB719C4F1E}"/>
              </a:ext>
            </a:extLst>
          </p:cNvPr>
          <p:cNvGrpSpPr/>
          <p:nvPr/>
        </p:nvGrpSpPr>
        <p:grpSpPr>
          <a:xfrm>
            <a:off x="2594536" y="4142156"/>
            <a:ext cx="2289049" cy="923330"/>
            <a:chOff x="1514240" y="4816886"/>
            <a:chExt cx="2289049" cy="923330"/>
          </a:xfrm>
        </p:grpSpPr>
        <p:sp>
          <p:nvSpPr>
            <p:cNvPr id="108" name="TextBox 107">
              <a:extLst>
                <a:ext uri="{FF2B5EF4-FFF2-40B4-BE49-F238E27FC236}">
                  <a16:creationId xmlns="" xmlns:a16="http://schemas.microsoft.com/office/drawing/2014/main" id="{895C2AE9-E6EE-4572-8B9B-0A1C8899D6FE}"/>
                </a:ext>
              </a:extLst>
            </p:cNvPr>
            <p:cNvSpPr txBox="1"/>
            <p:nvPr/>
          </p:nvSpPr>
          <p:spPr>
            <a:xfrm>
              <a:off x="1514240" y="4816886"/>
              <a:ext cx="2289049" cy="923330"/>
            </a:xfrm>
            <a:prstGeom prst="rect">
              <a:avLst/>
            </a:prstGeom>
            <a:noFill/>
          </p:spPr>
          <p:txBody>
            <a:bodyPr wrap="square" rtlCol="0">
              <a:spAutoFit/>
            </a:bodyPr>
            <a:lstStyle/>
            <a:p>
              <a:pPr algn="ctr"/>
              <a:r>
                <a:rPr lang="en-US" b="1" dirty="0" smtClean="0">
                  <a:solidFill>
                    <a:schemeClr val="tx1">
                      <a:lumMod val="75000"/>
                      <a:lumOff val="25000"/>
                    </a:schemeClr>
                  </a:solidFill>
                  <a:latin typeface="Tw Cen MT" panose="020B0602020104020603" pitchFamily="34" charset="0"/>
                </a:rPr>
                <a:t>WHAT IS YOUR SUCCESS PROBABILITY!!</a:t>
              </a:r>
              <a:endParaRPr lang="en-US" b="1" dirty="0">
                <a:solidFill>
                  <a:schemeClr val="tx1">
                    <a:lumMod val="75000"/>
                    <a:lumOff val="25000"/>
                  </a:schemeClr>
                </a:solidFill>
                <a:latin typeface="Tw Cen MT" panose="020B0602020104020603" pitchFamily="34" charset="0"/>
              </a:endParaRPr>
            </a:p>
          </p:txBody>
        </p:sp>
        <p:sp>
          <p:nvSpPr>
            <p:cNvPr id="109" name="TextBox 108">
              <a:extLst>
                <a:ext uri="{FF2B5EF4-FFF2-40B4-BE49-F238E27FC236}">
                  <a16:creationId xmlns="" xmlns:a16="http://schemas.microsoft.com/office/drawing/2014/main" id="{8DC71A93-B148-4A8B-B0CA-4AD086FE8D7B}"/>
                </a:ext>
              </a:extLst>
            </p:cNvPr>
            <p:cNvSpPr txBox="1"/>
            <p:nvPr/>
          </p:nvSpPr>
          <p:spPr>
            <a:xfrm>
              <a:off x="1733898" y="5088543"/>
              <a:ext cx="1849733" cy="276999"/>
            </a:xfrm>
            <a:prstGeom prst="rect">
              <a:avLst/>
            </a:prstGeom>
            <a:noFill/>
          </p:spPr>
          <p:txBody>
            <a:bodyPr wrap="square" rtlCol="0">
              <a:spAutoFit/>
            </a:bodyPr>
            <a:lstStyle/>
            <a:p>
              <a:pPr algn="ctr"/>
              <a:endParaRPr lang="en-US" sz="1200" dirty="0">
                <a:solidFill>
                  <a:schemeClr val="tx1">
                    <a:lumMod val="75000"/>
                    <a:lumOff val="25000"/>
                  </a:schemeClr>
                </a:solidFill>
                <a:latin typeface="Tw Cen MT" panose="020B0602020104020603" pitchFamily="34" charset="0"/>
              </a:endParaRPr>
            </a:p>
          </p:txBody>
        </p:sp>
      </p:grpSp>
      <p:sp>
        <p:nvSpPr>
          <p:cNvPr id="110" name="TextBox 109">
            <a:extLst>
              <a:ext uri="{FF2B5EF4-FFF2-40B4-BE49-F238E27FC236}">
                <a16:creationId xmlns="" xmlns:a16="http://schemas.microsoft.com/office/drawing/2014/main" id="{70B20FE2-BC47-4EB2-B7EA-CBE6F5B390D3}"/>
              </a:ext>
            </a:extLst>
          </p:cNvPr>
          <p:cNvSpPr txBox="1"/>
          <p:nvPr/>
        </p:nvSpPr>
        <p:spPr>
          <a:xfrm>
            <a:off x="2594536" y="3709155"/>
            <a:ext cx="2289049" cy="523220"/>
          </a:xfrm>
          <a:prstGeom prst="rect">
            <a:avLst/>
          </a:prstGeom>
          <a:noFill/>
        </p:spPr>
        <p:txBody>
          <a:bodyPr wrap="square" rtlCol="0">
            <a:spAutoFit/>
          </a:bodyPr>
          <a:lstStyle/>
          <a:p>
            <a:pPr algn="ctr"/>
            <a:r>
              <a:rPr lang="en-US" sz="2800" b="1" dirty="0" smtClean="0">
                <a:solidFill>
                  <a:srgbClr val="FF5969"/>
                </a:solidFill>
                <a:latin typeface="Tw Cen MT" panose="020B0602020104020603" pitchFamily="34" charset="0"/>
              </a:rPr>
              <a:t>PREDICTION</a:t>
            </a:r>
            <a:endParaRPr lang="en-US" sz="2800" b="1" dirty="0">
              <a:solidFill>
                <a:srgbClr val="FF5969"/>
              </a:solidFill>
              <a:latin typeface="Tw Cen MT" panose="020B0602020104020603" pitchFamily="34" charset="0"/>
            </a:endParaRPr>
          </a:p>
        </p:txBody>
      </p:sp>
      <p:grpSp>
        <p:nvGrpSpPr>
          <p:cNvPr id="111" name="Group 110">
            <a:extLst>
              <a:ext uri="{FF2B5EF4-FFF2-40B4-BE49-F238E27FC236}">
                <a16:creationId xmlns="" xmlns:a16="http://schemas.microsoft.com/office/drawing/2014/main" id="{EEB19012-A13E-4E01-97E1-4BD9BE0B2C4A}"/>
              </a:ext>
            </a:extLst>
          </p:cNvPr>
          <p:cNvGrpSpPr/>
          <p:nvPr/>
        </p:nvGrpSpPr>
        <p:grpSpPr>
          <a:xfrm>
            <a:off x="4783446" y="4142156"/>
            <a:ext cx="2289049" cy="646331"/>
            <a:chOff x="1514240" y="4816886"/>
            <a:chExt cx="2289049" cy="646331"/>
          </a:xfrm>
        </p:grpSpPr>
        <p:sp>
          <p:nvSpPr>
            <p:cNvPr id="112" name="TextBox 111">
              <a:extLst>
                <a:ext uri="{FF2B5EF4-FFF2-40B4-BE49-F238E27FC236}">
                  <a16:creationId xmlns="" xmlns:a16="http://schemas.microsoft.com/office/drawing/2014/main" id="{5FF83314-6443-4064-B8AD-715FDF38C0B1}"/>
                </a:ext>
              </a:extLst>
            </p:cNvPr>
            <p:cNvSpPr txBox="1"/>
            <p:nvPr/>
          </p:nvSpPr>
          <p:spPr>
            <a:xfrm>
              <a:off x="1514240" y="4816886"/>
              <a:ext cx="2289049" cy="646331"/>
            </a:xfrm>
            <a:prstGeom prst="rect">
              <a:avLst/>
            </a:prstGeom>
            <a:noFill/>
          </p:spPr>
          <p:txBody>
            <a:bodyPr wrap="square" rtlCol="0">
              <a:spAutoFit/>
            </a:bodyPr>
            <a:lstStyle/>
            <a:p>
              <a:pPr algn="ctr"/>
              <a:r>
                <a:rPr lang="en-US" b="1" dirty="0" smtClean="0">
                  <a:solidFill>
                    <a:schemeClr val="tx1">
                      <a:lumMod val="75000"/>
                      <a:lumOff val="25000"/>
                    </a:schemeClr>
                  </a:solidFill>
                  <a:latin typeface="Tw Cen MT" panose="020B0602020104020603" pitchFamily="34" charset="0"/>
                </a:rPr>
                <a:t>HOW UNIQUE IS YOUR IDEA!!!</a:t>
              </a:r>
              <a:endParaRPr lang="en-US" b="1" dirty="0">
                <a:solidFill>
                  <a:schemeClr val="tx1">
                    <a:lumMod val="75000"/>
                    <a:lumOff val="25000"/>
                  </a:schemeClr>
                </a:solidFill>
                <a:latin typeface="Tw Cen MT" panose="020B0602020104020603" pitchFamily="34" charset="0"/>
              </a:endParaRPr>
            </a:p>
          </p:txBody>
        </p:sp>
        <p:sp>
          <p:nvSpPr>
            <p:cNvPr id="113" name="TextBox 112">
              <a:extLst>
                <a:ext uri="{FF2B5EF4-FFF2-40B4-BE49-F238E27FC236}">
                  <a16:creationId xmlns="" xmlns:a16="http://schemas.microsoft.com/office/drawing/2014/main" id="{AFB0129A-D09E-4693-96AE-20F4A2C31E42}"/>
                </a:ext>
              </a:extLst>
            </p:cNvPr>
            <p:cNvSpPr txBox="1"/>
            <p:nvPr/>
          </p:nvSpPr>
          <p:spPr>
            <a:xfrm>
              <a:off x="1733898" y="5088543"/>
              <a:ext cx="1849733" cy="276999"/>
            </a:xfrm>
            <a:prstGeom prst="rect">
              <a:avLst/>
            </a:prstGeom>
            <a:noFill/>
          </p:spPr>
          <p:txBody>
            <a:bodyPr wrap="square" rtlCol="0">
              <a:spAutoFit/>
            </a:bodyPr>
            <a:lstStyle/>
            <a:p>
              <a:pPr algn="ctr"/>
              <a:endParaRPr lang="en-US" sz="1200" dirty="0">
                <a:solidFill>
                  <a:schemeClr val="tx1">
                    <a:lumMod val="75000"/>
                    <a:lumOff val="25000"/>
                  </a:schemeClr>
                </a:solidFill>
                <a:latin typeface="Tw Cen MT" panose="020B0602020104020603" pitchFamily="34" charset="0"/>
              </a:endParaRPr>
            </a:p>
          </p:txBody>
        </p:sp>
      </p:grpSp>
      <p:sp>
        <p:nvSpPr>
          <p:cNvPr id="114" name="TextBox 113">
            <a:extLst>
              <a:ext uri="{FF2B5EF4-FFF2-40B4-BE49-F238E27FC236}">
                <a16:creationId xmlns="" xmlns:a16="http://schemas.microsoft.com/office/drawing/2014/main" id="{B58D17C2-3595-44AD-9D77-27C29A8030BC}"/>
              </a:ext>
            </a:extLst>
          </p:cNvPr>
          <p:cNvSpPr txBox="1"/>
          <p:nvPr/>
        </p:nvSpPr>
        <p:spPr>
          <a:xfrm>
            <a:off x="4783446" y="3709155"/>
            <a:ext cx="2289049" cy="523220"/>
          </a:xfrm>
          <a:prstGeom prst="rect">
            <a:avLst/>
          </a:prstGeom>
          <a:noFill/>
        </p:spPr>
        <p:txBody>
          <a:bodyPr wrap="square" rtlCol="0">
            <a:spAutoFit/>
          </a:bodyPr>
          <a:lstStyle/>
          <a:p>
            <a:pPr algn="ctr"/>
            <a:r>
              <a:rPr lang="en-US" sz="2800" b="1" dirty="0" smtClean="0">
                <a:solidFill>
                  <a:srgbClr val="52CBBE"/>
                </a:solidFill>
                <a:latin typeface="Tw Cen MT" panose="020B0602020104020603" pitchFamily="34" charset="0"/>
              </a:rPr>
              <a:t>UNIQUENESS</a:t>
            </a:r>
            <a:endParaRPr lang="en-US" sz="2800" b="1" dirty="0">
              <a:solidFill>
                <a:srgbClr val="52CBBE"/>
              </a:solidFill>
              <a:latin typeface="Tw Cen MT" panose="020B0602020104020603" pitchFamily="34" charset="0"/>
            </a:endParaRPr>
          </a:p>
        </p:txBody>
      </p:sp>
      <p:grpSp>
        <p:nvGrpSpPr>
          <p:cNvPr id="115" name="Group 114">
            <a:extLst>
              <a:ext uri="{FF2B5EF4-FFF2-40B4-BE49-F238E27FC236}">
                <a16:creationId xmlns="" xmlns:a16="http://schemas.microsoft.com/office/drawing/2014/main" id="{115D3786-3CB0-4D98-9C2D-11D4FBA5EAB9}"/>
              </a:ext>
            </a:extLst>
          </p:cNvPr>
          <p:cNvGrpSpPr/>
          <p:nvPr/>
        </p:nvGrpSpPr>
        <p:grpSpPr>
          <a:xfrm>
            <a:off x="7062604" y="4187266"/>
            <a:ext cx="2289049" cy="646331"/>
            <a:chOff x="1526352" y="4780752"/>
            <a:chExt cx="2289049" cy="646331"/>
          </a:xfrm>
        </p:grpSpPr>
        <p:sp>
          <p:nvSpPr>
            <p:cNvPr id="116" name="TextBox 115">
              <a:extLst>
                <a:ext uri="{FF2B5EF4-FFF2-40B4-BE49-F238E27FC236}">
                  <a16:creationId xmlns="" xmlns:a16="http://schemas.microsoft.com/office/drawing/2014/main" id="{572131EC-94E6-4982-85F7-903D6FA72171}"/>
                </a:ext>
              </a:extLst>
            </p:cNvPr>
            <p:cNvSpPr txBox="1"/>
            <p:nvPr/>
          </p:nvSpPr>
          <p:spPr>
            <a:xfrm>
              <a:off x="1526352" y="4780752"/>
              <a:ext cx="2289049" cy="646331"/>
            </a:xfrm>
            <a:prstGeom prst="rect">
              <a:avLst/>
            </a:prstGeom>
            <a:noFill/>
          </p:spPr>
          <p:txBody>
            <a:bodyPr wrap="square" rtlCol="0">
              <a:spAutoFit/>
            </a:bodyPr>
            <a:lstStyle/>
            <a:p>
              <a:pPr algn="ctr"/>
              <a:r>
                <a:rPr lang="en-US" b="1" dirty="0" smtClean="0">
                  <a:solidFill>
                    <a:schemeClr val="tx1">
                      <a:lumMod val="75000"/>
                      <a:lumOff val="25000"/>
                    </a:schemeClr>
                  </a:solidFill>
                  <a:latin typeface="Tw Cen MT" panose="020B0602020104020603" pitchFamily="34" charset="0"/>
                </a:rPr>
                <a:t>DISCUSS YOUR IDEA WITH THE INVESTORS</a:t>
              </a:r>
              <a:endParaRPr lang="en-US" b="1" dirty="0">
                <a:solidFill>
                  <a:schemeClr val="tx1">
                    <a:lumMod val="75000"/>
                    <a:lumOff val="25000"/>
                  </a:schemeClr>
                </a:solidFill>
                <a:latin typeface="Tw Cen MT" panose="020B0602020104020603" pitchFamily="34" charset="0"/>
              </a:endParaRPr>
            </a:p>
          </p:txBody>
        </p:sp>
        <p:sp>
          <p:nvSpPr>
            <p:cNvPr id="117" name="TextBox 116">
              <a:extLst>
                <a:ext uri="{FF2B5EF4-FFF2-40B4-BE49-F238E27FC236}">
                  <a16:creationId xmlns="" xmlns:a16="http://schemas.microsoft.com/office/drawing/2014/main" id="{B60C2261-B057-44FB-B300-F0F52E3F90C0}"/>
                </a:ext>
              </a:extLst>
            </p:cNvPr>
            <p:cNvSpPr txBox="1"/>
            <p:nvPr/>
          </p:nvSpPr>
          <p:spPr>
            <a:xfrm>
              <a:off x="1733898" y="5088543"/>
              <a:ext cx="1849733" cy="276999"/>
            </a:xfrm>
            <a:prstGeom prst="rect">
              <a:avLst/>
            </a:prstGeom>
            <a:noFill/>
          </p:spPr>
          <p:txBody>
            <a:bodyPr wrap="square" rtlCol="0">
              <a:spAutoFit/>
            </a:bodyPr>
            <a:lstStyle/>
            <a:p>
              <a:pPr algn="ctr"/>
              <a:endParaRPr lang="en-US" sz="1200" dirty="0">
                <a:solidFill>
                  <a:schemeClr val="tx1">
                    <a:lumMod val="75000"/>
                    <a:lumOff val="25000"/>
                  </a:schemeClr>
                </a:solidFill>
                <a:latin typeface="Tw Cen MT" panose="020B0602020104020603" pitchFamily="34" charset="0"/>
              </a:endParaRPr>
            </a:p>
          </p:txBody>
        </p:sp>
      </p:grpSp>
      <p:sp>
        <p:nvSpPr>
          <p:cNvPr id="118" name="TextBox 117">
            <a:extLst>
              <a:ext uri="{FF2B5EF4-FFF2-40B4-BE49-F238E27FC236}">
                <a16:creationId xmlns="" xmlns:a16="http://schemas.microsoft.com/office/drawing/2014/main" id="{D8562F22-E78F-4DD5-9BBD-EEAB69C0B365}"/>
              </a:ext>
            </a:extLst>
          </p:cNvPr>
          <p:cNvSpPr txBox="1"/>
          <p:nvPr/>
        </p:nvSpPr>
        <p:spPr>
          <a:xfrm>
            <a:off x="6912585" y="3709155"/>
            <a:ext cx="2289049" cy="523220"/>
          </a:xfrm>
          <a:prstGeom prst="rect">
            <a:avLst/>
          </a:prstGeom>
          <a:noFill/>
        </p:spPr>
        <p:txBody>
          <a:bodyPr wrap="square" rtlCol="0">
            <a:spAutoFit/>
          </a:bodyPr>
          <a:lstStyle/>
          <a:p>
            <a:pPr algn="ctr"/>
            <a:r>
              <a:rPr lang="en-US" sz="2800" b="1" dirty="0" smtClean="0">
                <a:solidFill>
                  <a:srgbClr val="FEC630"/>
                </a:solidFill>
                <a:latin typeface="Tw Cen MT" panose="020B0602020104020603" pitchFamily="34" charset="0"/>
              </a:rPr>
              <a:t> FORUM</a:t>
            </a:r>
            <a:endParaRPr lang="en-US" sz="2800" b="1" dirty="0">
              <a:solidFill>
                <a:srgbClr val="FEC630"/>
              </a:solidFill>
              <a:latin typeface="Tw Cen MT" panose="020B0602020104020603" pitchFamily="34" charset="0"/>
            </a:endParaRPr>
          </a:p>
        </p:txBody>
      </p:sp>
      <p:grpSp>
        <p:nvGrpSpPr>
          <p:cNvPr id="2" name="Group 1">
            <a:extLst>
              <a:ext uri="{FF2B5EF4-FFF2-40B4-BE49-F238E27FC236}">
                <a16:creationId xmlns="" xmlns:a16="http://schemas.microsoft.com/office/drawing/2014/main" id="{711450F4-A7BD-494E-BD71-C6C5EB8D03D1}"/>
              </a:ext>
            </a:extLst>
          </p:cNvPr>
          <p:cNvGrpSpPr/>
          <p:nvPr/>
        </p:nvGrpSpPr>
        <p:grpSpPr>
          <a:xfrm>
            <a:off x="3101220" y="1755914"/>
            <a:ext cx="1275682" cy="1275682"/>
            <a:chOff x="3063120" y="1755914"/>
            <a:chExt cx="1275682" cy="1275682"/>
          </a:xfrm>
        </p:grpSpPr>
        <p:sp>
          <p:nvSpPr>
            <p:cNvPr id="120" name="Teardrop 119">
              <a:extLst>
                <a:ext uri="{FF2B5EF4-FFF2-40B4-BE49-F238E27FC236}">
                  <a16:creationId xmlns="" xmlns:a16="http://schemas.microsoft.com/office/drawing/2014/main" id="{5E489B47-B2BB-4EFB-8EC4-21C10615E463}"/>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 xmlns:a16="http://schemas.microsoft.com/office/drawing/2014/main" id="{862B435C-D1B2-4C1C-B995-8D888E87C5D7}"/>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a:extLst>
                <a:ext uri="{FF2B5EF4-FFF2-40B4-BE49-F238E27FC236}">
                  <a16:creationId xmlns="" xmlns:a16="http://schemas.microsoft.com/office/drawing/2014/main" id="{262C0D94-FE17-421D-AA32-BD4AFE13E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3" name="Group 2">
            <a:extLst>
              <a:ext uri="{FF2B5EF4-FFF2-40B4-BE49-F238E27FC236}">
                <a16:creationId xmlns="" xmlns:a16="http://schemas.microsoft.com/office/drawing/2014/main" id="{191C1607-C8B7-4B99-9DC5-3321A9E92D49}"/>
              </a:ext>
            </a:extLst>
          </p:cNvPr>
          <p:cNvGrpSpPr/>
          <p:nvPr/>
        </p:nvGrpSpPr>
        <p:grpSpPr>
          <a:xfrm>
            <a:off x="5280540" y="1755914"/>
            <a:ext cx="1275682" cy="1275682"/>
            <a:chOff x="5242440" y="1755914"/>
            <a:chExt cx="1275682" cy="1275682"/>
          </a:xfrm>
        </p:grpSpPr>
        <p:sp>
          <p:nvSpPr>
            <p:cNvPr id="124" name="Teardrop 123">
              <a:extLst>
                <a:ext uri="{FF2B5EF4-FFF2-40B4-BE49-F238E27FC236}">
                  <a16:creationId xmlns="" xmlns:a16="http://schemas.microsoft.com/office/drawing/2014/main" id="{A44D7BEA-70F0-4773-A72C-A5B9951D3536}"/>
                </a:ext>
              </a:extLst>
            </p:cNvPr>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 xmlns:a16="http://schemas.microsoft.com/office/drawing/2014/main" id="{1431DABB-47B8-4640-BD39-9CC7E2CDA115}"/>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Picture 131">
              <a:extLst>
                <a:ext uri="{FF2B5EF4-FFF2-40B4-BE49-F238E27FC236}">
                  <a16:creationId xmlns="" xmlns:a16="http://schemas.microsoft.com/office/drawing/2014/main" id="{B5EEDA48-5891-495E-A9A5-8AEE83947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nvGrpSpPr>
          <p:cNvPr id="4" name="Group 3">
            <a:extLst>
              <a:ext uri="{FF2B5EF4-FFF2-40B4-BE49-F238E27FC236}">
                <a16:creationId xmlns="" xmlns:a16="http://schemas.microsoft.com/office/drawing/2014/main" id="{FA807BE1-996E-4364-AC05-CAC8C826377C}"/>
              </a:ext>
            </a:extLst>
          </p:cNvPr>
          <p:cNvGrpSpPr/>
          <p:nvPr/>
        </p:nvGrpSpPr>
        <p:grpSpPr>
          <a:xfrm>
            <a:off x="7391281" y="1755914"/>
            <a:ext cx="1275682" cy="1275682"/>
            <a:chOff x="7353181" y="1755914"/>
            <a:chExt cx="1275682" cy="1275682"/>
          </a:xfrm>
        </p:grpSpPr>
        <p:sp>
          <p:nvSpPr>
            <p:cNvPr id="128" name="Teardrop 127">
              <a:extLst>
                <a:ext uri="{FF2B5EF4-FFF2-40B4-BE49-F238E27FC236}">
                  <a16:creationId xmlns="" xmlns:a16="http://schemas.microsoft.com/office/drawing/2014/main" id="{76257F1B-992C-4717-A6A2-EDE25A4F31C3}"/>
                </a:ext>
              </a:extLst>
            </p:cNvPr>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 xmlns:a16="http://schemas.microsoft.com/office/drawing/2014/main" id="{CBB174F9-BA66-486F-BC62-F2720CED100C}"/>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Picture 132">
              <a:extLst>
                <a:ext uri="{FF2B5EF4-FFF2-40B4-BE49-F238E27FC236}">
                  <a16:creationId xmlns="" xmlns:a16="http://schemas.microsoft.com/office/drawing/2014/main" id="{58BE45EE-A44E-41D8-8C13-099C1F70EF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spTree>
    <p:extLst>
      <p:ext uri="{BB962C8B-B14F-4D97-AF65-F5344CB8AC3E}">
        <p14:creationId xmlns:p14="http://schemas.microsoft.com/office/powerpoint/2010/main" val="26244992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p:cTn id="7" dur="250" fill="hold"/>
                                        <p:tgtEl>
                                          <p:spTgt spid="97"/>
                                        </p:tgtEl>
                                        <p:attrNameLst>
                                          <p:attrName>ppt_w</p:attrName>
                                        </p:attrNameLst>
                                      </p:cBhvr>
                                      <p:tavLst>
                                        <p:tav tm="0">
                                          <p:val>
                                            <p:fltVal val="0"/>
                                          </p:val>
                                        </p:tav>
                                        <p:tav tm="100000">
                                          <p:val>
                                            <p:strVal val="#ppt_w"/>
                                          </p:val>
                                        </p:tav>
                                      </p:tavLst>
                                    </p:anim>
                                    <p:anim calcmode="lin" valueType="num">
                                      <p:cBhvr>
                                        <p:cTn id="8" dur="250" fill="hold"/>
                                        <p:tgtEl>
                                          <p:spTgt spid="97"/>
                                        </p:tgtEl>
                                        <p:attrNameLst>
                                          <p:attrName>ppt_h</p:attrName>
                                        </p:attrNameLst>
                                      </p:cBhvr>
                                      <p:tavLst>
                                        <p:tav tm="0">
                                          <p:val>
                                            <p:fltVal val="0"/>
                                          </p:val>
                                        </p:tav>
                                        <p:tav tm="100000">
                                          <p:val>
                                            <p:strVal val="#ppt_h"/>
                                          </p:val>
                                        </p:tav>
                                      </p:tavLst>
                                    </p:anim>
                                    <p:animEffect transition="in" filter="fade">
                                      <p:cBhvr>
                                        <p:cTn id="9" dur="250"/>
                                        <p:tgtEl>
                                          <p:spTgt spid="97"/>
                                        </p:tgtEl>
                                      </p:cBhvr>
                                    </p:animEffect>
                                  </p:childTnLst>
                                </p:cTn>
                              </p:par>
                            </p:childTnLst>
                          </p:cTn>
                        </p:par>
                        <p:par>
                          <p:cTn id="10" fill="hold">
                            <p:stCondLst>
                              <p:cond delay="250"/>
                            </p:stCondLst>
                            <p:childTnLst>
                              <p:par>
                                <p:cTn id="11" presetID="53" presetClass="entr" presetSubtype="16" fill="hold" grpId="0" nodeType="afterEffect">
                                  <p:stCondLst>
                                    <p:cond delay="0"/>
                                  </p:stCondLst>
                                  <p:childTnLst>
                                    <p:set>
                                      <p:cBhvr>
                                        <p:cTn id="12" dur="1" fill="hold">
                                          <p:stCondLst>
                                            <p:cond delay="0"/>
                                          </p:stCondLst>
                                        </p:cTn>
                                        <p:tgtEl>
                                          <p:spTgt spid="110"/>
                                        </p:tgtEl>
                                        <p:attrNameLst>
                                          <p:attrName>style.visibility</p:attrName>
                                        </p:attrNameLst>
                                      </p:cBhvr>
                                      <p:to>
                                        <p:strVal val="visible"/>
                                      </p:to>
                                    </p:set>
                                    <p:anim calcmode="lin" valueType="num">
                                      <p:cBhvr>
                                        <p:cTn id="13" dur="250" fill="hold"/>
                                        <p:tgtEl>
                                          <p:spTgt spid="110"/>
                                        </p:tgtEl>
                                        <p:attrNameLst>
                                          <p:attrName>ppt_w</p:attrName>
                                        </p:attrNameLst>
                                      </p:cBhvr>
                                      <p:tavLst>
                                        <p:tav tm="0">
                                          <p:val>
                                            <p:fltVal val="0"/>
                                          </p:val>
                                        </p:tav>
                                        <p:tav tm="100000">
                                          <p:val>
                                            <p:strVal val="#ppt_w"/>
                                          </p:val>
                                        </p:tav>
                                      </p:tavLst>
                                    </p:anim>
                                    <p:anim calcmode="lin" valueType="num">
                                      <p:cBhvr>
                                        <p:cTn id="14" dur="250" fill="hold"/>
                                        <p:tgtEl>
                                          <p:spTgt spid="110"/>
                                        </p:tgtEl>
                                        <p:attrNameLst>
                                          <p:attrName>ppt_h</p:attrName>
                                        </p:attrNameLst>
                                      </p:cBhvr>
                                      <p:tavLst>
                                        <p:tav tm="0">
                                          <p:val>
                                            <p:fltVal val="0"/>
                                          </p:val>
                                        </p:tav>
                                        <p:tav tm="100000">
                                          <p:val>
                                            <p:strVal val="#ppt_h"/>
                                          </p:val>
                                        </p:tav>
                                      </p:tavLst>
                                    </p:anim>
                                    <p:animEffect transition="in" filter="fade">
                                      <p:cBhvr>
                                        <p:cTn id="15" dur="250"/>
                                        <p:tgtEl>
                                          <p:spTgt spid="110"/>
                                        </p:tgtEl>
                                      </p:cBhvr>
                                    </p:animEffect>
                                  </p:childTnLst>
                                </p:cTn>
                              </p:par>
                            </p:childTnLst>
                          </p:cTn>
                        </p:par>
                        <p:par>
                          <p:cTn id="16" fill="hold">
                            <p:stCondLst>
                              <p:cond delay="500"/>
                            </p:stCondLst>
                            <p:childTnLst>
                              <p:par>
                                <p:cTn id="17" presetID="53" presetClass="entr" presetSubtype="16"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250" fill="hold"/>
                                        <p:tgtEl>
                                          <p:spTgt spid="2"/>
                                        </p:tgtEl>
                                        <p:attrNameLst>
                                          <p:attrName>ppt_w</p:attrName>
                                        </p:attrNameLst>
                                      </p:cBhvr>
                                      <p:tavLst>
                                        <p:tav tm="0">
                                          <p:val>
                                            <p:fltVal val="0"/>
                                          </p:val>
                                        </p:tav>
                                        <p:tav tm="100000">
                                          <p:val>
                                            <p:strVal val="#ppt_w"/>
                                          </p:val>
                                        </p:tav>
                                      </p:tavLst>
                                    </p:anim>
                                    <p:anim calcmode="lin" valueType="num">
                                      <p:cBhvr>
                                        <p:cTn id="20" dur="250" fill="hold"/>
                                        <p:tgtEl>
                                          <p:spTgt spid="2"/>
                                        </p:tgtEl>
                                        <p:attrNameLst>
                                          <p:attrName>ppt_h</p:attrName>
                                        </p:attrNameLst>
                                      </p:cBhvr>
                                      <p:tavLst>
                                        <p:tav tm="0">
                                          <p:val>
                                            <p:fltVal val="0"/>
                                          </p:val>
                                        </p:tav>
                                        <p:tav tm="100000">
                                          <p:val>
                                            <p:strVal val="#ppt_h"/>
                                          </p:val>
                                        </p:tav>
                                      </p:tavLst>
                                    </p:anim>
                                    <p:animEffect transition="in" filter="fade">
                                      <p:cBhvr>
                                        <p:cTn id="21" dur="250"/>
                                        <p:tgtEl>
                                          <p:spTgt spid="2"/>
                                        </p:tgtEl>
                                      </p:cBhvr>
                                    </p:animEffect>
                                  </p:childTnLst>
                                </p:cTn>
                              </p:par>
                            </p:childTnLst>
                          </p:cTn>
                        </p:par>
                        <p:par>
                          <p:cTn id="22" fill="hold">
                            <p:stCondLst>
                              <p:cond delay="750"/>
                            </p:stCondLst>
                            <p:childTnLst>
                              <p:par>
                                <p:cTn id="23" presetID="42" presetClass="entr" presetSubtype="0" fill="hold" nodeType="afterEffect">
                                  <p:stCondLst>
                                    <p:cond delay="0"/>
                                  </p:stCondLst>
                                  <p:childTnLst>
                                    <p:set>
                                      <p:cBhvr>
                                        <p:cTn id="24" dur="1" fill="hold">
                                          <p:stCondLst>
                                            <p:cond delay="0"/>
                                          </p:stCondLst>
                                        </p:cTn>
                                        <p:tgtEl>
                                          <p:spTgt spid="107"/>
                                        </p:tgtEl>
                                        <p:attrNameLst>
                                          <p:attrName>style.visibility</p:attrName>
                                        </p:attrNameLst>
                                      </p:cBhvr>
                                      <p:to>
                                        <p:strVal val="visible"/>
                                      </p:to>
                                    </p:set>
                                    <p:animEffect transition="in" filter="fade">
                                      <p:cBhvr>
                                        <p:cTn id="25" dur="250"/>
                                        <p:tgtEl>
                                          <p:spTgt spid="107"/>
                                        </p:tgtEl>
                                      </p:cBhvr>
                                    </p:animEffect>
                                    <p:anim calcmode="lin" valueType="num">
                                      <p:cBhvr>
                                        <p:cTn id="26" dur="250" fill="hold"/>
                                        <p:tgtEl>
                                          <p:spTgt spid="107"/>
                                        </p:tgtEl>
                                        <p:attrNameLst>
                                          <p:attrName>ppt_x</p:attrName>
                                        </p:attrNameLst>
                                      </p:cBhvr>
                                      <p:tavLst>
                                        <p:tav tm="0">
                                          <p:val>
                                            <p:strVal val="#ppt_x"/>
                                          </p:val>
                                        </p:tav>
                                        <p:tav tm="100000">
                                          <p:val>
                                            <p:strVal val="#ppt_x"/>
                                          </p:val>
                                        </p:tav>
                                      </p:tavLst>
                                    </p:anim>
                                    <p:anim calcmode="lin" valueType="num">
                                      <p:cBhvr>
                                        <p:cTn id="27" dur="250" fill="hold"/>
                                        <p:tgtEl>
                                          <p:spTgt spid="107"/>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22" presetClass="entr" presetSubtype="8" fill="hold" nodeType="afterEffect">
                                  <p:stCondLst>
                                    <p:cond delay="250"/>
                                  </p:stCondLst>
                                  <p:childTnLst>
                                    <p:set>
                                      <p:cBhvr>
                                        <p:cTn id="30" dur="1" fill="hold">
                                          <p:stCondLst>
                                            <p:cond delay="0"/>
                                          </p:stCondLst>
                                        </p:cTn>
                                        <p:tgtEl>
                                          <p:spTgt spid="96"/>
                                        </p:tgtEl>
                                        <p:attrNameLst>
                                          <p:attrName>style.visibility</p:attrName>
                                        </p:attrNameLst>
                                      </p:cBhvr>
                                      <p:to>
                                        <p:strVal val="visible"/>
                                      </p:to>
                                    </p:set>
                                    <p:animEffect transition="in" filter="wipe(left)">
                                      <p:cBhvr>
                                        <p:cTn id="31" dur="500"/>
                                        <p:tgtEl>
                                          <p:spTgt spid="96"/>
                                        </p:tgtEl>
                                      </p:cBhvr>
                                    </p:animEffect>
                                  </p:childTnLst>
                                </p:cTn>
                              </p:par>
                            </p:childTnLst>
                          </p:cTn>
                        </p:par>
                        <p:par>
                          <p:cTn id="32" fill="hold">
                            <p:stCondLst>
                              <p:cond delay="1750"/>
                            </p:stCondLst>
                            <p:childTnLst>
                              <p:par>
                                <p:cTn id="33" presetID="53" presetClass="entr" presetSubtype="16" fill="hold" nodeType="afterEffect">
                                  <p:stCondLst>
                                    <p:cond delay="0"/>
                                  </p:stCondLst>
                                  <p:childTnLst>
                                    <p:set>
                                      <p:cBhvr>
                                        <p:cTn id="34" dur="1" fill="hold">
                                          <p:stCondLst>
                                            <p:cond delay="0"/>
                                          </p:stCondLst>
                                        </p:cTn>
                                        <p:tgtEl>
                                          <p:spTgt spid="101"/>
                                        </p:tgtEl>
                                        <p:attrNameLst>
                                          <p:attrName>style.visibility</p:attrName>
                                        </p:attrNameLst>
                                      </p:cBhvr>
                                      <p:to>
                                        <p:strVal val="visible"/>
                                      </p:to>
                                    </p:set>
                                    <p:anim calcmode="lin" valueType="num">
                                      <p:cBhvr>
                                        <p:cTn id="35" dur="250" fill="hold"/>
                                        <p:tgtEl>
                                          <p:spTgt spid="101"/>
                                        </p:tgtEl>
                                        <p:attrNameLst>
                                          <p:attrName>ppt_w</p:attrName>
                                        </p:attrNameLst>
                                      </p:cBhvr>
                                      <p:tavLst>
                                        <p:tav tm="0">
                                          <p:val>
                                            <p:fltVal val="0"/>
                                          </p:val>
                                        </p:tav>
                                        <p:tav tm="100000">
                                          <p:val>
                                            <p:strVal val="#ppt_w"/>
                                          </p:val>
                                        </p:tav>
                                      </p:tavLst>
                                    </p:anim>
                                    <p:anim calcmode="lin" valueType="num">
                                      <p:cBhvr>
                                        <p:cTn id="36" dur="250" fill="hold"/>
                                        <p:tgtEl>
                                          <p:spTgt spid="101"/>
                                        </p:tgtEl>
                                        <p:attrNameLst>
                                          <p:attrName>ppt_h</p:attrName>
                                        </p:attrNameLst>
                                      </p:cBhvr>
                                      <p:tavLst>
                                        <p:tav tm="0">
                                          <p:val>
                                            <p:fltVal val="0"/>
                                          </p:val>
                                        </p:tav>
                                        <p:tav tm="100000">
                                          <p:val>
                                            <p:strVal val="#ppt_h"/>
                                          </p:val>
                                        </p:tav>
                                      </p:tavLst>
                                    </p:anim>
                                    <p:animEffect transition="in" filter="fade">
                                      <p:cBhvr>
                                        <p:cTn id="37" dur="250"/>
                                        <p:tgtEl>
                                          <p:spTgt spid="101"/>
                                        </p:tgtEl>
                                      </p:cBhvr>
                                    </p:animEffect>
                                  </p:childTnLst>
                                </p:cTn>
                              </p:par>
                            </p:childTnLst>
                          </p:cTn>
                        </p:par>
                        <p:par>
                          <p:cTn id="38" fill="hold">
                            <p:stCondLst>
                              <p:cond delay="2000"/>
                            </p:stCondLst>
                            <p:childTnLst>
                              <p:par>
                                <p:cTn id="39" presetID="53" presetClass="entr" presetSubtype="16"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250" fill="hold"/>
                                        <p:tgtEl>
                                          <p:spTgt spid="3"/>
                                        </p:tgtEl>
                                        <p:attrNameLst>
                                          <p:attrName>ppt_w</p:attrName>
                                        </p:attrNameLst>
                                      </p:cBhvr>
                                      <p:tavLst>
                                        <p:tav tm="0">
                                          <p:val>
                                            <p:fltVal val="0"/>
                                          </p:val>
                                        </p:tav>
                                        <p:tav tm="100000">
                                          <p:val>
                                            <p:strVal val="#ppt_w"/>
                                          </p:val>
                                        </p:tav>
                                      </p:tavLst>
                                    </p:anim>
                                    <p:anim calcmode="lin" valueType="num">
                                      <p:cBhvr>
                                        <p:cTn id="42" dur="250" fill="hold"/>
                                        <p:tgtEl>
                                          <p:spTgt spid="3"/>
                                        </p:tgtEl>
                                        <p:attrNameLst>
                                          <p:attrName>ppt_h</p:attrName>
                                        </p:attrNameLst>
                                      </p:cBhvr>
                                      <p:tavLst>
                                        <p:tav tm="0">
                                          <p:val>
                                            <p:fltVal val="0"/>
                                          </p:val>
                                        </p:tav>
                                        <p:tav tm="100000">
                                          <p:val>
                                            <p:strVal val="#ppt_h"/>
                                          </p:val>
                                        </p:tav>
                                      </p:tavLst>
                                    </p:anim>
                                    <p:animEffect transition="in" filter="fade">
                                      <p:cBhvr>
                                        <p:cTn id="43" dur="250"/>
                                        <p:tgtEl>
                                          <p:spTgt spid="3"/>
                                        </p:tgtEl>
                                      </p:cBhvr>
                                    </p:animEffect>
                                  </p:childTnLst>
                                </p:cTn>
                              </p:par>
                            </p:childTnLst>
                          </p:cTn>
                        </p:par>
                        <p:par>
                          <p:cTn id="44" fill="hold">
                            <p:stCondLst>
                              <p:cond delay="2250"/>
                            </p:stCondLst>
                            <p:childTnLst>
                              <p:par>
                                <p:cTn id="45" presetID="53" presetClass="entr" presetSubtype="16" fill="hold" grpId="0" nodeType="afterEffect">
                                  <p:stCondLst>
                                    <p:cond delay="0"/>
                                  </p:stCondLst>
                                  <p:childTnLst>
                                    <p:set>
                                      <p:cBhvr>
                                        <p:cTn id="46" dur="1" fill="hold">
                                          <p:stCondLst>
                                            <p:cond delay="0"/>
                                          </p:stCondLst>
                                        </p:cTn>
                                        <p:tgtEl>
                                          <p:spTgt spid="114"/>
                                        </p:tgtEl>
                                        <p:attrNameLst>
                                          <p:attrName>style.visibility</p:attrName>
                                        </p:attrNameLst>
                                      </p:cBhvr>
                                      <p:to>
                                        <p:strVal val="visible"/>
                                      </p:to>
                                    </p:set>
                                    <p:anim calcmode="lin" valueType="num">
                                      <p:cBhvr>
                                        <p:cTn id="47" dur="250" fill="hold"/>
                                        <p:tgtEl>
                                          <p:spTgt spid="114"/>
                                        </p:tgtEl>
                                        <p:attrNameLst>
                                          <p:attrName>ppt_w</p:attrName>
                                        </p:attrNameLst>
                                      </p:cBhvr>
                                      <p:tavLst>
                                        <p:tav tm="0">
                                          <p:val>
                                            <p:fltVal val="0"/>
                                          </p:val>
                                        </p:tav>
                                        <p:tav tm="100000">
                                          <p:val>
                                            <p:strVal val="#ppt_w"/>
                                          </p:val>
                                        </p:tav>
                                      </p:tavLst>
                                    </p:anim>
                                    <p:anim calcmode="lin" valueType="num">
                                      <p:cBhvr>
                                        <p:cTn id="48" dur="250" fill="hold"/>
                                        <p:tgtEl>
                                          <p:spTgt spid="114"/>
                                        </p:tgtEl>
                                        <p:attrNameLst>
                                          <p:attrName>ppt_h</p:attrName>
                                        </p:attrNameLst>
                                      </p:cBhvr>
                                      <p:tavLst>
                                        <p:tav tm="0">
                                          <p:val>
                                            <p:fltVal val="0"/>
                                          </p:val>
                                        </p:tav>
                                        <p:tav tm="100000">
                                          <p:val>
                                            <p:strVal val="#ppt_h"/>
                                          </p:val>
                                        </p:tav>
                                      </p:tavLst>
                                    </p:anim>
                                    <p:animEffect transition="in" filter="fade">
                                      <p:cBhvr>
                                        <p:cTn id="49" dur="250"/>
                                        <p:tgtEl>
                                          <p:spTgt spid="114"/>
                                        </p:tgtEl>
                                      </p:cBhvr>
                                    </p:animEffect>
                                  </p:childTnLst>
                                </p:cTn>
                              </p:par>
                            </p:childTnLst>
                          </p:cTn>
                        </p:par>
                        <p:par>
                          <p:cTn id="50" fill="hold">
                            <p:stCondLst>
                              <p:cond delay="2500"/>
                            </p:stCondLst>
                            <p:childTnLst>
                              <p:par>
                                <p:cTn id="51" presetID="42" presetClass="entr" presetSubtype="0" fill="hold" nodeType="afterEffect">
                                  <p:stCondLst>
                                    <p:cond delay="0"/>
                                  </p:stCondLst>
                                  <p:childTnLst>
                                    <p:set>
                                      <p:cBhvr>
                                        <p:cTn id="52" dur="1" fill="hold">
                                          <p:stCondLst>
                                            <p:cond delay="0"/>
                                          </p:stCondLst>
                                        </p:cTn>
                                        <p:tgtEl>
                                          <p:spTgt spid="111"/>
                                        </p:tgtEl>
                                        <p:attrNameLst>
                                          <p:attrName>style.visibility</p:attrName>
                                        </p:attrNameLst>
                                      </p:cBhvr>
                                      <p:to>
                                        <p:strVal val="visible"/>
                                      </p:to>
                                    </p:set>
                                    <p:animEffect transition="in" filter="fade">
                                      <p:cBhvr>
                                        <p:cTn id="53" dur="250"/>
                                        <p:tgtEl>
                                          <p:spTgt spid="111"/>
                                        </p:tgtEl>
                                      </p:cBhvr>
                                    </p:animEffect>
                                    <p:anim calcmode="lin" valueType="num">
                                      <p:cBhvr>
                                        <p:cTn id="54" dur="250" fill="hold"/>
                                        <p:tgtEl>
                                          <p:spTgt spid="111"/>
                                        </p:tgtEl>
                                        <p:attrNameLst>
                                          <p:attrName>ppt_x</p:attrName>
                                        </p:attrNameLst>
                                      </p:cBhvr>
                                      <p:tavLst>
                                        <p:tav tm="0">
                                          <p:val>
                                            <p:strVal val="#ppt_x"/>
                                          </p:val>
                                        </p:tav>
                                        <p:tav tm="100000">
                                          <p:val>
                                            <p:strVal val="#ppt_x"/>
                                          </p:val>
                                        </p:tav>
                                      </p:tavLst>
                                    </p:anim>
                                    <p:anim calcmode="lin" valueType="num">
                                      <p:cBhvr>
                                        <p:cTn id="55" dur="250" fill="hold"/>
                                        <p:tgtEl>
                                          <p:spTgt spid="111"/>
                                        </p:tgtEl>
                                        <p:attrNameLst>
                                          <p:attrName>ppt_y</p:attrName>
                                        </p:attrNameLst>
                                      </p:cBhvr>
                                      <p:tavLst>
                                        <p:tav tm="0">
                                          <p:val>
                                            <p:strVal val="#ppt_y+.1"/>
                                          </p:val>
                                        </p:tav>
                                        <p:tav tm="100000">
                                          <p:val>
                                            <p:strVal val="#ppt_y"/>
                                          </p:val>
                                        </p:tav>
                                      </p:tavLst>
                                    </p:anim>
                                  </p:childTnLst>
                                </p:cTn>
                              </p:par>
                            </p:childTnLst>
                          </p:cTn>
                        </p:par>
                        <p:par>
                          <p:cTn id="56" fill="hold">
                            <p:stCondLst>
                              <p:cond delay="2750"/>
                            </p:stCondLst>
                            <p:childTnLst>
                              <p:par>
                                <p:cTn id="57" presetID="22" presetClass="entr" presetSubtype="8" fill="hold" nodeType="afterEffect">
                                  <p:stCondLst>
                                    <p:cond delay="250"/>
                                  </p:stCondLst>
                                  <p:childTnLst>
                                    <p:set>
                                      <p:cBhvr>
                                        <p:cTn id="58" dur="1" fill="hold">
                                          <p:stCondLst>
                                            <p:cond delay="0"/>
                                          </p:stCondLst>
                                        </p:cTn>
                                        <p:tgtEl>
                                          <p:spTgt spid="100"/>
                                        </p:tgtEl>
                                        <p:attrNameLst>
                                          <p:attrName>style.visibility</p:attrName>
                                        </p:attrNameLst>
                                      </p:cBhvr>
                                      <p:to>
                                        <p:strVal val="visible"/>
                                      </p:to>
                                    </p:set>
                                    <p:animEffect transition="in" filter="wipe(left)">
                                      <p:cBhvr>
                                        <p:cTn id="59" dur="500"/>
                                        <p:tgtEl>
                                          <p:spTgt spid="100"/>
                                        </p:tgtEl>
                                      </p:cBhvr>
                                    </p:animEffect>
                                  </p:childTnLst>
                                </p:cTn>
                              </p:par>
                            </p:childTnLst>
                          </p:cTn>
                        </p:par>
                        <p:par>
                          <p:cTn id="60" fill="hold">
                            <p:stCondLst>
                              <p:cond delay="3500"/>
                            </p:stCondLst>
                            <p:childTnLst>
                              <p:par>
                                <p:cTn id="61" presetID="53" presetClass="entr" presetSubtype="16" fill="hold" nodeType="afterEffect">
                                  <p:stCondLst>
                                    <p:cond delay="0"/>
                                  </p:stCondLst>
                                  <p:childTnLst>
                                    <p:set>
                                      <p:cBhvr>
                                        <p:cTn id="62" dur="1" fill="hold">
                                          <p:stCondLst>
                                            <p:cond delay="0"/>
                                          </p:stCondLst>
                                        </p:cTn>
                                        <p:tgtEl>
                                          <p:spTgt spid="104"/>
                                        </p:tgtEl>
                                        <p:attrNameLst>
                                          <p:attrName>style.visibility</p:attrName>
                                        </p:attrNameLst>
                                      </p:cBhvr>
                                      <p:to>
                                        <p:strVal val="visible"/>
                                      </p:to>
                                    </p:set>
                                    <p:anim calcmode="lin" valueType="num">
                                      <p:cBhvr>
                                        <p:cTn id="63" dur="250" fill="hold"/>
                                        <p:tgtEl>
                                          <p:spTgt spid="104"/>
                                        </p:tgtEl>
                                        <p:attrNameLst>
                                          <p:attrName>ppt_w</p:attrName>
                                        </p:attrNameLst>
                                      </p:cBhvr>
                                      <p:tavLst>
                                        <p:tav tm="0">
                                          <p:val>
                                            <p:fltVal val="0"/>
                                          </p:val>
                                        </p:tav>
                                        <p:tav tm="100000">
                                          <p:val>
                                            <p:strVal val="#ppt_w"/>
                                          </p:val>
                                        </p:tav>
                                      </p:tavLst>
                                    </p:anim>
                                    <p:anim calcmode="lin" valueType="num">
                                      <p:cBhvr>
                                        <p:cTn id="64" dur="250" fill="hold"/>
                                        <p:tgtEl>
                                          <p:spTgt spid="104"/>
                                        </p:tgtEl>
                                        <p:attrNameLst>
                                          <p:attrName>ppt_h</p:attrName>
                                        </p:attrNameLst>
                                      </p:cBhvr>
                                      <p:tavLst>
                                        <p:tav tm="0">
                                          <p:val>
                                            <p:fltVal val="0"/>
                                          </p:val>
                                        </p:tav>
                                        <p:tav tm="100000">
                                          <p:val>
                                            <p:strVal val="#ppt_h"/>
                                          </p:val>
                                        </p:tav>
                                      </p:tavLst>
                                    </p:anim>
                                    <p:animEffect transition="in" filter="fade">
                                      <p:cBhvr>
                                        <p:cTn id="65" dur="250"/>
                                        <p:tgtEl>
                                          <p:spTgt spid="104"/>
                                        </p:tgtEl>
                                      </p:cBhvr>
                                    </p:animEffect>
                                  </p:childTnLst>
                                </p:cTn>
                              </p:par>
                            </p:childTnLst>
                          </p:cTn>
                        </p:par>
                        <p:par>
                          <p:cTn id="66" fill="hold">
                            <p:stCondLst>
                              <p:cond delay="3750"/>
                            </p:stCondLst>
                            <p:childTnLst>
                              <p:par>
                                <p:cTn id="67" presetID="53" presetClass="entr" presetSubtype="16" fill="hold" grpId="0" nodeType="afterEffect">
                                  <p:stCondLst>
                                    <p:cond delay="0"/>
                                  </p:stCondLst>
                                  <p:childTnLst>
                                    <p:set>
                                      <p:cBhvr>
                                        <p:cTn id="68" dur="1" fill="hold">
                                          <p:stCondLst>
                                            <p:cond delay="0"/>
                                          </p:stCondLst>
                                        </p:cTn>
                                        <p:tgtEl>
                                          <p:spTgt spid="118"/>
                                        </p:tgtEl>
                                        <p:attrNameLst>
                                          <p:attrName>style.visibility</p:attrName>
                                        </p:attrNameLst>
                                      </p:cBhvr>
                                      <p:to>
                                        <p:strVal val="visible"/>
                                      </p:to>
                                    </p:set>
                                    <p:anim calcmode="lin" valueType="num">
                                      <p:cBhvr>
                                        <p:cTn id="69" dur="250" fill="hold"/>
                                        <p:tgtEl>
                                          <p:spTgt spid="118"/>
                                        </p:tgtEl>
                                        <p:attrNameLst>
                                          <p:attrName>ppt_w</p:attrName>
                                        </p:attrNameLst>
                                      </p:cBhvr>
                                      <p:tavLst>
                                        <p:tav tm="0">
                                          <p:val>
                                            <p:fltVal val="0"/>
                                          </p:val>
                                        </p:tav>
                                        <p:tav tm="100000">
                                          <p:val>
                                            <p:strVal val="#ppt_w"/>
                                          </p:val>
                                        </p:tav>
                                      </p:tavLst>
                                    </p:anim>
                                    <p:anim calcmode="lin" valueType="num">
                                      <p:cBhvr>
                                        <p:cTn id="70" dur="250" fill="hold"/>
                                        <p:tgtEl>
                                          <p:spTgt spid="118"/>
                                        </p:tgtEl>
                                        <p:attrNameLst>
                                          <p:attrName>ppt_h</p:attrName>
                                        </p:attrNameLst>
                                      </p:cBhvr>
                                      <p:tavLst>
                                        <p:tav tm="0">
                                          <p:val>
                                            <p:fltVal val="0"/>
                                          </p:val>
                                        </p:tav>
                                        <p:tav tm="100000">
                                          <p:val>
                                            <p:strVal val="#ppt_h"/>
                                          </p:val>
                                        </p:tav>
                                      </p:tavLst>
                                    </p:anim>
                                    <p:animEffect transition="in" filter="fade">
                                      <p:cBhvr>
                                        <p:cTn id="71" dur="250"/>
                                        <p:tgtEl>
                                          <p:spTgt spid="118"/>
                                        </p:tgtEl>
                                      </p:cBhvr>
                                    </p:animEffect>
                                  </p:childTnLst>
                                </p:cTn>
                              </p:par>
                            </p:childTnLst>
                          </p:cTn>
                        </p:par>
                        <p:par>
                          <p:cTn id="72" fill="hold">
                            <p:stCondLst>
                              <p:cond delay="4000"/>
                            </p:stCondLst>
                            <p:childTnLst>
                              <p:par>
                                <p:cTn id="73" presetID="42" presetClass="entr" presetSubtype="0" fill="hold" nodeType="afterEffect">
                                  <p:stCondLst>
                                    <p:cond delay="0"/>
                                  </p:stCondLst>
                                  <p:childTnLst>
                                    <p:set>
                                      <p:cBhvr>
                                        <p:cTn id="74" dur="1" fill="hold">
                                          <p:stCondLst>
                                            <p:cond delay="0"/>
                                          </p:stCondLst>
                                        </p:cTn>
                                        <p:tgtEl>
                                          <p:spTgt spid="115"/>
                                        </p:tgtEl>
                                        <p:attrNameLst>
                                          <p:attrName>style.visibility</p:attrName>
                                        </p:attrNameLst>
                                      </p:cBhvr>
                                      <p:to>
                                        <p:strVal val="visible"/>
                                      </p:to>
                                    </p:set>
                                    <p:animEffect transition="in" filter="fade">
                                      <p:cBhvr>
                                        <p:cTn id="75" dur="250"/>
                                        <p:tgtEl>
                                          <p:spTgt spid="115"/>
                                        </p:tgtEl>
                                      </p:cBhvr>
                                    </p:animEffect>
                                    <p:anim calcmode="lin" valueType="num">
                                      <p:cBhvr>
                                        <p:cTn id="76" dur="250" fill="hold"/>
                                        <p:tgtEl>
                                          <p:spTgt spid="115"/>
                                        </p:tgtEl>
                                        <p:attrNameLst>
                                          <p:attrName>ppt_x</p:attrName>
                                        </p:attrNameLst>
                                      </p:cBhvr>
                                      <p:tavLst>
                                        <p:tav tm="0">
                                          <p:val>
                                            <p:strVal val="#ppt_x"/>
                                          </p:val>
                                        </p:tav>
                                        <p:tav tm="100000">
                                          <p:val>
                                            <p:strVal val="#ppt_x"/>
                                          </p:val>
                                        </p:tav>
                                      </p:tavLst>
                                    </p:anim>
                                    <p:anim calcmode="lin" valueType="num">
                                      <p:cBhvr>
                                        <p:cTn id="77" dur="250" fill="hold"/>
                                        <p:tgtEl>
                                          <p:spTgt spid="115"/>
                                        </p:tgtEl>
                                        <p:attrNameLst>
                                          <p:attrName>ppt_y</p:attrName>
                                        </p:attrNameLst>
                                      </p:cBhvr>
                                      <p:tavLst>
                                        <p:tav tm="0">
                                          <p:val>
                                            <p:strVal val="#ppt_y+.1"/>
                                          </p:val>
                                        </p:tav>
                                        <p:tav tm="100000">
                                          <p:val>
                                            <p:strVal val="#ppt_y"/>
                                          </p:val>
                                        </p:tav>
                                      </p:tavLst>
                                    </p:anim>
                                  </p:childTnLst>
                                </p:cTn>
                              </p:par>
                            </p:childTnLst>
                          </p:cTn>
                        </p:par>
                        <p:par>
                          <p:cTn id="78" fill="hold">
                            <p:stCondLst>
                              <p:cond delay="4250"/>
                            </p:stCondLst>
                            <p:childTnLst>
                              <p:par>
                                <p:cTn id="79" presetID="53" presetClass="entr" presetSubtype="16" fill="hold" nodeType="after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p:cTn id="81" dur="250" fill="hold"/>
                                        <p:tgtEl>
                                          <p:spTgt spid="4"/>
                                        </p:tgtEl>
                                        <p:attrNameLst>
                                          <p:attrName>ppt_w</p:attrName>
                                        </p:attrNameLst>
                                      </p:cBhvr>
                                      <p:tavLst>
                                        <p:tav tm="0">
                                          <p:val>
                                            <p:fltVal val="0"/>
                                          </p:val>
                                        </p:tav>
                                        <p:tav tm="100000">
                                          <p:val>
                                            <p:strVal val="#ppt_w"/>
                                          </p:val>
                                        </p:tav>
                                      </p:tavLst>
                                    </p:anim>
                                    <p:anim calcmode="lin" valueType="num">
                                      <p:cBhvr>
                                        <p:cTn id="82" dur="250" fill="hold"/>
                                        <p:tgtEl>
                                          <p:spTgt spid="4"/>
                                        </p:tgtEl>
                                        <p:attrNameLst>
                                          <p:attrName>ppt_h</p:attrName>
                                        </p:attrNameLst>
                                      </p:cBhvr>
                                      <p:tavLst>
                                        <p:tav tm="0">
                                          <p:val>
                                            <p:fltVal val="0"/>
                                          </p:val>
                                        </p:tav>
                                        <p:tav tm="100000">
                                          <p:val>
                                            <p:strVal val="#ppt_h"/>
                                          </p:val>
                                        </p:tav>
                                      </p:tavLst>
                                    </p:anim>
                                    <p:animEffect transition="in" filter="fade">
                                      <p:cBhvr>
                                        <p:cTn id="83"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4" grpId="0"/>
      <p:bldP spid="1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Faculty</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Into</a:t>
              </a: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Features</a:t>
              </a: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xmlns=""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xmlns="" id="{E7044FAB-DB4A-4E59-B111-8CA4168E7FA4}"/>
              </a:ext>
            </a:extLst>
          </p:cNvPr>
          <p:cNvGrpSpPr/>
          <p:nvPr/>
        </p:nvGrpSpPr>
        <p:grpSpPr>
          <a:xfrm>
            <a:off x="-1246095" y="-3"/>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The End</a:t>
              </a: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xmlns=""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 name="Rectangle 2"/>
          <p:cNvSpPr/>
          <p:nvPr/>
        </p:nvSpPr>
        <p:spPr>
          <a:xfrm>
            <a:off x="2153652" y="637675"/>
            <a:ext cx="4475748" cy="667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b="1" dirty="0" smtClean="0">
                <a:solidFill>
                  <a:srgbClr val="FF0000"/>
                </a:solidFill>
                <a:latin typeface="Tw Cen MT" pitchFamily="34" charset="0"/>
              </a:rPr>
              <a:t>PREDICTION</a:t>
            </a:r>
            <a:endParaRPr lang="en-US" sz="3200" b="1" dirty="0">
              <a:solidFill>
                <a:srgbClr val="FF0000"/>
              </a:solidFill>
              <a:latin typeface="Tw Cen MT" pitchFamily="34" charset="0"/>
            </a:endParaRPr>
          </a:p>
        </p:txBody>
      </p:sp>
      <p:sp>
        <p:nvSpPr>
          <p:cNvPr id="4" name="Rectangle 3"/>
          <p:cNvSpPr/>
          <p:nvPr/>
        </p:nvSpPr>
        <p:spPr>
          <a:xfrm>
            <a:off x="2087478" y="1564105"/>
            <a:ext cx="6701589" cy="2860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b="1" dirty="0" smtClean="0">
                <a:solidFill>
                  <a:schemeClr val="tx1">
                    <a:lumMod val="65000"/>
                    <a:lumOff val="35000"/>
                  </a:schemeClr>
                </a:solidFill>
                <a:latin typeface="Tw Cen MT" pitchFamily="34" charset="0"/>
              </a:rPr>
              <a:t>Our web app uses machine learning implemented </a:t>
            </a:r>
            <a:r>
              <a:rPr lang="en-US" sz="3200" b="1" smtClean="0">
                <a:solidFill>
                  <a:schemeClr val="tx1">
                    <a:lumMod val="65000"/>
                    <a:lumOff val="35000"/>
                  </a:schemeClr>
                </a:solidFill>
                <a:latin typeface="Tw Cen MT" pitchFamily="34" charset="0"/>
              </a:rPr>
              <a:t>through python </a:t>
            </a:r>
            <a:r>
              <a:rPr lang="en-US" sz="3200" b="1" dirty="0" smtClean="0">
                <a:solidFill>
                  <a:schemeClr val="tx1">
                    <a:lumMod val="65000"/>
                    <a:lumOff val="35000"/>
                  </a:schemeClr>
                </a:solidFill>
                <a:latin typeface="Tw Cen MT" pitchFamily="34" charset="0"/>
              </a:rPr>
              <a:t>to predict the outcomes in any scenario. The user can give information such as the idea of his startup, the investment he is putting himself, the industry field, location of his startup, the machine will predict the probability of getting the required funding from an investor.</a:t>
            </a:r>
          </a:p>
        </p:txBody>
      </p:sp>
    </p:spTree>
    <p:extLst>
      <p:ext uri="{BB962C8B-B14F-4D97-AF65-F5344CB8AC3E}">
        <p14:creationId xmlns:p14="http://schemas.microsoft.com/office/powerpoint/2010/main" val="39129063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Faculty</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Features</a:t>
              </a: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xmlns=""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xmlns="" id="{E7044FAB-DB4A-4E59-B111-8CA4168E7FA4}"/>
              </a:ext>
            </a:extLst>
          </p:cNvPr>
          <p:cNvGrpSpPr/>
          <p:nvPr/>
        </p:nvGrpSpPr>
        <p:grpSpPr>
          <a:xfrm>
            <a:off x="-1246095" y="-3"/>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The End</a:t>
              </a: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xmlns=""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1"/>
          <p:cNvSpPr/>
          <p:nvPr/>
        </p:nvSpPr>
        <p:spPr>
          <a:xfrm>
            <a:off x="849149" y="517358"/>
            <a:ext cx="5017168" cy="8783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52CBBE"/>
                </a:solidFill>
                <a:latin typeface="Tw Cen MT" panose="020B0602020104020603" pitchFamily="34" charset="0"/>
              </a:rPr>
              <a:t>UNIQUENESS</a:t>
            </a:r>
            <a:endParaRPr lang="en-US" sz="3200" dirty="0"/>
          </a:p>
        </p:txBody>
      </p:sp>
      <p:sp>
        <p:nvSpPr>
          <p:cNvPr id="3" name="Rectangle 2"/>
          <p:cNvSpPr/>
          <p:nvPr/>
        </p:nvSpPr>
        <p:spPr>
          <a:xfrm>
            <a:off x="2129590" y="1720516"/>
            <a:ext cx="7184287" cy="37177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b="1" dirty="0" smtClean="0">
                <a:solidFill>
                  <a:schemeClr val="tx1">
                    <a:lumMod val="65000"/>
                    <a:lumOff val="35000"/>
                  </a:schemeClr>
                </a:solidFill>
                <a:latin typeface="Tw Cen MT" pitchFamily="34" charset="0"/>
              </a:rPr>
              <a:t>The uniqueness depends upon how much one’s idea differs from any other idea. This is principle used by our machine to tell us the uniqueness of any idea. The machine recognizes the keywords from the input data and compares it with its database and tells us the how unique the idea is.  </a:t>
            </a:r>
            <a:endParaRPr lang="en-US" sz="3200" b="1" dirty="0">
              <a:solidFill>
                <a:schemeClr val="tx1">
                  <a:lumMod val="65000"/>
                  <a:lumOff val="35000"/>
                </a:schemeClr>
              </a:solidFill>
              <a:latin typeface="Tw Cen MT" pitchFamily="34" charset="0"/>
            </a:endParaRPr>
          </a:p>
        </p:txBody>
      </p:sp>
    </p:spTree>
    <p:extLst>
      <p:ext uri="{BB962C8B-B14F-4D97-AF65-F5344CB8AC3E}">
        <p14:creationId xmlns:p14="http://schemas.microsoft.com/office/powerpoint/2010/main" val="2022332795"/>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Faculty</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Features</a:t>
              </a: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xmlns=""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xmlns="" id="{E7044FAB-DB4A-4E59-B111-8CA4168E7FA4}"/>
              </a:ext>
            </a:extLst>
          </p:cNvPr>
          <p:cNvGrpSpPr/>
          <p:nvPr/>
        </p:nvGrpSpPr>
        <p:grpSpPr>
          <a:xfrm>
            <a:off x="-1246095" y="-3"/>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smtClean="0">
                  <a:solidFill>
                    <a:schemeClr val="tx1"/>
                  </a:solidFill>
                </a:rPr>
                <a:t>nb</a:t>
              </a:r>
              <a:endParaRPr lang="en-US" dirty="0">
                <a:solidFill>
                  <a:schemeClr val="tx1"/>
                </a:solidFill>
              </a:endParaRPr>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The End</a:t>
              </a: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xmlns=""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1"/>
          <p:cNvSpPr/>
          <p:nvPr/>
        </p:nvSpPr>
        <p:spPr>
          <a:xfrm>
            <a:off x="1977159" y="589548"/>
            <a:ext cx="5414211" cy="9625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rgbClr val="FEC630"/>
                </a:solidFill>
                <a:latin typeface="Tw Cen MT" panose="020B0602020104020603" pitchFamily="34" charset="0"/>
              </a:rPr>
              <a:t>FORUM</a:t>
            </a:r>
          </a:p>
        </p:txBody>
      </p:sp>
      <p:sp>
        <p:nvSpPr>
          <p:cNvPr id="4" name="TextBox 3"/>
          <p:cNvSpPr txBox="1"/>
          <p:nvPr/>
        </p:nvSpPr>
        <p:spPr>
          <a:xfrm>
            <a:off x="1977159" y="1515913"/>
            <a:ext cx="6882064" cy="4524315"/>
          </a:xfrm>
          <a:prstGeom prst="rect">
            <a:avLst/>
          </a:prstGeom>
          <a:noFill/>
        </p:spPr>
        <p:txBody>
          <a:bodyPr wrap="square" rtlCol="0">
            <a:spAutoFit/>
          </a:bodyPr>
          <a:lstStyle/>
          <a:p>
            <a:r>
              <a:rPr lang="en-US" sz="3200" b="1" dirty="0" smtClean="0">
                <a:solidFill>
                  <a:schemeClr val="tx1">
                    <a:lumMod val="65000"/>
                    <a:lumOff val="35000"/>
                  </a:schemeClr>
                </a:solidFill>
                <a:latin typeface="Tw Cen MT" pitchFamily="34" charset="0"/>
              </a:rPr>
              <a:t>There will be separate portal for the interested investors which can connect with the potential candidates through our forum which will be a discussion platform for both candidates and investors. If an investor is interested in any startup, he can communicate with the startup candidate through private messenger.  </a:t>
            </a:r>
            <a:endParaRPr lang="en-US" sz="3200" b="1" dirty="0">
              <a:solidFill>
                <a:schemeClr val="tx1">
                  <a:lumMod val="65000"/>
                  <a:lumOff val="35000"/>
                </a:schemeClr>
              </a:solidFill>
              <a:latin typeface="Tw Cen MT" pitchFamily="34" charset="0"/>
            </a:endParaRPr>
          </a:p>
        </p:txBody>
      </p:sp>
    </p:spTree>
    <p:extLst>
      <p:ext uri="{BB962C8B-B14F-4D97-AF65-F5344CB8AC3E}">
        <p14:creationId xmlns:p14="http://schemas.microsoft.com/office/powerpoint/2010/main" val="2040849232"/>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 xmlns:a16="http://schemas.microsoft.com/office/drawing/2014/main" id="{2151F346-69C6-4F86-BC1F-C57BA2384CC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Faculty</a:t>
              </a:r>
              <a:endParaRPr lang="en-US" sz="3600" b="1" dirty="0">
                <a:solidFill>
                  <a:srgbClr val="F0EEF0"/>
                </a:solidFill>
                <a:latin typeface="Tw Cen MT" panose="020B0602020104020603" pitchFamily="34" charset="0"/>
              </a:endParaRPr>
            </a:p>
          </p:txBody>
        </p:sp>
        <p:pic>
          <p:nvPicPr>
            <p:cNvPr id="37" name="Picture 36">
              <a:extLst>
                <a:ext uri="{FF2B5EF4-FFF2-40B4-BE49-F238E27FC236}">
                  <a16:creationId xmlns="" xmlns:a16="http://schemas.microsoft.com/office/drawing/2014/main"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 xmlns:a16="http://schemas.microsoft.com/office/drawing/2014/main" id="{63E93C38-ECA5-4094-81E9-196A3BD19EBD}"/>
              </a:ext>
            </a:extLst>
          </p:cNvPr>
          <p:cNvGrpSpPr/>
          <p:nvPr/>
        </p:nvGrpSpPr>
        <p:grpSpPr>
          <a:xfrm>
            <a:off x="226788" y="-2"/>
            <a:ext cx="11538216" cy="6858000"/>
            <a:chOff x="213096" y="0"/>
            <a:chExt cx="11538216" cy="6858000"/>
          </a:xfrm>
        </p:grpSpPr>
        <p:sp>
          <p:nvSpPr>
            <p:cNvPr id="39" name="Rectangle 38">
              <a:extLst>
                <a:ext uri="{FF2B5EF4-FFF2-40B4-BE49-F238E27FC236}">
                  <a16:creationId xmlns=""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 xmlns:a16="http://schemas.microsoft.com/office/drawing/2014/main" id="{405DAC1A-9BF8-460E-8D8B-77BFB6B27FF9}"/>
                </a:ext>
              </a:extLst>
            </p:cNvPr>
            <p:cNvSpPr/>
            <p:nvPr/>
          </p:nvSpPr>
          <p:spPr>
            <a:xfrm>
              <a:off x="10492197" y="238229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 xmlns:a16="http://schemas.microsoft.com/office/drawing/2014/main" id="{90DCA374-CD21-448B-8791-8A04A9A9A552}"/>
                </a:ext>
              </a:extLst>
            </p:cNvPr>
            <p:cNvSpPr txBox="1"/>
            <p:nvPr/>
          </p:nvSpPr>
          <p:spPr>
            <a:xfrm rot="16200000">
              <a:off x="10188809" y="3204613"/>
              <a:ext cx="2478675"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Background</a:t>
              </a:r>
              <a:endParaRPr lang="en-US" sz="3600" b="1" dirty="0">
                <a:solidFill>
                  <a:srgbClr val="F0EEF0"/>
                </a:solidFill>
                <a:latin typeface="Tw Cen MT" panose="020B0602020104020603" pitchFamily="34" charset="0"/>
              </a:endParaRPr>
            </a:p>
          </p:txBody>
        </p:sp>
        <p:pic>
          <p:nvPicPr>
            <p:cNvPr id="42" name="Picture 41">
              <a:extLst>
                <a:ext uri="{FF2B5EF4-FFF2-40B4-BE49-F238E27FC236}">
                  <a16:creationId xmlns="" xmlns:a16="http://schemas.microsoft.com/office/drawing/2014/main" id="{83A620A7-5483-4447-9670-0F8D67F362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 xmlns:a16="http://schemas.microsoft.com/office/drawing/2014/main" id="{B02914A7-C65F-4EFB-8FF4-9BB283DC3935}"/>
              </a:ext>
            </a:extLst>
          </p:cNvPr>
          <p:cNvGrpSpPr/>
          <p:nvPr/>
        </p:nvGrpSpPr>
        <p:grpSpPr>
          <a:xfrm>
            <a:off x="-8368414" y="-2"/>
            <a:ext cx="9961092" cy="6858000"/>
            <a:chOff x="491575" y="0"/>
            <a:chExt cx="9961092" cy="6858000"/>
          </a:xfrm>
        </p:grpSpPr>
        <p:sp>
          <p:nvSpPr>
            <p:cNvPr id="44" name="Rectangle 43">
              <a:extLst>
                <a:ext uri="{FF2B5EF4-FFF2-40B4-BE49-F238E27FC236}">
                  <a16:creationId xmlns=""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 xmlns:a16="http://schemas.microsoft.com/office/drawing/2014/main" id="{DD73F442-B2F9-477E-B4DE-956CBA09D9C3}"/>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Features</a:t>
              </a:r>
              <a:endParaRPr lang="en-US" sz="3600" b="1" dirty="0">
                <a:solidFill>
                  <a:srgbClr val="F0EEF0"/>
                </a:solidFill>
                <a:latin typeface="Tw Cen MT" panose="020B0602020104020603" pitchFamily="34" charset="0"/>
              </a:endParaRPr>
            </a:p>
          </p:txBody>
        </p:sp>
        <p:pic>
          <p:nvPicPr>
            <p:cNvPr id="47" name="Picture 46">
              <a:extLst>
                <a:ext uri="{FF2B5EF4-FFF2-40B4-BE49-F238E27FC236}">
                  <a16:creationId xmlns="" xmlns:a16="http://schemas.microsoft.com/office/drawing/2014/main"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84" name="Rectangle 83">
            <a:extLst>
              <a:ext uri="{FF2B5EF4-FFF2-40B4-BE49-F238E27FC236}">
                <a16:creationId xmlns=""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 xmlns:a16="http://schemas.microsoft.com/office/drawing/2014/main" id="{FA452EB0-3109-45BB-9389-19F84818FE30}"/>
              </a:ext>
            </a:extLst>
          </p:cNvPr>
          <p:cNvGrpSpPr/>
          <p:nvPr/>
        </p:nvGrpSpPr>
        <p:grpSpPr>
          <a:xfrm>
            <a:off x="-7638543" y="-1"/>
            <a:ext cx="8692332" cy="6858000"/>
            <a:chOff x="718505" y="-1"/>
            <a:chExt cx="8692332" cy="6858000"/>
          </a:xfrm>
        </p:grpSpPr>
        <p:sp>
          <p:nvSpPr>
            <p:cNvPr id="86" name="Rectangle 85">
              <a:extLst>
                <a:ext uri="{FF2B5EF4-FFF2-40B4-BE49-F238E27FC236}">
                  <a16:creationId xmlns=""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 xmlns:a16="http://schemas.microsoft.com/office/drawing/2014/main"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services</a:t>
              </a:r>
              <a:endParaRPr lang="en-US" sz="3600" b="1" dirty="0">
                <a:solidFill>
                  <a:srgbClr val="F0EEF0"/>
                </a:solidFill>
                <a:latin typeface="Tw Cen MT" panose="020B0602020104020603" pitchFamily="34" charset="0"/>
              </a:endParaRPr>
            </a:p>
          </p:txBody>
        </p:sp>
        <p:pic>
          <p:nvPicPr>
            <p:cNvPr id="89" name="Picture 88">
              <a:extLst>
                <a:ext uri="{FF2B5EF4-FFF2-40B4-BE49-F238E27FC236}">
                  <a16:creationId xmlns="" xmlns:a16="http://schemas.microsoft.com/office/drawing/2014/main"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 xmlns:a16="http://schemas.microsoft.com/office/drawing/2014/main" id="{7CF05B7C-3B2D-4CAB-9132-7B756B44206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The End</a:t>
              </a: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 xmlns:a16="http://schemas.microsoft.com/office/drawing/2014/main" id="{A04E2F48-2025-4003-B590-1DD9577106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4" name="Group 113">
            <a:extLst>
              <a:ext uri="{FF2B5EF4-FFF2-40B4-BE49-F238E27FC236}">
                <a16:creationId xmlns="" xmlns:a16="http://schemas.microsoft.com/office/drawing/2014/main" id="{8D94F991-2744-4D5C-BE57-A0C261539D2C}"/>
              </a:ext>
            </a:extLst>
          </p:cNvPr>
          <p:cNvGrpSpPr/>
          <p:nvPr/>
        </p:nvGrpSpPr>
        <p:grpSpPr>
          <a:xfrm>
            <a:off x="3083677" y="3146196"/>
            <a:ext cx="1591582" cy="617162"/>
            <a:chOff x="1488849" y="3837442"/>
            <a:chExt cx="1591582" cy="617162"/>
          </a:xfrm>
        </p:grpSpPr>
        <p:sp>
          <p:nvSpPr>
            <p:cNvPr id="115" name="TextBox 114">
              <a:extLst>
                <a:ext uri="{FF2B5EF4-FFF2-40B4-BE49-F238E27FC236}">
                  <a16:creationId xmlns="" xmlns:a16="http://schemas.microsoft.com/office/drawing/2014/main" id="{8721CE74-40AC-4223-B129-B3A270C7429B}"/>
                </a:ext>
              </a:extLst>
            </p:cNvPr>
            <p:cNvSpPr txBox="1"/>
            <p:nvPr/>
          </p:nvSpPr>
          <p:spPr>
            <a:xfrm>
              <a:off x="1488849" y="3837442"/>
              <a:ext cx="1591582" cy="369332"/>
            </a:xfrm>
            <a:prstGeom prst="rect">
              <a:avLst/>
            </a:prstGeom>
            <a:noFill/>
          </p:spPr>
          <p:txBody>
            <a:bodyPr wrap="square" rtlCol="0">
              <a:spAutoFit/>
            </a:bodyPr>
            <a:lstStyle/>
            <a:p>
              <a:pPr algn="ctr"/>
              <a:endParaRPr lang="en-US" b="1" dirty="0">
                <a:solidFill>
                  <a:srgbClr val="FF5969"/>
                </a:solidFill>
                <a:latin typeface="Tw Cen MT" panose="020B0602020104020603" pitchFamily="34" charset="0"/>
              </a:endParaRPr>
            </a:p>
          </p:txBody>
        </p:sp>
        <p:sp>
          <p:nvSpPr>
            <p:cNvPr id="116" name="TextBox 115">
              <a:extLst>
                <a:ext uri="{FF2B5EF4-FFF2-40B4-BE49-F238E27FC236}">
                  <a16:creationId xmlns="" xmlns:a16="http://schemas.microsoft.com/office/drawing/2014/main" id="{FC94FF53-E358-452A-A5CE-3296318ABBE9}"/>
                </a:ext>
              </a:extLst>
            </p:cNvPr>
            <p:cNvSpPr txBox="1"/>
            <p:nvPr/>
          </p:nvSpPr>
          <p:spPr>
            <a:xfrm>
              <a:off x="1488849" y="4146827"/>
              <a:ext cx="1591582" cy="307777"/>
            </a:xfrm>
            <a:prstGeom prst="rect">
              <a:avLst/>
            </a:prstGeom>
            <a:noFill/>
          </p:spPr>
          <p:txBody>
            <a:bodyPr wrap="square" rtlCol="0">
              <a:spAutoFit/>
            </a:bodyPr>
            <a:lstStyle/>
            <a:p>
              <a:pPr algn="ctr"/>
              <a:endParaRPr lang="en-US" sz="1400" b="1" dirty="0">
                <a:solidFill>
                  <a:srgbClr val="A6A6A6"/>
                </a:solidFill>
                <a:latin typeface="Tw Cen MT" panose="020B0602020104020603" pitchFamily="34" charset="0"/>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25" y="170677"/>
            <a:ext cx="10058400" cy="6153587"/>
          </a:xfrm>
          <a:prstGeom prst="rect">
            <a:avLst/>
          </a:prstGeom>
        </p:spPr>
      </p:pic>
    </p:spTree>
    <p:extLst>
      <p:ext uri="{BB962C8B-B14F-4D97-AF65-F5344CB8AC3E}">
        <p14:creationId xmlns:p14="http://schemas.microsoft.com/office/powerpoint/2010/main" val="21293458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p:cTn id="7" dur="500" fill="hold"/>
                                        <p:tgtEl>
                                          <p:spTgt spid="114"/>
                                        </p:tgtEl>
                                        <p:attrNameLst>
                                          <p:attrName>ppt_w</p:attrName>
                                        </p:attrNameLst>
                                      </p:cBhvr>
                                      <p:tavLst>
                                        <p:tav tm="0">
                                          <p:val>
                                            <p:fltVal val="0"/>
                                          </p:val>
                                        </p:tav>
                                        <p:tav tm="100000">
                                          <p:val>
                                            <p:strVal val="#ppt_w"/>
                                          </p:val>
                                        </p:tav>
                                      </p:tavLst>
                                    </p:anim>
                                    <p:anim calcmode="lin" valueType="num">
                                      <p:cBhvr>
                                        <p:cTn id="8" dur="500" fill="hold"/>
                                        <p:tgtEl>
                                          <p:spTgt spid="114"/>
                                        </p:tgtEl>
                                        <p:attrNameLst>
                                          <p:attrName>ppt_h</p:attrName>
                                        </p:attrNameLst>
                                      </p:cBhvr>
                                      <p:tavLst>
                                        <p:tav tm="0">
                                          <p:val>
                                            <p:fltVal val="0"/>
                                          </p:val>
                                        </p:tav>
                                        <p:tav tm="100000">
                                          <p:val>
                                            <p:strVal val="#ppt_h"/>
                                          </p:val>
                                        </p:tav>
                                      </p:tavLst>
                                    </p:anim>
                                    <p:animEffect transition="in" filter="fade">
                                      <p:cBhvr>
                                        <p:cTn id="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1012</TotalTime>
  <Words>381</Words>
  <Application>Microsoft Office PowerPoint</Application>
  <PresentationFormat>Custom</PresentationFormat>
  <Paragraphs>84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Dell</cp:lastModifiedBy>
  <cp:revision>50</cp:revision>
  <dcterms:created xsi:type="dcterms:W3CDTF">2017-01-05T13:17:27Z</dcterms:created>
  <dcterms:modified xsi:type="dcterms:W3CDTF">2019-02-21T06:17:21Z</dcterms:modified>
</cp:coreProperties>
</file>