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2" r:id="rId3"/>
    <p:sldId id="273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9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rot="10800000" flipH="1">
            <a:off x="711288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820342D0-EE8D-4E76-82F3-01C16E25316A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 rot="10800000">
            <a:off x="8155080" y="3903840"/>
            <a:ext cx="98892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IN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4850962-911F-43FD-9CFF-9859E872E9D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TCube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(train the teacher) – an effective education initiative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Faculty Development Program (FDP) which targets to train teachers of technical institutes in India to improve the teaching skills.</a:t>
            </a:r>
          </a:p>
          <a:p>
            <a:endParaRPr lang="en-US" dirty="0"/>
          </a:p>
          <a:p>
            <a:r>
              <a:rPr lang="en-US" dirty="0"/>
              <a:t>It’s a bootstrap model based on learning management system.</a:t>
            </a:r>
          </a:p>
          <a:p>
            <a:endParaRPr lang="en-US" dirty="0"/>
          </a:p>
          <a:p>
            <a:r>
              <a:rPr lang="en-US" dirty="0"/>
              <a:t>Technology Used : Django Web Framework, 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277736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52400" y="135507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2A3990"/>
                </a:solidFill>
                <a:latin typeface="Roboto"/>
                <a:ea typeface="Roboto"/>
              </a:rPr>
              <a:t>    </a:t>
            </a: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View Participants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09" name="Shap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20" y="895350"/>
            <a:ext cx="769620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69217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View Workshop Schedule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12" name="Shap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021140"/>
            <a:ext cx="7924800" cy="40652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23880" y="201240"/>
            <a:ext cx="78343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View Attendance Details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15" name="Shap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080000"/>
            <a:ext cx="7696200" cy="4063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97960" y="819150"/>
            <a:ext cx="8221680" cy="8384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4200" dirty="0">
                <a:solidFill>
                  <a:srgbClr val="FFFFFF"/>
                </a:solidFill>
                <a:latin typeface="Roboto"/>
                <a:ea typeface="Roboto"/>
              </a:rPr>
              <a:t>Status Management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  <a:ea typeface="Roboto"/>
              </a:rPr>
              <a:t>										                                 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  <a:ea typeface="Roboto"/>
              </a:rPr>
              <a:t>                                                          Prakhar Singh Sengar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  <a:ea typeface="Roboto"/>
              </a:rPr>
              <a:t>										                                  NIT Patna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0" y="0"/>
            <a:ext cx="9143640" cy="45684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</a:t>
            </a: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Participants shown Remote </a:t>
            </a:r>
            <a:r>
              <a:rPr lang="en-I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Center</a:t>
            </a: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 Wise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0" name="Shap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959642"/>
            <a:ext cx="7696200" cy="41838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0" y="55800"/>
            <a:ext cx="9143640" cy="4512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</a:t>
            </a: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Participants shown State Wise</a:t>
            </a:r>
            <a:endParaRPr sz="2800" dirty="0"/>
          </a:p>
        </p:txBody>
      </p:sp>
      <p:pic>
        <p:nvPicPr>
          <p:cNvPr id="123" name="Shap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017360"/>
            <a:ext cx="7696200" cy="41261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0" y="0"/>
            <a:ext cx="9092880" cy="45687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  Status of participants will change according to the button clicked.</a:t>
            </a:r>
            <a:endParaRPr dirty="0"/>
          </a:p>
        </p:txBody>
      </p:sp>
      <p:pic>
        <p:nvPicPr>
          <p:cNvPr id="126" name="Shap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895350"/>
            <a:ext cx="739140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9680" y="0"/>
            <a:ext cx="9143640" cy="45687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On clicking invalid, the PDM will enter the reason for invalidating the participant and an-email is sent to him/her informing him about the reason.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                                                      </a:t>
            </a:r>
            <a:endParaRPr/>
          </a:p>
        </p:txBody>
      </p:sp>
      <p:pic>
        <p:nvPicPr>
          <p:cNvPr id="129" name="Shap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123950"/>
            <a:ext cx="7696200" cy="40195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514350"/>
            <a:ext cx="8153400" cy="3338640"/>
          </a:xfrm>
        </p:spPr>
        <p:txBody>
          <a:bodyPr/>
          <a:lstStyle/>
          <a:p>
            <a:r>
              <a:rPr lang="en-US" dirty="0" err="1"/>
              <a:t>TCube</a:t>
            </a:r>
            <a:r>
              <a:rPr lang="en-US" dirty="0"/>
              <a:t> software communicates with the </a:t>
            </a:r>
            <a:r>
              <a:rPr lang="en-US" dirty="0" err="1"/>
              <a:t>IITBombayX</a:t>
            </a:r>
            <a:r>
              <a:rPr lang="en-US" dirty="0"/>
              <a:t> (Learning Management System) for data migration and analysis.</a:t>
            </a:r>
          </a:p>
          <a:p>
            <a:endParaRPr lang="en-US" dirty="0"/>
          </a:p>
          <a:p>
            <a:r>
              <a:rPr lang="en-US" sz="1800" dirty="0"/>
              <a:t>The participant, when approved in status management is enrolled in </a:t>
            </a:r>
            <a:r>
              <a:rPr lang="en-US" sz="1800" dirty="0" err="1"/>
              <a:t>IITBombayX</a:t>
            </a:r>
            <a:r>
              <a:rPr lang="en-US" sz="1800" dirty="0"/>
              <a:t> for the course he/she has enrolled.</a:t>
            </a:r>
          </a:p>
          <a:p>
            <a:endParaRPr lang="en-US" dirty="0"/>
          </a:p>
          <a:p>
            <a:r>
              <a:rPr lang="en-US" dirty="0"/>
              <a:t>For this we have used the </a:t>
            </a:r>
            <a:r>
              <a:rPr lang="en-US" dirty="0" err="1"/>
              <a:t>edx</a:t>
            </a:r>
            <a:r>
              <a:rPr lang="en-US" dirty="0"/>
              <a:t> enrollment API to enroll the participant automatically in the LMS system of IIT Bombay. </a:t>
            </a:r>
          </a:p>
        </p:txBody>
      </p:sp>
    </p:spTree>
    <p:extLst>
      <p:ext uri="{BB962C8B-B14F-4D97-AF65-F5344CB8AC3E}">
        <p14:creationId xmlns:p14="http://schemas.microsoft.com/office/powerpoint/2010/main" val="297451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404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Modules Involved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1</a:t>
            </a:r>
            <a:r>
              <a:rPr lang="en-US" dirty="0"/>
              <a:t>) Attendance Module Registration Module</a:t>
            </a:r>
          </a:p>
          <a:p>
            <a:r>
              <a:rPr lang="en-US" dirty="0"/>
              <a:t>2) Certificate Generation Module</a:t>
            </a:r>
          </a:p>
          <a:p>
            <a:r>
              <a:rPr lang="en-US" dirty="0"/>
              <a:t>3) Email Content</a:t>
            </a:r>
          </a:p>
          <a:p>
            <a:r>
              <a:rPr lang="en-US" dirty="0"/>
              <a:t>4) Faculty Pooling</a:t>
            </a:r>
          </a:p>
          <a:p>
            <a:r>
              <a:rPr lang="en-US" dirty="0"/>
              <a:t>5) FDP Manager (Principle Course Delivery Manager)</a:t>
            </a:r>
          </a:p>
          <a:p>
            <a:r>
              <a:rPr lang="en-US" dirty="0"/>
              <a:t>6) </a:t>
            </a:r>
            <a:r>
              <a:rPr lang="en-US" sz="1800" dirty="0"/>
              <a:t>Library Knowledge Management System</a:t>
            </a:r>
            <a:endParaRPr lang="en-US" dirty="0"/>
          </a:p>
          <a:p>
            <a:r>
              <a:rPr lang="en-US" dirty="0"/>
              <a:t>7) Manage RC Capacity</a:t>
            </a:r>
          </a:p>
          <a:p>
            <a:r>
              <a:rPr lang="en-US" dirty="0"/>
              <a:t>8) Role Management</a:t>
            </a:r>
          </a:p>
          <a:p>
            <a:r>
              <a:rPr lang="en-US" dirty="0"/>
              <a:t>9) Status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400" y="1123950"/>
            <a:ext cx="8221680" cy="8384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4200" dirty="0">
                <a:solidFill>
                  <a:srgbClr val="FFFFFF"/>
                </a:solidFill>
                <a:latin typeface="Roboto"/>
                <a:ea typeface="Roboto"/>
              </a:rPr>
              <a:t>Remote </a:t>
            </a:r>
            <a:r>
              <a:rPr lang="en-IN" sz="4200" dirty="0" err="1">
                <a:solidFill>
                  <a:srgbClr val="FFFFFF"/>
                </a:solidFill>
                <a:latin typeface="Roboto"/>
                <a:ea typeface="Roboto"/>
              </a:rPr>
              <a:t>Center</a:t>
            </a:r>
            <a:r>
              <a:rPr lang="en-IN" sz="4200" dirty="0">
                <a:solidFill>
                  <a:srgbClr val="FFFFFF"/>
                </a:solidFill>
                <a:latin typeface="Roboto"/>
                <a:ea typeface="Roboto"/>
              </a:rPr>
              <a:t> Capacity Management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2100" dirty="0">
              <a:solidFill>
                <a:srgbClr val="FFFFFF"/>
              </a:solidFill>
              <a:latin typeface="Roboto"/>
            </a:endParaRPr>
          </a:p>
          <a:p>
            <a:pPr>
              <a:lnSpc>
                <a:spcPct val="100000"/>
              </a:lnSpc>
            </a:pPr>
            <a:endParaRPr lang="en-IN" sz="2100" dirty="0">
              <a:solidFill>
                <a:srgbClr val="FFFFFF"/>
              </a:solid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</a:rPr>
              <a:t>               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  <a:ea typeface="Roboto"/>
              </a:rPr>
              <a:t>               											      Prakhar Singh Sengar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FFFFFF"/>
                </a:solidFill>
                <a:latin typeface="Roboto"/>
              </a:rPr>
              <a:t>                                                       NIT Patna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81000" y="221295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2A3990"/>
                </a:solidFill>
                <a:latin typeface="Roboto"/>
                <a:ea typeface="Roboto"/>
              </a:rPr>
              <a:t>  </a:t>
            </a: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RCC Interface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880" y="1297800"/>
            <a:ext cx="8520480" cy="3361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                                        </a:t>
            </a:r>
            <a:endParaRPr/>
          </a:p>
        </p:txBody>
      </p:sp>
      <p:pic>
        <p:nvPicPr>
          <p:cNvPr id="88" name="Shap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047750"/>
            <a:ext cx="7882560" cy="4095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167400"/>
            <a:ext cx="8831880" cy="6246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2A3990"/>
                </a:solidFill>
                <a:latin typeface="Roboto"/>
                <a:ea typeface="Roboto"/>
              </a:rPr>
              <a:t>     </a:t>
            </a: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Fill/Decline Workshop  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0" y="819000"/>
            <a:ext cx="9059400" cy="37497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RCC can fill the capacity or decline the workshop if there are no participants.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                                         </a:t>
            </a:r>
            <a:endParaRPr dirty="0"/>
          </a:p>
        </p:txBody>
      </p:sp>
      <p:pic>
        <p:nvPicPr>
          <p:cNvPr id="91" name="Shap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352550"/>
            <a:ext cx="7840200" cy="37909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89280"/>
            <a:ext cx="8520120" cy="6246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Fill Capacity 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40" y="748440"/>
            <a:ext cx="9143640" cy="3896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Once the RCC has filled the capacity, he can also update it.</a:t>
            </a:r>
            <a:endParaRPr dirty="0"/>
          </a:p>
        </p:txBody>
      </p:sp>
      <p:pic>
        <p:nvPicPr>
          <p:cNvPr id="94" name="Shap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412920" y="1246680"/>
            <a:ext cx="8273880" cy="38968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78120"/>
            <a:ext cx="8520120" cy="6130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Manage Participants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691560"/>
            <a:ext cx="9143640" cy="38768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7" name="Shape 114"/>
          <p:cNvPicPr/>
          <p:nvPr/>
        </p:nvPicPr>
        <p:blipFill>
          <a:blip r:embed="rId2"/>
          <a:srcRect l="145680" r="145680"/>
          <a:stretch>
            <a:fillRect/>
          </a:stretch>
        </p:blipFill>
        <p:spPr>
          <a:xfrm>
            <a:off x="311760" y="1337891"/>
            <a:ext cx="8298840" cy="33315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760" y="590550"/>
            <a:ext cx="860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Roboto"/>
                <a:ea typeface="Roboto"/>
              </a:rPr>
              <a:t>The RCC accept/reject participants based on whether they have made the    payment to Remote Center. </a:t>
            </a:r>
            <a:endParaRPr lang="en-US" dirty="0"/>
          </a:p>
        </p:txBody>
      </p:sp>
      <p:pic>
        <p:nvPicPr>
          <p:cNvPr id="6" name="Shap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428750"/>
            <a:ext cx="8229600" cy="3714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0" y="0"/>
            <a:ext cx="9143640" cy="4458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                                         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On reject, the RCC enters the reason and an email is sent to participant.                                                                                                                                            </a:t>
            </a:r>
            <a:endParaRPr dirty="0"/>
          </a:p>
        </p:txBody>
      </p:sp>
      <p:pic>
        <p:nvPicPr>
          <p:cNvPr id="103" name="Shap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895350"/>
            <a:ext cx="746760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55800"/>
            <a:ext cx="8520120" cy="579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lang="en-I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Roboto"/>
              </a:rPr>
              <a:t>View Other Details 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637920"/>
            <a:ext cx="9143640" cy="39308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The RCC can also view participant’s, attendance details and workshop schedule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                                              </a:t>
            </a:r>
            <a:endParaRPr dirty="0"/>
          </a:p>
        </p:txBody>
      </p:sp>
      <p:pic>
        <p:nvPicPr>
          <p:cNvPr id="106" name="Shap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00150"/>
            <a:ext cx="8077200" cy="39433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334</Words>
  <Application>Microsoft Office PowerPoint</Application>
  <PresentationFormat>On-screen Show (16:9)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DejaVu Sans</vt:lpstr>
      <vt:lpstr>Roboto</vt:lpstr>
      <vt:lpstr>StarSymbol</vt:lpstr>
      <vt:lpstr>Office Theme</vt:lpstr>
      <vt:lpstr>Office Theme</vt:lpstr>
      <vt:lpstr>TCube (train the teacher) – an effective education initiative</vt:lpstr>
      <vt:lpstr>Modules Involved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Sengar, Prakhar Singh</cp:lastModifiedBy>
  <cp:revision>18</cp:revision>
  <dcterms:modified xsi:type="dcterms:W3CDTF">2017-02-17T03:39:17Z</dcterms:modified>
</cp:coreProperties>
</file>