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507a8131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507a8131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507a8131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507a8131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507a8131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507a8131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507a8131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e507a8131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507a8131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507a8131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507a8131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507a8131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507a8131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507a8131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507a8131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507a8131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507a8131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507a8131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e507a81316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e507a81316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e507a8131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e507a8131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507a8131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e507a8131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e507a8131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e507a8131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507a8131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507a8131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e507a8131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e507a8131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e507a8131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e507a8131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507a8131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507a8131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507a8131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507a8131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507a8131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507a8131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03200" y="1233225"/>
            <a:ext cx="5837400" cy="1600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Hotel Reservation Analysis</a:t>
            </a:r>
            <a:endParaRPr/>
          </a:p>
        </p:txBody>
      </p:sp>
      <p:sp>
        <p:nvSpPr>
          <p:cNvPr id="55" name="Google Shape;55;p13"/>
          <p:cNvSpPr txBox="1"/>
          <p:nvPr>
            <p:ph idx="1" type="subTitle"/>
          </p:nvPr>
        </p:nvSpPr>
        <p:spPr>
          <a:xfrm>
            <a:off x="103200" y="2834125"/>
            <a:ext cx="4557000" cy="7926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n-GB"/>
              <a:t>SQL AND DATA ANALYSIS SKILLS IN REAL-WORLD CONTEXT</a:t>
            </a:r>
            <a:endParaRPr/>
          </a:p>
        </p:txBody>
      </p:sp>
      <p:sp>
        <p:nvSpPr>
          <p:cNvPr id="56" name="Google Shape;56;p13"/>
          <p:cNvSpPr txBox="1"/>
          <p:nvPr/>
        </p:nvSpPr>
        <p:spPr>
          <a:xfrm>
            <a:off x="0" y="4211075"/>
            <a:ext cx="4557000" cy="73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lt2"/>
                </a:solidFill>
              </a:rPr>
              <a:t>MENTORNESS INTERNSHIP PROJECT BY PRAKHAR PUROHIT</a:t>
            </a:r>
            <a:endParaRPr sz="1800">
              <a:solidFill>
                <a:schemeClr val="lt2"/>
              </a:solidFill>
            </a:endParaRPr>
          </a:p>
        </p:txBody>
      </p:sp>
      <p:pic>
        <p:nvPicPr>
          <p:cNvPr id="57" name="Google Shape;57;p13"/>
          <p:cNvPicPr preferRelativeResize="0"/>
          <p:nvPr/>
        </p:nvPicPr>
        <p:blipFill>
          <a:blip r:embed="rId3">
            <a:alphaModFix/>
          </a:blip>
          <a:stretch>
            <a:fillRect/>
          </a:stretch>
        </p:blipFill>
        <p:spPr>
          <a:xfrm>
            <a:off x="311700" y="160425"/>
            <a:ext cx="1402800" cy="922425"/>
          </a:xfrm>
          <a:prstGeom prst="rect">
            <a:avLst/>
          </a:prstGeom>
          <a:noFill/>
          <a:ln>
            <a:noFill/>
          </a:ln>
        </p:spPr>
      </p:pic>
      <p:pic>
        <p:nvPicPr>
          <p:cNvPr id="58" name="Google Shape;58;p13"/>
          <p:cNvPicPr preferRelativeResize="0"/>
          <p:nvPr/>
        </p:nvPicPr>
        <p:blipFill>
          <a:blip r:embed="rId4">
            <a:alphaModFix/>
          </a:blip>
          <a:stretch>
            <a:fillRect/>
          </a:stretch>
        </p:blipFill>
        <p:spPr>
          <a:xfrm>
            <a:off x="5023175" y="152400"/>
            <a:ext cx="3968425" cy="4795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5. What is the most commonly booked room type?</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2"/>
          <p:cNvPicPr preferRelativeResize="0"/>
          <p:nvPr/>
        </p:nvPicPr>
        <p:blipFill>
          <a:blip r:embed="rId3">
            <a:alphaModFix/>
          </a:blip>
          <a:stretch>
            <a:fillRect/>
          </a:stretch>
        </p:blipFill>
        <p:spPr>
          <a:xfrm>
            <a:off x="236400" y="1160450"/>
            <a:ext cx="8520600" cy="3607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920"/>
              <a:t>6. How many reservations fall on a weekend (no_of_weekend_nights &gt; 0)?</a:t>
            </a:r>
            <a:endParaRPr sz="1920"/>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3"/>
          <p:cNvPicPr preferRelativeResize="0"/>
          <p:nvPr/>
        </p:nvPicPr>
        <p:blipFill>
          <a:blip r:embed="rId3">
            <a:alphaModFix/>
          </a:blip>
          <a:stretch>
            <a:fillRect/>
          </a:stretch>
        </p:blipFill>
        <p:spPr>
          <a:xfrm>
            <a:off x="311700" y="1160450"/>
            <a:ext cx="8520600" cy="3697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220"/>
              <a:t>7. What is the highest and lowest lead time for reservations?</a:t>
            </a:r>
            <a:endParaRPr sz="2220"/>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2" name="Google Shape;132;p24"/>
          <p:cNvSpPr/>
          <p:nvPr/>
        </p:nvSpPr>
        <p:spPr>
          <a:xfrm>
            <a:off x="311700" y="1152475"/>
            <a:ext cx="8520600" cy="3416400"/>
          </a:xfrm>
          <a:prstGeom prst="rect">
            <a:avLst/>
          </a:prstGeom>
          <a:noFill/>
          <a:ln>
            <a:noFill/>
          </a:ln>
        </p:spPr>
      </p:sp>
      <p:pic>
        <p:nvPicPr>
          <p:cNvPr id="133" name="Google Shape;133;p24"/>
          <p:cNvPicPr preferRelativeResize="0"/>
          <p:nvPr/>
        </p:nvPicPr>
        <p:blipFill>
          <a:blip r:embed="rId3">
            <a:alphaModFix/>
          </a:blip>
          <a:stretch>
            <a:fillRect/>
          </a:stretch>
        </p:blipFill>
        <p:spPr>
          <a:xfrm>
            <a:off x="1438275" y="1171575"/>
            <a:ext cx="6572250" cy="3105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120"/>
              <a:t>8. What is the most common market segment type for reservations?</a:t>
            </a:r>
            <a:endParaRPr sz="2120"/>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5"/>
          <p:cNvPicPr preferRelativeResize="0"/>
          <p:nvPr/>
        </p:nvPicPr>
        <p:blipFill>
          <a:blip r:embed="rId3">
            <a:alphaModFix/>
          </a:blip>
          <a:stretch>
            <a:fillRect/>
          </a:stretch>
        </p:blipFill>
        <p:spPr>
          <a:xfrm>
            <a:off x="311700" y="1152475"/>
            <a:ext cx="8520599" cy="3660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120"/>
              <a:t>9. How many reservations have a booking status of "Confirmed"?</a:t>
            </a:r>
            <a:endParaRPr sz="2120"/>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6"/>
          <p:cNvPicPr preferRelativeResize="0"/>
          <p:nvPr/>
        </p:nvPicPr>
        <p:blipFill>
          <a:blip r:embed="rId3">
            <a:alphaModFix/>
          </a:blip>
          <a:stretch>
            <a:fillRect/>
          </a:stretch>
        </p:blipFill>
        <p:spPr>
          <a:xfrm>
            <a:off x="311700" y="1152475"/>
            <a:ext cx="8520599" cy="3630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920"/>
              <a:t>10. What is the total number of adults and children across all reservations?</a:t>
            </a:r>
            <a:endParaRPr sz="1920"/>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7"/>
          <p:cNvPicPr preferRelativeResize="0"/>
          <p:nvPr/>
        </p:nvPicPr>
        <p:blipFill>
          <a:blip r:embed="rId3">
            <a:alphaModFix/>
          </a:blip>
          <a:stretch>
            <a:fillRect/>
          </a:stretch>
        </p:blipFill>
        <p:spPr>
          <a:xfrm>
            <a:off x="311700" y="1128725"/>
            <a:ext cx="8520601"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620"/>
              <a:t>11. What is the average number of weekend nights for reservations involving children?</a:t>
            </a:r>
            <a:endParaRPr sz="1620"/>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8"/>
          <p:cNvPicPr preferRelativeResize="0"/>
          <p:nvPr/>
        </p:nvPicPr>
        <p:blipFill>
          <a:blip r:embed="rId3">
            <a:alphaModFix/>
          </a:blip>
          <a:stretch>
            <a:fillRect/>
          </a:stretch>
        </p:blipFill>
        <p:spPr>
          <a:xfrm>
            <a:off x="311700" y="1160450"/>
            <a:ext cx="8520600" cy="3400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120"/>
              <a:t>12. How many reservations were made in each month of the year?</a:t>
            </a:r>
            <a:endParaRPr sz="2120"/>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29"/>
          <p:cNvPicPr preferRelativeResize="0"/>
          <p:nvPr/>
        </p:nvPicPr>
        <p:blipFill>
          <a:blip r:embed="rId3">
            <a:alphaModFix/>
          </a:blip>
          <a:stretch>
            <a:fillRect/>
          </a:stretch>
        </p:blipFill>
        <p:spPr>
          <a:xfrm>
            <a:off x="311700" y="1227650"/>
            <a:ext cx="8520599" cy="3705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520"/>
              <a:t>13. What is the average number of nights (both weekend and weekday) spent by guests for each room type?</a:t>
            </a:r>
            <a:endParaRPr sz="1520"/>
          </a:p>
          <a:p>
            <a:pPr indent="0" lvl="0" marL="0" rtl="0" algn="l">
              <a:spcBef>
                <a:spcPts val="0"/>
              </a:spcBef>
              <a:spcAft>
                <a:spcPts val="0"/>
              </a:spcAft>
              <a:buSzPts val="990"/>
              <a:buNone/>
            </a:pPr>
            <a:r>
              <a:t/>
            </a:r>
            <a:endParaRPr sz="1520"/>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30"/>
          <p:cNvPicPr preferRelativeResize="0"/>
          <p:nvPr/>
        </p:nvPicPr>
        <p:blipFill>
          <a:blip r:embed="rId3">
            <a:alphaModFix/>
          </a:blip>
          <a:stretch>
            <a:fillRect/>
          </a:stretch>
        </p:blipFill>
        <p:spPr>
          <a:xfrm>
            <a:off x="311700" y="1242725"/>
            <a:ext cx="8520601" cy="341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420"/>
              <a:t>14. For reservations involving children, what is the most common room type, and what is the average</a:t>
            </a:r>
            <a:endParaRPr sz="1420"/>
          </a:p>
          <a:p>
            <a:pPr indent="0" lvl="0" marL="0" rtl="0" algn="l">
              <a:spcBef>
                <a:spcPts val="0"/>
              </a:spcBef>
              <a:spcAft>
                <a:spcPts val="0"/>
              </a:spcAft>
              <a:buSzPts val="990"/>
              <a:buNone/>
            </a:pPr>
            <a:r>
              <a:rPr lang="en-GB" sz="1420"/>
              <a:t>price for that room type?</a:t>
            </a:r>
            <a:endParaRPr sz="1420"/>
          </a:p>
          <a:p>
            <a:pPr indent="0" lvl="0" marL="0" rtl="0" algn="l">
              <a:spcBef>
                <a:spcPts val="0"/>
              </a:spcBef>
              <a:spcAft>
                <a:spcPts val="0"/>
              </a:spcAft>
              <a:buSzPts val="990"/>
              <a:buNone/>
            </a:pPr>
            <a:r>
              <a:t/>
            </a:r>
            <a:endParaRPr sz="1420"/>
          </a:p>
        </p:txBody>
      </p:sp>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2" name="Google Shape;182;p31"/>
          <p:cNvPicPr preferRelativeResize="0"/>
          <p:nvPr/>
        </p:nvPicPr>
        <p:blipFill>
          <a:blip r:embed="rId3">
            <a:alphaModFix/>
          </a:blip>
          <a:stretch>
            <a:fillRect/>
          </a:stretch>
        </p:blipFill>
        <p:spPr>
          <a:xfrm>
            <a:off x="311700" y="1152475"/>
            <a:ext cx="8520601" cy="3657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CONTENTS</a:t>
            </a:r>
            <a:endParaRPr/>
          </a:p>
        </p:txBody>
      </p:sp>
      <p:sp>
        <p:nvSpPr>
          <p:cNvPr id="64" name="Google Shape;64;p14"/>
          <p:cNvSpPr txBox="1"/>
          <p:nvPr>
            <p:ph idx="1" type="body"/>
          </p:nvPr>
        </p:nvSpPr>
        <p:spPr>
          <a:xfrm>
            <a:off x="311700" y="1594175"/>
            <a:ext cx="8520600" cy="2974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GB" sz="2000"/>
              <a:t>Project Overview </a:t>
            </a:r>
            <a:endParaRPr sz="2000"/>
          </a:p>
          <a:p>
            <a:pPr indent="-355600" lvl="0" marL="457200" rtl="0" algn="l">
              <a:spcBef>
                <a:spcPts val="0"/>
              </a:spcBef>
              <a:spcAft>
                <a:spcPts val="0"/>
              </a:spcAft>
              <a:buSzPts val="2000"/>
              <a:buChar char="❖"/>
            </a:pPr>
            <a:r>
              <a:rPr lang="en-GB" sz="2000"/>
              <a:t>Dataset Description</a:t>
            </a:r>
            <a:endParaRPr sz="2000"/>
          </a:p>
          <a:p>
            <a:pPr indent="-355600" lvl="0" marL="457200" rtl="0" algn="l">
              <a:spcBef>
                <a:spcPts val="0"/>
              </a:spcBef>
              <a:spcAft>
                <a:spcPts val="0"/>
              </a:spcAft>
              <a:buSzPts val="2000"/>
              <a:buChar char="❖"/>
            </a:pPr>
            <a:r>
              <a:rPr lang="en-GB" sz="2000"/>
              <a:t>Data Exploration And Analysis</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720"/>
              <a:t>15. Find the market segment type that generates the highest average price per room.</a:t>
            </a:r>
            <a:endParaRPr sz="1720"/>
          </a:p>
        </p:txBody>
      </p:sp>
      <p:sp>
        <p:nvSpPr>
          <p:cNvPr id="188" name="Google Shape;18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2"/>
          <p:cNvPicPr preferRelativeResize="0"/>
          <p:nvPr/>
        </p:nvPicPr>
        <p:blipFill>
          <a:blip r:embed="rId3">
            <a:alphaModFix/>
          </a:blip>
          <a:stretch>
            <a:fillRect/>
          </a:stretch>
        </p:blipFill>
        <p:spPr>
          <a:xfrm>
            <a:off x="311700" y="1152475"/>
            <a:ext cx="8520600" cy="352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OVERVIEW</a:t>
            </a:r>
            <a:endParaRPr/>
          </a:p>
        </p:txBody>
      </p:sp>
      <p:sp>
        <p:nvSpPr>
          <p:cNvPr id="70" name="Google Shape;70;p15"/>
          <p:cNvSpPr txBox="1"/>
          <p:nvPr>
            <p:ph idx="1" type="body"/>
          </p:nvPr>
        </p:nvSpPr>
        <p:spPr>
          <a:xfrm>
            <a:off x="311700" y="1458825"/>
            <a:ext cx="8520600" cy="3110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GB" sz="2000"/>
              <a:t>The hotel industry relies on data to make informed decisions and provide a better guest experience.</a:t>
            </a:r>
            <a:endParaRPr sz="2000"/>
          </a:p>
          <a:p>
            <a:pPr indent="-355600" lvl="0" marL="457200" rtl="0" algn="l">
              <a:spcBef>
                <a:spcPts val="0"/>
              </a:spcBef>
              <a:spcAft>
                <a:spcPts val="0"/>
              </a:spcAft>
              <a:buSzPts val="2000"/>
              <a:buChar char="❖"/>
            </a:pPr>
            <a:r>
              <a:rPr lang="en-GB" sz="2000"/>
              <a:t>As a data analyst, in this internship, I worked with a hotel reservation dataset to gain insights into guest preferences, booking trends, and other key factors that impact the hotel's operations.I used SQL to query and analyze the data, as well as answer specific questions about the dataset.</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105275"/>
            <a:ext cx="8520600" cy="58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a:t>
            </a:r>
            <a:endParaRPr/>
          </a:p>
        </p:txBody>
      </p:sp>
      <p:sp>
        <p:nvSpPr>
          <p:cNvPr id="76" name="Google Shape;76;p16"/>
          <p:cNvSpPr txBox="1"/>
          <p:nvPr>
            <p:ph idx="1" type="body"/>
          </p:nvPr>
        </p:nvSpPr>
        <p:spPr>
          <a:xfrm>
            <a:off x="311700" y="1097875"/>
            <a:ext cx="8742000" cy="3471000"/>
          </a:xfrm>
          <a:prstGeom prst="rect">
            <a:avLst/>
          </a:prstGeom>
        </p:spPr>
        <p:txBody>
          <a:bodyPr anchorCtr="0" anchor="t" bIns="91425" lIns="91425" spcFirstLastPara="1" rIns="91425" wrap="square" tIns="91425">
            <a:noAutofit/>
          </a:bodyPr>
          <a:lstStyle/>
          <a:p>
            <a:pPr indent="-333375" lvl="0" marL="457200" rtl="0" algn="l">
              <a:lnSpc>
                <a:spcPct val="105000"/>
              </a:lnSpc>
              <a:spcBef>
                <a:spcPts val="0"/>
              </a:spcBef>
              <a:spcAft>
                <a:spcPts val="0"/>
              </a:spcAft>
              <a:buSzPts val="1650"/>
              <a:buChar char="●"/>
            </a:pPr>
            <a:r>
              <a:rPr lang="en-GB" sz="1650"/>
              <a:t>Booking_ID: A unique identifier for each hotel reservation.</a:t>
            </a:r>
            <a:endParaRPr sz="1650"/>
          </a:p>
          <a:p>
            <a:pPr indent="-333375" lvl="0" marL="457200" rtl="0" algn="l">
              <a:lnSpc>
                <a:spcPct val="105000"/>
              </a:lnSpc>
              <a:spcBef>
                <a:spcPts val="0"/>
              </a:spcBef>
              <a:spcAft>
                <a:spcPts val="0"/>
              </a:spcAft>
              <a:buSzPts val="1650"/>
              <a:buChar char="●"/>
            </a:pPr>
            <a:r>
              <a:rPr lang="en-GB" sz="1650"/>
              <a:t>no_of_adults: The number of adults in the reservation.</a:t>
            </a:r>
            <a:endParaRPr sz="1650"/>
          </a:p>
          <a:p>
            <a:pPr indent="-333375" lvl="0" marL="457200" rtl="0" algn="l">
              <a:lnSpc>
                <a:spcPct val="105000"/>
              </a:lnSpc>
              <a:spcBef>
                <a:spcPts val="0"/>
              </a:spcBef>
              <a:spcAft>
                <a:spcPts val="0"/>
              </a:spcAft>
              <a:buSzPts val="1650"/>
              <a:buChar char="●"/>
            </a:pPr>
            <a:r>
              <a:rPr lang="en-GB" sz="1650"/>
              <a:t>no_of_children: The number of children in the reservation.</a:t>
            </a:r>
            <a:endParaRPr sz="1650"/>
          </a:p>
          <a:p>
            <a:pPr indent="-333375" lvl="0" marL="457200" rtl="0" algn="l">
              <a:lnSpc>
                <a:spcPct val="105000"/>
              </a:lnSpc>
              <a:spcBef>
                <a:spcPts val="0"/>
              </a:spcBef>
              <a:spcAft>
                <a:spcPts val="0"/>
              </a:spcAft>
              <a:buSzPts val="1650"/>
              <a:buChar char="●"/>
            </a:pPr>
            <a:r>
              <a:rPr lang="en-GB" sz="1650"/>
              <a:t>no_of_weekend_nights: The number of nights in the reservation that fall on weekends.</a:t>
            </a:r>
            <a:endParaRPr sz="1650"/>
          </a:p>
          <a:p>
            <a:pPr indent="-333375" lvl="0" marL="457200" rtl="0" algn="l">
              <a:lnSpc>
                <a:spcPct val="105000"/>
              </a:lnSpc>
              <a:spcBef>
                <a:spcPts val="0"/>
              </a:spcBef>
              <a:spcAft>
                <a:spcPts val="0"/>
              </a:spcAft>
              <a:buSzPts val="1650"/>
              <a:buChar char="●"/>
            </a:pPr>
            <a:r>
              <a:rPr lang="en-GB" sz="1650"/>
              <a:t>no_of_week_nights: The number of nights in the reservation that fall on weekdays.</a:t>
            </a:r>
            <a:endParaRPr sz="1650"/>
          </a:p>
          <a:p>
            <a:pPr indent="-333375" lvl="0" marL="457200" rtl="0" algn="l">
              <a:lnSpc>
                <a:spcPct val="105000"/>
              </a:lnSpc>
              <a:spcBef>
                <a:spcPts val="0"/>
              </a:spcBef>
              <a:spcAft>
                <a:spcPts val="0"/>
              </a:spcAft>
              <a:buSzPts val="1650"/>
              <a:buChar char="●"/>
            </a:pPr>
            <a:r>
              <a:rPr lang="en-GB" sz="1650"/>
              <a:t>type_of_meal_plan: The meal plan chosen by the guests.</a:t>
            </a:r>
            <a:endParaRPr sz="1650"/>
          </a:p>
          <a:p>
            <a:pPr indent="-333375" lvl="0" marL="457200" rtl="0" algn="l">
              <a:lnSpc>
                <a:spcPct val="105000"/>
              </a:lnSpc>
              <a:spcBef>
                <a:spcPts val="0"/>
              </a:spcBef>
              <a:spcAft>
                <a:spcPts val="0"/>
              </a:spcAft>
              <a:buSzPts val="1650"/>
              <a:buChar char="●"/>
            </a:pPr>
            <a:r>
              <a:rPr lang="en-GB" sz="1650"/>
              <a:t>room_type_reserved: The type of room reserved by the guests.</a:t>
            </a:r>
            <a:endParaRPr sz="1650"/>
          </a:p>
          <a:p>
            <a:pPr indent="-333375" lvl="0" marL="457200" rtl="0" algn="l">
              <a:lnSpc>
                <a:spcPct val="105000"/>
              </a:lnSpc>
              <a:spcBef>
                <a:spcPts val="0"/>
              </a:spcBef>
              <a:spcAft>
                <a:spcPts val="0"/>
              </a:spcAft>
              <a:buSzPts val="1650"/>
              <a:buChar char="●"/>
            </a:pPr>
            <a:r>
              <a:rPr lang="en-GB" sz="1650"/>
              <a:t>lead_time: The number of days between booking and arrival.</a:t>
            </a:r>
            <a:endParaRPr sz="1650"/>
          </a:p>
          <a:p>
            <a:pPr indent="-333375" lvl="0" marL="457200" rtl="0" algn="l">
              <a:lnSpc>
                <a:spcPct val="105000"/>
              </a:lnSpc>
              <a:spcBef>
                <a:spcPts val="0"/>
              </a:spcBef>
              <a:spcAft>
                <a:spcPts val="0"/>
              </a:spcAft>
              <a:buSzPts val="1650"/>
              <a:buChar char="●"/>
            </a:pPr>
            <a:r>
              <a:rPr lang="en-GB" sz="1650"/>
              <a:t>arrival_date: The date of arrival.</a:t>
            </a:r>
            <a:endParaRPr sz="1650"/>
          </a:p>
          <a:p>
            <a:pPr indent="-333375" lvl="0" marL="457200" rtl="0" algn="l">
              <a:lnSpc>
                <a:spcPct val="105000"/>
              </a:lnSpc>
              <a:spcBef>
                <a:spcPts val="0"/>
              </a:spcBef>
              <a:spcAft>
                <a:spcPts val="0"/>
              </a:spcAft>
              <a:buSzPts val="1650"/>
              <a:buChar char="●"/>
            </a:pPr>
            <a:r>
              <a:rPr lang="en-GB" sz="1650"/>
              <a:t>market_segment_type: The market segment to which the reservation belongs.</a:t>
            </a:r>
            <a:endParaRPr sz="1650"/>
          </a:p>
          <a:p>
            <a:pPr indent="-333375" lvl="0" marL="457200" rtl="0" algn="l">
              <a:lnSpc>
                <a:spcPct val="105000"/>
              </a:lnSpc>
              <a:spcBef>
                <a:spcPts val="0"/>
              </a:spcBef>
              <a:spcAft>
                <a:spcPts val="0"/>
              </a:spcAft>
              <a:buSzPts val="1650"/>
              <a:buChar char="●"/>
            </a:pPr>
            <a:r>
              <a:rPr lang="en-GB" sz="1650"/>
              <a:t>avg_price_per_room: The average price per room in the reservation.</a:t>
            </a:r>
            <a:endParaRPr sz="1650"/>
          </a:p>
          <a:p>
            <a:pPr indent="-333375" lvl="0" marL="457200" rtl="0" algn="l">
              <a:lnSpc>
                <a:spcPct val="105000"/>
              </a:lnSpc>
              <a:spcBef>
                <a:spcPts val="0"/>
              </a:spcBef>
              <a:spcAft>
                <a:spcPts val="0"/>
              </a:spcAft>
              <a:buSzPts val="1650"/>
              <a:buChar char="●"/>
            </a:pPr>
            <a:r>
              <a:rPr lang="en-GB" sz="1650"/>
              <a:t>booking_status: The status of the booking.</a:t>
            </a:r>
            <a:endParaRPr sz="16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0"/>
            <a:ext cx="8520600" cy="64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Import Data Into Table</a:t>
            </a:r>
            <a:endParaRPr/>
          </a:p>
        </p:txBody>
      </p:sp>
      <p:sp>
        <p:nvSpPr>
          <p:cNvPr id="82" name="Google Shape;82;p17"/>
          <p:cNvSpPr txBox="1"/>
          <p:nvPr>
            <p:ph idx="1" type="body"/>
          </p:nvPr>
        </p:nvSpPr>
        <p:spPr>
          <a:xfrm>
            <a:off x="311700" y="646800"/>
            <a:ext cx="8520600" cy="392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184050" y="556450"/>
            <a:ext cx="8749401" cy="4481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144250"/>
            <a:ext cx="8520600" cy="45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9009"/>
              <a:buNone/>
            </a:pPr>
            <a:r>
              <a:rPr lang="en-GB" sz="2020"/>
              <a:t>1. What is the total number of reservations in the dataset?</a:t>
            </a:r>
            <a:endParaRPr sz="2020"/>
          </a:p>
        </p:txBody>
      </p:sp>
      <p:sp>
        <p:nvSpPr>
          <p:cNvPr id="89" name="Google Shape;89;p18"/>
          <p:cNvSpPr txBox="1"/>
          <p:nvPr>
            <p:ph idx="1" type="body"/>
          </p:nvPr>
        </p:nvSpPr>
        <p:spPr>
          <a:xfrm>
            <a:off x="311700" y="736925"/>
            <a:ext cx="8520600" cy="383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8"/>
          <p:cNvPicPr preferRelativeResize="0"/>
          <p:nvPr/>
        </p:nvPicPr>
        <p:blipFill rotWithShape="1">
          <a:blip r:embed="rId3">
            <a:alphaModFix/>
          </a:blip>
          <a:srcRect b="54479" l="20723" r="34776" t="2360"/>
          <a:stretch/>
        </p:blipFill>
        <p:spPr>
          <a:xfrm>
            <a:off x="311700" y="797100"/>
            <a:ext cx="8520601" cy="3771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Which meal plan is the most popular among guests?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311700" y="1290650"/>
            <a:ext cx="8520600" cy="3278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020"/>
              <a:t>3. What is the average price per room for reservations involving children?</a:t>
            </a:r>
            <a:endParaRPr sz="2020"/>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20"/>
          <p:cNvPicPr preferRelativeResize="0"/>
          <p:nvPr/>
        </p:nvPicPr>
        <p:blipFill>
          <a:blip r:embed="rId3">
            <a:alphaModFix/>
          </a:blip>
          <a:stretch>
            <a:fillRect/>
          </a:stretch>
        </p:blipFill>
        <p:spPr>
          <a:xfrm>
            <a:off x="311700" y="1119200"/>
            <a:ext cx="8520600"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720"/>
              <a:t>4. How many reservations were made for the year 20XX (replace XX with the desired year)?</a:t>
            </a:r>
            <a:endParaRPr sz="1720"/>
          </a:p>
        </p:txBody>
      </p:sp>
      <p:sp>
        <p:nvSpPr>
          <p:cNvPr id="110" name="Google Shape;110;p21"/>
          <p:cNvSpPr txBox="1"/>
          <p:nvPr>
            <p:ph idx="1" type="body"/>
          </p:nvPr>
        </p:nvSpPr>
        <p:spPr>
          <a:xfrm>
            <a:off x="311700" y="1152475"/>
            <a:ext cx="8520600" cy="367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21"/>
          <p:cNvPicPr preferRelativeResize="0"/>
          <p:nvPr/>
        </p:nvPicPr>
        <p:blipFill>
          <a:blip r:embed="rId3">
            <a:alphaModFix/>
          </a:blip>
          <a:stretch>
            <a:fillRect/>
          </a:stretch>
        </p:blipFill>
        <p:spPr>
          <a:xfrm>
            <a:off x="384000" y="1228675"/>
            <a:ext cx="8448301" cy="3675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