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ED274F-81DA-4405-910D-EB2C79E77873}"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4160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ED274F-81DA-4405-910D-EB2C79E77873}"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123023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ED274F-81DA-4405-910D-EB2C79E77873}"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3828844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ED274F-81DA-4405-910D-EB2C79E77873}"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1DCDC-2164-486B-8093-FA98C8FC272A}"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87194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D274F-81DA-4405-910D-EB2C79E77873}"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4200431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ED274F-81DA-4405-910D-EB2C79E77873}" type="datetimeFigureOut">
              <a:rPr lang="en-IN" smtClean="0"/>
              <a:t>20-04-2021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587836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ED274F-81DA-4405-910D-EB2C79E77873}" type="datetimeFigureOut">
              <a:rPr lang="en-IN" smtClean="0"/>
              <a:t>20-04-2021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3853996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D274F-81DA-4405-910D-EB2C79E77873}"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1479539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D274F-81DA-4405-910D-EB2C79E77873}"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373203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D274F-81DA-4405-910D-EB2C79E77873}"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270946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D274F-81DA-4405-910D-EB2C79E77873}"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6705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ED274F-81DA-4405-910D-EB2C79E77873}"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3821407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ED274F-81DA-4405-910D-EB2C79E77873}" type="datetimeFigureOut">
              <a:rPr lang="en-IN" smtClean="0"/>
              <a:t>20-04-2021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65449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5ED274F-81DA-4405-910D-EB2C79E77873}" type="datetimeFigureOut">
              <a:rPr lang="en-IN" smtClean="0"/>
              <a:t>20-04-2021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304747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5ED274F-81DA-4405-910D-EB2C79E77873}" type="datetimeFigureOut">
              <a:rPr lang="en-IN" smtClean="0"/>
              <a:t>20-04-2021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3949342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5ED274F-81DA-4405-910D-EB2C79E77873}" type="datetimeFigureOut">
              <a:rPr lang="en-IN" smtClean="0"/>
              <a:t>20-04-2021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10494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ED274F-81DA-4405-910D-EB2C79E77873}"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1DCDC-2164-486B-8093-FA98C8FC272A}" type="slidenum">
              <a:rPr lang="en-IN" smtClean="0"/>
              <a:t>‹#›</a:t>
            </a:fld>
            <a:endParaRPr lang="en-IN"/>
          </a:p>
        </p:txBody>
      </p:sp>
    </p:spTree>
    <p:extLst>
      <p:ext uri="{BB962C8B-B14F-4D97-AF65-F5344CB8AC3E}">
        <p14:creationId xmlns:p14="http://schemas.microsoft.com/office/powerpoint/2010/main" val="34676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5ED274F-81DA-4405-910D-EB2C79E77873}" type="datetimeFigureOut">
              <a:rPr lang="en-IN" smtClean="0"/>
              <a:t>20-04-2021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71DCDC-2164-486B-8093-FA98C8FC272A}" type="slidenum">
              <a:rPr lang="en-IN" smtClean="0"/>
              <a:t>‹#›</a:t>
            </a:fld>
            <a:endParaRPr lang="en-IN"/>
          </a:p>
        </p:txBody>
      </p:sp>
    </p:spTree>
    <p:extLst>
      <p:ext uri="{BB962C8B-B14F-4D97-AF65-F5344CB8AC3E}">
        <p14:creationId xmlns:p14="http://schemas.microsoft.com/office/powerpoint/2010/main" val="1659730603"/>
      </p:ext>
    </p:extLst>
  </p:cSld>
  <p:clrMap bg1="dk1" tx1="lt1" bg2="dk2" tx2="lt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Breadboard" TargetMode="External"/><Relationship Id="rId2" Type="http://schemas.openxmlformats.org/officeDocument/2006/relationships/hyperlink" Target="https://en.wikipedia.org/wiki/Electrical_wire" TargetMode="External"/><Relationship Id="rId1" Type="http://schemas.openxmlformats.org/officeDocument/2006/relationships/slideLayout" Target="../slideLayouts/slideLayout7.xml"/><Relationship Id="rId4" Type="http://schemas.openxmlformats.org/officeDocument/2006/relationships/hyperlink" Target="https://en.wikipedia.org/wiki/Pin_header#Header_connecto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arduino.cc/en/Main/Products" TargetMode="External"/><Relationship Id="rId7" Type="http://schemas.openxmlformats.org/officeDocument/2006/relationships/hyperlink" Target="https://processing.org/" TargetMode="External"/><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hyperlink" Target="https://www.arduino.cc/en/Main/Software" TargetMode="External"/><Relationship Id="rId5" Type="http://schemas.openxmlformats.org/officeDocument/2006/relationships/hyperlink" Target="http://wiring.org.co/" TargetMode="External"/><Relationship Id="rId4" Type="http://schemas.openxmlformats.org/officeDocument/2006/relationships/hyperlink" Target="https://www.arduino.cc/en/Reference/HomePage"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Soil_type" TargetMode="External"/><Relationship Id="rId3" Type="http://schemas.openxmlformats.org/officeDocument/2006/relationships/hyperlink" Target="https://en.wikipedia.org/wiki/Water_content" TargetMode="External"/><Relationship Id="rId7" Type="http://schemas.openxmlformats.org/officeDocument/2006/relationships/hyperlink" Target="https://en.wikipedia.org/wiki/Neutron" TargetMode="External"/><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hyperlink" Target="https://en.wikipedia.org/wiki/Gravimetric_analysis" TargetMode="External"/><Relationship Id="rId5" Type="http://schemas.openxmlformats.org/officeDocument/2006/relationships/hyperlink" Target="https://en.wikipedia.org/wiki/Soil_moisture_sensor#cite_note-1" TargetMode="External"/><Relationship Id="rId10" Type="http://schemas.openxmlformats.org/officeDocument/2006/relationships/hyperlink" Target="https://en.wikipedia.org/wiki/Electric_conductivity" TargetMode="External"/><Relationship Id="rId4" Type="http://schemas.openxmlformats.org/officeDocument/2006/relationships/hyperlink" Target="https://en.wikipedia.org/wiki/Soil" TargetMode="External"/><Relationship Id="rId9" Type="http://schemas.openxmlformats.org/officeDocument/2006/relationships/hyperlink" Target="https://en.wikipedia.org/wiki/Temperatur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0" b="-3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54B5C5-81BF-4659-B425-513226C945CF}"/>
              </a:ext>
            </a:extLst>
          </p:cNvPr>
          <p:cNvSpPr txBox="1"/>
          <p:nvPr/>
        </p:nvSpPr>
        <p:spPr>
          <a:xfrm>
            <a:off x="610711" y="909147"/>
            <a:ext cx="5238750" cy="1107996"/>
          </a:xfrm>
          <a:prstGeom prst="rect">
            <a:avLst/>
          </a:prstGeom>
          <a:noFill/>
        </p:spPr>
        <p:txBody>
          <a:bodyPr wrap="square" rtlCol="0">
            <a:spAutoFit/>
          </a:bodyPr>
          <a:lstStyle/>
          <a:p>
            <a:r>
              <a:rPr lang="en-US" dirty="0"/>
              <a:t>	 </a:t>
            </a:r>
            <a:r>
              <a:rPr lang="en-US" sz="6600" b="1" i="1" dirty="0">
                <a:solidFill>
                  <a:schemeClr val="accent2">
                    <a:lumMod val="20000"/>
                    <a:lumOff val="80000"/>
                  </a:schemeClr>
                </a:solidFill>
                <a:latin typeface="Forte" panose="03060902040502070203" pitchFamily="66" charset="0"/>
              </a:rPr>
              <a:t>SMART</a:t>
            </a:r>
            <a:endParaRPr lang="en-IN" sz="6600" b="1" i="1" dirty="0">
              <a:solidFill>
                <a:schemeClr val="accent2">
                  <a:lumMod val="20000"/>
                  <a:lumOff val="80000"/>
                </a:schemeClr>
              </a:solidFill>
              <a:latin typeface="Forte" panose="03060902040502070203" pitchFamily="66" charset="0"/>
            </a:endParaRPr>
          </a:p>
        </p:txBody>
      </p:sp>
      <p:sp>
        <p:nvSpPr>
          <p:cNvPr id="5" name="TextBox 4">
            <a:extLst>
              <a:ext uri="{FF2B5EF4-FFF2-40B4-BE49-F238E27FC236}">
                <a16:creationId xmlns:a16="http://schemas.microsoft.com/office/drawing/2014/main" id="{77B11497-0278-4817-8515-2241FCE6E328}"/>
              </a:ext>
            </a:extLst>
          </p:cNvPr>
          <p:cNvSpPr txBox="1"/>
          <p:nvPr/>
        </p:nvSpPr>
        <p:spPr>
          <a:xfrm>
            <a:off x="2777324" y="2404383"/>
            <a:ext cx="6705600" cy="1107996"/>
          </a:xfrm>
          <a:prstGeom prst="rect">
            <a:avLst/>
          </a:prstGeom>
          <a:noFill/>
        </p:spPr>
        <p:txBody>
          <a:bodyPr wrap="square" rtlCol="0">
            <a:spAutoFit/>
          </a:bodyPr>
          <a:lstStyle/>
          <a:p>
            <a:r>
              <a:rPr lang="en-US" sz="6600" b="1" i="1" dirty="0">
                <a:latin typeface="Forte" panose="03060902040502070203" pitchFamily="66" charset="0"/>
              </a:rPr>
              <a:t>  </a:t>
            </a:r>
            <a:r>
              <a:rPr lang="en-US" sz="6000" b="1" i="1" dirty="0">
                <a:solidFill>
                  <a:schemeClr val="accent2">
                    <a:lumMod val="20000"/>
                    <a:lumOff val="80000"/>
                  </a:schemeClr>
                </a:solidFill>
                <a:latin typeface="Forte" panose="03060902040502070203" pitchFamily="66" charset="0"/>
              </a:rPr>
              <a:t>IRRIGATION</a:t>
            </a:r>
            <a:endParaRPr lang="en-IN" sz="6000" b="1" i="1" dirty="0">
              <a:solidFill>
                <a:schemeClr val="accent2">
                  <a:lumMod val="20000"/>
                  <a:lumOff val="80000"/>
                </a:schemeClr>
              </a:solidFill>
              <a:latin typeface="Forte" panose="03060902040502070203" pitchFamily="66" charset="0"/>
            </a:endParaRPr>
          </a:p>
        </p:txBody>
      </p:sp>
      <p:sp>
        <p:nvSpPr>
          <p:cNvPr id="6" name="TextBox 5">
            <a:extLst>
              <a:ext uri="{FF2B5EF4-FFF2-40B4-BE49-F238E27FC236}">
                <a16:creationId xmlns:a16="http://schemas.microsoft.com/office/drawing/2014/main" id="{02A104AB-F0F7-4E48-85F8-353308186B81}"/>
              </a:ext>
            </a:extLst>
          </p:cNvPr>
          <p:cNvSpPr txBox="1"/>
          <p:nvPr/>
        </p:nvSpPr>
        <p:spPr>
          <a:xfrm>
            <a:off x="5672092" y="3899619"/>
            <a:ext cx="6134101" cy="2123658"/>
          </a:xfrm>
          <a:prstGeom prst="rect">
            <a:avLst/>
          </a:prstGeom>
          <a:noFill/>
        </p:spPr>
        <p:txBody>
          <a:bodyPr wrap="square" rtlCol="0">
            <a:spAutoFit/>
          </a:bodyPr>
          <a:lstStyle/>
          <a:p>
            <a:r>
              <a:rPr lang="en-US" sz="6600" b="1" i="1" dirty="0">
                <a:latin typeface="Forte" panose="03060902040502070203" pitchFamily="66" charset="0"/>
              </a:rPr>
              <a:t>	    </a:t>
            </a:r>
            <a:r>
              <a:rPr lang="en-US" sz="6600" b="1" i="1" dirty="0">
                <a:solidFill>
                  <a:schemeClr val="accent2">
                    <a:lumMod val="20000"/>
                    <a:lumOff val="80000"/>
                  </a:schemeClr>
                </a:solidFill>
                <a:latin typeface="Forte" panose="03060902040502070203" pitchFamily="66" charset="0"/>
              </a:rPr>
              <a:t>SYSTEM</a:t>
            </a:r>
          </a:p>
          <a:p>
            <a:r>
              <a:rPr lang="en-US" sz="6600" b="1" i="1" dirty="0">
                <a:solidFill>
                  <a:schemeClr val="accent2">
                    <a:lumMod val="20000"/>
                    <a:lumOff val="80000"/>
                  </a:schemeClr>
                </a:solidFill>
                <a:latin typeface="Forte" panose="03060902040502070203" pitchFamily="66" charset="0"/>
              </a:rPr>
              <a:t>	(USING IOT)</a:t>
            </a:r>
          </a:p>
        </p:txBody>
      </p:sp>
    </p:spTree>
    <p:extLst>
      <p:ext uri="{BB962C8B-B14F-4D97-AF65-F5344CB8AC3E}">
        <p14:creationId xmlns:p14="http://schemas.microsoft.com/office/powerpoint/2010/main" val="174946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3F4074-BB67-4D18-9123-642C4CC3EE48}"/>
              </a:ext>
            </a:extLst>
          </p:cNvPr>
          <p:cNvSpPr txBox="1"/>
          <p:nvPr/>
        </p:nvSpPr>
        <p:spPr>
          <a:xfrm>
            <a:off x="1260629" y="523783"/>
            <a:ext cx="8735627" cy="2123658"/>
          </a:xfrm>
          <a:prstGeom prst="rect">
            <a:avLst/>
          </a:prstGeom>
          <a:noFill/>
        </p:spPr>
        <p:txBody>
          <a:bodyPr wrap="square" rtlCol="0">
            <a:spAutoFit/>
          </a:bodyPr>
          <a:lstStyle/>
          <a:p>
            <a:r>
              <a:rPr lang="en-US" sz="6600" dirty="0"/>
              <a:t>			</a:t>
            </a:r>
            <a:r>
              <a:rPr lang="en-US" sz="6600" b="1" i="1" u="sng" dirty="0">
                <a:latin typeface="Algerian" panose="04020705040A02060702" pitchFamily="82" charset="0"/>
              </a:rPr>
              <a:t>Jumper Wire</a:t>
            </a:r>
            <a:endParaRPr lang="en-IN" sz="6600" b="1" i="1" u="sng" dirty="0">
              <a:latin typeface="Algerian" panose="04020705040A02060702" pitchFamily="82" charset="0"/>
            </a:endParaRPr>
          </a:p>
          <a:p>
            <a:endParaRPr lang="en-IN" sz="6600" dirty="0">
              <a:latin typeface="Algerian" panose="04020705040A02060702" pitchFamily="82" charset="0"/>
            </a:endParaRPr>
          </a:p>
        </p:txBody>
      </p:sp>
      <p:sp>
        <p:nvSpPr>
          <p:cNvPr id="5" name="TextBox 4">
            <a:extLst>
              <a:ext uri="{FF2B5EF4-FFF2-40B4-BE49-F238E27FC236}">
                <a16:creationId xmlns:a16="http://schemas.microsoft.com/office/drawing/2014/main" id="{4A2660DA-0414-4A57-AFAC-49E9BB285CBE}"/>
              </a:ext>
            </a:extLst>
          </p:cNvPr>
          <p:cNvSpPr txBox="1"/>
          <p:nvPr/>
        </p:nvSpPr>
        <p:spPr>
          <a:xfrm>
            <a:off x="807868" y="2139519"/>
            <a:ext cx="10422384" cy="3693319"/>
          </a:xfrm>
          <a:prstGeom prst="rect">
            <a:avLst/>
          </a:prstGeom>
          <a:noFill/>
        </p:spPr>
        <p:txBody>
          <a:bodyPr wrap="square" rtlCol="0">
            <a:spAutoFit/>
          </a:bodyPr>
          <a:lstStyle/>
          <a:p>
            <a:pPr algn="l"/>
            <a:r>
              <a:rPr lang="en-US" sz="2400" b="0" i="0" dirty="0">
                <a:effectLst/>
                <a:latin typeface="Arial" panose="020B0604020202020204" pitchFamily="34" charset="0"/>
              </a:rPr>
              <a:t>A </a:t>
            </a:r>
            <a:r>
              <a:rPr lang="en-US" sz="2400" b="1" i="0" dirty="0">
                <a:effectLst/>
                <a:latin typeface="Arial" panose="020B0604020202020204" pitchFamily="34" charset="0"/>
              </a:rPr>
              <a:t>jump wire</a:t>
            </a:r>
            <a:r>
              <a:rPr lang="en-US" sz="2400" b="0" i="0" dirty="0">
                <a:effectLst/>
                <a:latin typeface="Arial" panose="020B0604020202020204" pitchFamily="34" charset="0"/>
              </a:rPr>
              <a:t> (also known as jumper, jumper wire, jumper cable, DuPont wire or cable) is an </a:t>
            </a:r>
            <a:r>
              <a:rPr lang="en-US" sz="2400" b="0" i="0" u="none" strike="noStrike" dirty="0">
                <a:effectLst/>
                <a:latin typeface="Arial" panose="020B0604020202020204" pitchFamily="34" charset="0"/>
                <a:hlinkClick r:id="rId2" tooltip="Electrical wire">
                  <a:extLst>
                    <a:ext uri="{A12FA001-AC4F-418D-AE19-62706E023703}">
                      <ahyp:hlinkClr xmlns:ahyp="http://schemas.microsoft.com/office/drawing/2018/hyperlinkcolor" val="tx"/>
                    </a:ext>
                  </a:extLst>
                </a:hlinkClick>
              </a:rPr>
              <a:t>electrical wire</a:t>
            </a:r>
            <a:r>
              <a:rPr lang="en-US" sz="2400" b="0" i="0" dirty="0">
                <a:effectLst/>
                <a:latin typeface="Arial" panose="020B0604020202020204" pitchFamily="34" charset="0"/>
              </a:rPr>
              <a:t>, or group of them in a cable, with a connector or pin at each end (or sometimes without them – simply "tinned"), which is normally used to interconnect the components of a </a:t>
            </a:r>
            <a:r>
              <a:rPr lang="en-US" sz="2400" b="0" i="0" u="none" strike="noStrike" dirty="0">
                <a:effectLst/>
                <a:latin typeface="Arial" panose="020B0604020202020204" pitchFamily="34" charset="0"/>
                <a:hlinkClick r:id="rId3" tooltip="Breadboard">
                  <a:extLst>
                    <a:ext uri="{A12FA001-AC4F-418D-AE19-62706E023703}">
                      <ahyp:hlinkClr xmlns:ahyp="http://schemas.microsoft.com/office/drawing/2018/hyperlinkcolor" val="tx"/>
                    </a:ext>
                  </a:extLst>
                </a:hlinkClick>
              </a:rPr>
              <a:t>breadboard</a:t>
            </a:r>
            <a:r>
              <a:rPr lang="en-US" sz="2400" b="0" i="0" dirty="0">
                <a:effectLst/>
                <a:latin typeface="Arial" panose="020B0604020202020204" pitchFamily="34" charset="0"/>
              </a:rPr>
              <a:t> or other prototype or test circuit, internally or with other equipment or components, without soldering.</a:t>
            </a:r>
          </a:p>
          <a:p>
            <a:pPr algn="l"/>
            <a:r>
              <a:rPr lang="en-US" sz="2400" b="0" i="0" dirty="0">
                <a:effectLst/>
                <a:latin typeface="Arial" panose="020B0604020202020204" pitchFamily="34" charset="0"/>
              </a:rPr>
              <a:t>Individual jump wires are fitted by inserting their "end connectors" into the slots provided in a breadboard, the </a:t>
            </a:r>
            <a:r>
              <a:rPr lang="en-US" sz="2400" b="0" i="0" u="none" strike="noStrike" dirty="0">
                <a:effectLst/>
                <a:latin typeface="Arial" panose="020B0604020202020204" pitchFamily="34" charset="0"/>
                <a:hlinkClick r:id="rId4" tooltip="Pin header">
                  <a:extLst>
                    <a:ext uri="{A12FA001-AC4F-418D-AE19-62706E023703}">
                      <ahyp:hlinkClr xmlns:ahyp="http://schemas.microsoft.com/office/drawing/2018/hyperlinkcolor" val="tx"/>
                    </a:ext>
                  </a:extLst>
                </a:hlinkClick>
              </a:rPr>
              <a:t>header connector</a:t>
            </a:r>
            <a:r>
              <a:rPr lang="en-US" sz="2400" b="0" i="0" dirty="0">
                <a:effectLst/>
                <a:latin typeface="Arial" panose="020B0604020202020204" pitchFamily="34" charset="0"/>
              </a:rPr>
              <a:t> of a circuit board, or a piece of test equipment</a:t>
            </a:r>
          </a:p>
          <a:p>
            <a:endParaRPr lang="en-IN" dirty="0"/>
          </a:p>
        </p:txBody>
      </p:sp>
    </p:spTree>
    <p:extLst>
      <p:ext uri="{BB962C8B-B14F-4D97-AF65-F5344CB8AC3E}">
        <p14:creationId xmlns:p14="http://schemas.microsoft.com/office/powerpoint/2010/main" val="39361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35079-CAB4-485C-B10C-9459E5A02D3C}"/>
              </a:ext>
            </a:extLst>
          </p:cNvPr>
          <p:cNvSpPr txBox="1"/>
          <p:nvPr/>
        </p:nvSpPr>
        <p:spPr>
          <a:xfrm>
            <a:off x="1500326" y="550416"/>
            <a:ext cx="7235301" cy="830997"/>
          </a:xfrm>
          <a:prstGeom prst="rect">
            <a:avLst/>
          </a:prstGeom>
          <a:noFill/>
        </p:spPr>
        <p:txBody>
          <a:bodyPr wrap="square" rtlCol="0">
            <a:spAutoFit/>
          </a:bodyPr>
          <a:lstStyle/>
          <a:p>
            <a:r>
              <a:rPr lang="en-US" sz="4800" b="1" i="1" u="sng" dirty="0">
                <a:latin typeface="Algerian" panose="04020705040A02060702" pitchFamily="82" charset="0"/>
              </a:rPr>
              <a:t>TYPES OF JUMPER WIRES</a:t>
            </a:r>
            <a:endParaRPr lang="en-IN" sz="4800" b="1" i="1" u="sng" dirty="0">
              <a:latin typeface="Algerian" panose="04020705040A02060702" pitchFamily="82" charset="0"/>
            </a:endParaRPr>
          </a:p>
        </p:txBody>
      </p:sp>
      <p:sp>
        <p:nvSpPr>
          <p:cNvPr id="3" name="TextBox 2">
            <a:extLst>
              <a:ext uri="{FF2B5EF4-FFF2-40B4-BE49-F238E27FC236}">
                <a16:creationId xmlns:a16="http://schemas.microsoft.com/office/drawing/2014/main" id="{1E207EAB-7F37-4F2C-AEAF-C0D25034A0CB}"/>
              </a:ext>
            </a:extLst>
          </p:cNvPr>
          <p:cNvSpPr txBox="1"/>
          <p:nvPr/>
        </p:nvSpPr>
        <p:spPr>
          <a:xfrm>
            <a:off x="1180730" y="1802167"/>
            <a:ext cx="9721049" cy="4524315"/>
          </a:xfrm>
          <a:prstGeom prst="rect">
            <a:avLst/>
          </a:prstGeom>
          <a:noFill/>
        </p:spPr>
        <p:txBody>
          <a:bodyPr wrap="square" rtlCol="0">
            <a:spAutoFit/>
          </a:bodyPr>
          <a:lstStyle/>
          <a:p>
            <a:r>
              <a:rPr lang="en-US" sz="3200" b="0" i="0" dirty="0">
                <a:effectLst/>
                <a:latin typeface="Helvetica Neue"/>
              </a:rPr>
              <a:t>Jumper wires typically come in three versions: male-to-male, male-to-female and female-to-female. The difference between each is in the end point of the wire. Male ends have a pin protruding and can plug into things, while female ends do not and are used to plug things into. Male-to-male jumper wires are the most common and what you likely will use most often. When connecting two ports on a breadboard, a male-to-male wire is what you’ll need.</a:t>
            </a:r>
            <a:endParaRPr lang="en-IN" dirty="0"/>
          </a:p>
        </p:txBody>
      </p:sp>
    </p:spTree>
    <p:extLst>
      <p:ext uri="{BB962C8B-B14F-4D97-AF65-F5344CB8AC3E}">
        <p14:creationId xmlns:p14="http://schemas.microsoft.com/office/powerpoint/2010/main" val="28057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57912C-532D-45F1-9238-EB6680FB8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43" y="1109709"/>
            <a:ext cx="11082313" cy="5292850"/>
          </a:xfrm>
          <a:prstGeom prst="rect">
            <a:avLst/>
          </a:prstGeom>
        </p:spPr>
      </p:pic>
    </p:spTree>
    <p:extLst>
      <p:ext uri="{BB962C8B-B14F-4D97-AF65-F5344CB8AC3E}">
        <p14:creationId xmlns:p14="http://schemas.microsoft.com/office/powerpoint/2010/main" val="257259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ABD215-32AA-4239-A364-F8645AE49ABB}"/>
              </a:ext>
            </a:extLst>
          </p:cNvPr>
          <p:cNvSpPr txBox="1"/>
          <p:nvPr/>
        </p:nvSpPr>
        <p:spPr>
          <a:xfrm>
            <a:off x="2441359" y="197022"/>
            <a:ext cx="6178859" cy="1107996"/>
          </a:xfrm>
          <a:prstGeom prst="rect">
            <a:avLst/>
          </a:prstGeom>
          <a:noFill/>
        </p:spPr>
        <p:txBody>
          <a:bodyPr wrap="square" rtlCol="0">
            <a:spAutoFit/>
          </a:bodyPr>
          <a:lstStyle/>
          <a:p>
            <a:r>
              <a:rPr lang="en-US" sz="6600" dirty="0"/>
              <a:t>		</a:t>
            </a:r>
            <a:r>
              <a:rPr lang="en-US" sz="6000" b="1" i="1" u="sng" dirty="0">
                <a:latin typeface="Algerian" panose="04020705040A02060702" pitchFamily="82" charset="0"/>
              </a:rPr>
              <a:t>ADVANTAGES</a:t>
            </a:r>
            <a:endParaRPr lang="en-IN" sz="6000" b="1" i="1" u="sng" dirty="0">
              <a:latin typeface="Algerian" panose="04020705040A02060702" pitchFamily="82" charset="0"/>
            </a:endParaRPr>
          </a:p>
        </p:txBody>
      </p:sp>
      <p:sp>
        <p:nvSpPr>
          <p:cNvPr id="3" name="TextBox 2">
            <a:extLst>
              <a:ext uri="{FF2B5EF4-FFF2-40B4-BE49-F238E27FC236}">
                <a16:creationId xmlns:a16="http://schemas.microsoft.com/office/drawing/2014/main" id="{C4938C2D-EF02-4E31-8FB7-2280F59AF1A1}"/>
              </a:ext>
            </a:extLst>
          </p:cNvPr>
          <p:cNvSpPr txBox="1"/>
          <p:nvPr/>
        </p:nvSpPr>
        <p:spPr>
          <a:xfrm>
            <a:off x="494190" y="1633492"/>
            <a:ext cx="11203619" cy="4770537"/>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To save water.</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Smart irrigation also deals with efficiencies in delivery of water. There are generally four types of delivery: surface, sprinklers, trickle and surface method.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It distributes water through irrigation ditches, letting gravity do the work.</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Sprinklers distribute water through the air like rain and can be fixed or mobile.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Trickle irrigation spreads water very locally to the ground surface.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Controlling these two set points reduce the amount of water used by linking it to the moisture level needed in the soil for a particular crop.</a:t>
            </a:r>
          </a:p>
          <a:p>
            <a:endParaRPr lang="en-US" sz="1600" dirty="0"/>
          </a:p>
          <a:p>
            <a:pPr marL="285750" indent="-285750">
              <a:buFont typeface="Wingdings" panose="05000000000000000000" pitchFamily="2" charset="2"/>
              <a:buChar char="q"/>
            </a:pPr>
            <a:r>
              <a:rPr lang="en-US" sz="1600" dirty="0"/>
              <a:t>A particular land area is too dry and starting an irrigation routine or to stop irrigation when a particular saturation point is met because a soil moisture level has been reached.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Use local soil moisture data drawn from sensors in the ground to support informed decisions about watering schedule.</a:t>
            </a:r>
          </a:p>
        </p:txBody>
      </p:sp>
    </p:spTree>
    <p:extLst>
      <p:ext uri="{BB962C8B-B14F-4D97-AF65-F5344CB8AC3E}">
        <p14:creationId xmlns:p14="http://schemas.microsoft.com/office/powerpoint/2010/main" val="128484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361CBA-BB68-4095-B899-DEA4884087B0}"/>
              </a:ext>
            </a:extLst>
          </p:cNvPr>
          <p:cNvSpPr txBox="1"/>
          <p:nvPr/>
        </p:nvSpPr>
        <p:spPr>
          <a:xfrm>
            <a:off x="2325950" y="275208"/>
            <a:ext cx="7572652" cy="1292662"/>
          </a:xfrm>
          <a:prstGeom prst="rect">
            <a:avLst/>
          </a:prstGeom>
          <a:noFill/>
        </p:spPr>
        <p:txBody>
          <a:bodyPr wrap="square" rtlCol="0">
            <a:spAutoFit/>
          </a:bodyPr>
          <a:lstStyle/>
          <a:p>
            <a:r>
              <a:rPr lang="en-US" dirty="0"/>
              <a:t>			</a:t>
            </a:r>
            <a:r>
              <a:rPr lang="en-US" sz="6000" b="1" i="1" u="sng" dirty="0">
                <a:latin typeface="Algerian" panose="04020705040A02060702" pitchFamily="82" charset="0"/>
              </a:rPr>
              <a:t>DISADVANATAGES</a:t>
            </a:r>
            <a:endParaRPr lang="en-IN" sz="6000" b="1" i="1" u="sng" dirty="0">
              <a:latin typeface="Algerian" panose="04020705040A02060702" pitchFamily="82" charset="0"/>
            </a:endParaRPr>
          </a:p>
        </p:txBody>
      </p:sp>
      <p:sp>
        <p:nvSpPr>
          <p:cNvPr id="4" name="TextBox 3">
            <a:extLst>
              <a:ext uri="{FF2B5EF4-FFF2-40B4-BE49-F238E27FC236}">
                <a16:creationId xmlns:a16="http://schemas.microsoft.com/office/drawing/2014/main" id="{DBB06884-78E1-4E79-B46E-7148148AD496}"/>
              </a:ext>
            </a:extLst>
          </p:cNvPr>
          <p:cNvSpPr txBox="1"/>
          <p:nvPr/>
        </p:nvSpPr>
        <p:spPr>
          <a:xfrm>
            <a:off x="763480" y="2080853"/>
            <a:ext cx="10884023" cy="4308872"/>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Agriculture being a natural phenomenon relies mostly on nature, and man predict or control nature let it be rain drought sunlight availability, pests control etc. So ever implementation IOT  system agriculture.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The agriculture need availability on internet continuously. Rural part of developing countries did not fulfill this requirements. Moreover internet is slower.</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Fault sensor or data processing engines can cause faulty I decisions which may lead to over use of water, fertilizers and other wastage of resources.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The smart faming based equipment require farmer to understand and the learn the use of technology. This is the major challenge in adopting smart agriculture farming at large scale across the continues.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It also has some issue which have to tracked properly in order to attain the full benefit of it.</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The current IOT system are not scalable or reliable and the initial costs are high which the farmer cannot afford. </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342409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797D254-12A3-4DEE-9586-1DDBF01DC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057" y="1331650"/>
            <a:ext cx="9922700" cy="4341181"/>
          </a:xfrm>
          <a:prstGeom prst="rect">
            <a:avLst/>
          </a:prstGeom>
        </p:spPr>
      </p:pic>
    </p:spTree>
    <p:extLst>
      <p:ext uri="{BB962C8B-B14F-4D97-AF65-F5344CB8AC3E}">
        <p14:creationId xmlns:p14="http://schemas.microsoft.com/office/powerpoint/2010/main" val="125639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CE78510-726E-4A88-8100-C1A924D9EDFA}"/>
              </a:ext>
            </a:extLst>
          </p:cNvPr>
          <p:cNvCxnSpPr>
            <a:cxnSpLocks/>
          </p:cNvCxnSpPr>
          <p:nvPr/>
        </p:nvCxnSpPr>
        <p:spPr>
          <a:xfrm>
            <a:off x="6995603" y="2503363"/>
            <a:ext cx="0" cy="3952109"/>
          </a:xfrm>
          <a:prstGeom prst="line">
            <a:avLst/>
          </a:prstGeom>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08590DE9-4DC1-45D7-B1C4-161C764B1930}"/>
              </a:ext>
            </a:extLst>
          </p:cNvPr>
          <p:cNvSpPr txBox="1"/>
          <p:nvPr/>
        </p:nvSpPr>
        <p:spPr>
          <a:xfrm>
            <a:off x="7281909" y="2441283"/>
            <a:ext cx="3352800" cy="461665"/>
          </a:xfrm>
          <a:prstGeom prst="rect">
            <a:avLst/>
          </a:prstGeom>
          <a:noFill/>
        </p:spPr>
        <p:txBody>
          <a:bodyPr wrap="square" rtlCol="0">
            <a:spAutoFit/>
          </a:bodyPr>
          <a:lstStyle/>
          <a:p>
            <a:r>
              <a:rPr lang="en-US" sz="2400" b="1" dirty="0">
                <a:latin typeface="Algerian" panose="04020705040A02060702" pitchFamily="82" charset="0"/>
              </a:rPr>
              <a:t>PRESENTED BY:</a:t>
            </a:r>
            <a:endParaRPr lang="en-IN" sz="2400" b="1" dirty="0">
              <a:latin typeface="Algerian" panose="04020705040A02060702" pitchFamily="82" charset="0"/>
            </a:endParaRPr>
          </a:p>
        </p:txBody>
      </p:sp>
      <p:sp>
        <p:nvSpPr>
          <p:cNvPr id="6" name="TextBox 5">
            <a:extLst>
              <a:ext uri="{FF2B5EF4-FFF2-40B4-BE49-F238E27FC236}">
                <a16:creationId xmlns:a16="http://schemas.microsoft.com/office/drawing/2014/main" id="{8E5101C2-F4D5-406D-9110-8DA8EE785CD0}"/>
              </a:ext>
            </a:extLst>
          </p:cNvPr>
          <p:cNvSpPr txBox="1"/>
          <p:nvPr/>
        </p:nvSpPr>
        <p:spPr>
          <a:xfrm>
            <a:off x="7281909" y="2902948"/>
            <a:ext cx="2971797" cy="646331"/>
          </a:xfrm>
          <a:prstGeom prst="rect">
            <a:avLst/>
          </a:prstGeom>
          <a:noFill/>
        </p:spPr>
        <p:txBody>
          <a:bodyPr wrap="square" rtlCol="0">
            <a:spAutoFit/>
          </a:bodyPr>
          <a:lstStyle/>
          <a:p>
            <a:r>
              <a:rPr lang="en-US" dirty="0"/>
              <a:t>AKSHAT DWIVEDI</a:t>
            </a:r>
          </a:p>
          <a:p>
            <a:r>
              <a:rPr lang="en-US" dirty="0"/>
              <a:t>   (181500062)</a:t>
            </a:r>
            <a:endParaRPr lang="en-IN" dirty="0"/>
          </a:p>
        </p:txBody>
      </p:sp>
      <p:sp>
        <p:nvSpPr>
          <p:cNvPr id="7" name="TextBox 6">
            <a:extLst>
              <a:ext uri="{FF2B5EF4-FFF2-40B4-BE49-F238E27FC236}">
                <a16:creationId xmlns:a16="http://schemas.microsoft.com/office/drawing/2014/main" id="{698A09DF-2347-40E7-843E-F00D17A07BC5}"/>
              </a:ext>
            </a:extLst>
          </p:cNvPr>
          <p:cNvSpPr txBox="1"/>
          <p:nvPr/>
        </p:nvSpPr>
        <p:spPr>
          <a:xfrm>
            <a:off x="7281909" y="3616399"/>
            <a:ext cx="3804080" cy="646331"/>
          </a:xfrm>
          <a:prstGeom prst="rect">
            <a:avLst/>
          </a:prstGeom>
          <a:noFill/>
        </p:spPr>
        <p:txBody>
          <a:bodyPr wrap="square" rtlCol="0">
            <a:spAutoFit/>
          </a:bodyPr>
          <a:lstStyle/>
          <a:p>
            <a:r>
              <a:rPr lang="en-US" dirty="0"/>
              <a:t>PRAKHAR SRIVASTAVA</a:t>
            </a:r>
          </a:p>
          <a:p>
            <a:r>
              <a:rPr lang="en-US" dirty="0"/>
              <a:t>  (181500471) </a:t>
            </a:r>
            <a:endParaRPr lang="en-IN" dirty="0"/>
          </a:p>
        </p:txBody>
      </p:sp>
      <p:sp>
        <p:nvSpPr>
          <p:cNvPr id="8" name="TextBox 7">
            <a:extLst>
              <a:ext uri="{FF2B5EF4-FFF2-40B4-BE49-F238E27FC236}">
                <a16:creationId xmlns:a16="http://schemas.microsoft.com/office/drawing/2014/main" id="{34FBE49A-7E63-47AF-81BF-CA2F12301BB1}"/>
              </a:ext>
            </a:extLst>
          </p:cNvPr>
          <p:cNvSpPr txBox="1"/>
          <p:nvPr/>
        </p:nvSpPr>
        <p:spPr>
          <a:xfrm>
            <a:off x="7281909" y="4347313"/>
            <a:ext cx="2689932" cy="646331"/>
          </a:xfrm>
          <a:prstGeom prst="rect">
            <a:avLst/>
          </a:prstGeom>
          <a:noFill/>
        </p:spPr>
        <p:txBody>
          <a:bodyPr wrap="square" rtlCol="0">
            <a:spAutoFit/>
          </a:bodyPr>
          <a:lstStyle/>
          <a:p>
            <a:r>
              <a:rPr lang="en-US" dirty="0"/>
              <a:t>SRISTI SHUKLA</a:t>
            </a:r>
          </a:p>
          <a:p>
            <a:r>
              <a:rPr lang="en-US" dirty="0"/>
              <a:t> (181500727)</a:t>
            </a:r>
            <a:endParaRPr lang="en-IN" dirty="0"/>
          </a:p>
        </p:txBody>
      </p:sp>
      <p:sp>
        <p:nvSpPr>
          <p:cNvPr id="11" name="TextBox 10">
            <a:extLst>
              <a:ext uri="{FF2B5EF4-FFF2-40B4-BE49-F238E27FC236}">
                <a16:creationId xmlns:a16="http://schemas.microsoft.com/office/drawing/2014/main" id="{E464F4D6-602C-4154-8871-0AE9F3B69EC3}"/>
              </a:ext>
            </a:extLst>
          </p:cNvPr>
          <p:cNvSpPr txBox="1"/>
          <p:nvPr/>
        </p:nvSpPr>
        <p:spPr>
          <a:xfrm>
            <a:off x="7281909" y="5078227"/>
            <a:ext cx="2556765" cy="646331"/>
          </a:xfrm>
          <a:prstGeom prst="rect">
            <a:avLst/>
          </a:prstGeom>
          <a:noFill/>
        </p:spPr>
        <p:txBody>
          <a:bodyPr wrap="square" rtlCol="0">
            <a:spAutoFit/>
          </a:bodyPr>
          <a:lstStyle/>
          <a:p>
            <a:r>
              <a:rPr lang="en-US" dirty="0"/>
              <a:t>SIMRAN GUPTA</a:t>
            </a:r>
          </a:p>
          <a:p>
            <a:r>
              <a:rPr lang="en-US" dirty="0"/>
              <a:t> (181500713)</a:t>
            </a:r>
            <a:endParaRPr lang="en-IN" dirty="0"/>
          </a:p>
        </p:txBody>
      </p:sp>
      <p:pic>
        <p:nvPicPr>
          <p:cNvPr id="13" name="Picture 12">
            <a:extLst>
              <a:ext uri="{FF2B5EF4-FFF2-40B4-BE49-F238E27FC236}">
                <a16:creationId xmlns:a16="http://schemas.microsoft.com/office/drawing/2014/main" id="{64D2E466-430F-4D1F-8E2E-A72FF490E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728" y="300669"/>
            <a:ext cx="2540308" cy="1567503"/>
          </a:xfrm>
          <a:prstGeom prst="rect">
            <a:avLst/>
          </a:prstGeom>
        </p:spPr>
      </p:pic>
      <p:sp>
        <p:nvSpPr>
          <p:cNvPr id="21" name="TextBox 20">
            <a:extLst>
              <a:ext uri="{FF2B5EF4-FFF2-40B4-BE49-F238E27FC236}">
                <a16:creationId xmlns:a16="http://schemas.microsoft.com/office/drawing/2014/main" id="{F296F346-5A94-4E1E-B6D0-E2E74D4F8DE1}"/>
              </a:ext>
            </a:extLst>
          </p:cNvPr>
          <p:cNvSpPr txBox="1"/>
          <p:nvPr/>
        </p:nvSpPr>
        <p:spPr>
          <a:xfrm>
            <a:off x="7429499" y="5809141"/>
            <a:ext cx="2394752" cy="646331"/>
          </a:xfrm>
          <a:prstGeom prst="rect">
            <a:avLst/>
          </a:prstGeom>
          <a:noFill/>
        </p:spPr>
        <p:txBody>
          <a:bodyPr wrap="square" rtlCol="0">
            <a:spAutoFit/>
          </a:bodyPr>
          <a:lstStyle/>
          <a:p>
            <a:r>
              <a:rPr lang="en-US" dirty="0"/>
              <a:t>AVIRAL ABEL WILLY</a:t>
            </a:r>
          </a:p>
          <a:p>
            <a:r>
              <a:rPr lang="en-US" dirty="0"/>
              <a:t> (181500162)</a:t>
            </a:r>
            <a:endParaRPr lang="en-IN" dirty="0"/>
          </a:p>
        </p:txBody>
      </p:sp>
    </p:spTree>
    <p:extLst>
      <p:ext uri="{BB962C8B-B14F-4D97-AF65-F5344CB8AC3E}">
        <p14:creationId xmlns:p14="http://schemas.microsoft.com/office/powerpoint/2010/main" val="91114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459884-5EA0-4D26-B621-A1007A8C6C14}"/>
              </a:ext>
            </a:extLst>
          </p:cNvPr>
          <p:cNvSpPr txBox="1"/>
          <p:nvPr/>
        </p:nvSpPr>
        <p:spPr>
          <a:xfrm>
            <a:off x="2396970" y="356857"/>
            <a:ext cx="6906827" cy="923330"/>
          </a:xfrm>
          <a:prstGeom prst="rect">
            <a:avLst/>
          </a:prstGeom>
          <a:noFill/>
        </p:spPr>
        <p:txBody>
          <a:bodyPr wrap="square" rtlCol="0">
            <a:spAutoFit/>
          </a:bodyPr>
          <a:lstStyle/>
          <a:p>
            <a:r>
              <a:rPr lang="en-US" dirty="0"/>
              <a:t>		</a:t>
            </a:r>
            <a:r>
              <a:rPr lang="en-US" sz="5400" b="1" i="1" u="sng" dirty="0">
                <a:latin typeface="Algerian" panose="04020705040A02060702" pitchFamily="82" charset="0"/>
              </a:rPr>
              <a:t>INTRODUCTION</a:t>
            </a:r>
          </a:p>
        </p:txBody>
      </p:sp>
      <p:sp>
        <p:nvSpPr>
          <p:cNvPr id="5" name="TextBox 4">
            <a:extLst>
              <a:ext uri="{FF2B5EF4-FFF2-40B4-BE49-F238E27FC236}">
                <a16:creationId xmlns:a16="http://schemas.microsoft.com/office/drawing/2014/main" id="{7E0D0B2D-8900-4602-89F7-F7CBF969B1F7}"/>
              </a:ext>
            </a:extLst>
          </p:cNvPr>
          <p:cNvSpPr txBox="1"/>
          <p:nvPr/>
        </p:nvSpPr>
        <p:spPr>
          <a:xfrm>
            <a:off x="932155" y="1686756"/>
            <a:ext cx="10919534" cy="646331"/>
          </a:xfrm>
          <a:prstGeom prst="rect">
            <a:avLst/>
          </a:prstGeom>
          <a:noFill/>
        </p:spPr>
        <p:txBody>
          <a:bodyPr wrap="square" rtlCol="0">
            <a:spAutoFit/>
          </a:bodyPr>
          <a:lstStyle/>
          <a:p>
            <a:pPr marL="342900" indent="-342900">
              <a:buFont typeface="Wingdings" panose="05000000000000000000" pitchFamily="2" charset="2"/>
              <a:buChar char="q"/>
            </a:pPr>
            <a:r>
              <a:rPr lang="en-US" dirty="0"/>
              <a:t>Agriculture is the major source of income for the largest population in India and is major contributor to Indian economy.</a:t>
            </a:r>
            <a:endParaRPr lang="en-IN" dirty="0"/>
          </a:p>
        </p:txBody>
      </p:sp>
      <p:sp>
        <p:nvSpPr>
          <p:cNvPr id="11" name="TextBox 10">
            <a:extLst>
              <a:ext uri="{FF2B5EF4-FFF2-40B4-BE49-F238E27FC236}">
                <a16:creationId xmlns:a16="http://schemas.microsoft.com/office/drawing/2014/main" id="{F7352B6C-F4D5-497C-9A04-2435D4672750}"/>
              </a:ext>
            </a:extLst>
          </p:cNvPr>
          <p:cNvSpPr txBox="1"/>
          <p:nvPr/>
        </p:nvSpPr>
        <p:spPr>
          <a:xfrm>
            <a:off x="932155" y="2697033"/>
            <a:ext cx="10191565" cy="923330"/>
          </a:xfrm>
          <a:prstGeom prst="rect">
            <a:avLst/>
          </a:prstGeom>
          <a:noFill/>
        </p:spPr>
        <p:txBody>
          <a:bodyPr wrap="square" rtlCol="0">
            <a:spAutoFit/>
          </a:bodyPr>
          <a:lstStyle/>
          <a:p>
            <a:pPr marL="285750" indent="-285750">
              <a:buFont typeface="Wingdings" panose="05000000000000000000" pitchFamily="2" charset="2"/>
              <a:buChar char="q"/>
            </a:pPr>
            <a:r>
              <a:rPr lang="en-US" b="0" i="0" dirty="0">
                <a:effectLst/>
                <a:latin typeface="Roboto"/>
              </a:rPr>
              <a:t>Most of the farmers use large portions of farming land and it becomes very difficult to reach and track each corner of large lands.</a:t>
            </a:r>
            <a:r>
              <a:rPr lang="en-US" b="0" i="0" dirty="0">
                <a:solidFill>
                  <a:srgbClr val="555555"/>
                </a:solidFill>
                <a:effectLst/>
                <a:latin typeface="Roboto"/>
              </a:rPr>
              <a:t> </a:t>
            </a:r>
            <a:r>
              <a:rPr lang="en-US" b="0" i="0" dirty="0">
                <a:effectLst/>
                <a:latin typeface="Roboto"/>
              </a:rPr>
              <a:t>Sometime there is a possibility of uneven water sprinkles. This result in the bad quality crops which further leads to financial losses</a:t>
            </a:r>
            <a:r>
              <a:rPr lang="en-US" b="0" i="0" dirty="0">
                <a:solidFill>
                  <a:srgbClr val="555555"/>
                </a:solidFill>
                <a:effectLst/>
                <a:latin typeface="Roboto"/>
              </a:rPr>
              <a:t>.</a:t>
            </a:r>
            <a:endParaRPr lang="en-IN" dirty="0"/>
          </a:p>
        </p:txBody>
      </p:sp>
      <p:sp>
        <p:nvSpPr>
          <p:cNvPr id="12" name="TextBox 11">
            <a:extLst>
              <a:ext uri="{FF2B5EF4-FFF2-40B4-BE49-F238E27FC236}">
                <a16:creationId xmlns:a16="http://schemas.microsoft.com/office/drawing/2014/main" id="{16DCE6A3-830F-4B5D-BDBC-40B9625D38CA}"/>
              </a:ext>
            </a:extLst>
          </p:cNvPr>
          <p:cNvSpPr txBox="1"/>
          <p:nvPr/>
        </p:nvSpPr>
        <p:spPr>
          <a:xfrm>
            <a:off x="932155" y="3982544"/>
            <a:ext cx="9845336" cy="369332"/>
          </a:xfrm>
          <a:prstGeom prst="rect">
            <a:avLst/>
          </a:prstGeom>
          <a:noFill/>
        </p:spPr>
        <p:txBody>
          <a:bodyPr wrap="square" rtlCol="0">
            <a:spAutoFit/>
          </a:bodyPr>
          <a:lstStyle/>
          <a:p>
            <a:pPr marL="285750" indent="-285750">
              <a:buFont typeface="Wingdings" panose="05000000000000000000" pitchFamily="2" charset="2"/>
              <a:buChar char="q"/>
            </a:pPr>
            <a:r>
              <a:rPr lang="en-US" b="0" i="0" dirty="0">
                <a:effectLst/>
                <a:latin typeface="Roboto"/>
              </a:rPr>
              <a:t>The </a:t>
            </a:r>
            <a:r>
              <a:rPr lang="en-US" b="1" i="0" dirty="0">
                <a:effectLst/>
                <a:latin typeface="Roboto"/>
              </a:rPr>
              <a:t>Smart irrigation System</a:t>
            </a:r>
            <a:r>
              <a:rPr lang="en-US" b="0" i="0" dirty="0">
                <a:effectLst/>
                <a:latin typeface="Roboto"/>
              </a:rPr>
              <a:t> has wide scope to automate the complete irrigation system.</a:t>
            </a:r>
            <a:r>
              <a:rPr lang="en-US" b="0" i="0" dirty="0">
                <a:solidFill>
                  <a:srgbClr val="555555"/>
                </a:solidFill>
                <a:effectLst/>
                <a:latin typeface="Roboto"/>
              </a:rPr>
              <a:t>.</a:t>
            </a:r>
            <a:endParaRPr lang="en-IN" dirty="0"/>
          </a:p>
        </p:txBody>
      </p:sp>
      <p:sp>
        <p:nvSpPr>
          <p:cNvPr id="14" name="TextBox 13">
            <a:extLst>
              <a:ext uri="{FF2B5EF4-FFF2-40B4-BE49-F238E27FC236}">
                <a16:creationId xmlns:a16="http://schemas.microsoft.com/office/drawing/2014/main" id="{FD353E2A-42E3-426B-8920-972484FD2E51}"/>
              </a:ext>
            </a:extLst>
          </p:cNvPr>
          <p:cNvSpPr txBox="1"/>
          <p:nvPr/>
        </p:nvSpPr>
        <p:spPr>
          <a:xfrm>
            <a:off x="932155" y="4758445"/>
            <a:ext cx="9836459"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Roboto"/>
              </a:rPr>
              <a:t>I</a:t>
            </a:r>
            <a:r>
              <a:rPr lang="en-US" b="0" i="0" dirty="0">
                <a:effectLst/>
                <a:latin typeface="Roboto"/>
              </a:rPr>
              <a:t>t will not only automatically irrigate the water based on the moisture level in the soil but also send the Data to </a:t>
            </a:r>
            <a:r>
              <a:rPr lang="en-US" b="0" i="0" dirty="0" err="1">
                <a:effectLst/>
                <a:latin typeface="Roboto"/>
              </a:rPr>
              <a:t>ThingSpeak</a:t>
            </a:r>
            <a:r>
              <a:rPr lang="en-US" b="0" i="0" dirty="0">
                <a:effectLst/>
                <a:latin typeface="Roboto"/>
              </a:rPr>
              <a:t> Server to keep track of the land </a:t>
            </a:r>
            <a:r>
              <a:rPr lang="en-US" b="0" i="0" dirty="0" err="1">
                <a:effectLst/>
                <a:latin typeface="Roboto"/>
              </a:rPr>
              <a:t>condition</a:t>
            </a:r>
            <a:r>
              <a:rPr lang="en-US" dirty="0" err="1">
                <a:solidFill>
                  <a:srgbClr val="555555"/>
                </a:solidFill>
                <a:latin typeface="Roboto"/>
              </a:rPr>
              <a:t>..</a:t>
            </a:r>
            <a:r>
              <a:rPr lang="en-US" b="0" i="0" dirty="0" err="1">
                <a:effectLst/>
                <a:latin typeface="Roboto"/>
              </a:rPr>
              <a:t>The</a:t>
            </a:r>
            <a:r>
              <a:rPr lang="en-US" b="0" i="0" dirty="0">
                <a:effectLst/>
                <a:latin typeface="Roboto"/>
              </a:rPr>
              <a:t> System will consist a water pump which will be used to sprinkle water on the land depending upon the land environmental condition such as Moisture, Temperature and Humidity.  </a:t>
            </a:r>
            <a:endParaRPr lang="en-IN" dirty="0"/>
          </a:p>
        </p:txBody>
      </p:sp>
    </p:spTree>
    <p:extLst>
      <p:ext uri="{BB962C8B-B14F-4D97-AF65-F5344CB8AC3E}">
        <p14:creationId xmlns:p14="http://schemas.microsoft.com/office/powerpoint/2010/main" val="129506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33DEA8-D09C-4B0A-A561-E5D699D36D85}"/>
              </a:ext>
            </a:extLst>
          </p:cNvPr>
          <p:cNvSpPr txBox="1"/>
          <p:nvPr/>
        </p:nvSpPr>
        <p:spPr>
          <a:xfrm>
            <a:off x="470517" y="825624"/>
            <a:ext cx="10289219" cy="646331"/>
          </a:xfrm>
          <a:prstGeom prst="rect">
            <a:avLst/>
          </a:prstGeom>
          <a:noFill/>
        </p:spPr>
        <p:txBody>
          <a:bodyPr wrap="square" rtlCol="0">
            <a:spAutoFit/>
          </a:bodyPr>
          <a:lstStyle/>
          <a:p>
            <a:r>
              <a:rPr lang="en-US" sz="3600" b="1" i="1" u="sng" dirty="0">
                <a:latin typeface="Algerian" panose="04020705040A02060702" pitchFamily="82" charset="0"/>
              </a:rPr>
              <a:t>	WHY WE NEED SMART IRRIGATION SYSTEM ?</a:t>
            </a:r>
            <a:endParaRPr lang="en-IN" b="1" i="1" u="sng" dirty="0"/>
          </a:p>
        </p:txBody>
      </p:sp>
      <p:sp>
        <p:nvSpPr>
          <p:cNvPr id="6" name="TextBox 5">
            <a:extLst>
              <a:ext uri="{FF2B5EF4-FFF2-40B4-BE49-F238E27FC236}">
                <a16:creationId xmlns:a16="http://schemas.microsoft.com/office/drawing/2014/main" id="{A00557D1-37BF-4243-B105-F85E2E798822}"/>
              </a:ext>
            </a:extLst>
          </p:cNvPr>
          <p:cNvSpPr txBox="1"/>
          <p:nvPr/>
        </p:nvSpPr>
        <p:spPr>
          <a:xfrm>
            <a:off x="683581" y="2166152"/>
            <a:ext cx="11037902" cy="4062651"/>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Most of the farmers use large portions of farming land and it becomes very difficult to reach and track each corner of large lands.</a:t>
            </a:r>
          </a:p>
          <a:p>
            <a:r>
              <a:rPr lang="en-US" sz="2400" dirty="0"/>
              <a:t>Sometimes there is a possibility of uneven water sprinkles. The result is bad quality crop which further use to financial losses. In this scenario the Smart Irrigation System using latest IOT technology is helpful and leads to ease of farming.</a:t>
            </a:r>
          </a:p>
          <a:p>
            <a:endParaRPr lang="en-US" sz="2400" dirty="0"/>
          </a:p>
          <a:p>
            <a:pPr marL="285750" indent="-285750">
              <a:buFont typeface="Wingdings" panose="05000000000000000000" pitchFamily="2" charset="2"/>
              <a:buChar char="q"/>
            </a:pPr>
            <a:r>
              <a:rPr lang="en-US" sz="2400" dirty="0"/>
              <a:t>In 31 March 2018, three farmers died due to electric shock at the time of watering to the plants and so many case of electric shock died farmers at the time of given water to the plants. </a:t>
            </a:r>
          </a:p>
          <a:p>
            <a:r>
              <a:rPr lang="en-US" dirty="0"/>
              <a:t> </a:t>
            </a:r>
            <a:endParaRPr lang="en-IN" dirty="0"/>
          </a:p>
        </p:txBody>
      </p:sp>
    </p:spTree>
    <p:extLst>
      <p:ext uri="{BB962C8B-B14F-4D97-AF65-F5344CB8AC3E}">
        <p14:creationId xmlns:p14="http://schemas.microsoft.com/office/powerpoint/2010/main" val="396690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C3FDF9-87B8-4EC3-959F-DB66DA15940A}"/>
              </a:ext>
            </a:extLst>
          </p:cNvPr>
          <p:cNvSpPr txBox="1"/>
          <p:nvPr/>
        </p:nvSpPr>
        <p:spPr>
          <a:xfrm>
            <a:off x="1118586" y="424707"/>
            <a:ext cx="8824403" cy="1107996"/>
          </a:xfrm>
          <a:prstGeom prst="rect">
            <a:avLst/>
          </a:prstGeom>
          <a:noFill/>
        </p:spPr>
        <p:txBody>
          <a:bodyPr wrap="square" rtlCol="0">
            <a:spAutoFit/>
          </a:bodyPr>
          <a:lstStyle/>
          <a:p>
            <a:r>
              <a:rPr lang="en-IN" b="0" i="0" dirty="0">
                <a:solidFill>
                  <a:srgbClr val="222222"/>
                </a:solidFill>
                <a:effectLst/>
                <a:latin typeface="Roboto"/>
              </a:rPr>
              <a:t>			</a:t>
            </a:r>
            <a:r>
              <a:rPr lang="en-IN" sz="4800" b="1" i="1" u="sng" dirty="0">
                <a:effectLst/>
                <a:latin typeface="Algerian" panose="04020705040A02060702" pitchFamily="82" charset="0"/>
                <a:cs typeface="Arial" panose="020B0604020202020204" pitchFamily="34" charset="0"/>
              </a:rPr>
              <a:t>Components Required</a:t>
            </a:r>
          </a:p>
          <a:p>
            <a:endParaRPr lang="en-IN" dirty="0"/>
          </a:p>
        </p:txBody>
      </p:sp>
      <p:sp>
        <p:nvSpPr>
          <p:cNvPr id="5" name="TextBox 4">
            <a:extLst>
              <a:ext uri="{FF2B5EF4-FFF2-40B4-BE49-F238E27FC236}">
                <a16:creationId xmlns:a16="http://schemas.microsoft.com/office/drawing/2014/main" id="{A8753DE0-9255-4F45-8A40-3BBFA6848C77}"/>
              </a:ext>
            </a:extLst>
          </p:cNvPr>
          <p:cNvSpPr txBox="1"/>
          <p:nvPr/>
        </p:nvSpPr>
        <p:spPr>
          <a:xfrm>
            <a:off x="1109709" y="1586027"/>
            <a:ext cx="9197266" cy="646331"/>
          </a:xfrm>
          <a:prstGeom prst="rect">
            <a:avLst/>
          </a:prstGeom>
          <a:noFill/>
        </p:spPr>
        <p:txBody>
          <a:bodyPr wrap="square" rtlCol="0">
            <a:spAutoFit/>
          </a:bodyPr>
          <a:lstStyle/>
          <a:p>
            <a:pPr marL="285750" indent="-285750">
              <a:buFont typeface="Wingdings" panose="05000000000000000000" pitchFamily="2" charset="2"/>
              <a:buChar char="q"/>
            </a:pPr>
            <a:r>
              <a:rPr lang="en-IN" sz="3600" i="1" dirty="0"/>
              <a:t> ARDUNIO</a:t>
            </a:r>
            <a:r>
              <a:rPr lang="en-IN" sz="3600" dirty="0"/>
              <a:t>.</a:t>
            </a:r>
          </a:p>
        </p:txBody>
      </p:sp>
      <p:sp>
        <p:nvSpPr>
          <p:cNvPr id="6" name="TextBox 5">
            <a:extLst>
              <a:ext uri="{FF2B5EF4-FFF2-40B4-BE49-F238E27FC236}">
                <a16:creationId xmlns:a16="http://schemas.microsoft.com/office/drawing/2014/main" id="{E74762B5-A272-4D91-BC14-BF7CB3DF2D9F}"/>
              </a:ext>
            </a:extLst>
          </p:cNvPr>
          <p:cNvSpPr txBox="1"/>
          <p:nvPr/>
        </p:nvSpPr>
        <p:spPr>
          <a:xfrm>
            <a:off x="1118586" y="2454892"/>
            <a:ext cx="9188389" cy="646331"/>
          </a:xfrm>
          <a:prstGeom prst="rect">
            <a:avLst/>
          </a:prstGeom>
          <a:noFill/>
        </p:spPr>
        <p:txBody>
          <a:bodyPr wrap="square" rtlCol="0">
            <a:spAutoFit/>
          </a:bodyPr>
          <a:lstStyle/>
          <a:p>
            <a:pPr marL="285750" indent="-285750">
              <a:buFont typeface="Wingdings" panose="05000000000000000000" pitchFamily="2" charset="2"/>
              <a:buChar char="q"/>
            </a:pPr>
            <a:r>
              <a:rPr lang="en-US" sz="3600" dirty="0"/>
              <a:t> Soil Moisture Sensor Module.</a:t>
            </a:r>
            <a:endParaRPr lang="en-IN" sz="3600" dirty="0"/>
          </a:p>
        </p:txBody>
      </p:sp>
      <p:sp>
        <p:nvSpPr>
          <p:cNvPr id="7" name="TextBox 6">
            <a:extLst>
              <a:ext uri="{FF2B5EF4-FFF2-40B4-BE49-F238E27FC236}">
                <a16:creationId xmlns:a16="http://schemas.microsoft.com/office/drawing/2014/main" id="{17A4AC0E-8192-4747-B2E1-DA9A0EBFDB95}"/>
              </a:ext>
            </a:extLst>
          </p:cNvPr>
          <p:cNvSpPr txBox="1"/>
          <p:nvPr/>
        </p:nvSpPr>
        <p:spPr>
          <a:xfrm>
            <a:off x="1109709" y="3416006"/>
            <a:ext cx="8247356" cy="646331"/>
          </a:xfrm>
          <a:prstGeom prst="rect">
            <a:avLst/>
          </a:prstGeom>
          <a:noFill/>
        </p:spPr>
        <p:txBody>
          <a:bodyPr wrap="square" rtlCol="0">
            <a:spAutoFit/>
          </a:bodyPr>
          <a:lstStyle/>
          <a:p>
            <a:pPr marL="285750" indent="-285750">
              <a:buFont typeface="Wingdings" panose="05000000000000000000" pitchFamily="2" charset="2"/>
              <a:buChar char="q"/>
            </a:pPr>
            <a:r>
              <a:rPr lang="en-US" sz="3600" dirty="0"/>
              <a:t> Water Pump Module.</a:t>
            </a:r>
            <a:endParaRPr lang="en-IN" sz="3600" dirty="0"/>
          </a:p>
        </p:txBody>
      </p:sp>
      <p:sp>
        <p:nvSpPr>
          <p:cNvPr id="9" name="TextBox 8">
            <a:extLst>
              <a:ext uri="{FF2B5EF4-FFF2-40B4-BE49-F238E27FC236}">
                <a16:creationId xmlns:a16="http://schemas.microsoft.com/office/drawing/2014/main" id="{6695FE61-ABD5-4F3E-9A70-7063A03F0A98}"/>
              </a:ext>
            </a:extLst>
          </p:cNvPr>
          <p:cNvSpPr txBox="1"/>
          <p:nvPr/>
        </p:nvSpPr>
        <p:spPr>
          <a:xfrm>
            <a:off x="1109709" y="4381858"/>
            <a:ext cx="8123068" cy="646331"/>
          </a:xfrm>
          <a:prstGeom prst="rect">
            <a:avLst/>
          </a:prstGeom>
          <a:noFill/>
        </p:spPr>
        <p:txBody>
          <a:bodyPr wrap="square" rtlCol="0">
            <a:spAutoFit/>
          </a:bodyPr>
          <a:lstStyle/>
          <a:p>
            <a:pPr marL="285750" indent="-285750">
              <a:buFont typeface="Wingdings" panose="05000000000000000000" pitchFamily="2" charset="2"/>
              <a:buChar char="q"/>
            </a:pPr>
            <a:r>
              <a:rPr lang="en-US" sz="3600" dirty="0"/>
              <a:t> Relay Module.</a:t>
            </a:r>
            <a:endParaRPr lang="en-IN" sz="3600" dirty="0"/>
          </a:p>
        </p:txBody>
      </p:sp>
      <p:sp>
        <p:nvSpPr>
          <p:cNvPr id="11" name="TextBox 10">
            <a:extLst>
              <a:ext uri="{FF2B5EF4-FFF2-40B4-BE49-F238E27FC236}">
                <a16:creationId xmlns:a16="http://schemas.microsoft.com/office/drawing/2014/main" id="{F9AE417A-475C-46A8-9BB6-B730B7DE1B4B}"/>
              </a:ext>
            </a:extLst>
          </p:cNvPr>
          <p:cNvSpPr txBox="1"/>
          <p:nvPr/>
        </p:nvSpPr>
        <p:spPr>
          <a:xfrm>
            <a:off x="1118586" y="5347710"/>
            <a:ext cx="7164279" cy="646331"/>
          </a:xfrm>
          <a:prstGeom prst="rect">
            <a:avLst/>
          </a:prstGeom>
          <a:noFill/>
        </p:spPr>
        <p:txBody>
          <a:bodyPr wrap="square" rtlCol="0">
            <a:spAutoFit/>
          </a:bodyPr>
          <a:lstStyle/>
          <a:p>
            <a:pPr marL="285750" indent="-285750">
              <a:buFont typeface="Wingdings" panose="05000000000000000000" pitchFamily="2" charset="2"/>
              <a:buChar char="q"/>
            </a:pPr>
            <a:r>
              <a:rPr lang="en-US" sz="3600" dirty="0"/>
              <a:t> Jumper Wire.</a:t>
            </a:r>
            <a:endParaRPr lang="en-IN" sz="3600" dirty="0"/>
          </a:p>
        </p:txBody>
      </p:sp>
    </p:spTree>
    <p:extLst>
      <p:ext uri="{BB962C8B-B14F-4D97-AF65-F5344CB8AC3E}">
        <p14:creationId xmlns:p14="http://schemas.microsoft.com/office/powerpoint/2010/main" val="319410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duino UNO FAQ | Arduino Tips, Tricks, and Techniques | Adafruit Learning  System">
            <a:extLst>
              <a:ext uri="{FF2B5EF4-FFF2-40B4-BE49-F238E27FC236}">
                <a16:creationId xmlns:a16="http://schemas.microsoft.com/office/drawing/2014/main" id="{E9420242-DE01-4C7F-95FD-28C95AAA5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47" y="2059619"/>
            <a:ext cx="4545367" cy="34090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CD9EC7-2F54-4131-B579-169979D4455F}"/>
              </a:ext>
            </a:extLst>
          </p:cNvPr>
          <p:cNvSpPr txBox="1"/>
          <p:nvPr/>
        </p:nvSpPr>
        <p:spPr>
          <a:xfrm>
            <a:off x="3142694" y="506027"/>
            <a:ext cx="5610689" cy="1107996"/>
          </a:xfrm>
          <a:prstGeom prst="rect">
            <a:avLst/>
          </a:prstGeom>
          <a:noFill/>
        </p:spPr>
        <p:txBody>
          <a:bodyPr wrap="square" rtlCol="0">
            <a:spAutoFit/>
          </a:bodyPr>
          <a:lstStyle/>
          <a:p>
            <a:r>
              <a:rPr lang="en-IN" sz="6600" b="0" i="0" dirty="0">
                <a:effectLst/>
                <a:latin typeface="Algerian" panose="04020705040A02060702" pitchFamily="82" charset="0"/>
              </a:rPr>
              <a:t>		</a:t>
            </a:r>
            <a:r>
              <a:rPr lang="en-IN" sz="6600" b="1" i="1" u="sng" dirty="0">
                <a:effectLst/>
                <a:latin typeface="Algerian" panose="04020705040A02060702" pitchFamily="82" charset="0"/>
              </a:rPr>
              <a:t>Arduino</a:t>
            </a:r>
          </a:p>
        </p:txBody>
      </p:sp>
      <p:sp>
        <p:nvSpPr>
          <p:cNvPr id="3" name="TextBox 2">
            <a:extLst>
              <a:ext uri="{FF2B5EF4-FFF2-40B4-BE49-F238E27FC236}">
                <a16:creationId xmlns:a16="http://schemas.microsoft.com/office/drawing/2014/main" id="{BBCD85D1-6D39-4ED5-8BC5-E9C1CE0395C3}"/>
              </a:ext>
            </a:extLst>
          </p:cNvPr>
          <p:cNvSpPr txBox="1"/>
          <p:nvPr/>
        </p:nvSpPr>
        <p:spPr>
          <a:xfrm>
            <a:off x="5560382" y="1898108"/>
            <a:ext cx="5974671" cy="4093428"/>
          </a:xfrm>
          <a:prstGeom prst="rect">
            <a:avLst/>
          </a:prstGeom>
          <a:noFill/>
        </p:spPr>
        <p:txBody>
          <a:bodyPr wrap="square" rtlCol="0">
            <a:spAutoFit/>
          </a:bodyPr>
          <a:lstStyle/>
          <a:p>
            <a:pPr marL="285750" indent="-285750">
              <a:buFont typeface="Wingdings" panose="05000000000000000000" pitchFamily="2" charset="2"/>
              <a:buChar char="q"/>
            </a:pPr>
            <a:r>
              <a:rPr lang="en-US" sz="2000" b="0" i="0" dirty="0">
                <a:effectLst/>
                <a:latin typeface="typoninesans regular 18"/>
              </a:rPr>
              <a:t>Arduino is an open-source electronics platform based on easy-to-use hardware and software.</a:t>
            </a:r>
          </a:p>
          <a:p>
            <a:pPr marL="285750" indent="-285750">
              <a:buFont typeface="Wingdings" panose="05000000000000000000" pitchFamily="2" charset="2"/>
              <a:buChar char="q"/>
            </a:pPr>
            <a:endParaRPr lang="en-US" sz="2000" dirty="0">
              <a:latin typeface="typoninesans regular 18"/>
            </a:endParaRPr>
          </a:p>
          <a:p>
            <a:pPr marL="285750" indent="-285750">
              <a:buFont typeface="Wingdings" panose="05000000000000000000" pitchFamily="2" charset="2"/>
              <a:buChar char="q"/>
            </a:pPr>
            <a:r>
              <a:rPr lang="en-US" sz="2000" b="0" i="0" u="none" strike="noStrike" dirty="0">
                <a:effectLst/>
                <a:latin typeface="typoninesans regular 18"/>
                <a:hlinkClick r:id="rId3">
                  <a:extLst>
                    <a:ext uri="{A12FA001-AC4F-418D-AE19-62706E023703}">
                      <ahyp:hlinkClr xmlns:ahyp="http://schemas.microsoft.com/office/drawing/2018/hyperlinkcolor" val="tx"/>
                    </a:ext>
                  </a:extLst>
                </a:hlinkClick>
              </a:rPr>
              <a:t>Arduino boards</a:t>
            </a:r>
            <a:r>
              <a:rPr lang="en-US" sz="2000" b="0" i="0" dirty="0">
                <a:effectLst/>
                <a:latin typeface="typoninesans regular 18"/>
              </a:rPr>
              <a:t> are able to read inputs - light on a sensor, a finger on a button, or a Twitter message - and turn it into an output - activating a motor, turning on an LED, publishing something online.</a:t>
            </a:r>
          </a:p>
          <a:p>
            <a:pPr marL="285750" indent="-285750">
              <a:buFont typeface="Wingdings" panose="05000000000000000000" pitchFamily="2" charset="2"/>
              <a:buChar char="q"/>
            </a:pPr>
            <a:endParaRPr lang="en-US" sz="2000" dirty="0">
              <a:latin typeface="typoninesans regular 18"/>
            </a:endParaRPr>
          </a:p>
          <a:p>
            <a:pPr marL="285750" indent="-285750">
              <a:buFont typeface="Wingdings" panose="05000000000000000000" pitchFamily="2" charset="2"/>
              <a:buChar char="q"/>
            </a:pPr>
            <a:r>
              <a:rPr lang="en-US" sz="2000" b="0" i="0" dirty="0">
                <a:solidFill>
                  <a:srgbClr val="4F4E4E"/>
                </a:solidFill>
                <a:effectLst/>
                <a:latin typeface="typoninesans regular 18"/>
              </a:rPr>
              <a:t> </a:t>
            </a:r>
            <a:r>
              <a:rPr lang="en-US" sz="2000" b="0" i="0" dirty="0">
                <a:effectLst/>
                <a:latin typeface="typoninesans regular 18"/>
              </a:rPr>
              <a:t>You can tell your board what to do by sending a set of instructions to the microcontroller on the board. To do so you use the </a:t>
            </a:r>
            <a:r>
              <a:rPr lang="en-US" sz="2000" b="0" i="0" u="none" strike="noStrike" dirty="0">
                <a:effectLst/>
                <a:latin typeface="typoninesans regular 18"/>
                <a:hlinkClick r:id="rId4">
                  <a:extLst>
                    <a:ext uri="{A12FA001-AC4F-418D-AE19-62706E023703}">
                      <ahyp:hlinkClr xmlns:ahyp="http://schemas.microsoft.com/office/drawing/2018/hyperlinkcolor" val="tx"/>
                    </a:ext>
                  </a:extLst>
                </a:hlinkClick>
              </a:rPr>
              <a:t>Arduino programming language</a:t>
            </a:r>
            <a:r>
              <a:rPr lang="en-US" sz="2000" b="0" i="0" dirty="0">
                <a:effectLst/>
                <a:latin typeface="typoninesans regular 18"/>
              </a:rPr>
              <a:t> (based on </a:t>
            </a:r>
            <a:r>
              <a:rPr lang="en-US" sz="2000" b="0" i="0" u="none" strike="noStrike" dirty="0">
                <a:effectLst/>
                <a:latin typeface="typoninesans regular 18"/>
                <a:hlinkClick r:id="rId5">
                  <a:extLst>
                    <a:ext uri="{A12FA001-AC4F-418D-AE19-62706E023703}">
                      <ahyp:hlinkClr xmlns:ahyp="http://schemas.microsoft.com/office/drawing/2018/hyperlinkcolor" val="tx"/>
                    </a:ext>
                  </a:extLst>
                </a:hlinkClick>
              </a:rPr>
              <a:t>Wiring</a:t>
            </a:r>
            <a:r>
              <a:rPr lang="en-US" sz="2000" b="0" i="0" dirty="0">
                <a:effectLst/>
                <a:latin typeface="typoninesans regular 18"/>
              </a:rPr>
              <a:t>), and </a:t>
            </a:r>
            <a:r>
              <a:rPr lang="en-US" sz="2000" b="0" i="0" u="none" strike="noStrike" dirty="0">
                <a:effectLst/>
                <a:latin typeface="typoninesans regular 18"/>
                <a:hlinkClick r:id="rId6">
                  <a:extLst>
                    <a:ext uri="{A12FA001-AC4F-418D-AE19-62706E023703}">
                      <ahyp:hlinkClr xmlns:ahyp="http://schemas.microsoft.com/office/drawing/2018/hyperlinkcolor" val="tx"/>
                    </a:ext>
                  </a:extLst>
                </a:hlinkClick>
              </a:rPr>
              <a:t>the Arduino Software (IDE)</a:t>
            </a:r>
            <a:r>
              <a:rPr lang="en-US" sz="2000" b="0" i="0" dirty="0">
                <a:effectLst/>
                <a:latin typeface="typoninesans regular 18"/>
              </a:rPr>
              <a:t>, based on </a:t>
            </a:r>
            <a:r>
              <a:rPr lang="en-US" sz="2000" b="0" i="0" u="none" strike="noStrike" dirty="0">
                <a:effectLst/>
                <a:latin typeface="typoninesans regular 18"/>
                <a:hlinkClick r:id="rId7">
                  <a:extLst>
                    <a:ext uri="{A12FA001-AC4F-418D-AE19-62706E023703}">
                      <ahyp:hlinkClr xmlns:ahyp="http://schemas.microsoft.com/office/drawing/2018/hyperlinkcolor" val="tx"/>
                    </a:ext>
                  </a:extLst>
                </a:hlinkClick>
              </a:rPr>
              <a:t>Processing</a:t>
            </a:r>
            <a:r>
              <a:rPr lang="en-US" sz="2000" b="0" i="0" dirty="0">
                <a:effectLst/>
                <a:latin typeface="typoninesans regular 18"/>
              </a:rPr>
              <a:t>.</a:t>
            </a:r>
            <a:endParaRPr lang="en-IN" sz="2000" dirty="0"/>
          </a:p>
        </p:txBody>
      </p:sp>
    </p:spTree>
    <p:extLst>
      <p:ext uri="{BB962C8B-B14F-4D97-AF65-F5344CB8AC3E}">
        <p14:creationId xmlns:p14="http://schemas.microsoft.com/office/powerpoint/2010/main" val="167648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C3428-54EC-429B-B25B-DF1FCB3E4E33}"/>
              </a:ext>
            </a:extLst>
          </p:cNvPr>
          <p:cNvSpPr txBox="1"/>
          <p:nvPr/>
        </p:nvSpPr>
        <p:spPr>
          <a:xfrm>
            <a:off x="594804" y="506027"/>
            <a:ext cx="9913399" cy="830997"/>
          </a:xfrm>
          <a:prstGeom prst="rect">
            <a:avLst/>
          </a:prstGeom>
          <a:noFill/>
        </p:spPr>
        <p:txBody>
          <a:bodyPr wrap="square" rtlCol="0">
            <a:spAutoFit/>
          </a:bodyPr>
          <a:lstStyle/>
          <a:p>
            <a:r>
              <a:rPr lang="en-US" sz="4800" dirty="0">
                <a:latin typeface="Algerian" panose="04020705040A02060702" pitchFamily="82" charset="0"/>
              </a:rPr>
              <a:t>	</a:t>
            </a:r>
            <a:r>
              <a:rPr lang="en-US" sz="4800" b="1" i="1" u="sng" dirty="0">
                <a:latin typeface="Algerian" panose="04020705040A02060702" pitchFamily="82" charset="0"/>
              </a:rPr>
              <a:t>SOIL MOISTURE SENSOR MODULE </a:t>
            </a:r>
            <a:endParaRPr lang="en-IN" sz="4800" b="1" i="1" u="sng" dirty="0">
              <a:latin typeface="Algerian" panose="04020705040A02060702" pitchFamily="82" charset="0"/>
            </a:endParaRPr>
          </a:p>
        </p:txBody>
      </p:sp>
      <p:pic>
        <p:nvPicPr>
          <p:cNvPr id="2050" name="Picture 2" descr="SparkFun Soil Moisture Sensor - SEN-13322 - SparkFun Electronics">
            <a:extLst>
              <a:ext uri="{FF2B5EF4-FFF2-40B4-BE49-F238E27FC236}">
                <a16:creationId xmlns:a16="http://schemas.microsoft.com/office/drawing/2014/main" id="{0EBF411A-264C-4D6C-8B47-01899DA33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024" y="2148396"/>
            <a:ext cx="3844031" cy="38440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A6C803-99ED-4C44-8171-238A5FC51AC0}"/>
              </a:ext>
            </a:extLst>
          </p:cNvPr>
          <p:cNvSpPr txBox="1"/>
          <p:nvPr/>
        </p:nvSpPr>
        <p:spPr>
          <a:xfrm>
            <a:off x="5726097" y="2183907"/>
            <a:ext cx="5344357" cy="3970318"/>
          </a:xfrm>
          <a:prstGeom prst="rect">
            <a:avLst/>
          </a:prstGeom>
          <a:noFill/>
        </p:spPr>
        <p:txBody>
          <a:bodyPr wrap="square" rtlCol="0">
            <a:spAutoFit/>
          </a:bodyPr>
          <a:lstStyle/>
          <a:p>
            <a:pPr marL="285750" indent="-285750">
              <a:buFont typeface="Wingdings" panose="05000000000000000000" pitchFamily="2" charset="2"/>
              <a:buChar char="q"/>
            </a:pPr>
            <a:r>
              <a:rPr lang="en-US" b="1" i="0" dirty="0">
                <a:effectLst/>
                <a:latin typeface="Arial" panose="020B0604020202020204" pitchFamily="34" charset="0"/>
              </a:rPr>
              <a:t>Soil moisture sensors</a:t>
            </a:r>
            <a:r>
              <a:rPr lang="en-US" b="0" i="0" dirty="0">
                <a:effectLst/>
                <a:latin typeface="Arial" panose="020B0604020202020204" pitchFamily="34" charset="0"/>
              </a:rPr>
              <a:t> measure the volumetric </a:t>
            </a:r>
            <a:r>
              <a:rPr lang="en-US" b="0" i="0" u="none" strike="noStrike" dirty="0">
                <a:effectLst/>
                <a:latin typeface="Arial" panose="020B0604020202020204" pitchFamily="34" charset="0"/>
                <a:hlinkClick r:id="rId3" tooltip="Water content">
                  <a:extLst>
                    <a:ext uri="{A12FA001-AC4F-418D-AE19-62706E023703}">
                      <ahyp:hlinkClr xmlns:ahyp="http://schemas.microsoft.com/office/drawing/2018/hyperlinkcolor" val="tx"/>
                    </a:ext>
                  </a:extLst>
                </a:hlinkClick>
              </a:rPr>
              <a:t>water content</a:t>
            </a:r>
            <a:r>
              <a:rPr lang="en-US" b="0" i="0" dirty="0">
                <a:effectLst/>
                <a:latin typeface="Arial" panose="020B0604020202020204" pitchFamily="34" charset="0"/>
              </a:rPr>
              <a:t> in </a:t>
            </a:r>
            <a:r>
              <a:rPr lang="en-US" b="0" i="0" u="none" strike="noStrike" dirty="0">
                <a:effectLst/>
                <a:latin typeface="Arial" panose="020B0604020202020204" pitchFamily="34" charset="0"/>
                <a:hlinkClick r:id="rId4" tooltip="Soil">
                  <a:extLst>
                    <a:ext uri="{A12FA001-AC4F-418D-AE19-62706E023703}">
                      <ahyp:hlinkClr xmlns:ahyp="http://schemas.microsoft.com/office/drawing/2018/hyperlinkcolor" val="tx"/>
                    </a:ext>
                  </a:extLst>
                </a:hlinkClick>
              </a:rPr>
              <a:t>soil</a:t>
            </a:r>
            <a:r>
              <a:rPr lang="en-US" b="0" i="0" dirty="0">
                <a:effectLst/>
                <a:latin typeface="Arial" panose="020B0604020202020204" pitchFamily="34" charset="0"/>
              </a:rPr>
              <a:t>.</a:t>
            </a:r>
            <a:r>
              <a:rPr lang="en-US" b="0" i="0" u="none" strike="noStrike" baseline="30000" dirty="0">
                <a:effectLst/>
                <a:latin typeface="Arial" panose="020B0604020202020204" pitchFamily="34" charset="0"/>
                <a:hlinkClick r:id="rId5">
                  <a:extLst>
                    <a:ext uri="{A12FA001-AC4F-418D-AE19-62706E023703}">
                      <ahyp:hlinkClr xmlns:ahyp="http://schemas.microsoft.com/office/drawing/2018/hyperlinkcolor" val="tx"/>
                    </a:ext>
                  </a:extLst>
                </a:hlinkClick>
              </a:rPr>
              <a:t>[1]</a:t>
            </a:r>
            <a:r>
              <a:rPr lang="en-US" b="0" i="0" dirty="0">
                <a:effectLst/>
                <a:latin typeface="Arial" panose="020B0604020202020204" pitchFamily="34" charset="0"/>
              </a:rPr>
              <a:t> Since the direct </a:t>
            </a:r>
            <a:r>
              <a:rPr lang="en-US" b="0" i="0" u="none" strike="noStrike" dirty="0">
                <a:effectLst/>
                <a:latin typeface="Arial" panose="020B0604020202020204" pitchFamily="34" charset="0"/>
                <a:hlinkClick r:id="rId6" tooltip="Gravimetric analysis">
                  <a:extLst>
                    <a:ext uri="{A12FA001-AC4F-418D-AE19-62706E023703}">
                      <ahyp:hlinkClr xmlns:ahyp="http://schemas.microsoft.com/office/drawing/2018/hyperlinkcolor" val="tx"/>
                    </a:ext>
                  </a:extLst>
                </a:hlinkClick>
              </a:rPr>
              <a:t>gravimetric measurement</a:t>
            </a:r>
            <a:r>
              <a:rPr lang="en-US" b="0" i="0" dirty="0">
                <a:effectLst/>
                <a:latin typeface="Arial" panose="020B0604020202020204" pitchFamily="34" charset="0"/>
              </a:rPr>
              <a:t> of free soil moisture requires removing, drying, and weighing of a sample, soil moisture sensors measure the volumetric water content indirectly by using some other property of the soil, such as electrical resistance, dielectric constant, or interaction with </a:t>
            </a:r>
            <a:r>
              <a:rPr lang="en-US" b="0" i="0" u="none" strike="noStrike" dirty="0">
                <a:effectLst/>
                <a:latin typeface="Arial" panose="020B0604020202020204" pitchFamily="34" charset="0"/>
                <a:hlinkClick r:id="rId7" tooltip="Neutron">
                  <a:extLst>
                    <a:ext uri="{A12FA001-AC4F-418D-AE19-62706E023703}">
                      <ahyp:hlinkClr xmlns:ahyp="http://schemas.microsoft.com/office/drawing/2018/hyperlinkcolor" val="tx"/>
                    </a:ext>
                  </a:extLst>
                </a:hlinkClick>
              </a:rPr>
              <a:t>neutrons</a:t>
            </a:r>
            <a:r>
              <a:rPr lang="en-US" b="0" i="0" dirty="0">
                <a:effectLst/>
                <a:latin typeface="Arial" panose="020B0604020202020204" pitchFamily="34" charset="0"/>
              </a:rPr>
              <a:t>, as a proxy for the moisture content</a:t>
            </a:r>
            <a:r>
              <a:rPr lang="en-US" dirty="0">
                <a:latin typeface="Arial" panose="020B0604020202020204" pitchFamily="34" charset="0"/>
              </a:rPr>
              <a:t>.</a:t>
            </a:r>
            <a:r>
              <a:rPr lang="en-US" b="0" i="0" dirty="0">
                <a:effectLst/>
                <a:latin typeface="Arial" panose="020B0604020202020204" pitchFamily="34" charset="0"/>
              </a:rPr>
              <a:t> The relation between the measured property and soil moisture must be calibrated and may vary depending on environmental factors such as </a:t>
            </a:r>
            <a:r>
              <a:rPr lang="en-US" b="0" i="0" u="none" strike="noStrike" dirty="0">
                <a:effectLst/>
                <a:latin typeface="Arial" panose="020B0604020202020204" pitchFamily="34" charset="0"/>
                <a:hlinkClick r:id="rId8" tooltip="Soil type">
                  <a:extLst>
                    <a:ext uri="{A12FA001-AC4F-418D-AE19-62706E023703}">
                      <ahyp:hlinkClr xmlns:ahyp="http://schemas.microsoft.com/office/drawing/2018/hyperlinkcolor" val="tx"/>
                    </a:ext>
                  </a:extLst>
                </a:hlinkClick>
              </a:rPr>
              <a:t>soil type</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9" tooltip="Temperature">
                  <a:extLst>
                    <a:ext uri="{A12FA001-AC4F-418D-AE19-62706E023703}">
                      <ahyp:hlinkClr xmlns:ahyp="http://schemas.microsoft.com/office/drawing/2018/hyperlinkcolor" val="tx"/>
                    </a:ext>
                  </a:extLst>
                </a:hlinkClick>
              </a:rPr>
              <a:t>temperature</a:t>
            </a:r>
            <a:r>
              <a:rPr lang="en-US" b="0" i="0" dirty="0">
                <a:effectLst/>
                <a:latin typeface="Arial" panose="020B0604020202020204" pitchFamily="34" charset="0"/>
              </a:rPr>
              <a:t>, or </a:t>
            </a:r>
            <a:r>
              <a:rPr lang="en-US" b="0" i="0" u="none" strike="noStrike" dirty="0">
                <a:effectLst/>
                <a:latin typeface="Arial" panose="020B0604020202020204" pitchFamily="34" charset="0"/>
                <a:hlinkClick r:id="rId10" tooltip="Electric conductivity">
                  <a:extLst>
                    <a:ext uri="{A12FA001-AC4F-418D-AE19-62706E023703}">
                      <ahyp:hlinkClr xmlns:ahyp="http://schemas.microsoft.com/office/drawing/2018/hyperlinkcolor" val="tx"/>
                    </a:ext>
                  </a:extLst>
                </a:hlinkClick>
              </a:rPr>
              <a:t>electric conductivity</a:t>
            </a:r>
            <a:endParaRPr lang="en-IN" dirty="0"/>
          </a:p>
        </p:txBody>
      </p:sp>
    </p:spTree>
    <p:extLst>
      <p:ext uri="{BB962C8B-B14F-4D97-AF65-F5344CB8AC3E}">
        <p14:creationId xmlns:p14="http://schemas.microsoft.com/office/powerpoint/2010/main" val="255300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CE0B87-F114-4ACD-9060-0880EB352325}"/>
              </a:ext>
            </a:extLst>
          </p:cNvPr>
          <p:cNvSpPr txBox="1"/>
          <p:nvPr/>
        </p:nvSpPr>
        <p:spPr>
          <a:xfrm>
            <a:off x="798990" y="532660"/>
            <a:ext cx="9729927" cy="1015663"/>
          </a:xfrm>
          <a:prstGeom prst="rect">
            <a:avLst/>
          </a:prstGeom>
          <a:noFill/>
        </p:spPr>
        <p:txBody>
          <a:bodyPr wrap="square" rtlCol="0">
            <a:spAutoFit/>
          </a:bodyPr>
          <a:lstStyle/>
          <a:p>
            <a:r>
              <a:rPr lang="en-US" sz="6000" dirty="0">
                <a:latin typeface="Algerian" panose="04020705040A02060702" pitchFamily="82" charset="0"/>
              </a:rPr>
              <a:t>		</a:t>
            </a:r>
            <a:r>
              <a:rPr lang="en-US" sz="6000" b="1" i="1" u="sng" dirty="0">
                <a:latin typeface="Algerian" panose="04020705040A02060702" pitchFamily="82" charset="0"/>
              </a:rPr>
              <a:t>Water Pump Module</a:t>
            </a:r>
            <a:endParaRPr lang="en-IN" sz="6000" b="1" i="1" u="sng" dirty="0">
              <a:latin typeface="Algerian" panose="04020705040A02060702" pitchFamily="82" charset="0"/>
            </a:endParaRPr>
          </a:p>
        </p:txBody>
      </p:sp>
      <p:pic>
        <p:nvPicPr>
          <p:cNvPr id="3074" name="Picture 2" descr="Mini Water Pump 3-6V Submersible for DIY &amp; Hobby Projects 120L/H">
            <a:extLst>
              <a:ext uri="{FF2B5EF4-FFF2-40B4-BE49-F238E27FC236}">
                <a16:creationId xmlns:a16="http://schemas.microsoft.com/office/drawing/2014/main" id="{674EDC86-1C1C-4378-8CC4-9C92BB751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190" y="2083744"/>
            <a:ext cx="2658697" cy="35091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F3E2799-1355-4575-BFE9-12D28FAEE34E}"/>
              </a:ext>
            </a:extLst>
          </p:cNvPr>
          <p:cNvSpPr txBox="1"/>
          <p:nvPr/>
        </p:nvSpPr>
        <p:spPr>
          <a:xfrm>
            <a:off x="4607511" y="1917577"/>
            <a:ext cx="5726097"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Specification:</a:t>
            </a:r>
            <a:endParaRPr lang="en-IN" dirty="0"/>
          </a:p>
        </p:txBody>
      </p:sp>
      <p:sp>
        <p:nvSpPr>
          <p:cNvPr id="8" name="TextBox 7">
            <a:extLst>
              <a:ext uri="{FF2B5EF4-FFF2-40B4-BE49-F238E27FC236}">
                <a16:creationId xmlns:a16="http://schemas.microsoft.com/office/drawing/2014/main" id="{7E848D3C-DDC9-41B3-90AE-5B09C8816F6F}"/>
              </a:ext>
            </a:extLst>
          </p:cNvPr>
          <p:cNvSpPr txBox="1"/>
          <p:nvPr/>
        </p:nvSpPr>
        <p:spPr>
          <a:xfrm>
            <a:off x="4637106" y="2459115"/>
            <a:ext cx="5752730" cy="3416320"/>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Operating Voltage : 2.5 ~ 6V.</a:t>
            </a:r>
          </a:p>
          <a:p>
            <a:pPr marL="285750" indent="-285750">
              <a:buFont typeface="Wingdings" panose="05000000000000000000" pitchFamily="2" charset="2"/>
              <a:buChar char="q"/>
            </a:pPr>
            <a:r>
              <a:rPr lang="en-US" sz="2400" dirty="0"/>
              <a:t>Operating Current : 130 ~ 220mA.</a:t>
            </a:r>
          </a:p>
          <a:p>
            <a:pPr marL="285750" indent="-285750">
              <a:buFont typeface="Wingdings" panose="05000000000000000000" pitchFamily="2" charset="2"/>
              <a:buChar char="q"/>
            </a:pPr>
            <a:r>
              <a:rPr lang="en-US" sz="2400" dirty="0"/>
              <a:t>Flow Rate : 80 ~ 120L/H.</a:t>
            </a:r>
          </a:p>
          <a:p>
            <a:pPr marL="285750" indent="-285750">
              <a:buFont typeface="Wingdings" panose="05000000000000000000" pitchFamily="2" charset="2"/>
              <a:buChar char="q"/>
            </a:pPr>
            <a:r>
              <a:rPr lang="en-US" sz="2400" dirty="0"/>
              <a:t>Maximum Lift : 40 ~ 110.</a:t>
            </a:r>
          </a:p>
          <a:p>
            <a:pPr marL="285750" indent="-285750">
              <a:buFont typeface="Wingdings" panose="05000000000000000000" pitchFamily="2" charset="2"/>
              <a:buChar char="q"/>
            </a:pPr>
            <a:r>
              <a:rPr lang="en-IN" sz="2400" dirty="0"/>
              <a:t>Continuous Working Life : 500 hours.</a:t>
            </a:r>
          </a:p>
          <a:p>
            <a:pPr marL="285750" indent="-285750">
              <a:buFont typeface="Wingdings" panose="05000000000000000000" pitchFamily="2" charset="2"/>
              <a:buChar char="q"/>
            </a:pPr>
            <a:r>
              <a:rPr lang="en-IN" sz="2400" dirty="0"/>
              <a:t>Driving Mode : DC, Magnetic Driving.</a:t>
            </a:r>
          </a:p>
          <a:p>
            <a:pPr marL="285750" indent="-285750">
              <a:buFont typeface="Wingdings" panose="05000000000000000000" pitchFamily="2" charset="2"/>
              <a:buChar char="q"/>
            </a:pPr>
            <a:r>
              <a:rPr lang="en-IN" sz="2400" dirty="0"/>
              <a:t>Outlet Outside Diameter : 7.5mm.</a:t>
            </a:r>
          </a:p>
          <a:p>
            <a:pPr marL="285750" indent="-285750">
              <a:buFont typeface="Wingdings" panose="05000000000000000000" pitchFamily="2" charset="2"/>
              <a:buChar char="q"/>
            </a:pPr>
            <a:r>
              <a:rPr lang="en-IN" sz="2400" dirty="0"/>
              <a:t>Outlet Inside Diameter : 5mm</a:t>
            </a:r>
            <a:r>
              <a:rPr lang="en-IN" dirty="0"/>
              <a:t>.</a:t>
            </a:r>
          </a:p>
        </p:txBody>
      </p:sp>
    </p:spTree>
    <p:extLst>
      <p:ext uri="{BB962C8B-B14F-4D97-AF65-F5344CB8AC3E}">
        <p14:creationId xmlns:p14="http://schemas.microsoft.com/office/powerpoint/2010/main" val="260922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77141-F2F5-478B-80DF-04CE3F47E818}"/>
              </a:ext>
            </a:extLst>
          </p:cNvPr>
          <p:cNvSpPr txBox="1"/>
          <p:nvPr/>
        </p:nvSpPr>
        <p:spPr>
          <a:xfrm>
            <a:off x="1331650" y="566406"/>
            <a:ext cx="8433787" cy="923330"/>
          </a:xfrm>
          <a:prstGeom prst="rect">
            <a:avLst/>
          </a:prstGeom>
          <a:noFill/>
        </p:spPr>
        <p:txBody>
          <a:bodyPr wrap="square" rtlCol="0">
            <a:spAutoFit/>
          </a:bodyPr>
          <a:lstStyle/>
          <a:p>
            <a:r>
              <a:rPr lang="en-US" dirty="0"/>
              <a:t>					</a:t>
            </a:r>
            <a:r>
              <a:rPr lang="en-US" sz="5400" b="1" i="1" u="sng" dirty="0">
                <a:latin typeface="Algerian" panose="04020705040A02060702" pitchFamily="82" charset="0"/>
              </a:rPr>
              <a:t>Relay Module</a:t>
            </a:r>
            <a:endParaRPr lang="en-IN" sz="5400" b="1" i="1" u="sng" dirty="0">
              <a:latin typeface="Algerian" panose="04020705040A02060702" pitchFamily="82" charset="0"/>
            </a:endParaRPr>
          </a:p>
        </p:txBody>
      </p:sp>
      <p:pic>
        <p:nvPicPr>
          <p:cNvPr id="4098" name="Picture 2" descr="Relay Construction and its peration">
            <a:extLst>
              <a:ext uri="{FF2B5EF4-FFF2-40B4-BE49-F238E27FC236}">
                <a16:creationId xmlns:a16="http://schemas.microsoft.com/office/drawing/2014/main" id="{3D534EE0-81EB-435B-ABC7-AE6066DA3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974" y="1705356"/>
            <a:ext cx="3743133" cy="24493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mazon.com: Tolako 5v Relay Module 5V Indicator Light LED 1 Channel Relay  Module for Arduino ARM PIC AVR MCU: Computers &amp; Accessories">
            <a:extLst>
              <a:ext uri="{FF2B5EF4-FFF2-40B4-BE49-F238E27FC236}">
                <a16:creationId xmlns:a16="http://schemas.microsoft.com/office/drawing/2014/main" id="{DAB13AB5-75CE-470C-B7E6-A9EAF96F5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361" y="4370369"/>
            <a:ext cx="2004357" cy="20393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D0E8B4-A41F-4C19-AB6C-FCD0E2500C9A}"/>
              </a:ext>
            </a:extLst>
          </p:cNvPr>
          <p:cNvSpPr txBox="1"/>
          <p:nvPr/>
        </p:nvSpPr>
        <p:spPr>
          <a:xfrm>
            <a:off x="5959254" y="2269503"/>
            <a:ext cx="4915891" cy="347787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 standard and generally used relay is made up of electromagnets which in general used as a switch . Dictionary says that relay means the act of passing something from one thing to another, the same meaning can be applied to this device because the signal received from one side of the device controls the switching operation on other side. </a:t>
            </a:r>
            <a:endParaRPr lang="en-IN" sz="2000" dirty="0"/>
          </a:p>
        </p:txBody>
      </p:sp>
    </p:spTree>
    <p:extLst>
      <p:ext uri="{BB962C8B-B14F-4D97-AF65-F5344CB8AC3E}">
        <p14:creationId xmlns:p14="http://schemas.microsoft.com/office/powerpoint/2010/main" val="3351143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291</TotalTime>
  <Words>1210</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Arial</vt:lpstr>
      <vt:lpstr>Century Gothic</vt:lpstr>
      <vt:lpstr>Forte</vt:lpstr>
      <vt:lpstr>Helvetica Neue</vt:lpstr>
      <vt:lpstr>Roboto</vt:lpstr>
      <vt:lpstr>typoninesans regular 18</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Simran</dc:creator>
  <cp:lastModifiedBy>Simran</cp:lastModifiedBy>
  <cp:revision>31</cp:revision>
  <dcterms:created xsi:type="dcterms:W3CDTF">2021-04-20T10:32:02Z</dcterms:created>
  <dcterms:modified xsi:type="dcterms:W3CDTF">2021-04-20T15:23:05Z</dcterms:modified>
</cp:coreProperties>
</file>