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5" r:id="rId15"/>
    <p:sldId id="268" r:id="rId16"/>
    <p:sldId id="269" r:id="rId17"/>
    <p:sldId id="271" r:id="rId18"/>
    <p:sldId id="272" r:id="rId19"/>
    <p:sldId id="273"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865" autoAdjust="0"/>
  </p:normalViewPr>
  <p:slideViewPr>
    <p:cSldViewPr snapToGrid="0">
      <p:cViewPr varScale="1">
        <p:scale>
          <a:sx n="65" d="100"/>
          <a:sy n="65" d="100"/>
        </p:scale>
        <p:origin x="13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13F0E-DB39-44E0-82A8-4C50CEBF5764}"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DE91-2D25-484C-8D32-D2DC3308B504}" type="slidenum">
              <a:rPr lang="en-IN" smtClean="0"/>
              <a:t>‹#›</a:t>
            </a:fld>
            <a:endParaRPr lang="en-IN"/>
          </a:p>
        </p:txBody>
      </p:sp>
    </p:spTree>
    <p:extLst>
      <p:ext uri="{BB962C8B-B14F-4D97-AF65-F5344CB8AC3E}">
        <p14:creationId xmlns:p14="http://schemas.microsoft.com/office/powerpoint/2010/main" val="2210239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ducative.io/blog/complete-guide-to-system-desig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ducative.io/blog/hardware-vs-software-components-computer"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educative.io/blog/what-are-sql-join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educative.io/blog/what-is-redi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educative.io/blog/complete-guide-system-design-int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educative.io/blog/distributed-systems-considerations-tradeoff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www.educative.io/blog/what-is-big-data" TargetMode="External"/><Relationship Id="rId3" Type="http://schemas.openxmlformats.org/officeDocument/2006/relationships/hyperlink" Target="https://www.educative.io/blog/relational-database-deep-dive" TargetMode="External"/><Relationship Id="rId7" Type="http://schemas.openxmlformats.org/officeDocument/2006/relationships/hyperlink" Target="https://www.educative.io/blog/mongodb-with-docker"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educative.io/blog/what-is-multi-cloud" TargetMode="External"/><Relationship Id="rId5" Type="http://schemas.openxmlformats.org/officeDocument/2006/relationships/hyperlink" Target="https://www.educative.io/blog/microservices-architecture-tutorial-all-you-need-to-get-started" TargetMode="External"/><Relationship Id="rId4" Type="http://schemas.openxmlformats.org/officeDocument/2006/relationships/hyperlink" Target="https://www.educative.io/blog/mongodb-versus-postgresql-databas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D3D4E"/>
                </a:solidFill>
                <a:effectLst/>
                <a:latin typeface="Droid Serif"/>
                <a:hlinkClick r:id="rId3"/>
              </a:rPr>
              <a:t>Systems design</a:t>
            </a:r>
            <a:r>
              <a:rPr lang="en-US" b="0" i="0" dirty="0">
                <a:solidFill>
                  <a:srgbClr val="3D3D4E"/>
                </a:solidFill>
                <a:effectLst/>
                <a:latin typeface="Droid Serif"/>
              </a:rPr>
              <a:t> is the process of </a:t>
            </a:r>
            <a:r>
              <a:rPr lang="en-US" b="1" i="0" dirty="0">
                <a:solidFill>
                  <a:srgbClr val="3D3D4E"/>
                </a:solidFill>
                <a:effectLst/>
                <a:latin typeface="var(--font-family-body-lesson-markdown,&quot;Droid Serif&quot;)"/>
              </a:rPr>
              <a:t>defining the architecture, interfaces</a:t>
            </a:r>
            <a:r>
              <a:rPr lang="en-US" b="0" i="0" dirty="0">
                <a:solidFill>
                  <a:srgbClr val="3D3D4E"/>
                </a:solidFill>
                <a:effectLst/>
                <a:latin typeface="Droid Serif"/>
              </a:rPr>
              <a:t>, and </a:t>
            </a:r>
            <a:r>
              <a:rPr lang="en-US" b="1" i="0" dirty="0">
                <a:solidFill>
                  <a:srgbClr val="3D3D4E"/>
                </a:solidFill>
                <a:effectLst/>
                <a:latin typeface="var(--font-family-body-lesson-markdown,&quot;Droid Serif&quot;)"/>
              </a:rPr>
              <a:t>data</a:t>
            </a:r>
            <a:r>
              <a:rPr lang="en-US" b="0" i="0" dirty="0">
                <a:solidFill>
                  <a:srgbClr val="3D3D4E"/>
                </a:solidFill>
                <a:effectLst/>
                <a:latin typeface="Droid Serif"/>
              </a:rPr>
              <a:t> for a system that satisfies particular requirements. System design should satisfy specific needs of a business or organization through a coherent, well-running system.</a:t>
            </a:r>
          </a:p>
          <a:p>
            <a:pPr algn="l"/>
            <a:r>
              <a:rPr lang="en-US" b="0" i="0" dirty="0">
                <a:solidFill>
                  <a:srgbClr val="3D3D4E"/>
                </a:solidFill>
                <a:effectLst/>
                <a:latin typeface="Droid Serif"/>
              </a:rPr>
              <a:t>After you have your requirements, you examine and transform them into a physical system design that addresses the customers’ needs. The design activity will vary depending on if you go for custom development, commercial solutions, or a combination of both.</a:t>
            </a:r>
          </a:p>
          <a:p>
            <a:pPr algn="l"/>
            <a:r>
              <a:rPr lang="en-US" b="0" i="0" dirty="0">
                <a:solidFill>
                  <a:srgbClr val="3D3D4E"/>
                </a:solidFill>
                <a:effectLst/>
                <a:latin typeface="Droid Serif"/>
              </a:rPr>
              <a:t>Systems design requires a systematic approach to building and engineering a system. A good system design requires engineers to think about everything in an infrastructure, from the </a:t>
            </a:r>
            <a:r>
              <a:rPr lang="en-US" b="0" i="0" u="none" strike="noStrike" dirty="0">
                <a:solidFill>
                  <a:srgbClr val="3D3D4E"/>
                </a:solidFill>
                <a:effectLst/>
                <a:latin typeface="Droid Serif"/>
                <a:hlinkClick r:id="rId4"/>
              </a:rPr>
              <a:t>hardware/software</a:t>
            </a:r>
            <a:r>
              <a:rPr lang="en-US" b="0" i="0" dirty="0">
                <a:solidFill>
                  <a:srgbClr val="3D3D4E"/>
                </a:solidFill>
                <a:effectLst/>
                <a:latin typeface="Droid Serif"/>
              </a:rPr>
              <a:t>, down to the data and how it’s stored.</a:t>
            </a:r>
          </a:p>
          <a:p>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2</a:t>
            </a:fld>
            <a:endParaRPr lang="en-IN"/>
          </a:p>
        </p:txBody>
      </p:sp>
    </p:spTree>
    <p:extLst>
      <p:ext uri="{BB962C8B-B14F-4D97-AF65-F5344CB8AC3E}">
        <p14:creationId xmlns:p14="http://schemas.microsoft.com/office/powerpoint/2010/main" val="188484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D3D4E"/>
                </a:solidFill>
                <a:effectLst/>
                <a:latin typeface="Droid Serif"/>
              </a:rPr>
              <a:t>Relational databases, or </a:t>
            </a:r>
            <a:r>
              <a:rPr lang="en-US" b="0" i="1" dirty="0">
                <a:solidFill>
                  <a:srgbClr val="3D3D4E"/>
                </a:solidFill>
                <a:effectLst/>
                <a:latin typeface="Droid Serif"/>
              </a:rPr>
              <a:t>SQL databases</a:t>
            </a:r>
            <a:r>
              <a:rPr lang="en-US" b="0" i="0" dirty="0">
                <a:solidFill>
                  <a:srgbClr val="3D3D4E"/>
                </a:solidFill>
                <a:effectLst/>
                <a:latin typeface="Droid Serif"/>
              </a:rPr>
              <a:t>, are </a:t>
            </a:r>
            <a:r>
              <a:rPr lang="en-US" b="1" i="0" dirty="0">
                <a:solidFill>
                  <a:srgbClr val="3D3D4E"/>
                </a:solidFill>
                <a:effectLst/>
                <a:latin typeface="var(--font-family-body-lesson-markdown,&quot;Droid Serif&quot;)"/>
              </a:rPr>
              <a:t>structured</a:t>
            </a:r>
            <a:r>
              <a:rPr lang="en-US" b="0" i="0" dirty="0">
                <a:solidFill>
                  <a:srgbClr val="3D3D4E"/>
                </a:solidFill>
                <a:effectLst/>
                <a:latin typeface="Droid Serif"/>
              </a:rPr>
              <a:t>. They have </a:t>
            </a:r>
            <a:r>
              <a:rPr lang="en-US" b="1" i="0" dirty="0">
                <a:solidFill>
                  <a:srgbClr val="3D3D4E"/>
                </a:solidFill>
                <a:effectLst/>
                <a:latin typeface="var(--font-family-body-lesson-markdown,&quot;Droid Serif&quot;)"/>
              </a:rPr>
              <a:t>predefined schemas</a:t>
            </a:r>
            <a:r>
              <a:rPr lang="en-US" b="0" i="0" dirty="0">
                <a:solidFill>
                  <a:srgbClr val="3D3D4E"/>
                </a:solidFill>
                <a:effectLst/>
                <a:latin typeface="Droid Serif"/>
              </a:rPr>
              <a:t>, just like phone books that store numbers and addresses. SQL databases store data in rows and columns. Each row contains all of the information available about a single entity, and each column holds all of the separate data points. Popular SQL databases include:</a:t>
            </a:r>
          </a:p>
          <a:p>
            <a:pPr algn="l">
              <a:buFont typeface="Arial" panose="020B0604020202020204" pitchFamily="34" charset="0"/>
              <a:buChar char="•"/>
            </a:pPr>
            <a:r>
              <a:rPr lang="en-US" b="0" i="0" dirty="0">
                <a:solidFill>
                  <a:srgbClr val="3D3D4E"/>
                </a:solidFill>
                <a:effectLst/>
                <a:latin typeface="Droid Serif"/>
              </a:rPr>
              <a:t>MySQL</a:t>
            </a:r>
          </a:p>
          <a:p>
            <a:pPr algn="l">
              <a:buFont typeface="Arial" panose="020B0604020202020204" pitchFamily="34" charset="0"/>
              <a:buChar char="•"/>
            </a:pPr>
            <a:r>
              <a:rPr lang="en-US" b="0" i="0" dirty="0">
                <a:solidFill>
                  <a:srgbClr val="3D3D4E"/>
                </a:solidFill>
                <a:effectLst/>
                <a:latin typeface="Droid Serif"/>
              </a:rPr>
              <a:t>Oracle</a:t>
            </a:r>
          </a:p>
          <a:p>
            <a:pPr algn="l">
              <a:buFont typeface="Arial" panose="020B0604020202020204" pitchFamily="34" charset="0"/>
              <a:buChar char="•"/>
            </a:pPr>
            <a:r>
              <a:rPr lang="en-US" b="0" i="0" dirty="0">
                <a:solidFill>
                  <a:srgbClr val="3D3D4E"/>
                </a:solidFill>
                <a:effectLst/>
                <a:latin typeface="Droid Serif"/>
              </a:rPr>
              <a:t>MS SQL Server</a:t>
            </a:r>
          </a:p>
          <a:p>
            <a:pPr algn="l">
              <a:buFont typeface="Arial" panose="020B0604020202020204" pitchFamily="34" charset="0"/>
              <a:buChar char="•"/>
            </a:pPr>
            <a:r>
              <a:rPr lang="en-US" b="0" i="0" dirty="0">
                <a:solidFill>
                  <a:srgbClr val="3D3D4E"/>
                </a:solidFill>
                <a:effectLst/>
                <a:latin typeface="Droid Serif"/>
              </a:rPr>
              <a:t>SQLite</a:t>
            </a:r>
          </a:p>
          <a:p>
            <a:pPr algn="l">
              <a:buFont typeface="Arial" panose="020B0604020202020204" pitchFamily="34" charset="0"/>
              <a:buChar char="•"/>
            </a:pPr>
            <a:r>
              <a:rPr lang="en-US" b="0" i="0" dirty="0">
                <a:solidFill>
                  <a:srgbClr val="3D3D4E"/>
                </a:solidFill>
                <a:effectLst/>
                <a:latin typeface="Droid Serif"/>
              </a:rPr>
              <a:t>PostgreSQL</a:t>
            </a:r>
          </a:p>
          <a:p>
            <a:pPr algn="l">
              <a:buFont typeface="Arial" panose="020B0604020202020204" pitchFamily="34" charset="0"/>
              <a:buChar char="•"/>
            </a:pPr>
            <a:r>
              <a:rPr lang="en-US" b="0" i="0" dirty="0">
                <a:solidFill>
                  <a:srgbClr val="3D3D4E"/>
                </a:solidFill>
                <a:effectLst/>
                <a:latin typeface="Droid Serif"/>
              </a:rPr>
              <a:t>MariaDB</a:t>
            </a:r>
          </a:p>
          <a:p>
            <a:pPr algn="l">
              <a:buFont typeface="Arial" panose="020B0604020202020204" pitchFamily="34" charset="0"/>
              <a:buChar char="•"/>
            </a:pPr>
            <a:endParaRPr lang="en-US" b="0" i="0" dirty="0">
              <a:solidFill>
                <a:srgbClr val="3D3D4E"/>
              </a:solidFill>
              <a:effectLst/>
              <a:latin typeface="Droid Serif"/>
            </a:endParaRPr>
          </a:p>
          <a:p>
            <a:pPr algn="l"/>
            <a:r>
              <a:rPr lang="en-US" b="1" i="0" dirty="0">
                <a:effectLst/>
                <a:latin typeface="var(--font-family-heading-lesson-markdown)"/>
              </a:rPr>
              <a:t>SQL joins</a:t>
            </a:r>
          </a:p>
          <a:p>
            <a:pPr algn="l"/>
            <a:r>
              <a:rPr lang="en-US" b="0" i="0" u="none" strike="noStrike" dirty="0">
                <a:solidFill>
                  <a:schemeClr val="tx1"/>
                </a:solidFill>
                <a:effectLst/>
                <a:latin typeface="Droid Serif"/>
                <a:hlinkClick r:id="rId3">
                  <a:extLst>
                    <a:ext uri="{A12FA001-AC4F-418D-AE19-62706E023703}">
                      <ahyp:hlinkClr xmlns:ahyp="http://schemas.microsoft.com/office/drawing/2018/hyperlinkcolor" val="tx"/>
                    </a:ext>
                  </a:extLst>
                </a:hlinkClick>
              </a:rPr>
              <a:t>SQL joins</a:t>
            </a:r>
            <a:r>
              <a:rPr lang="en-US" b="0" i="0" u="none" dirty="0">
                <a:solidFill>
                  <a:srgbClr val="3D3D4E"/>
                </a:solidFill>
                <a:effectLst/>
                <a:latin typeface="Droid Serif"/>
              </a:rPr>
              <a:t> </a:t>
            </a:r>
            <a:r>
              <a:rPr lang="en-US" b="0" i="0" dirty="0">
                <a:solidFill>
                  <a:srgbClr val="3D3D4E"/>
                </a:solidFill>
                <a:effectLst/>
                <a:latin typeface="Droid Serif"/>
              </a:rPr>
              <a:t>allow us to </a:t>
            </a:r>
            <a:r>
              <a:rPr lang="en-US" b="1" i="0" dirty="0">
                <a:solidFill>
                  <a:srgbClr val="3D3D4E"/>
                </a:solidFill>
                <a:effectLst/>
                <a:latin typeface="var(--font-family-body-lesson-markdown,&quot;Droid Serif&quot;)"/>
              </a:rPr>
              <a:t>access information from two or more tables at once</a:t>
            </a:r>
            <a:r>
              <a:rPr lang="en-US" b="0" i="0" dirty="0">
                <a:solidFill>
                  <a:srgbClr val="3D3D4E"/>
                </a:solidFill>
                <a:effectLst/>
                <a:latin typeface="Droid Serif"/>
              </a:rPr>
              <a:t>. They also keep our databases normalized, which ensures that data redundancy is low. When data redundancy is low, we can decrease the amount of data anomalies in our application when we delete or update records.</a:t>
            </a:r>
          </a:p>
          <a:p>
            <a:pPr algn="l"/>
            <a:endParaRPr lang="en-US" b="0" i="0" dirty="0">
              <a:solidFill>
                <a:srgbClr val="3D3D4E"/>
              </a:solidFill>
              <a:effectLst/>
              <a:latin typeface="Droid Serif"/>
            </a:endParaRPr>
          </a:p>
          <a:p>
            <a:pPr algn="l"/>
            <a:endParaRPr lang="en-US" b="0" i="0" dirty="0">
              <a:solidFill>
                <a:srgbClr val="3D3D4E"/>
              </a:solidFill>
              <a:effectLst/>
              <a:latin typeface="Droid Serif"/>
            </a:endParaRPr>
          </a:p>
          <a:p>
            <a:pPr algn="l"/>
            <a:r>
              <a:rPr lang="en-US" b="1" i="0" dirty="0">
                <a:effectLst/>
                <a:latin typeface="var(--font-family-heading-lesson-markdown)"/>
              </a:rPr>
              <a:t>Non-relational databases</a:t>
            </a:r>
          </a:p>
          <a:p>
            <a:pPr algn="l"/>
            <a:r>
              <a:rPr lang="en-US" b="0" i="0" dirty="0">
                <a:solidFill>
                  <a:srgbClr val="3D3D4E"/>
                </a:solidFill>
                <a:effectLst/>
                <a:latin typeface="Droid Serif"/>
              </a:rPr>
              <a:t>Non-relational databases, or </a:t>
            </a:r>
            <a:r>
              <a:rPr lang="en-US" b="0" i="1" dirty="0">
                <a:solidFill>
                  <a:srgbClr val="3D3D4E"/>
                </a:solidFill>
                <a:effectLst/>
                <a:latin typeface="Droid Serif"/>
              </a:rPr>
              <a:t>no-SQL databases</a:t>
            </a:r>
            <a:r>
              <a:rPr lang="en-US" b="0" i="0" dirty="0">
                <a:solidFill>
                  <a:srgbClr val="3D3D4E"/>
                </a:solidFill>
                <a:effectLst/>
                <a:latin typeface="Droid Serif"/>
              </a:rPr>
              <a:t>, are </a:t>
            </a:r>
            <a:r>
              <a:rPr lang="en-US" b="1" i="0" dirty="0">
                <a:solidFill>
                  <a:srgbClr val="3D3D4E"/>
                </a:solidFill>
                <a:effectLst/>
                <a:latin typeface="var(--font-family-body-lesson-markdown,&quot;Droid Serif&quot;)"/>
              </a:rPr>
              <a:t>unstructured</a:t>
            </a:r>
            <a:r>
              <a:rPr lang="en-US" b="0" i="0" dirty="0">
                <a:solidFill>
                  <a:srgbClr val="3D3D4E"/>
                </a:solidFill>
                <a:effectLst/>
                <a:latin typeface="Droid Serif"/>
              </a:rPr>
              <a:t>. They have a </a:t>
            </a:r>
            <a:r>
              <a:rPr lang="en-US" b="1" i="0" dirty="0">
                <a:solidFill>
                  <a:srgbClr val="3D3D4E"/>
                </a:solidFill>
                <a:effectLst/>
                <a:latin typeface="var(--font-family-body-lesson-markdown,&quot;Droid Serif&quot;)"/>
              </a:rPr>
              <a:t>dynamic schema</a:t>
            </a:r>
            <a:r>
              <a:rPr lang="en-US" b="0" i="0" dirty="0">
                <a:solidFill>
                  <a:srgbClr val="3D3D4E"/>
                </a:solidFill>
                <a:effectLst/>
                <a:latin typeface="Droid Serif"/>
              </a:rPr>
              <a:t>, like file folders that store information from someone’s address and number to their Facebook likes and online shopping preferences. There are different types of NoSQL. The most common types include:</a:t>
            </a:r>
          </a:p>
          <a:p>
            <a:pPr algn="l">
              <a:buFont typeface="Arial" panose="020B0604020202020204" pitchFamily="34" charset="0"/>
              <a:buChar char="•"/>
            </a:pPr>
            <a:r>
              <a:rPr lang="en-US" b="0" i="0" dirty="0">
                <a:solidFill>
                  <a:srgbClr val="3D3D4E"/>
                </a:solidFill>
                <a:effectLst/>
                <a:latin typeface="Droid Serif"/>
              </a:rPr>
              <a:t>Key-value stores, such as </a:t>
            </a:r>
            <a:r>
              <a:rPr lang="en-US" b="0" i="0" u="none" strike="noStrike" dirty="0">
                <a:solidFill>
                  <a:srgbClr val="3D3D4E"/>
                </a:solidFill>
                <a:effectLst/>
                <a:latin typeface="Droid Serif"/>
                <a:hlinkClick r:id="rId4"/>
              </a:rPr>
              <a:t>Redis</a:t>
            </a:r>
            <a:r>
              <a:rPr lang="en-US" b="0" i="0" dirty="0">
                <a:solidFill>
                  <a:srgbClr val="3D3D4E"/>
                </a:solidFill>
                <a:effectLst/>
                <a:latin typeface="Droid Serif"/>
              </a:rPr>
              <a:t> and DynamoDB</a:t>
            </a:r>
          </a:p>
          <a:p>
            <a:pPr algn="l">
              <a:buFont typeface="Arial" panose="020B0604020202020204" pitchFamily="34" charset="0"/>
              <a:buChar char="•"/>
            </a:pPr>
            <a:r>
              <a:rPr lang="en-US" b="0" i="0" dirty="0">
                <a:solidFill>
                  <a:srgbClr val="3D3D4E"/>
                </a:solidFill>
                <a:effectLst/>
                <a:latin typeface="Droid Serif"/>
              </a:rPr>
              <a:t>Document databases, such as MongoDB and CouchDB</a:t>
            </a:r>
          </a:p>
          <a:p>
            <a:pPr algn="l">
              <a:buFont typeface="Arial" panose="020B0604020202020204" pitchFamily="34" charset="0"/>
              <a:buChar char="•"/>
            </a:pPr>
            <a:r>
              <a:rPr lang="en-US" b="0" i="0" dirty="0">
                <a:solidFill>
                  <a:srgbClr val="3D3D4E"/>
                </a:solidFill>
                <a:effectLst/>
                <a:latin typeface="Droid Serif"/>
              </a:rPr>
              <a:t>Wide-column databases, such as Cassandra and HBase</a:t>
            </a:r>
          </a:p>
          <a:p>
            <a:pPr algn="l">
              <a:buFont typeface="Arial" panose="020B0604020202020204" pitchFamily="34" charset="0"/>
              <a:buChar char="•"/>
            </a:pPr>
            <a:r>
              <a:rPr lang="en-US" b="0" i="0" dirty="0">
                <a:solidFill>
                  <a:srgbClr val="3D3D4E"/>
                </a:solidFill>
                <a:effectLst/>
                <a:latin typeface="Droid Serif"/>
              </a:rPr>
              <a:t>Graph databases, such as Neo4J and </a:t>
            </a:r>
            <a:r>
              <a:rPr lang="en-US" b="0" i="0" dirty="0" err="1">
                <a:solidFill>
                  <a:srgbClr val="3D3D4E"/>
                </a:solidFill>
                <a:effectLst/>
                <a:latin typeface="Droid Serif"/>
              </a:rPr>
              <a:t>InfiniteGraph</a:t>
            </a:r>
            <a:endParaRPr lang="en-US" b="0" i="0" dirty="0">
              <a:solidFill>
                <a:srgbClr val="3D3D4E"/>
              </a:solidFill>
              <a:effectLst/>
              <a:latin typeface="Droid Serif"/>
            </a:endParaRPr>
          </a:p>
          <a:p>
            <a:pPr algn="l"/>
            <a:endParaRPr lang="en-US" b="0" i="0" dirty="0">
              <a:solidFill>
                <a:srgbClr val="3D3D4E"/>
              </a:solidFill>
              <a:effectLst/>
              <a:latin typeface="Droid Serif"/>
            </a:endParaRPr>
          </a:p>
          <a:p>
            <a:pPr algn="l">
              <a:buFont typeface="Arial" panose="020B0604020202020204" pitchFamily="34" charset="0"/>
              <a:buChar char="•"/>
            </a:pPr>
            <a:endParaRPr lang="en-US" b="0" i="0" dirty="0">
              <a:solidFill>
                <a:srgbClr val="3D3D4E"/>
              </a:solidFill>
              <a:effectLst/>
              <a:latin typeface="Droid Serif"/>
            </a:endParaRPr>
          </a:p>
          <a:p>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13</a:t>
            </a:fld>
            <a:endParaRPr lang="en-IN"/>
          </a:p>
        </p:txBody>
      </p:sp>
    </p:spTree>
    <p:extLst>
      <p:ext uri="{BB962C8B-B14F-4D97-AF65-F5344CB8AC3E}">
        <p14:creationId xmlns:p14="http://schemas.microsoft.com/office/powerpoint/2010/main" val="1451535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D3D4E"/>
                </a:solidFill>
                <a:effectLst/>
                <a:latin typeface="Droid Serif"/>
              </a:rPr>
              <a:t>Databases are a basic foundation of software development. They serve many different purposes for building projects of all sizes and types. When choosing your database structure, it’s important to </a:t>
            </a:r>
            <a:r>
              <a:rPr lang="en-US" b="1" i="0" dirty="0">
                <a:solidFill>
                  <a:srgbClr val="3D3D4E"/>
                </a:solidFill>
                <a:effectLst/>
                <a:latin typeface="var(--font-family-body-lesson-markdown,&quot;Droid Serif&quot;)"/>
              </a:rPr>
              <a:t>factor in speed, reliability, and accuracy</a:t>
            </a:r>
            <a:r>
              <a:rPr lang="en-US" b="0" i="0" dirty="0">
                <a:solidFill>
                  <a:srgbClr val="3D3D4E"/>
                </a:solidFill>
                <a:effectLst/>
                <a:latin typeface="Droid Serif"/>
              </a:rPr>
              <a:t>. We have relational databases that can guarantee data validity, and we have non-relational databases that can guarantee eventual consistency. When choosing your database structure, it’s important to factor in database fundamentals, such as:</a:t>
            </a:r>
          </a:p>
          <a:p>
            <a:pPr algn="l">
              <a:buFont typeface="Arial" panose="020B0604020202020204" pitchFamily="34" charset="0"/>
              <a:buChar char="•"/>
            </a:pPr>
            <a:r>
              <a:rPr lang="en-US" b="0" i="0" dirty="0">
                <a:solidFill>
                  <a:srgbClr val="3D3D4E"/>
                </a:solidFill>
                <a:effectLst/>
                <a:latin typeface="Droid Serif"/>
              </a:rPr>
              <a:t>ACID</a:t>
            </a:r>
          </a:p>
          <a:p>
            <a:pPr algn="l">
              <a:buFont typeface="Arial" panose="020B0604020202020204" pitchFamily="34" charset="0"/>
              <a:buChar char="•"/>
            </a:pPr>
            <a:r>
              <a:rPr lang="en-US" b="0" i="0" dirty="0">
                <a:solidFill>
                  <a:srgbClr val="3D3D4E"/>
                </a:solidFill>
                <a:effectLst/>
                <a:latin typeface="Droid Serif"/>
              </a:rPr>
              <a:t>BASE</a:t>
            </a:r>
          </a:p>
          <a:p>
            <a:pPr algn="l">
              <a:buFont typeface="Arial" panose="020B0604020202020204" pitchFamily="34" charset="0"/>
              <a:buChar char="•"/>
            </a:pPr>
            <a:r>
              <a:rPr lang="en-US" b="0" i="0" dirty="0">
                <a:solidFill>
                  <a:srgbClr val="3D3D4E"/>
                </a:solidFill>
                <a:effectLst/>
                <a:latin typeface="Droid Serif"/>
              </a:rPr>
              <a:t>SQL joins</a:t>
            </a:r>
          </a:p>
          <a:p>
            <a:pPr algn="l">
              <a:buFont typeface="Arial" panose="020B0604020202020204" pitchFamily="34" charset="0"/>
              <a:buChar char="•"/>
            </a:pPr>
            <a:r>
              <a:rPr lang="en-US" b="0" i="0" dirty="0">
                <a:solidFill>
                  <a:srgbClr val="3D3D4E"/>
                </a:solidFill>
                <a:effectLst/>
                <a:latin typeface="Droid Serif"/>
              </a:rPr>
              <a:t>Normalization</a:t>
            </a:r>
          </a:p>
          <a:p>
            <a:pPr algn="l">
              <a:buFont typeface="Arial" panose="020B0604020202020204" pitchFamily="34" charset="0"/>
              <a:buChar char="•"/>
            </a:pPr>
            <a:r>
              <a:rPr lang="en-US" b="0" i="0" dirty="0">
                <a:solidFill>
                  <a:srgbClr val="3D3D4E"/>
                </a:solidFill>
                <a:effectLst/>
                <a:latin typeface="Droid Serif"/>
              </a:rPr>
              <a:t>Persistence</a:t>
            </a:r>
          </a:p>
          <a:p>
            <a:pPr algn="l">
              <a:buFont typeface="Arial" panose="020B0604020202020204" pitchFamily="34" charset="0"/>
              <a:buChar char="•"/>
            </a:pPr>
            <a:r>
              <a:rPr lang="en-US" b="0" i="0" dirty="0">
                <a:solidFill>
                  <a:srgbClr val="3D3D4E"/>
                </a:solidFill>
                <a:effectLst/>
                <a:latin typeface="Droid Serif"/>
              </a:rPr>
              <a:t>Etc.</a:t>
            </a:r>
          </a:p>
          <a:p>
            <a:pPr algn="l"/>
            <a:r>
              <a:rPr lang="en-US" b="0" i="0" dirty="0">
                <a:solidFill>
                  <a:srgbClr val="3D3D4E"/>
                </a:solidFill>
                <a:effectLst/>
                <a:latin typeface="Droid Serif"/>
              </a:rPr>
              <a:t>Database decisions are an important part of </a:t>
            </a:r>
            <a:r>
              <a:rPr lang="en-US" b="0" i="0" u="none" strike="noStrike" dirty="0">
                <a:solidFill>
                  <a:srgbClr val="3D3D4E"/>
                </a:solidFill>
                <a:effectLst/>
                <a:latin typeface="Droid Serif"/>
                <a:hlinkClick r:id="rId3"/>
              </a:rPr>
              <a:t>system design interviews</a:t>
            </a:r>
            <a:r>
              <a:rPr lang="en-US" b="0" i="0" dirty="0">
                <a:solidFill>
                  <a:srgbClr val="3D3D4E"/>
                </a:solidFill>
                <a:effectLst/>
                <a:latin typeface="Droid Serif"/>
              </a:rPr>
              <a:t>, so it’s important to get comfortable with making decisions based on unique use cases. The database you choose will depend upon your project. </a:t>
            </a:r>
          </a:p>
          <a:p>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14</a:t>
            </a:fld>
            <a:endParaRPr lang="en-IN"/>
          </a:p>
        </p:txBody>
      </p:sp>
    </p:spTree>
    <p:extLst>
      <p:ext uri="{BB962C8B-B14F-4D97-AF65-F5344CB8AC3E}">
        <p14:creationId xmlns:p14="http://schemas.microsoft.com/office/powerpoint/2010/main" val="330905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4E"/>
                </a:solidFill>
                <a:effectLst/>
                <a:latin typeface="Droid Serif"/>
              </a:rPr>
              <a:t>Suppose we have application which handles millions of records  then we will need a system that can handle all that load while storing efficiently.</a:t>
            </a:r>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17</a:t>
            </a:fld>
            <a:endParaRPr lang="en-IN"/>
          </a:p>
        </p:txBody>
      </p:sp>
    </p:spTree>
    <p:extLst>
      <p:ext uri="{BB962C8B-B14F-4D97-AF65-F5344CB8AC3E}">
        <p14:creationId xmlns:p14="http://schemas.microsoft.com/office/powerpoint/2010/main" val="1787279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D3D4E"/>
                </a:solidFill>
                <a:effectLst/>
                <a:latin typeface="Droid Serif"/>
              </a:rPr>
              <a:t>Now that you have identified your core components, it’s time to dig deeper into them. You want to start by analyzing the different approaches to solving a given problem and the pros/cons of each potential solution.</a:t>
            </a:r>
          </a:p>
          <a:p>
            <a:pPr algn="l"/>
            <a:r>
              <a:rPr lang="en-US" b="0" i="0" dirty="0">
                <a:solidFill>
                  <a:srgbClr val="3D3D4E"/>
                </a:solidFill>
                <a:effectLst/>
                <a:latin typeface="Droid Serif"/>
              </a:rPr>
              <a:t>It’s also important to do </a:t>
            </a:r>
            <a:r>
              <a:rPr lang="en-US" b="1" i="0" dirty="0">
                <a:solidFill>
                  <a:srgbClr val="3D3D4E"/>
                </a:solidFill>
                <a:effectLst/>
                <a:latin typeface="var(--font-family-body-lesson-markdown,&quot;Droid Serif&quot;)"/>
              </a:rPr>
              <a:t>tradeoff analysis</a:t>
            </a:r>
            <a:r>
              <a:rPr lang="en-US" b="0" i="0" dirty="0">
                <a:solidFill>
                  <a:srgbClr val="3D3D4E"/>
                </a:solidFill>
                <a:effectLst/>
                <a:latin typeface="Droid Serif"/>
              </a:rPr>
              <a:t> at this stage. Considerations like these are commonly addressed during this step.</a:t>
            </a:r>
          </a:p>
          <a:p>
            <a:pPr algn="l">
              <a:buFont typeface="Arial" panose="020B0604020202020204" pitchFamily="34" charset="0"/>
              <a:buChar char="•"/>
            </a:pPr>
            <a:r>
              <a:rPr lang="en-US" b="0" i="0" dirty="0">
                <a:solidFill>
                  <a:srgbClr val="3D3D4E"/>
                </a:solidFill>
                <a:effectLst/>
                <a:latin typeface="Droid Serif"/>
              </a:rPr>
              <a:t>How much data do we need to cache to speed up the response time?</a:t>
            </a:r>
          </a:p>
          <a:p>
            <a:pPr algn="l">
              <a:buFont typeface="Arial" panose="020B0604020202020204" pitchFamily="34" charset="0"/>
              <a:buChar char="•"/>
            </a:pPr>
            <a:r>
              <a:rPr lang="en-US" b="0" i="0" dirty="0">
                <a:solidFill>
                  <a:srgbClr val="3D3D4E"/>
                </a:solidFill>
                <a:effectLst/>
                <a:latin typeface="Droid Serif"/>
              </a:rPr>
              <a:t>Where should we need to use load-balancer?</a:t>
            </a:r>
          </a:p>
          <a:p>
            <a:pPr algn="l">
              <a:buFont typeface="Arial" panose="020B0604020202020204" pitchFamily="34" charset="0"/>
              <a:buChar char="•"/>
            </a:pPr>
            <a:r>
              <a:rPr lang="en-US" b="0" i="0" dirty="0">
                <a:solidFill>
                  <a:srgbClr val="3D3D4E"/>
                </a:solidFill>
                <a:effectLst/>
                <a:latin typeface="Droid Serif"/>
              </a:rPr>
              <a:t>Do w need to partition data to distribute to multiple databases?</a:t>
            </a:r>
          </a:p>
          <a:p>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18</a:t>
            </a:fld>
            <a:endParaRPr lang="en-IN"/>
          </a:p>
        </p:txBody>
      </p:sp>
    </p:spTree>
    <p:extLst>
      <p:ext uri="{BB962C8B-B14F-4D97-AF65-F5344CB8AC3E}">
        <p14:creationId xmlns:p14="http://schemas.microsoft.com/office/powerpoint/2010/main" val="852709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D3D4E"/>
                </a:solidFill>
                <a:effectLst/>
                <a:latin typeface="Droid Serif"/>
              </a:rPr>
              <a:t>With the detailed design done, the next step is identifying bottlenecks in the system and mitigating them. Bottlenecks can include anything from traffic, data, storage, availability, redundancy, back-up, etc.</a:t>
            </a:r>
          </a:p>
          <a:p>
            <a:pPr algn="l"/>
            <a:r>
              <a:rPr lang="en-US" b="1" i="0" dirty="0">
                <a:solidFill>
                  <a:srgbClr val="3D3D4E"/>
                </a:solidFill>
                <a:effectLst/>
                <a:latin typeface="var(--font-family-body-lesson-markdown,&quot;Droid Serif&quot;)"/>
              </a:rPr>
              <a:t>Some questions to consider at this stage are:</a:t>
            </a:r>
            <a:endParaRPr lang="en-US" b="0" i="0" dirty="0">
              <a:solidFill>
                <a:srgbClr val="3D3D4E"/>
              </a:solidFill>
              <a:effectLst/>
              <a:latin typeface="Droid Serif"/>
            </a:endParaRPr>
          </a:p>
          <a:p>
            <a:pPr algn="l">
              <a:buFont typeface="Arial" panose="020B0604020202020204" pitchFamily="34" charset="0"/>
              <a:buChar char="•"/>
            </a:pPr>
            <a:r>
              <a:rPr lang="en-US" b="0" i="0" dirty="0">
                <a:solidFill>
                  <a:srgbClr val="3D3D4E"/>
                </a:solidFill>
                <a:effectLst/>
                <a:latin typeface="Droid Serif"/>
              </a:rPr>
              <a:t>Is there a single point of failure in this system? How do we remove it?</a:t>
            </a:r>
          </a:p>
          <a:p>
            <a:pPr algn="l">
              <a:buFont typeface="Arial" panose="020B0604020202020204" pitchFamily="34" charset="0"/>
              <a:buChar char="•"/>
            </a:pPr>
            <a:r>
              <a:rPr lang="en-US" b="0" i="0" dirty="0">
                <a:solidFill>
                  <a:srgbClr val="3D3D4E"/>
                </a:solidFill>
                <a:effectLst/>
                <a:latin typeface="Droid Serif"/>
              </a:rPr>
              <a:t>Do you have enough data replicas to serve the user in case you lose a few servers?</a:t>
            </a:r>
          </a:p>
          <a:p>
            <a:pPr algn="l">
              <a:buFont typeface="Arial" panose="020B0604020202020204" pitchFamily="34" charset="0"/>
              <a:buChar char="•"/>
            </a:pPr>
            <a:r>
              <a:rPr lang="en-US" b="0" i="0" dirty="0">
                <a:solidFill>
                  <a:srgbClr val="3D3D4E"/>
                </a:solidFill>
                <a:effectLst/>
                <a:latin typeface="Droid Serif"/>
              </a:rPr>
              <a:t>Do we have enough copies of our services to prevent shutdown?</a:t>
            </a:r>
          </a:p>
          <a:p>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19</a:t>
            </a:fld>
            <a:endParaRPr lang="en-IN"/>
          </a:p>
        </p:txBody>
      </p:sp>
    </p:spTree>
    <p:extLst>
      <p:ext uri="{BB962C8B-B14F-4D97-AF65-F5344CB8AC3E}">
        <p14:creationId xmlns:p14="http://schemas.microsoft.com/office/powerpoint/2010/main" val="2512132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4E"/>
                </a:solidFill>
                <a:effectLst/>
                <a:latin typeface="Droid Serif"/>
              </a:rPr>
              <a:t>There are different methods you can use to satisfy your system’s requirements for scalability, reliability, security, performance, and consistency.</a:t>
            </a:r>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5</a:t>
            </a:fld>
            <a:endParaRPr lang="en-IN"/>
          </a:p>
        </p:txBody>
      </p:sp>
    </p:spTree>
    <p:extLst>
      <p:ext uri="{BB962C8B-B14F-4D97-AF65-F5344CB8AC3E}">
        <p14:creationId xmlns:p14="http://schemas.microsoft.com/office/powerpoint/2010/main" val="232713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4E"/>
                </a:solidFill>
                <a:effectLst/>
                <a:latin typeface="Droid Serif"/>
              </a:rPr>
              <a:t>Scalability refers to an application’s ability to </a:t>
            </a:r>
            <a:r>
              <a:rPr lang="en-US" b="1" i="0" dirty="0">
                <a:solidFill>
                  <a:srgbClr val="3D3D4E"/>
                </a:solidFill>
                <a:effectLst/>
                <a:latin typeface="Droid Serif"/>
              </a:rPr>
              <a:t>handle and withstand an increased workload without sacrificing latency</a:t>
            </a:r>
            <a:r>
              <a:rPr lang="en-US" b="0" i="0" dirty="0">
                <a:solidFill>
                  <a:srgbClr val="3D3D4E"/>
                </a:solidFill>
                <a:effectLst/>
                <a:latin typeface="Droid Serif"/>
              </a:rPr>
              <a:t>. An application needs solid computing power to scale well. The servers should be powerful enough to handle increased traffic loads. There are two main ways to scale an application: horizontally and vertically.</a:t>
            </a:r>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6</a:t>
            </a:fld>
            <a:endParaRPr lang="en-IN"/>
          </a:p>
        </p:txBody>
      </p:sp>
    </p:spTree>
    <p:extLst>
      <p:ext uri="{BB962C8B-B14F-4D97-AF65-F5344CB8AC3E}">
        <p14:creationId xmlns:p14="http://schemas.microsoft.com/office/powerpoint/2010/main" val="4164654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4E"/>
                </a:solidFill>
                <a:effectLst/>
                <a:latin typeface="Droid Serif"/>
              </a:rPr>
              <a:t>Horizontal scaling, or </a:t>
            </a:r>
            <a:r>
              <a:rPr lang="en-US" b="0" i="1" dirty="0">
                <a:solidFill>
                  <a:srgbClr val="3D3D4E"/>
                </a:solidFill>
                <a:effectLst/>
                <a:latin typeface="Droid Serif"/>
              </a:rPr>
              <a:t>scaling out</a:t>
            </a:r>
            <a:r>
              <a:rPr lang="en-US" b="0" i="0" dirty="0">
                <a:solidFill>
                  <a:srgbClr val="3D3D4E"/>
                </a:solidFill>
                <a:effectLst/>
                <a:latin typeface="Droid Serif"/>
              </a:rPr>
              <a:t>, means </a:t>
            </a:r>
            <a:r>
              <a:rPr lang="en-US" b="1" i="0" dirty="0">
                <a:solidFill>
                  <a:srgbClr val="3D3D4E"/>
                </a:solidFill>
                <a:effectLst/>
                <a:latin typeface="Droid Serif"/>
              </a:rPr>
              <a:t>adding more hardware</a:t>
            </a:r>
            <a:r>
              <a:rPr lang="en-US" b="0" i="0" dirty="0">
                <a:solidFill>
                  <a:srgbClr val="3D3D4E"/>
                </a:solidFill>
                <a:effectLst/>
                <a:latin typeface="Droid Serif"/>
              </a:rPr>
              <a:t> to the existing hardware resource pool. It increases the computational power of the system as a whole. </a:t>
            </a:r>
          </a:p>
          <a:p>
            <a:r>
              <a:rPr lang="en-US" b="0" i="0" dirty="0">
                <a:solidFill>
                  <a:srgbClr val="3D3D4E"/>
                </a:solidFill>
                <a:effectLst/>
                <a:latin typeface="Droid Serif"/>
              </a:rPr>
              <a:t>In horizontal scaling, we add more machines in parallel to deal with the increasing requirements. We will need load balancing to </a:t>
            </a:r>
            <a:r>
              <a:rPr lang="en-US" b="0" i="0" u="none" strike="noStrike" dirty="0">
                <a:effectLst/>
                <a:latin typeface="Droid Serif"/>
                <a:hlinkClick r:id="rId3"/>
              </a:rPr>
              <a:t>distribute</a:t>
            </a:r>
            <a:r>
              <a:rPr lang="en-US" b="0" i="0" dirty="0">
                <a:solidFill>
                  <a:srgbClr val="3D3D4E"/>
                </a:solidFill>
                <a:effectLst/>
                <a:latin typeface="Droid Serif"/>
              </a:rPr>
              <a:t> the load across the system. </a:t>
            </a:r>
          </a:p>
          <a:p>
            <a:r>
              <a:rPr lang="en-US" b="0" i="0" dirty="0">
                <a:solidFill>
                  <a:srgbClr val="3D3D4E"/>
                </a:solidFill>
                <a:effectLst/>
                <a:latin typeface="Droid Serif"/>
              </a:rPr>
              <a:t>If any machine fails, the requests are redirected to the other machines, and it scales well when our users increase. Data inconsistency is a drawback.</a:t>
            </a:r>
          </a:p>
          <a:p>
            <a:endParaRPr lang="en-US" b="0" i="0" dirty="0">
              <a:solidFill>
                <a:srgbClr val="3D3D4E"/>
              </a:solidFill>
              <a:effectLst/>
              <a:latin typeface="Droid Serif"/>
            </a:endParaRPr>
          </a:p>
          <a:p>
            <a:r>
              <a:rPr lang="en-US" b="0" i="0" dirty="0">
                <a:solidFill>
                  <a:srgbClr val="3D3D4E"/>
                </a:solidFill>
                <a:effectLst/>
                <a:latin typeface="Droid Serif"/>
              </a:rPr>
              <a:t>Vertical scaling, or </a:t>
            </a:r>
            <a:r>
              <a:rPr lang="en-US" b="0" i="1" dirty="0">
                <a:solidFill>
                  <a:srgbClr val="3D3D4E"/>
                </a:solidFill>
                <a:effectLst/>
                <a:latin typeface="Droid Serif"/>
              </a:rPr>
              <a:t>scaling up</a:t>
            </a:r>
            <a:r>
              <a:rPr lang="en-US" b="0" i="0" dirty="0">
                <a:solidFill>
                  <a:srgbClr val="3D3D4E"/>
                </a:solidFill>
                <a:effectLst/>
                <a:latin typeface="Droid Serif"/>
              </a:rPr>
              <a:t>, means </a:t>
            </a:r>
            <a:r>
              <a:rPr lang="en-US" b="1" i="0" dirty="0">
                <a:solidFill>
                  <a:srgbClr val="3D3D4E"/>
                </a:solidFill>
                <a:effectLst/>
                <a:latin typeface="Droid Serif"/>
              </a:rPr>
              <a:t>adding more power</a:t>
            </a:r>
            <a:r>
              <a:rPr lang="en-US" b="0" i="0" dirty="0">
                <a:solidFill>
                  <a:srgbClr val="3D3D4E"/>
                </a:solidFill>
                <a:effectLst/>
                <a:latin typeface="Droid Serif"/>
              </a:rPr>
              <a:t> to your server. It increases the power of the hardware running the application.</a:t>
            </a:r>
          </a:p>
          <a:p>
            <a:endParaRPr lang="en-US" b="0" i="0" dirty="0">
              <a:solidFill>
                <a:srgbClr val="3D3D4E"/>
              </a:solidFill>
              <a:effectLst/>
              <a:latin typeface="Droid Serif"/>
            </a:endParaRPr>
          </a:p>
          <a:p>
            <a:r>
              <a:rPr lang="en-US" b="0" i="0" dirty="0">
                <a:solidFill>
                  <a:srgbClr val="3D3D4E"/>
                </a:solidFill>
                <a:effectLst/>
                <a:latin typeface="Droid Serif"/>
              </a:rPr>
              <a:t>Vertical scaling uses one huge machine that handles all our requests and improves response time and throughput. Though it offers faster network calls, data consistency, and no load balancing, we have a single point of failure and hardware limitations.</a:t>
            </a:r>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7</a:t>
            </a:fld>
            <a:endParaRPr lang="en-IN"/>
          </a:p>
        </p:txBody>
      </p:sp>
    </p:spTree>
    <p:extLst>
      <p:ext uri="{BB962C8B-B14F-4D97-AF65-F5344CB8AC3E}">
        <p14:creationId xmlns:p14="http://schemas.microsoft.com/office/powerpoint/2010/main" val="3048683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4E"/>
                </a:solidFill>
                <a:effectLst/>
                <a:latin typeface="Droid Serif"/>
              </a:rPr>
              <a:t>These are single tiered applications with different components from a single platform. These are good for small teams as they are not complex, have no duplication, and have faster procedure calls. Despite that, they can be difficult to maintain if they get too large or complex.</a:t>
            </a:r>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8</a:t>
            </a:fld>
            <a:endParaRPr lang="en-IN"/>
          </a:p>
        </p:txBody>
      </p:sp>
    </p:spTree>
    <p:extLst>
      <p:ext uri="{BB962C8B-B14F-4D97-AF65-F5344CB8AC3E}">
        <p14:creationId xmlns:p14="http://schemas.microsoft.com/office/powerpoint/2010/main" val="1920745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D3D4E"/>
                </a:solidFill>
                <a:effectLst/>
                <a:latin typeface="Droid Serif"/>
              </a:rPr>
              <a:t>Microservices operate at a much faster and more reliable speed than traditional monolithic applications. </a:t>
            </a:r>
          </a:p>
          <a:p>
            <a:pPr algn="l"/>
            <a:r>
              <a:rPr lang="en-US" b="0" i="0" dirty="0">
                <a:solidFill>
                  <a:srgbClr val="3D3D4E"/>
                </a:solidFill>
                <a:effectLst/>
                <a:latin typeface="Droid Serif"/>
              </a:rPr>
              <a:t>Since the application is broken down into independent services, every service has its own logic and codebase. </a:t>
            </a:r>
          </a:p>
          <a:p>
            <a:pPr algn="l"/>
            <a:r>
              <a:rPr lang="en-US" b="0" i="0" dirty="0">
                <a:solidFill>
                  <a:srgbClr val="3D3D4E"/>
                </a:solidFill>
                <a:effectLst/>
                <a:latin typeface="Droid Serif"/>
              </a:rPr>
              <a:t>These services can communicate with one another through Application Programming Interfaces (APIs).</a:t>
            </a:r>
          </a:p>
          <a:p>
            <a:pPr algn="l"/>
            <a:r>
              <a:rPr lang="en-US" b="0" i="0" dirty="0">
                <a:solidFill>
                  <a:srgbClr val="3D3D4E"/>
                </a:solidFill>
                <a:effectLst/>
                <a:latin typeface="Droid Serif"/>
              </a:rPr>
              <a:t>Microservices are ideal if we want to develop a more scalable application. </a:t>
            </a:r>
          </a:p>
          <a:p>
            <a:pPr algn="l"/>
            <a:r>
              <a:rPr lang="en-US" b="0" i="0" dirty="0">
                <a:solidFill>
                  <a:srgbClr val="3D3D4E"/>
                </a:solidFill>
                <a:effectLst/>
                <a:latin typeface="Droid Serif"/>
              </a:rPr>
              <a:t>With microservices, it’s much </a:t>
            </a:r>
            <a:r>
              <a:rPr lang="en-US" b="1" i="0" dirty="0">
                <a:solidFill>
                  <a:srgbClr val="3D3D4E"/>
                </a:solidFill>
                <a:effectLst/>
                <a:latin typeface="var(--font-family-body-lesson-markdown,&quot;Droid Serif&quot;)"/>
              </a:rPr>
              <a:t>easier to scale our applications</a:t>
            </a:r>
            <a:r>
              <a:rPr lang="en-US" b="0" i="0" dirty="0">
                <a:solidFill>
                  <a:srgbClr val="3D3D4E"/>
                </a:solidFill>
                <a:effectLst/>
                <a:latin typeface="Droid Serif"/>
              </a:rPr>
              <a:t> because of their modern capabilities and modules. </a:t>
            </a:r>
          </a:p>
          <a:p>
            <a:pPr algn="l"/>
            <a:r>
              <a:rPr lang="en-US" b="0" i="0" dirty="0">
                <a:solidFill>
                  <a:srgbClr val="3D3D4E"/>
                </a:solidFill>
                <a:effectLst/>
                <a:latin typeface="Droid Serif"/>
              </a:rPr>
              <a:t>If we work with a large or growing organization, microservices are great for our team because they’re easier to scale and customize over time.</a:t>
            </a:r>
          </a:p>
          <a:p>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9</a:t>
            </a:fld>
            <a:endParaRPr lang="en-IN"/>
          </a:p>
        </p:txBody>
      </p:sp>
    </p:spTree>
    <p:extLst>
      <p:ext uri="{BB962C8B-B14F-4D97-AF65-F5344CB8AC3E}">
        <p14:creationId xmlns:p14="http://schemas.microsoft.com/office/powerpoint/2010/main" val="3861426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4E"/>
                </a:solidFill>
                <a:effectLst/>
                <a:latin typeface="Droid Serif"/>
              </a:rPr>
              <a:t>Whenever a user sends a request for an address from the end server, the traffic flows through a proxy server on its way to the address. When the request comes back to the user, it flows back through the same proxy server which then forwards it to the user.</a:t>
            </a:r>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10</a:t>
            </a:fld>
            <a:endParaRPr lang="en-IN"/>
          </a:p>
        </p:txBody>
      </p:sp>
    </p:spTree>
    <p:extLst>
      <p:ext uri="{BB962C8B-B14F-4D97-AF65-F5344CB8AC3E}">
        <p14:creationId xmlns:p14="http://schemas.microsoft.com/office/powerpoint/2010/main" val="517347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4E"/>
                </a:solidFill>
                <a:effectLst/>
                <a:latin typeface="Droid Serif"/>
              </a:rPr>
              <a:t>The CAP theorem is a </a:t>
            </a:r>
            <a:r>
              <a:rPr lang="en-US" b="1" i="0" dirty="0">
                <a:solidFill>
                  <a:srgbClr val="3D3D4E"/>
                </a:solidFill>
                <a:effectLst/>
                <a:latin typeface="Droid Serif"/>
              </a:rPr>
              <a:t>fundamental theorem</a:t>
            </a:r>
            <a:r>
              <a:rPr lang="en-US" b="0" i="0" dirty="0">
                <a:solidFill>
                  <a:srgbClr val="3D3D4E"/>
                </a:solidFill>
                <a:effectLst/>
                <a:latin typeface="Droid Serif"/>
              </a:rPr>
              <a:t> within the field of system design. It states that a distributed system can only provide two of three properties simultaneously: consistency, availability, and partition tolerance. The theorem formalizes the tradeoff between consistency and availability when there’s a partition.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effectLst/>
                <a:latin typeface="var(--font-family-heading-lesson-markdown)"/>
              </a:rPr>
              <a:t>Consistency</a:t>
            </a:r>
          </a:p>
          <a:p>
            <a:r>
              <a:rPr lang="en-US" b="0" i="0" dirty="0">
                <a:solidFill>
                  <a:srgbClr val="3D3D4E"/>
                </a:solidFill>
                <a:effectLst/>
                <a:latin typeface="Droid Serif"/>
              </a:rPr>
              <a:t>In a consistent system, all </a:t>
            </a:r>
            <a:r>
              <a:rPr lang="en-US" b="1" i="0" dirty="0">
                <a:solidFill>
                  <a:srgbClr val="3D3D4E"/>
                </a:solidFill>
                <a:effectLst/>
                <a:latin typeface="Droid Serif"/>
              </a:rPr>
              <a:t>nodes see the same data simultaneously</a:t>
            </a:r>
            <a:r>
              <a:rPr lang="en-US" b="0" i="0" dirty="0">
                <a:solidFill>
                  <a:srgbClr val="3D3D4E"/>
                </a:solidFill>
                <a:effectLst/>
                <a:latin typeface="Droid Serif"/>
              </a:rPr>
              <a:t>. If we perform a read operation on a consistent system, it should return the value of the most recent write operation. The read should cause all nodes to return the same data. All users see the same data at the same time, regardless of the node they connect to. When data is written to a single node, it is then replicated across the other nodes in the system.</a:t>
            </a:r>
          </a:p>
          <a:p>
            <a:endParaRPr lang="en-US" b="0" i="0" dirty="0">
              <a:solidFill>
                <a:srgbClr val="3D3D4E"/>
              </a:solidFill>
              <a:effectLst/>
              <a:latin typeface="Droid Serif"/>
            </a:endParaRPr>
          </a:p>
          <a:p>
            <a:pPr algn="l"/>
            <a:r>
              <a:rPr lang="en-US" b="1" i="0" dirty="0">
                <a:effectLst/>
                <a:latin typeface="var(--font-family-heading-lesson-markdown)"/>
              </a:rPr>
              <a:t>Availability</a:t>
            </a:r>
          </a:p>
          <a:p>
            <a:pPr algn="l"/>
            <a:r>
              <a:rPr lang="en-US" b="0" i="0" dirty="0">
                <a:solidFill>
                  <a:srgbClr val="3D3D4E"/>
                </a:solidFill>
                <a:effectLst/>
                <a:latin typeface="Droid Serif"/>
              </a:rPr>
              <a:t>When availability is present in a distributed system, it means that the </a:t>
            </a:r>
            <a:r>
              <a:rPr lang="en-US" b="1" i="0" dirty="0">
                <a:solidFill>
                  <a:srgbClr val="3D3D4E"/>
                </a:solidFill>
                <a:effectLst/>
                <a:latin typeface="var(--font-family-body-lesson-markdown,&quot;Droid Serif&quot;)"/>
              </a:rPr>
              <a:t>system remains operational all of the time</a:t>
            </a:r>
            <a:r>
              <a:rPr lang="en-US" b="0" i="0" dirty="0">
                <a:solidFill>
                  <a:srgbClr val="3D3D4E"/>
                </a:solidFill>
                <a:effectLst/>
                <a:latin typeface="Droid Serif"/>
              </a:rPr>
              <a:t>. Every request will get a response regardless of the individual state of the nodes. This means that the system will operate even if there are multiple nodes down. Unlike a consistent system, there’s </a:t>
            </a:r>
            <a:r>
              <a:rPr lang="en-US" b="1" i="0" dirty="0">
                <a:solidFill>
                  <a:srgbClr val="3D3D4E"/>
                </a:solidFill>
                <a:effectLst/>
                <a:latin typeface="var(--font-family-body-lesson-markdown,&quot;Droid Serif&quot;)"/>
              </a:rPr>
              <a:t>no guarantee that the response will be the most recent write operation</a:t>
            </a:r>
            <a:r>
              <a:rPr lang="en-US" b="0" i="0" dirty="0">
                <a:solidFill>
                  <a:srgbClr val="3D3D4E"/>
                </a:solidFill>
                <a:effectLst/>
                <a:latin typeface="Droid Serif"/>
              </a:rPr>
              <a:t>.</a:t>
            </a:r>
          </a:p>
          <a:p>
            <a:endParaRPr lang="en-US" b="0" i="0" dirty="0">
              <a:solidFill>
                <a:srgbClr val="3D3D4E"/>
              </a:solidFill>
              <a:effectLst/>
              <a:latin typeface="Droid Serif"/>
            </a:endParaRPr>
          </a:p>
          <a:p>
            <a:pPr algn="l"/>
            <a:r>
              <a:rPr lang="en-US" b="1" i="0" dirty="0">
                <a:effectLst/>
                <a:latin typeface="var(--font-family-heading-lesson-markdown)"/>
              </a:rPr>
              <a:t>Partition tolerance</a:t>
            </a:r>
          </a:p>
          <a:p>
            <a:pPr algn="l"/>
            <a:r>
              <a:rPr lang="en-US" b="0" i="0" dirty="0">
                <a:solidFill>
                  <a:srgbClr val="3D3D4E"/>
                </a:solidFill>
                <a:effectLst/>
                <a:latin typeface="Droid Serif"/>
              </a:rPr>
              <a:t>When a distributed system encounters a partition, it means that there’s a </a:t>
            </a:r>
            <a:r>
              <a:rPr lang="en-US" b="1" i="0" dirty="0">
                <a:solidFill>
                  <a:srgbClr val="3D3D4E"/>
                </a:solidFill>
                <a:effectLst/>
                <a:latin typeface="var(--font-family-body-lesson-markdown,&quot;Droid Serif&quot;)"/>
              </a:rPr>
              <a:t>break in communication between nodes</a:t>
            </a:r>
            <a:r>
              <a:rPr lang="en-US" b="0" i="0" dirty="0">
                <a:solidFill>
                  <a:srgbClr val="3D3D4E"/>
                </a:solidFill>
                <a:effectLst/>
                <a:latin typeface="Droid Serif"/>
              </a:rPr>
              <a:t>. If a system is partition-tolerant, the system does not fail, regardless of whether messages are dropped or delayed between nodes within the system. To have partition tolerance, the system must replicate records across combinations of nodes and networks.</a:t>
            </a:r>
          </a:p>
          <a:p>
            <a:pPr algn="l"/>
            <a:endParaRPr lang="en-US" b="0" i="0" dirty="0">
              <a:solidFill>
                <a:srgbClr val="3D3D4E"/>
              </a:solidFill>
              <a:effectLst/>
              <a:latin typeface="Droid Serif"/>
            </a:endParaRPr>
          </a:p>
          <a:p>
            <a:pPr algn="l"/>
            <a:r>
              <a:rPr lang="en-US" b="0" i="0" dirty="0">
                <a:solidFill>
                  <a:srgbClr val="202124"/>
                </a:solidFill>
                <a:effectLst/>
                <a:latin typeface="Google Sans"/>
              </a:rPr>
              <a:t>Data Partitioning is </a:t>
            </a:r>
            <a:r>
              <a:rPr lang="en-US" b="0" i="0" dirty="0">
                <a:solidFill>
                  <a:srgbClr val="040C28"/>
                </a:solidFill>
                <a:effectLst/>
                <a:latin typeface="Google Sans"/>
              </a:rPr>
              <a:t>the technique of distributing data across multiple tables, disks, or sites in order to improve query processing performance or increase database manageability</a:t>
            </a:r>
            <a:r>
              <a:rPr lang="en-US" b="0" i="0" dirty="0">
                <a:solidFill>
                  <a:srgbClr val="202124"/>
                </a:solidFill>
                <a:effectLst/>
                <a:latin typeface="Google Sans"/>
              </a:rPr>
              <a:t>.</a:t>
            </a:r>
            <a:endParaRPr lang="en-US" b="0" i="0" dirty="0">
              <a:solidFill>
                <a:srgbClr val="3D3D4E"/>
              </a:solidFill>
              <a:effectLst/>
              <a:latin typeface="Droid Serif"/>
            </a:endParaRPr>
          </a:p>
          <a:p>
            <a:pPr algn="l"/>
            <a:endParaRPr lang="en-US" b="0" i="0" dirty="0">
              <a:solidFill>
                <a:srgbClr val="3D3D4E"/>
              </a:solidFill>
              <a:effectLst/>
              <a:latin typeface="Droid Serif"/>
            </a:endParaRPr>
          </a:p>
          <a:p>
            <a:pPr algn="l"/>
            <a:endParaRPr lang="en-US" b="0" i="0" dirty="0">
              <a:solidFill>
                <a:srgbClr val="3D3D4E"/>
              </a:solidFill>
              <a:effectLst/>
              <a:latin typeface="Droid Serif"/>
            </a:endParaRPr>
          </a:p>
          <a:p>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11</a:t>
            </a:fld>
            <a:endParaRPr lang="en-IN"/>
          </a:p>
        </p:txBody>
      </p:sp>
    </p:spTree>
    <p:extLst>
      <p:ext uri="{BB962C8B-B14F-4D97-AF65-F5344CB8AC3E}">
        <p14:creationId xmlns:p14="http://schemas.microsoft.com/office/powerpoint/2010/main" val="141775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4E"/>
                </a:solidFill>
                <a:effectLst/>
                <a:latin typeface="Droid Serif"/>
              </a:rPr>
              <a:t>NoSQL databases are great for distributed networks. They allow for </a:t>
            </a:r>
            <a:r>
              <a:rPr lang="en-US" b="1" i="0" dirty="0">
                <a:solidFill>
                  <a:srgbClr val="3D3D4E"/>
                </a:solidFill>
                <a:effectLst/>
                <a:latin typeface="Droid Serif"/>
              </a:rPr>
              <a:t>horizontal scaling</a:t>
            </a:r>
            <a:r>
              <a:rPr lang="en-US" b="0" i="0" dirty="0">
                <a:solidFill>
                  <a:srgbClr val="3D3D4E"/>
                </a:solidFill>
                <a:effectLst/>
                <a:latin typeface="Droid Serif"/>
              </a:rPr>
              <a:t>, and they can quickly scale across multiple nodes. When deciding which NoSQL database to use, it’s important to keep the CAP theorem in mind. NoSQL databases can be classified based on the two CAP features they support:</a:t>
            </a:r>
          </a:p>
          <a:p>
            <a:endParaRPr lang="en-US" b="0" i="0" dirty="0">
              <a:solidFill>
                <a:srgbClr val="3D3D4E"/>
              </a:solidFill>
              <a:effectLst/>
              <a:latin typeface="Droid Serif"/>
            </a:endParaRPr>
          </a:p>
          <a:p>
            <a:r>
              <a:rPr lang="en-US" b="0" i="0" dirty="0">
                <a:solidFill>
                  <a:srgbClr val="3D3D4E"/>
                </a:solidFill>
                <a:effectLst/>
                <a:latin typeface="Droid Serif"/>
              </a:rPr>
              <a:t>CA databases enable consistency and availability across all nodes. Unfortunately, CA databases </a:t>
            </a:r>
            <a:r>
              <a:rPr lang="en-US" b="1" i="0" dirty="0">
                <a:solidFill>
                  <a:srgbClr val="3D3D4E"/>
                </a:solidFill>
                <a:effectLst/>
                <a:latin typeface="Droid Serif"/>
              </a:rPr>
              <a:t>can’t deliver fault tolerance</a:t>
            </a:r>
            <a:r>
              <a:rPr lang="en-US" b="0" i="0" dirty="0">
                <a:solidFill>
                  <a:srgbClr val="3D3D4E"/>
                </a:solidFill>
                <a:effectLst/>
                <a:latin typeface="Droid Serif"/>
              </a:rPr>
              <a:t>. In any distributed system, partitions are bound to happen, which means this type of database isn’t a very practical choice. That being said, you still can find a CA database if you need one. Some </a:t>
            </a:r>
            <a:r>
              <a:rPr lang="en-US" b="1" i="0" u="none" strike="noStrike" dirty="0">
                <a:effectLst/>
                <a:latin typeface="var(--font-family-body-lesson-markdown,&quot;Droid Serif&quot;)"/>
                <a:hlinkClick r:id="rId3"/>
              </a:rPr>
              <a:t>relational databases</a:t>
            </a:r>
            <a:r>
              <a:rPr lang="en-US" b="0" i="0" dirty="0">
                <a:solidFill>
                  <a:srgbClr val="3D3D4E"/>
                </a:solidFill>
                <a:effectLst/>
                <a:latin typeface="Droid Serif"/>
              </a:rPr>
              <a:t>, such as </a:t>
            </a:r>
            <a:r>
              <a:rPr lang="en-US" b="0" i="0" u="none" strike="noStrike" dirty="0">
                <a:effectLst/>
                <a:latin typeface="Droid Serif"/>
                <a:hlinkClick r:id="rId4"/>
              </a:rPr>
              <a:t>PostgreSQL</a:t>
            </a:r>
            <a:r>
              <a:rPr lang="en-US" b="0" i="0" dirty="0">
                <a:solidFill>
                  <a:srgbClr val="3D3D4E"/>
                </a:solidFill>
                <a:effectLst/>
                <a:latin typeface="Droid Serif"/>
              </a:rPr>
              <a:t>, allow for consistency and availability. You can deploy them to nodes using replication.</a:t>
            </a:r>
          </a:p>
          <a:p>
            <a:pPr algn="l"/>
            <a:r>
              <a:rPr lang="en-US" b="1" i="0" dirty="0">
                <a:effectLst/>
                <a:latin typeface="var(--font-family-heading-lesson-markdown)"/>
              </a:rPr>
              <a:t>CAP theorem and microservices</a:t>
            </a:r>
          </a:p>
          <a:p>
            <a:pPr algn="l"/>
            <a:endParaRPr lang="en-US" b="1" i="0" dirty="0">
              <a:effectLst/>
              <a:latin typeface="var(--font-family-heading-lesson-markdown)"/>
            </a:endParaRPr>
          </a:p>
          <a:p>
            <a:pPr algn="l"/>
            <a:r>
              <a:rPr lang="en-US" b="0" i="0" u="none" strike="noStrike" dirty="0">
                <a:solidFill>
                  <a:srgbClr val="3D3D4E"/>
                </a:solidFill>
                <a:effectLst/>
                <a:latin typeface="Droid Serif"/>
                <a:hlinkClick r:id="rId5"/>
              </a:rPr>
              <a:t>Microservices</a:t>
            </a:r>
            <a:r>
              <a:rPr lang="en-US" b="0" i="0" dirty="0">
                <a:solidFill>
                  <a:srgbClr val="3D3D4E"/>
                </a:solidFill>
                <a:effectLst/>
                <a:latin typeface="Droid Serif"/>
              </a:rPr>
              <a:t> are defined as loosely coupled services that can be independently developed, deployed, and maintained. They include their own stack, database, and database model, and communicate with each other through a network. Microservices have become </a:t>
            </a:r>
            <a:r>
              <a:rPr lang="en-US" b="1" i="0" dirty="0">
                <a:solidFill>
                  <a:srgbClr val="3D3D4E"/>
                </a:solidFill>
                <a:effectLst/>
                <a:latin typeface="var(--font-family-body-lesson-markdown,&quot;Droid Serif&quot;)"/>
              </a:rPr>
              <a:t>especially popular in hybrid cloud and </a:t>
            </a:r>
            <a:r>
              <a:rPr lang="en-US" b="1" i="0" u="none" strike="noStrike" dirty="0">
                <a:solidFill>
                  <a:srgbClr val="3D3D4E"/>
                </a:solidFill>
                <a:effectLst/>
                <a:latin typeface="var(--font-family-body-lesson-markdown,&quot;Droid Serif&quot;)"/>
                <a:hlinkClick r:id="rId6"/>
              </a:rPr>
              <a:t>multi-cloud</a:t>
            </a:r>
            <a:r>
              <a:rPr lang="en-US" b="1" i="0" dirty="0">
                <a:solidFill>
                  <a:srgbClr val="3D3D4E"/>
                </a:solidFill>
                <a:effectLst/>
                <a:latin typeface="var(--font-family-body-lesson-markdown,&quot;Droid Serif&quot;)"/>
              </a:rPr>
              <a:t> environments</a:t>
            </a:r>
            <a:r>
              <a:rPr lang="en-US" b="0" i="0" dirty="0">
                <a:solidFill>
                  <a:srgbClr val="3D3D4E"/>
                </a:solidFill>
                <a:effectLst/>
                <a:latin typeface="Droid Serif"/>
              </a:rPr>
              <a:t>, and they are also widely used in on-premises data centers. If you want to create a microservices application, you can use the CAP theorem to help you determine a database that will best fit your needs.</a:t>
            </a:r>
          </a:p>
          <a:p>
            <a:endParaRPr lang="en-US" b="0" i="0" dirty="0">
              <a:solidFill>
                <a:srgbClr val="3D3D4E"/>
              </a:solidFill>
              <a:effectLst/>
              <a:latin typeface="Droid Serif"/>
            </a:endParaRPr>
          </a:p>
          <a:p>
            <a:endParaRPr lang="en-US" b="0" i="0" dirty="0">
              <a:solidFill>
                <a:srgbClr val="3D3D4E"/>
              </a:solidFill>
              <a:effectLst/>
              <a:latin typeface="Droid Serif"/>
            </a:endParaRPr>
          </a:p>
          <a:p>
            <a:r>
              <a:rPr lang="en-US" b="0" i="0" dirty="0">
                <a:solidFill>
                  <a:srgbClr val="3D3D4E"/>
                </a:solidFill>
                <a:effectLst/>
                <a:latin typeface="Droid Serif"/>
              </a:rPr>
              <a:t>CP databases enable consistency and partition tolerance, but not availability. When a partition occurs, the system has to </a:t>
            </a:r>
            <a:r>
              <a:rPr lang="en-US" b="1" i="0" dirty="0">
                <a:solidFill>
                  <a:srgbClr val="3D3D4E"/>
                </a:solidFill>
                <a:effectLst/>
                <a:latin typeface="Droid Serif"/>
              </a:rPr>
              <a:t>turn off inconsistent nodes until the partition can be fixed</a:t>
            </a:r>
            <a:r>
              <a:rPr lang="en-US" b="0" i="0" dirty="0">
                <a:solidFill>
                  <a:srgbClr val="3D3D4E"/>
                </a:solidFill>
                <a:effectLst/>
                <a:latin typeface="Droid Serif"/>
              </a:rPr>
              <a:t>. </a:t>
            </a:r>
            <a:r>
              <a:rPr lang="en-US" b="0" i="0" u="none" strike="noStrike" dirty="0">
                <a:effectLst/>
                <a:latin typeface="Droid Serif"/>
                <a:hlinkClick r:id="rId7"/>
              </a:rPr>
              <a:t>MongoDB</a:t>
            </a:r>
            <a:r>
              <a:rPr lang="en-US" b="0" i="0" dirty="0">
                <a:solidFill>
                  <a:srgbClr val="3D3D4E"/>
                </a:solidFill>
                <a:effectLst/>
                <a:latin typeface="Droid Serif"/>
              </a:rPr>
              <a:t> is an example of a CP database. It’s a NoSQL database management system (DBMS) that uses documents for data storage. It’s considered schema-less, which means that it doesn’t require a defined database schema. It’s commonly used in </a:t>
            </a:r>
            <a:r>
              <a:rPr lang="en-US" b="0" i="0" u="none" strike="noStrike" dirty="0">
                <a:effectLst/>
                <a:latin typeface="Droid Serif"/>
                <a:hlinkClick r:id="rId8"/>
              </a:rPr>
              <a:t>big data</a:t>
            </a:r>
            <a:r>
              <a:rPr lang="en-US" b="0" i="0" dirty="0">
                <a:solidFill>
                  <a:srgbClr val="3D3D4E"/>
                </a:solidFill>
                <a:effectLst/>
                <a:latin typeface="Droid Serif"/>
              </a:rPr>
              <a:t> and applications running in different locations. The CP system is structured so that there’s only one primary node that receives all of the write requests in a given replica set. Secondary nodes replicate the data in the primary nodes, so if the primary node fails, a secondary node can stand-in.</a:t>
            </a:r>
            <a:endParaRPr lang="en-IN" dirty="0"/>
          </a:p>
        </p:txBody>
      </p:sp>
      <p:sp>
        <p:nvSpPr>
          <p:cNvPr id="4" name="Slide Number Placeholder 3"/>
          <p:cNvSpPr>
            <a:spLocks noGrp="1"/>
          </p:cNvSpPr>
          <p:nvPr>
            <p:ph type="sldNum" sz="quarter" idx="5"/>
          </p:nvPr>
        </p:nvSpPr>
        <p:spPr/>
        <p:txBody>
          <a:bodyPr/>
          <a:lstStyle/>
          <a:p>
            <a:fld id="{E6AEDE91-2D25-484C-8D32-D2DC3308B504}" type="slidenum">
              <a:rPr lang="en-IN" smtClean="0"/>
              <a:t>12</a:t>
            </a:fld>
            <a:endParaRPr lang="en-IN"/>
          </a:p>
        </p:txBody>
      </p:sp>
    </p:spTree>
    <p:extLst>
      <p:ext uri="{BB962C8B-B14F-4D97-AF65-F5344CB8AC3E}">
        <p14:creationId xmlns:p14="http://schemas.microsoft.com/office/powerpoint/2010/main" val="312875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D65B-2642-EB1B-C2D6-F2AB3A228F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141770-3CBC-7CF8-19E7-D35B7E529C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5AB526-B458-7EF3-550B-413E2D6638C9}"/>
              </a:ext>
            </a:extLst>
          </p:cNvPr>
          <p:cNvSpPr>
            <a:spLocks noGrp="1"/>
          </p:cNvSpPr>
          <p:nvPr>
            <p:ph type="dt" sz="half" idx="10"/>
          </p:nvPr>
        </p:nvSpPr>
        <p:spPr/>
        <p:txBody>
          <a:bodyPr/>
          <a:lstStyle/>
          <a:p>
            <a:fld id="{470BF1C6-3ED8-4C6C-AF94-C953EA3C316D}" type="datetimeFigureOut">
              <a:rPr lang="en-IN" smtClean="0"/>
              <a:t>24-05-2023</a:t>
            </a:fld>
            <a:endParaRPr lang="en-IN"/>
          </a:p>
        </p:txBody>
      </p:sp>
      <p:sp>
        <p:nvSpPr>
          <p:cNvPr id="5" name="Footer Placeholder 4">
            <a:extLst>
              <a:ext uri="{FF2B5EF4-FFF2-40B4-BE49-F238E27FC236}">
                <a16:creationId xmlns:a16="http://schemas.microsoft.com/office/drawing/2014/main" id="{2EF97127-C655-0972-AD10-E432C945B7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C926C4-8CFA-6CF9-05A4-BD793E8EE371}"/>
              </a:ext>
            </a:extLst>
          </p:cNvPr>
          <p:cNvSpPr>
            <a:spLocks noGrp="1"/>
          </p:cNvSpPr>
          <p:nvPr>
            <p:ph type="sldNum" sz="quarter" idx="12"/>
          </p:nvPr>
        </p:nvSpPr>
        <p:spPr/>
        <p:txBody>
          <a:bodyPr/>
          <a:lstStyle/>
          <a:p>
            <a:fld id="{9DF77981-3FB9-48F6-8036-57D5DCCB1BE1}" type="slidenum">
              <a:rPr lang="en-IN" smtClean="0"/>
              <a:t>‹#›</a:t>
            </a:fld>
            <a:endParaRPr lang="en-IN"/>
          </a:p>
        </p:txBody>
      </p:sp>
    </p:spTree>
    <p:extLst>
      <p:ext uri="{BB962C8B-B14F-4D97-AF65-F5344CB8AC3E}">
        <p14:creationId xmlns:p14="http://schemas.microsoft.com/office/powerpoint/2010/main" val="7483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103E-CEC3-0599-179D-C668E4EEBE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FB1411-2DB3-C436-5432-DBB373B34D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E8DA2B-667B-6A86-B1E9-E1956E47A1E4}"/>
              </a:ext>
            </a:extLst>
          </p:cNvPr>
          <p:cNvSpPr>
            <a:spLocks noGrp="1"/>
          </p:cNvSpPr>
          <p:nvPr>
            <p:ph type="dt" sz="half" idx="10"/>
          </p:nvPr>
        </p:nvSpPr>
        <p:spPr/>
        <p:txBody>
          <a:bodyPr/>
          <a:lstStyle/>
          <a:p>
            <a:fld id="{470BF1C6-3ED8-4C6C-AF94-C953EA3C316D}" type="datetimeFigureOut">
              <a:rPr lang="en-IN" smtClean="0"/>
              <a:t>24-05-2023</a:t>
            </a:fld>
            <a:endParaRPr lang="en-IN"/>
          </a:p>
        </p:txBody>
      </p:sp>
      <p:sp>
        <p:nvSpPr>
          <p:cNvPr id="5" name="Footer Placeholder 4">
            <a:extLst>
              <a:ext uri="{FF2B5EF4-FFF2-40B4-BE49-F238E27FC236}">
                <a16:creationId xmlns:a16="http://schemas.microsoft.com/office/drawing/2014/main" id="{27F2E201-560A-498F-05CD-7CFDEB4CF5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B24BDE-E2EA-E27A-6EFE-CC8B2E379CEB}"/>
              </a:ext>
            </a:extLst>
          </p:cNvPr>
          <p:cNvSpPr>
            <a:spLocks noGrp="1"/>
          </p:cNvSpPr>
          <p:nvPr>
            <p:ph type="sldNum" sz="quarter" idx="12"/>
          </p:nvPr>
        </p:nvSpPr>
        <p:spPr/>
        <p:txBody>
          <a:bodyPr/>
          <a:lstStyle/>
          <a:p>
            <a:fld id="{9DF77981-3FB9-48F6-8036-57D5DCCB1BE1}" type="slidenum">
              <a:rPr lang="en-IN" smtClean="0"/>
              <a:t>‹#›</a:t>
            </a:fld>
            <a:endParaRPr lang="en-IN"/>
          </a:p>
        </p:txBody>
      </p:sp>
    </p:spTree>
    <p:extLst>
      <p:ext uri="{BB962C8B-B14F-4D97-AF65-F5344CB8AC3E}">
        <p14:creationId xmlns:p14="http://schemas.microsoft.com/office/powerpoint/2010/main" val="169449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02043-81E2-6BCE-95B0-DFBC3D0CD7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770FE-713F-C9FD-519B-DEE1B7F858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BA2D3B-F12E-428E-F9BD-E7357A8E49BF}"/>
              </a:ext>
            </a:extLst>
          </p:cNvPr>
          <p:cNvSpPr>
            <a:spLocks noGrp="1"/>
          </p:cNvSpPr>
          <p:nvPr>
            <p:ph type="dt" sz="half" idx="10"/>
          </p:nvPr>
        </p:nvSpPr>
        <p:spPr/>
        <p:txBody>
          <a:bodyPr/>
          <a:lstStyle/>
          <a:p>
            <a:fld id="{470BF1C6-3ED8-4C6C-AF94-C953EA3C316D}" type="datetimeFigureOut">
              <a:rPr lang="en-IN" smtClean="0"/>
              <a:t>24-05-2023</a:t>
            </a:fld>
            <a:endParaRPr lang="en-IN"/>
          </a:p>
        </p:txBody>
      </p:sp>
      <p:sp>
        <p:nvSpPr>
          <p:cNvPr id="5" name="Footer Placeholder 4">
            <a:extLst>
              <a:ext uri="{FF2B5EF4-FFF2-40B4-BE49-F238E27FC236}">
                <a16:creationId xmlns:a16="http://schemas.microsoft.com/office/drawing/2014/main" id="{D9EE9BBE-3A08-A5AC-62DB-34ED838A96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1A7EB-97FF-45B0-CD49-92B8B205EA59}"/>
              </a:ext>
            </a:extLst>
          </p:cNvPr>
          <p:cNvSpPr>
            <a:spLocks noGrp="1"/>
          </p:cNvSpPr>
          <p:nvPr>
            <p:ph type="sldNum" sz="quarter" idx="12"/>
          </p:nvPr>
        </p:nvSpPr>
        <p:spPr/>
        <p:txBody>
          <a:bodyPr/>
          <a:lstStyle/>
          <a:p>
            <a:fld id="{9DF77981-3FB9-48F6-8036-57D5DCCB1BE1}" type="slidenum">
              <a:rPr lang="en-IN" smtClean="0"/>
              <a:t>‹#›</a:t>
            </a:fld>
            <a:endParaRPr lang="en-IN"/>
          </a:p>
        </p:txBody>
      </p:sp>
    </p:spTree>
    <p:extLst>
      <p:ext uri="{BB962C8B-B14F-4D97-AF65-F5344CB8AC3E}">
        <p14:creationId xmlns:p14="http://schemas.microsoft.com/office/powerpoint/2010/main" val="78729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ADD-FB3C-3011-6EAA-A134052CA6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B6E79-8C13-4F37-BC0E-ED7965FFF7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1FBF53-3530-EBEB-9A76-242E58536A6A}"/>
              </a:ext>
            </a:extLst>
          </p:cNvPr>
          <p:cNvSpPr>
            <a:spLocks noGrp="1"/>
          </p:cNvSpPr>
          <p:nvPr>
            <p:ph type="dt" sz="half" idx="10"/>
          </p:nvPr>
        </p:nvSpPr>
        <p:spPr/>
        <p:txBody>
          <a:bodyPr/>
          <a:lstStyle/>
          <a:p>
            <a:fld id="{470BF1C6-3ED8-4C6C-AF94-C953EA3C316D}" type="datetimeFigureOut">
              <a:rPr lang="en-IN" smtClean="0"/>
              <a:t>24-05-2023</a:t>
            </a:fld>
            <a:endParaRPr lang="en-IN"/>
          </a:p>
        </p:txBody>
      </p:sp>
      <p:sp>
        <p:nvSpPr>
          <p:cNvPr id="5" name="Footer Placeholder 4">
            <a:extLst>
              <a:ext uri="{FF2B5EF4-FFF2-40B4-BE49-F238E27FC236}">
                <a16:creationId xmlns:a16="http://schemas.microsoft.com/office/drawing/2014/main" id="{152150DF-39AB-3D43-F3B6-8C28C5303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FE9F9-1155-856B-D971-27D46C74B6F2}"/>
              </a:ext>
            </a:extLst>
          </p:cNvPr>
          <p:cNvSpPr>
            <a:spLocks noGrp="1"/>
          </p:cNvSpPr>
          <p:nvPr>
            <p:ph type="sldNum" sz="quarter" idx="12"/>
          </p:nvPr>
        </p:nvSpPr>
        <p:spPr/>
        <p:txBody>
          <a:bodyPr/>
          <a:lstStyle/>
          <a:p>
            <a:fld id="{9DF77981-3FB9-48F6-8036-57D5DCCB1BE1}" type="slidenum">
              <a:rPr lang="en-IN" smtClean="0"/>
              <a:t>‹#›</a:t>
            </a:fld>
            <a:endParaRPr lang="en-IN"/>
          </a:p>
        </p:txBody>
      </p:sp>
    </p:spTree>
    <p:extLst>
      <p:ext uri="{BB962C8B-B14F-4D97-AF65-F5344CB8AC3E}">
        <p14:creationId xmlns:p14="http://schemas.microsoft.com/office/powerpoint/2010/main" val="30957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C394-89C5-644E-16FA-058AB8950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8C2127-60BA-EF17-2C0E-4CEC0A712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A52653-996C-F7EF-79B3-5D361CAED987}"/>
              </a:ext>
            </a:extLst>
          </p:cNvPr>
          <p:cNvSpPr>
            <a:spLocks noGrp="1"/>
          </p:cNvSpPr>
          <p:nvPr>
            <p:ph type="dt" sz="half" idx="10"/>
          </p:nvPr>
        </p:nvSpPr>
        <p:spPr/>
        <p:txBody>
          <a:bodyPr/>
          <a:lstStyle/>
          <a:p>
            <a:fld id="{470BF1C6-3ED8-4C6C-AF94-C953EA3C316D}" type="datetimeFigureOut">
              <a:rPr lang="en-IN" smtClean="0"/>
              <a:t>24-05-2023</a:t>
            </a:fld>
            <a:endParaRPr lang="en-IN"/>
          </a:p>
        </p:txBody>
      </p:sp>
      <p:sp>
        <p:nvSpPr>
          <p:cNvPr id="5" name="Footer Placeholder 4">
            <a:extLst>
              <a:ext uri="{FF2B5EF4-FFF2-40B4-BE49-F238E27FC236}">
                <a16:creationId xmlns:a16="http://schemas.microsoft.com/office/drawing/2014/main" id="{F65A6854-0239-A880-1683-AEAE590BFE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43E06-AF90-931B-7195-DDD61DAE5709}"/>
              </a:ext>
            </a:extLst>
          </p:cNvPr>
          <p:cNvSpPr>
            <a:spLocks noGrp="1"/>
          </p:cNvSpPr>
          <p:nvPr>
            <p:ph type="sldNum" sz="quarter" idx="12"/>
          </p:nvPr>
        </p:nvSpPr>
        <p:spPr/>
        <p:txBody>
          <a:bodyPr/>
          <a:lstStyle/>
          <a:p>
            <a:fld id="{9DF77981-3FB9-48F6-8036-57D5DCCB1BE1}" type="slidenum">
              <a:rPr lang="en-IN" smtClean="0"/>
              <a:t>‹#›</a:t>
            </a:fld>
            <a:endParaRPr lang="en-IN"/>
          </a:p>
        </p:txBody>
      </p:sp>
    </p:spTree>
    <p:extLst>
      <p:ext uri="{BB962C8B-B14F-4D97-AF65-F5344CB8AC3E}">
        <p14:creationId xmlns:p14="http://schemas.microsoft.com/office/powerpoint/2010/main" val="12866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B71-278B-B6FA-58FC-9BD3676B9E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723F62-49C9-7BF7-85CA-43B12EBCC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5EF285-C52B-7991-AEED-98C605E095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18D302-4D1F-BBA5-1366-5041B869636F}"/>
              </a:ext>
            </a:extLst>
          </p:cNvPr>
          <p:cNvSpPr>
            <a:spLocks noGrp="1"/>
          </p:cNvSpPr>
          <p:nvPr>
            <p:ph type="dt" sz="half" idx="10"/>
          </p:nvPr>
        </p:nvSpPr>
        <p:spPr/>
        <p:txBody>
          <a:bodyPr/>
          <a:lstStyle/>
          <a:p>
            <a:fld id="{470BF1C6-3ED8-4C6C-AF94-C953EA3C316D}" type="datetimeFigureOut">
              <a:rPr lang="en-IN" smtClean="0"/>
              <a:t>24-05-2023</a:t>
            </a:fld>
            <a:endParaRPr lang="en-IN"/>
          </a:p>
        </p:txBody>
      </p:sp>
      <p:sp>
        <p:nvSpPr>
          <p:cNvPr id="6" name="Footer Placeholder 5">
            <a:extLst>
              <a:ext uri="{FF2B5EF4-FFF2-40B4-BE49-F238E27FC236}">
                <a16:creationId xmlns:a16="http://schemas.microsoft.com/office/drawing/2014/main" id="{25B19E23-6CBD-F15F-13A3-2A722DAED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E87CF3-441B-A47F-FDF6-DC6BBC45B940}"/>
              </a:ext>
            </a:extLst>
          </p:cNvPr>
          <p:cNvSpPr>
            <a:spLocks noGrp="1"/>
          </p:cNvSpPr>
          <p:nvPr>
            <p:ph type="sldNum" sz="quarter" idx="12"/>
          </p:nvPr>
        </p:nvSpPr>
        <p:spPr/>
        <p:txBody>
          <a:bodyPr/>
          <a:lstStyle/>
          <a:p>
            <a:fld id="{9DF77981-3FB9-48F6-8036-57D5DCCB1BE1}" type="slidenum">
              <a:rPr lang="en-IN" smtClean="0"/>
              <a:t>‹#›</a:t>
            </a:fld>
            <a:endParaRPr lang="en-IN"/>
          </a:p>
        </p:txBody>
      </p:sp>
    </p:spTree>
    <p:extLst>
      <p:ext uri="{BB962C8B-B14F-4D97-AF65-F5344CB8AC3E}">
        <p14:creationId xmlns:p14="http://schemas.microsoft.com/office/powerpoint/2010/main" val="276406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29A7-0CE7-4FC1-22AB-0B4B265B47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9AF067-6950-3741-0340-8E14A9557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A2423-A789-2537-76C1-8A03603E4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C2CF55-474F-5C42-2D06-DAE4277166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14EAE-46E3-CF3D-87D4-DDB4EEB34E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57F310-A5BC-B39B-065D-E507A111CBDB}"/>
              </a:ext>
            </a:extLst>
          </p:cNvPr>
          <p:cNvSpPr>
            <a:spLocks noGrp="1"/>
          </p:cNvSpPr>
          <p:nvPr>
            <p:ph type="dt" sz="half" idx="10"/>
          </p:nvPr>
        </p:nvSpPr>
        <p:spPr/>
        <p:txBody>
          <a:bodyPr/>
          <a:lstStyle/>
          <a:p>
            <a:fld id="{470BF1C6-3ED8-4C6C-AF94-C953EA3C316D}" type="datetimeFigureOut">
              <a:rPr lang="en-IN" smtClean="0"/>
              <a:t>24-05-2023</a:t>
            </a:fld>
            <a:endParaRPr lang="en-IN"/>
          </a:p>
        </p:txBody>
      </p:sp>
      <p:sp>
        <p:nvSpPr>
          <p:cNvPr id="8" name="Footer Placeholder 7">
            <a:extLst>
              <a:ext uri="{FF2B5EF4-FFF2-40B4-BE49-F238E27FC236}">
                <a16:creationId xmlns:a16="http://schemas.microsoft.com/office/drawing/2014/main" id="{3D4AECEE-ED61-E0B5-B522-767FBEF425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050C92-A8A1-5E27-C404-8B29574BBD5F}"/>
              </a:ext>
            </a:extLst>
          </p:cNvPr>
          <p:cNvSpPr>
            <a:spLocks noGrp="1"/>
          </p:cNvSpPr>
          <p:nvPr>
            <p:ph type="sldNum" sz="quarter" idx="12"/>
          </p:nvPr>
        </p:nvSpPr>
        <p:spPr/>
        <p:txBody>
          <a:bodyPr/>
          <a:lstStyle/>
          <a:p>
            <a:fld id="{9DF77981-3FB9-48F6-8036-57D5DCCB1BE1}" type="slidenum">
              <a:rPr lang="en-IN" smtClean="0"/>
              <a:t>‹#›</a:t>
            </a:fld>
            <a:endParaRPr lang="en-IN"/>
          </a:p>
        </p:txBody>
      </p:sp>
    </p:spTree>
    <p:extLst>
      <p:ext uri="{BB962C8B-B14F-4D97-AF65-F5344CB8AC3E}">
        <p14:creationId xmlns:p14="http://schemas.microsoft.com/office/powerpoint/2010/main" val="14579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3FA-6423-06DB-88D6-C769CDF89D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5215AD-2E94-8AF8-23A6-3E69AC92A995}"/>
              </a:ext>
            </a:extLst>
          </p:cNvPr>
          <p:cNvSpPr>
            <a:spLocks noGrp="1"/>
          </p:cNvSpPr>
          <p:nvPr>
            <p:ph type="dt" sz="half" idx="10"/>
          </p:nvPr>
        </p:nvSpPr>
        <p:spPr/>
        <p:txBody>
          <a:bodyPr/>
          <a:lstStyle/>
          <a:p>
            <a:fld id="{470BF1C6-3ED8-4C6C-AF94-C953EA3C316D}" type="datetimeFigureOut">
              <a:rPr lang="en-IN" smtClean="0"/>
              <a:t>24-05-2023</a:t>
            </a:fld>
            <a:endParaRPr lang="en-IN"/>
          </a:p>
        </p:txBody>
      </p:sp>
      <p:sp>
        <p:nvSpPr>
          <p:cNvPr id="4" name="Footer Placeholder 3">
            <a:extLst>
              <a:ext uri="{FF2B5EF4-FFF2-40B4-BE49-F238E27FC236}">
                <a16:creationId xmlns:a16="http://schemas.microsoft.com/office/drawing/2014/main" id="{AB3E2E13-67CB-675C-9881-B3A702D201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3C3A99-0745-15EC-E294-293075354999}"/>
              </a:ext>
            </a:extLst>
          </p:cNvPr>
          <p:cNvSpPr>
            <a:spLocks noGrp="1"/>
          </p:cNvSpPr>
          <p:nvPr>
            <p:ph type="sldNum" sz="quarter" idx="12"/>
          </p:nvPr>
        </p:nvSpPr>
        <p:spPr/>
        <p:txBody>
          <a:bodyPr/>
          <a:lstStyle/>
          <a:p>
            <a:fld id="{9DF77981-3FB9-48F6-8036-57D5DCCB1BE1}" type="slidenum">
              <a:rPr lang="en-IN" smtClean="0"/>
              <a:t>‹#›</a:t>
            </a:fld>
            <a:endParaRPr lang="en-IN"/>
          </a:p>
        </p:txBody>
      </p:sp>
    </p:spTree>
    <p:extLst>
      <p:ext uri="{BB962C8B-B14F-4D97-AF65-F5344CB8AC3E}">
        <p14:creationId xmlns:p14="http://schemas.microsoft.com/office/powerpoint/2010/main" val="197627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4365F-7945-B724-B67A-0A0764C59C8D}"/>
              </a:ext>
            </a:extLst>
          </p:cNvPr>
          <p:cNvSpPr>
            <a:spLocks noGrp="1"/>
          </p:cNvSpPr>
          <p:nvPr>
            <p:ph type="dt" sz="half" idx="10"/>
          </p:nvPr>
        </p:nvSpPr>
        <p:spPr/>
        <p:txBody>
          <a:bodyPr/>
          <a:lstStyle/>
          <a:p>
            <a:fld id="{470BF1C6-3ED8-4C6C-AF94-C953EA3C316D}" type="datetimeFigureOut">
              <a:rPr lang="en-IN" smtClean="0"/>
              <a:t>24-05-2023</a:t>
            </a:fld>
            <a:endParaRPr lang="en-IN"/>
          </a:p>
        </p:txBody>
      </p:sp>
      <p:sp>
        <p:nvSpPr>
          <p:cNvPr id="3" name="Footer Placeholder 2">
            <a:extLst>
              <a:ext uri="{FF2B5EF4-FFF2-40B4-BE49-F238E27FC236}">
                <a16:creationId xmlns:a16="http://schemas.microsoft.com/office/drawing/2014/main" id="{880F8ED6-E3FD-FF83-A4A0-384C467470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1668EE-BF9D-AFA9-C11D-AD1BAE1BDC36}"/>
              </a:ext>
            </a:extLst>
          </p:cNvPr>
          <p:cNvSpPr>
            <a:spLocks noGrp="1"/>
          </p:cNvSpPr>
          <p:nvPr>
            <p:ph type="sldNum" sz="quarter" idx="12"/>
          </p:nvPr>
        </p:nvSpPr>
        <p:spPr/>
        <p:txBody>
          <a:bodyPr/>
          <a:lstStyle/>
          <a:p>
            <a:fld id="{9DF77981-3FB9-48F6-8036-57D5DCCB1BE1}" type="slidenum">
              <a:rPr lang="en-IN" smtClean="0"/>
              <a:t>‹#›</a:t>
            </a:fld>
            <a:endParaRPr lang="en-IN"/>
          </a:p>
        </p:txBody>
      </p:sp>
    </p:spTree>
    <p:extLst>
      <p:ext uri="{BB962C8B-B14F-4D97-AF65-F5344CB8AC3E}">
        <p14:creationId xmlns:p14="http://schemas.microsoft.com/office/powerpoint/2010/main" val="319620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515F-439B-9C92-4625-AB800BF5A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03BD95-AE5C-5B90-5956-DD63437F3E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5BD6AF-9B43-C33A-B109-4B72311A7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FAAB8-DE69-C823-D8A9-8704C790B870}"/>
              </a:ext>
            </a:extLst>
          </p:cNvPr>
          <p:cNvSpPr>
            <a:spLocks noGrp="1"/>
          </p:cNvSpPr>
          <p:nvPr>
            <p:ph type="dt" sz="half" idx="10"/>
          </p:nvPr>
        </p:nvSpPr>
        <p:spPr/>
        <p:txBody>
          <a:bodyPr/>
          <a:lstStyle/>
          <a:p>
            <a:fld id="{470BF1C6-3ED8-4C6C-AF94-C953EA3C316D}" type="datetimeFigureOut">
              <a:rPr lang="en-IN" smtClean="0"/>
              <a:t>24-05-2023</a:t>
            </a:fld>
            <a:endParaRPr lang="en-IN"/>
          </a:p>
        </p:txBody>
      </p:sp>
      <p:sp>
        <p:nvSpPr>
          <p:cNvPr id="6" name="Footer Placeholder 5">
            <a:extLst>
              <a:ext uri="{FF2B5EF4-FFF2-40B4-BE49-F238E27FC236}">
                <a16:creationId xmlns:a16="http://schemas.microsoft.com/office/drawing/2014/main" id="{BE957037-4DF2-5981-1E4E-2ED8D776D8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C1E578-C4E8-6594-99C9-6F359B660890}"/>
              </a:ext>
            </a:extLst>
          </p:cNvPr>
          <p:cNvSpPr>
            <a:spLocks noGrp="1"/>
          </p:cNvSpPr>
          <p:nvPr>
            <p:ph type="sldNum" sz="quarter" idx="12"/>
          </p:nvPr>
        </p:nvSpPr>
        <p:spPr/>
        <p:txBody>
          <a:bodyPr/>
          <a:lstStyle/>
          <a:p>
            <a:fld id="{9DF77981-3FB9-48F6-8036-57D5DCCB1BE1}" type="slidenum">
              <a:rPr lang="en-IN" smtClean="0"/>
              <a:t>‹#›</a:t>
            </a:fld>
            <a:endParaRPr lang="en-IN"/>
          </a:p>
        </p:txBody>
      </p:sp>
    </p:spTree>
    <p:extLst>
      <p:ext uri="{BB962C8B-B14F-4D97-AF65-F5344CB8AC3E}">
        <p14:creationId xmlns:p14="http://schemas.microsoft.com/office/powerpoint/2010/main" val="344839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502B-38FC-7FA2-8759-ADB11C42D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79F002-01D2-C318-2394-FB98DDF27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B860FD-A7C6-CDCD-DCF5-7E16BF802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2B37D-0034-72F7-B70D-CE66D7361630}"/>
              </a:ext>
            </a:extLst>
          </p:cNvPr>
          <p:cNvSpPr>
            <a:spLocks noGrp="1"/>
          </p:cNvSpPr>
          <p:nvPr>
            <p:ph type="dt" sz="half" idx="10"/>
          </p:nvPr>
        </p:nvSpPr>
        <p:spPr/>
        <p:txBody>
          <a:bodyPr/>
          <a:lstStyle/>
          <a:p>
            <a:fld id="{470BF1C6-3ED8-4C6C-AF94-C953EA3C316D}" type="datetimeFigureOut">
              <a:rPr lang="en-IN" smtClean="0"/>
              <a:t>24-05-2023</a:t>
            </a:fld>
            <a:endParaRPr lang="en-IN"/>
          </a:p>
        </p:txBody>
      </p:sp>
      <p:sp>
        <p:nvSpPr>
          <p:cNvPr id="6" name="Footer Placeholder 5">
            <a:extLst>
              <a:ext uri="{FF2B5EF4-FFF2-40B4-BE49-F238E27FC236}">
                <a16:creationId xmlns:a16="http://schemas.microsoft.com/office/drawing/2014/main" id="{41A3F402-28C3-5DBF-3B39-BE0932E827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8466D4-5584-CE1D-6DF8-07D9193E99C4}"/>
              </a:ext>
            </a:extLst>
          </p:cNvPr>
          <p:cNvSpPr>
            <a:spLocks noGrp="1"/>
          </p:cNvSpPr>
          <p:nvPr>
            <p:ph type="sldNum" sz="quarter" idx="12"/>
          </p:nvPr>
        </p:nvSpPr>
        <p:spPr/>
        <p:txBody>
          <a:bodyPr/>
          <a:lstStyle/>
          <a:p>
            <a:fld id="{9DF77981-3FB9-48F6-8036-57D5DCCB1BE1}" type="slidenum">
              <a:rPr lang="en-IN" smtClean="0"/>
              <a:t>‹#›</a:t>
            </a:fld>
            <a:endParaRPr lang="en-IN"/>
          </a:p>
        </p:txBody>
      </p:sp>
    </p:spTree>
    <p:extLst>
      <p:ext uri="{BB962C8B-B14F-4D97-AF65-F5344CB8AC3E}">
        <p14:creationId xmlns:p14="http://schemas.microsoft.com/office/powerpoint/2010/main" val="7390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1FA8E4-808A-79BF-1953-0FF3B0736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E21A1-742B-0A99-0386-37B3F3D36F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B654EF-DD09-902A-D82D-7D6400BB7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BF1C6-3ED8-4C6C-AF94-C953EA3C316D}" type="datetimeFigureOut">
              <a:rPr lang="en-IN" smtClean="0"/>
              <a:t>24-05-2023</a:t>
            </a:fld>
            <a:endParaRPr lang="en-IN"/>
          </a:p>
        </p:txBody>
      </p:sp>
      <p:sp>
        <p:nvSpPr>
          <p:cNvPr id="5" name="Footer Placeholder 4">
            <a:extLst>
              <a:ext uri="{FF2B5EF4-FFF2-40B4-BE49-F238E27FC236}">
                <a16:creationId xmlns:a16="http://schemas.microsoft.com/office/drawing/2014/main" id="{4104BBE6-F79C-D0E4-71BE-AA53B3B00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C86F40-B5E4-6F88-B86E-27FBAC97E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77981-3FB9-48F6-8036-57D5DCCB1BE1}" type="slidenum">
              <a:rPr lang="en-IN" smtClean="0"/>
              <a:t>‹#›</a:t>
            </a:fld>
            <a:endParaRPr lang="en-IN"/>
          </a:p>
        </p:txBody>
      </p:sp>
    </p:spTree>
    <p:extLst>
      <p:ext uri="{BB962C8B-B14F-4D97-AF65-F5344CB8AC3E}">
        <p14:creationId xmlns:p14="http://schemas.microsoft.com/office/powerpoint/2010/main" val="552373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A55E-129C-12E8-0106-1602904523DA}"/>
              </a:ext>
            </a:extLst>
          </p:cNvPr>
          <p:cNvSpPr>
            <a:spLocks noGrp="1"/>
          </p:cNvSpPr>
          <p:nvPr>
            <p:ph type="ctrTitle"/>
          </p:nvPr>
        </p:nvSpPr>
        <p:spPr/>
        <p:txBody>
          <a:bodyPr/>
          <a:lstStyle/>
          <a:p>
            <a:r>
              <a:rPr lang="en-IN" dirty="0"/>
              <a:t>System Design</a:t>
            </a:r>
          </a:p>
        </p:txBody>
      </p:sp>
      <p:sp>
        <p:nvSpPr>
          <p:cNvPr id="3" name="Subtitle 2">
            <a:extLst>
              <a:ext uri="{FF2B5EF4-FFF2-40B4-BE49-F238E27FC236}">
                <a16:creationId xmlns:a16="http://schemas.microsoft.com/office/drawing/2014/main" id="{DAE158CD-2306-15C8-A5DC-C5ECDB6BBF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50665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CF1C-2620-C653-8074-CF88ED783D9B}"/>
              </a:ext>
            </a:extLst>
          </p:cNvPr>
          <p:cNvSpPr>
            <a:spLocks noGrp="1"/>
          </p:cNvSpPr>
          <p:nvPr>
            <p:ph type="title"/>
          </p:nvPr>
        </p:nvSpPr>
        <p:spPr/>
        <p:txBody>
          <a:bodyPr/>
          <a:lstStyle/>
          <a:p>
            <a:r>
              <a:rPr lang="en-IN" dirty="0"/>
              <a:t>Other Fundamentals of System Design</a:t>
            </a:r>
          </a:p>
        </p:txBody>
      </p:sp>
      <p:sp>
        <p:nvSpPr>
          <p:cNvPr id="3" name="Content Placeholder 2">
            <a:extLst>
              <a:ext uri="{FF2B5EF4-FFF2-40B4-BE49-F238E27FC236}">
                <a16:creationId xmlns:a16="http://schemas.microsoft.com/office/drawing/2014/main" id="{CEA83335-CBDE-8548-8D18-BF680068D2AD}"/>
              </a:ext>
            </a:extLst>
          </p:cNvPr>
          <p:cNvSpPr>
            <a:spLocks noGrp="1"/>
          </p:cNvSpPr>
          <p:nvPr>
            <p:ph idx="1"/>
          </p:nvPr>
        </p:nvSpPr>
        <p:spPr/>
        <p:txBody>
          <a:bodyPr>
            <a:normAutofit/>
          </a:bodyPr>
          <a:lstStyle/>
          <a:p>
            <a:pPr marL="0" indent="0">
              <a:buNone/>
            </a:pPr>
            <a:r>
              <a:rPr lang="en-IN" sz="2400" dirty="0"/>
              <a:t>Proxy servers</a:t>
            </a:r>
          </a:p>
          <a:p>
            <a:r>
              <a:rPr lang="en-US" sz="2400" dirty="0"/>
              <a:t>Acts as a channel between a user and the internet</a:t>
            </a:r>
          </a:p>
          <a:p>
            <a:r>
              <a:rPr lang="en-US" sz="2400" dirty="0">
                <a:solidFill>
                  <a:srgbClr val="3D3D4E"/>
                </a:solidFill>
              </a:rPr>
              <a:t>S</a:t>
            </a:r>
            <a:r>
              <a:rPr lang="en-US" sz="2400" b="0" i="0" dirty="0">
                <a:solidFill>
                  <a:srgbClr val="3D3D4E"/>
                </a:solidFill>
                <a:effectLst/>
              </a:rPr>
              <a:t>eparates the end-user from the website they’re browsing.</a:t>
            </a:r>
          </a:p>
          <a:p>
            <a:r>
              <a:rPr lang="en-US" sz="2400" b="0" i="0" dirty="0">
                <a:solidFill>
                  <a:srgbClr val="3D3D4E"/>
                </a:solidFill>
                <a:effectLst/>
              </a:rPr>
              <a:t>Not only forward user requests but also provide many benefits, such as:</a:t>
            </a:r>
          </a:p>
          <a:p>
            <a:pPr lvl="1"/>
            <a:r>
              <a:rPr lang="en-US" sz="2000" b="0" i="0" dirty="0">
                <a:solidFill>
                  <a:srgbClr val="3D3D4E"/>
                </a:solidFill>
                <a:effectLst/>
              </a:rPr>
              <a:t>Improved security</a:t>
            </a:r>
          </a:p>
          <a:p>
            <a:pPr lvl="1"/>
            <a:r>
              <a:rPr lang="en-US" sz="2000" b="0" i="0" dirty="0">
                <a:solidFill>
                  <a:srgbClr val="3D3D4E"/>
                </a:solidFill>
                <a:effectLst/>
              </a:rPr>
              <a:t>Improved privacy</a:t>
            </a:r>
          </a:p>
          <a:p>
            <a:pPr lvl="1"/>
            <a:r>
              <a:rPr lang="en-US" sz="2000" b="0" i="0" dirty="0">
                <a:solidFill>
                  <a:srgbClr val="3D3D4E"/>
                </a:solidFill>
                <a:effectLst/>
              </a:rPr>
              <a:t>Access to blocked resources</a:t>
            </a:r>
          </a:p>
          <a:p>
            <a:pPr lvl="1"/>
            <a:r>
              <a:rPr lang="en-US" sz="2000" b="0" i="0" dirty="0">
                <a:solidFill>
                  <a:srgbClr val="3D3D4E"/>
                </a:solidFill>
                <a:effectLst/>
              </a:rPr>
              <a:t>Control of the internet </a:t>
            </a:r>
          </a:p>
          <a:p>
            <a:pPr marL="457200" lvl="1" indent="0">
              <a:buNone/>
            </a:pPr>
            <a:r>
              <a:rPr lang="en-US" sz="2000" b="0" i="0" dirty="0">
                <a:solidFill>
                  <a:srgbClr val="3D3D4E"/>
                </a:solidFill>
                <a:effectLst/>
              </a:rPr>
              <a:t>    usage of employees and children</a:t>
            </a:r>
          </a:p>
          <a:p>
            <a:pPr lvl="1"/>
            <a:r>
              <a:rPr lang="en-US" sz="2000" b="0" i="0" dirty="0">
                <a:solidFill>
                  <a:srgbClr val="3D3D4E"/>
                </a:solidFill>
                <a:effectLst/>
              </a:rPr>
              <a:t>Cache data to speed up requests</a:t>
            </a:r>
          </a:p>
          <a:p>
            <a:endParaRPr lang="en-IN" sz="2400" dirty="0"/>
          </a:p>
        </p:txBody>
      </p:sp>
      <p:grpSp>
        <p:nvGrpSpPr>
          <p:cNvPr id="25" name="Group 24">
            <a:extLst>
              <a:ext uri="{FF2B5EF4-FFF2-40B4-BE49-F238E27FC236}">
                <a16:creationId xmlns:a16="http://schemas.microsoft.com/office/drawing/2014/main" id="{3F73888D-6829-10AB-D403-5A860ADAF32A}"/>
              </a:ext>
            </a:extLst>
          </p:cNvPr>
          <p:cNvGrpSpPr/>
          <p:nvPr/>
        </p:nvGrpSpPr>
        <p:grpSpPr>
          <a:xfrm>
            <a:off x="5046480" y="3651763"/>
            <a:ext cx="7145520" cy="2329835"/>
            <a:chOff x="2268381" y="3429000"/>
            <a:chExt cx="9679098" cy="3016155"/>
          </a:xfrm>
          <a:noFill/>
        </p:grpSpPr>
        <p:sp>
          <p:nvSpPr>
            <p:cNvPr id="4" name="Rectangle 3">
              <a:extLst>
                <a:ext uri="{FF2B5EF4-FFF2-40B4-BE49-F238E27FC236}">
                  <a16:creationId xmlns:a16="http://schemas.microsoft.com/office/drawing/2014/main" id="{826C3179-09A2-ADE8-C952-E00A1A1DDBB3}"/>
                </a:ext>
              </a:extLst>
            </p:cNvPr>
            <p:cNvSpPr/>
            <p:nvPr/>
          </p:nvSpPr>
          <p:spPr>
            <a:xfrm>
              <a:off x="2279176" y="3429000"/>
              <a:ext cx="6769291" cy="301615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8FFF3202-EC24-45AD-C6B9-A28B404DEAB9}"/>
                </a:ext>
              </a:extLst>
            </p:cNvPr>
            <p:cNvSpPr/>
            <p:nvPr/>
          </p:nvSpPr>
          <p:spPr>
            <a:xfrm>
              <a:off x="2268381" y="3986329"/>
              <a:ext cx="1910686" cy="83697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Client</a:t>
              </a:r>
            </a:p>
          </p:txBody>
        </p:sp>
        <p:sp>
          <p:nvSpPr>
            <p:cNvPr id="6" name="Cube 5">
              <a:extLst>
                <a:ext uri="{FF2B5EF4-FFF2-40B4-BE49-F238E27FC236}">
                  <a16:creationId xmlns:a16="http://schemas.microsoft.com/office/drawing/2014/main" id="{2A7731D9-7557-8334-6150-5005D3DB3C25}"/>
                </a:ext>
              </a:extLst>
            </p:cNvPr>
            <p:cNvSpPr/>
            <p:nvPr/>
          </p:nvSpPr>
          <p:spPr>
            <a:xfrm>
              <a:off x="6409357" y="3619840"/>
              <a:ext cx="1746914" cy="1569946"/>
            </a:xfrm>
            <a:prstGeom prst="cub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Proxy Server or Forward Proxy</a:t>
              </a:r>
            </a:p>
          </p:txBody>
        </p:sp>
        <p:sp>
          <p:nvSpPr>
            <p:cNvPr id="7" name="Cube 6">
              <a:extLst>
                <a:ext uri="{FF2B5EF4-FFF2-40B4-BE49-F238E27FC236}">
                  <a16:creationId xmlns:a16="http://schemas.microsoft.com/office/drawing/2014/main" id="{B826C11C-2833-411F-C082-AC1F6167025A}"/>
                </a:ext>
              </a:extLst>
            </p:cNvPr>
            <p:cNvSpPr/>
            <p:nvPr/>
          </p:nvSpPr>
          <p:spPr>
            <a:xfrm>
              <a:off x="10078872" y="3467076"/>
              <a:ext cx="1868607" cy="1875477"/>
            </a:xfrm>
            <a:prstGeom prst="cub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App</a:t>
              </a:r>
              <a:r>
                <a:rPr lang="en-IN" dirty="0"/>
                <a:t> </a:t>
              </a:r>
              <a:r>
                <a:rPr lang="en-IN" dirty="0">
                  <a:solidFill>
                    <a:schemeClr val="tx1"/>
                  </a:solidFill>
                </a:rPr>
                <a:t>Server</a:t>
              </a:r>
            </a:p>
          </p:txBody>
        </p:sp>
        <p:cxnSp>
          <p:nvCxnSpPr>
            <p:cNvPr id="9" name="Straight Arrow Connector 8">
              <a:extLst>
                <a:ext uri="{FF2B5EF4-FFF2-40B4-BE49-F238E27FC236}">
                  <a16:creationId xmlns:a16="http://schemas.microsoft.com/office/drawing/2014/main" id="{F0C9A2EF-7DCA-0F7A-6426-69F9F9378BD3}"/>
                </a:ext>
              </a:extLst>
            </p:cNvPr>
            <p:cNvCxnSpPr>
              <a:cxnSpLocks/>
            </p:cNvCxnSpPr>
            <p:nvPr/>
          </p:nvCxnSpPr>
          <p:spPr>
            <a:xfrm>
              <a:off x="4131267" y="4258869"/>
              <a:ext cx="2258739"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FB8BB20-C7E5-147B-F3CA-F4B02849D9A8}"/>
                </a:ext>
              </a:extLst>
            </p:cNvPr>
            <p:cNvCxnSpPr>
              <a:cxnSpLocks/>
              <a:endCxn id="5" idx="5"/>
            </p:cNvCxnSpPr>
            <p:nvPr/>
          </p:nvCxnSpPr>
          <p:spPr>
            <a:xfrm flipH="1">
              <a:off x="3899254" y="4691697"/>
              <a:ext cx="2490752" cy="9033"/>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D2035D8-DA70-E7C7-3A4E-BB0B726A1E84}"/>
                </a:ext>
              </a:extLst>
            </p:cNvPr>
            <p:cNvCxnSpPr/>
            <p:nvPr/>
          </p:nvCxnSpPr>
          <p:spPr>
            <a:xfrm>
              <a:off x="8447965" y="4295822"/>
              <a:ext cx="1487606"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FF2904E-6CD4-F409-D7FE-0B3019BE0331}"/>
                </a:ext>
              </a:extLst>
            </p:cNvPr>
            <p:cNvCxnSpPr>
              <a:cxnSpLocks/>
            </p:cNvCxnSpPr>
            <p:nvPr/>
          </p:nvCxnSpPr>
          <p:spPr>
            <a:xfrm flipH="1">
              <a:off x="8437170" y="4860430"/>
              <a:ext cx="1487606"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CE4AAB31-1804-49E1-3BF1-CF1B8D593339}"/>
                </a:ext>
              </a:extLst>
            </p:cNvPr>
            <p:cNvSpPr txBox="1"/>
            <p:nvPr/>
          </p:nvSpPr>
          <p:spPr>
            <a:xfrm>
              <a:off x="4411080" y="3817429"/>
              <a:ext cx="1255595" cy="354920"/>
            </a:xfrm>
            <a:prstGeom prst="rect">
              <a:avLst/>
            </a:prstGeom>
            <a:grpFill/>
          </p:spPr>
          <p:txBody>
            <a:bodyPr wrap="square" rtlCol="0">
              <a:spAutoFit/>
            </a:bodyPr>
            <a:lstStyle/>
            <a:p>
              <a:r>
                <a:rPr lang="en-IN" dirty="0"/>
                <a:t>request</a:t>
              </a:r>
            </a:p>
          </p:txBody>
        </p:sp>
        <p:sp>
          <p:nvSpPr>
            <p:cNvPr id="22" name="TextBox 21">
              <a:extLst>
                <a:ext uri="{FF2B5EF4-FFF2-40B4-BE49-F238E27FC236}">
                  <a16:creationId xmlns:a16="http://schemas.microsoft.com/office/drawing/2014/main" id="{2A2E9FD1-5184-09CB-965B-90D3D312B28D}"/>
                </a:ext>
              </a:extLst>
            </p:cNvPr>
            <p:cNvSpPr txBox="1"/>
            <p:nvPr/>
          </p:nvSpPr>
          <p:spPr>
            <a:xfrm>
              <a:off x="8563970" y="3763244"/>
              <a:ext cx="1255595" cy="354920"/>
            </a:xfrm>
            <a:prstGeom prst="rect">
              <a:avLst/>
            </a:prstGeom>
            <a:grpFill/>
          </p:spPr>
          <p:txBody>
            <a:bodyPr wrap="square" rtlCol="0">
              <a:spAutoFit/>
            </a:bodyPr>
            <a:lstStyle/>
            <a:p>
              <a:r>
                <a:rPr lang="en-IN" dirty="0"/>
                <a:t>request</a:t>
              </a:r>
            </a:p>
          </p:txBody>
        </p:sp>
        <p:sp>
          <p:nvSpPr>
            <p:cNvPr id="23" name="TextBox 22">
              <a:extLst>
                <a:ext uri="{FF2B5EF4-FFF2-40B4-BE49-F238E27FC236}">
                  <a16:creationId xmlns:a16="http://schemas.microsoft.com/office/drawing/2014/main" id="{4B16E32B-B5B1-F4C8-EEEC-DEE93F5CD018}"/>
                </a:ext>
              </a:extLst>
            </p:cNvPr>
            <p:cNvSpPr txBox="1"/>
            <p:nvPr/>
          </p:nvSpPr>
          <p:spPr>
            <a:xfrm>
              <a:off x="4371869" y="4908791"/>
              <a:ext cx="1255595" cy="354920"/>
            </a:xfrm>
            <a:prstGeom prst="rect">
              <a:avLst/>
            </a:prstGeom>
            <a:grpFill/>
          </p:spPr>
          <p:txBody>
            <a:bodyPr wrap="square" rtlCol="0">
              <a:spAutoFit/>
            </a:bodyPr>
            <a:lstStyle/>
            <a:p>
              <a:r>
                <a:rPr lang="en-IN" dirty="0"/>
                <a:t>response</a:t>
              </a:r>
            </a:p>
          </p:txBody>
        </p:sp>
        <p:sp>
          <p:nvSpPr>
            <p:cNvPr id="24" name="TextBox 23">
              <a:extLst>
                <a:ext uri="{FF2B5EF4-FFF2-40B4-BE49-F238E27FC236}">
                  <a16:creationId xmlns:a16="http://schemas.microsoft.com/office/drawing/2014/main" id="{E79AAEB8-522A-73C2-AAB9-B1B14C1F40B4}"/>
                </a:ext>
              </a:extLst>
            </p:cNvPr>
            <p:cNvSpPr txBox="1"/>
            <p:nvPr/>
          </p:nvSpPr>
          <p:spPr>
            <a:xfrm>
              <a:off x="8452551" y="5018503"/>
              <a:ext cx="1255595" cy="354920"/>
            </a:xfrm>
            <a:prstGeom prst="rect">
              <a:avLst/>
            </a:prstGeom>
            <a:grpFill/>
          </p:spPr>
          <p:txBody>
            <a:bodyPr wrap="square" rtlCol="0">
              <a:spAutoFit/>
            </a:bodyPr>
            <a:lstStyle/>
            <a:p>
              <a:r>
                <a:rPr lang="en-IN" dirty="0"/>
                <a:t>response</a:t>
              </a:r>
            </a:p>
          </p:txBody>
        </p:sp>
      </p:grpSp>
    </p:spTree>
    <p:extLst>
      <p:ext uri="{BB962C8B-B14F-4D97-AF65-F5344CB8AC3E}">
        <p14:creationId xmlns:p14="http://schemas.microsoft.com/office/powerpoint/2010/main" val="36258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CF1C-2620-C653-8074-CF88ED783D9B}"/>
              </a:ext>
            </a:extLst>
          </p:cNvPr>
          <p:cNvSpPr>
            <a:spLocks noGrp="1"/>
          </p:cNvSpPr>
          <p:nvPr>
            <p:ph type="title"/>
          </p:nvPr>
        </p:nvSpPr>
        <p:spPr/>
        <p:txBody>
          <a:bodyPr/>
          <a:lstStyle/>
          <a:p>
            <a:r>
              <a:rPr lang="en-IN" dirty="0"/>
              <a:t>CAP theorem</a:t>
            </a:r>
          </a:p>
        </p:txBody>
      </p:sp>
      <p:sp>
        <p:nvSpPr>
          <p:cNvPr id="3" name="Content Placeholder 2">
            <a:extLst>
              <a:ext uri="{FF2B5EF4-FFF2-40B4-BE49-F238E27FC236}">
                <a16:creationId xmlns:a16="http://schemas.microsoft.com/office/drawing/2014/main" id="{CEA83335-CBDE-8548-8D18-BF680068D2AD}"/>
              </a:ext>
            </a:extLst>
          </p:cNvPr>
          <p:cNvSpPr>
            <a:spLocks noGrp="1"/>
          </p:cNvSpPr>
          <p:nvPr>
            <p:ph idx="1"/>
          </p:nvPr>
        </p:nvSpPr>
        <p:spPr/>
        <p:txBody>
          <a:bodyPr>
            <a:normAutofit/>
          </a:bodyPr>
          <a:lstStyle/>
          <a:p>
            <a:r>
              <a:rPr lang="en-US" sz="1800" dirty="0"/>
              <a:t>A distributed system can only provide two of three properties simultaneously: consistency, availability, and partition tolerance.</a:t>
            </a:r>
          </a:p>
          <a:p>
            <a:endParaRPr lang="en-US" sz="1800" dirty="0"/>
          </a:p>
          <a:p>
            <a:r>
              <a:rPr lang="en-IN" sz="1800" i="0" dirty="0">
                <a:effectLst/>
              </a:rPr>
              <a:t>Consistency</a:t>
            </a:r>
          </a:p>
          <a:p>
            <a:pPr lvl="1"/>
            <a:r>
              <a:rPr lang="en-US" sz="1800" dirty="0"/>
              <a:t>A</a:t>
            </a:r>
            <a:r>
              <a:rPr lang="en-US" sz="1800" i="0" dirty="0">
                <a:effectLst/>
              </a:rPr>
              <a:t>ll nodes see the same data simultaneously</a:t>
            </a:r>
            <a:endParaRPr lang="en-IN" sz="1800" i="0" dirty="0">
              <a:effectLst/>
            </a:endParaRPr>
          </a:p>
          <a:p>
            <a:r>
              <a:rPr lang="en-IN" sz="1800" i="0" dirty="0">
                <a:effectLst/>
              </a:rPr>
              <a:t>Availability</a:t>
            </a:r>
          </a:p>
          <a:p>
            <a:pPr lvl="1"/>
            <a:r>
              <a:rPr lang="en-US" sz="1800" dirty="0"/>
              <a:t>S</a:t>
            </a:r>
            <a:r>
              <a:rPr lang="en-US" sz="1800" i="0" dirty="0">
                <a:effectLst/>
              </a:rPr>
              <a:t>ystem remains operational all of the time</a:t>
            </a:r>
            <a:endParaRPr lang="en-IN" sz="1800" i="0" dirty="0">
              <a:effectLst/>
            </a:endParaRPr>
          </a:p>
          <a:p>
            <a:r>
              <a:rPr lang="en-IN" sz="1800" i="0" dirty="0">
                <a:effectLst/>
              </a:rPr>
              <a:t>Partition tolerance</a:t>
            </a:r>
          </a:p>
          <a:p>
            <a:pPr lvl="1"/>
            <a:r>
              <a:rPr lang="en-US" sz="1800" dirty="0"/>
              <a:t>B</a:t>
            </a:r>
            <a:r>
              <a:rPr lang="en-US" sz="1800" i="0" dirty="0">
                <a:effectLst/>
              </a:rPr>
              <a:t>reak in communication between nodes</a:t>
            </a:r>
            <a:endParaRPr lang="en-IN" sz="1800" i="0" dirty="0">
              <a:effectLst/>
            </a:endParaRPr>
          </a:p>
          <a:p>
            <a:endParaRPr lang="en-IN" sz="2400" dirty="0"/>
          </a:p>
        </p:txBody>
      </p:sp>
      <p:pic>
        <p:nvPicPr>
          <p:cNvPr id="1026" name="Picture 2" descr="undefined">
            <a:extLst>
              <a:ext uri="{FF2B5EF4-FFF2-40B4-BE49-F238E27FC236}">
                <a16:creationId xmlns:a16="http://schemas.microsoft.com/office/drawing/2014/main" id="{336F4C31-8B99-E6B8-23EE-9ED308B6A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346" y="2773773"/>
            <a:ext cx="3254378" cy="32416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E694811-2F6E-4C52-7C9A-F5718E049319}"/>
              </a:ext>
            </a:extLst>
          </p:cNvPr>
          <p:cNvSpPr txBox="1"/>
          <p:nvPr/>
        </p:nvSpPr>
        <p:spPr>
          <a:xfrm>
            <a:off x="1307690" y="6176963"/>
            <a:ext cx="6096000" cy="369332"/>
          </a:xfrm>
          <a:prstGeom prst="rect">
            <a:avLst/>
          </a:prstGeom>
          <a:noFill/>
        </p:spPr>
        <p:txBody>
          <a:bodyPr wrap="square">
            <a:spAutoFit/>
          </a:bodyPr>
          <a:lstStyle/>
          <a:p>
            <a:r>
              <a:rPr lang="en-IN" dirty="0"/>
              <a:t>Further Reading : https://en.wikipedia.org/wiki/CAP_theorem</a:t>
            </a:r>
          </a:p>
        </p:txBody>
      </p:sp>
    </p:spTree>
    <p:extLst>
      <p:ext uri="{BB962C8B-B14F-4D97-AF65-F5344CB8AC3E}">
        <p14:creationId xmlns:p14="http://schemas.microsoft.com/office/powerpoint/2010/main" val="196426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CF1C-2620-C653-8074-CF88ED783D9B}"/>
              </a:ext>
            </a:extLst>
          </p:cNvPr>
          <p:cNvSpPr>
            <a:spLocks noGrp="1"/>
          </p:cNvSpPr>
          <p:nvPr>
            <p:ph type="title"/>
          </p:nvPr>
        </p:nvSpPr>
        <p:spPr/>
        <p:txBody>
          <a:bodyPr/>
          <a:lstStyle/>
          <a:p>
            <a:r>
              <a:rPr lang="en-IN" dirty="0"/>
              <a:t>CAP theorem</a:t>
            </a:r>
          </a:p>
        </p:txBody>
      </p:sp>
      <p:sp>
        <p:nvSpPr>
          <p:cNvPr id="3" name="Content Placeholder 2">
            <a:extLst>
              <a:ext uri="{FF2B5EF4-FFF2-40B4-BE49-F238E27FC236}">
                <a16:creationId xmlns:a16="http://schemas.microsoft.com/office/drawing/2014/main" id="{CEA83335-CBDE-8548-8D18-BF680068D2AD}"/>
              </a:ext>
            </a:extLst>
          </p:cNvPr>
          <p:cNvSpPr>
            <a:spLocks noGrp="1"/>
          </p:cNvSpPr>
          <p:nvPr>
            <p:ph idx="1"/>
          </p:nvPr>
        </p:nvSpPr>
        <p:spPr/>
        <p:txBody>
          <a:bodyPr>
            <a:normAutofit/>
          </a:bodyPr>
          <a:lstStyle/>
          <a:p>
            <a:r>
              <a:rPr lang="en-IN" sz="2400" dirty="0"/>
              <a:t>NoSQL Databases are great for distributed networks.</a:t>
            </a:r>
          </a:p>
          <a:p>
            <a:r>
              <a:rPr lang="en-IN" sz="2400" dirty="0"/>
              <a:t>Allows Horizontal Scaling</a:t>
            </a:r>
          </a:p>
          <a:p>
            <a:r>
              <a:rPr lang="en-IN" sz="2400" dirty="0"/>
              <a:t>Which </a:t>
            </a:r>
            <a:r>
              <a:rPr lang="en-IN" sz="2400" dirty="0" err="1"/>
              <a:t>NoSql</a:t>
            </a:r>
            <a:r>
              <a:rPr lang="en-IN" sz="2400" dirty="0"/>
              <a:t> DB to use :</a:t>
            </a:r>
          </a:p>
          <a:p>
            <a:pPr lvl="1"/>
            <a:r>
              <a:rPr lang="en-IN" sz="1800" i="0" dirty="0">
                <a:effectLst/>
              </a:rPr>
              <a:t>CA databases</a:t>
            </a:r>
          </a:p>
          <a:p>
            <a:pPr lvl="2"/>
            <a:r>
              <a:rPr lang="en-US" sz="1400" i="0" dirty="0">
                <a:effectLst/>
              </a:rPr>
              <a:t>Enable consistency and availability across all nodes.</a:t>
            </a:r>
          </a:p>
          <a:p>
            <a:pPr lvl="2"/>
            <a:r>
              <a:rPr lang="en-US" sz="1400" dirty="0"/>
              <a:t>Can’t deliver fault tolerance</a:t>
            </a:r>
            <a:endParaRPr lang="en-IN" sz="1400" i="0" dirty="0">
              <a:effectLst/>
            </a:endParaRPr>
          </a:p>
          <a:p>
            <a:pPr lvl="1"/>
            <a:r>
              <a:rPr lang="en-IN" sz="1800" i="0" dirty="0">
                <a:effectLst/>
              </a:rPr>
              <a:t>CP databases</a:t>
            </a:r>
          </a:p>
          <a:p>
            <a:pPr lvl="2"/>
            <a:r>
              <a:rPr lang="en-US" sz="1400" dirty="0"/>
              <a:t>E</a:t>
            </a:r>
            <a:r>
              <a:rPr lang="en-US" sz="1400" i="0" dirty="0">
                <a:effectLst/>
              </a:rPr>
              <a:t>nable consistency and partition tolerance, but not availability.</a:t>
            </a:r>
          </a:p>
          <a:p>
            <a:pPr lvl="2"/>
            <a:r>
              <a:rPr lang="en-US" sz="1400" dirty="0"/>
              <a:t>T</a:t>
            </a:r>
            <a:r>
              <a:rPr lang="en-US" sz="1400" i="0" dirty="0">
                <a:effectLst/>
              </a:rPr>
              <a:t>urn off inconsistent nodes until the partition can be fixed</a:t>
            </a:r>
            <a:endParaRPr lang="en-IN" sz="1400" i="0" dirty="0">
              <a:effectLst/>
            </a:endParaRPr>
          </a:p>
          <a:p>
            <a:pPr lvl="1"/>
            <a:r>
              <a:rPr lang="en-IN" sz="2000" dirty="0"/>
              <a:t>AP databases</a:t>
            </a:r>
          </a:p>
          <a:p>
            <a:pPr lvl="2"/>
            <a:r>
              <a:rPr lang="en-US" sz="1600" dirty="0"/>
              <a:t>Enable availability and partition tolerance, but not consistency</a:t>
            </a:r>
            <a:endParaRPr lang="en-IN" sz="1600" dirty="0"/>
          </a:p>
          <a:p>
            <a:pPr lvl="2"/>
            <a:endParaRPr lang="en-IN" sz="1600" dirty="0"/>
          </a:p>
          <a:p>
            <a:endParaRPr lang="en-IN" sz="2400" dirty="0"/>
          </a:p>
          <a:p>
            <a:endParaRPr lang="en-IN" sz="2400" dirty="0"/>
          </a:p>
        </p:txBody>
      </p:sp>
      <p:pic>
        <p:nvPicPr>
          <p:cNvPr id="1026" name="Picture 2" descr="undefined">
            <a:extLst>
              <a:ext uri="{FF2B5EF4-FFF2-40B4-BE49-F238E27FC236}">
                <a16:creationId xmlns:a16="http://schemas.microsoft.com/office/drawing/2014/main" id="{336F4C31-8B99-E6B8-23EE-9ED308B6A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977" y="1690688"/>
            <a:ext cx="3254378" cy="3241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59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1E20-A132-5AFD-55B0-64F39E99B2AC}"/>
              </a:ext>
            </a:extLst>
          </p:cNvPr>
          <p:cNvSpPr>
            <a:spLocks noGrp="1"/>
          </p:cNvSpPr>
          <p:nvPr>
            <p:ph type="title"/>
          </p:nvPr>
        </p:nvSpPr>
        <p:spPr/>
        <p:txBody>
          <a:bodyPr/>
          <a:lstStyle/>
          <a:p>
            <a:r>
              <a:rPr lang="en-IN" dirty="0"/>
              <a:t>Databases</a:t>
            </a:r>
          </a:p>
        </p:txBody>
      </p:sp>
      <p:sp>
        <p:nvSpPr>
          <p:cNvPr id="3" name="Content Placeholder 2">
            <a:extLst>
              <a:ext uri="{FF2B5EF4-FFF2-40B4-BE49-F238E27FC236}">
                <a16:creationId xmlns:a16="http://schemas.microsoft.com/office/drawing/2014/main" id="{986CADC0-C7C3-720C-3B28-9BEA28763618}"/>
              </a:ext>
            </a:extLst>
          </p:cNvPr>
          <p:cNvSpPr>
            <a:spLocks noGrp="1"/>
          </p:cNvSpPr>
          <p:nvPr>
            <p:ph idx="1"/>
          </p:nvPr>
        </p:nvSpPr>
        <p:spPr/>
        <p:txBody>
          <a:bodyPr>
            <a:noAutofit/>
          </a:bodyPr>
          <a:lstStyle/>
          <a:p>
            <a:r>
              <a:rPr lang="en-IN" sz="2000" dirty="0"/>
              <a:t>Relational databases</a:t>
            </a:r>
          </a:p>
          <a:p>
            <a:pPr lvl="1"/>
            <a:r>
              <a:rPr lang="en-IN" sz="2000" dirty="0"/>
              <a:t>Structured</a:t>
            </a:r>
          </a:p>
          <a:p>
            <a:pPr lvl="1"/>
            <a:r>
              <a:rPr lang="en-IN" sz="2000" dirty="0"/>
              <a:t>Predefined Schemas</a:t>
            </a:r>
          </a:p>
          <a:p>
            <a:pPr lvl="1"/>
            <a:r>
              <a:rPr lang="en-IN" sz="2000" dirty="0"/>
              <a:t>Joins</a:t>
            </a:r>
          </a:p>
          <a:p>
            <a:pPr lvl="2"/>
            <a:r>
              <a:rPr lang="en-US" dirty="0"/>
              <a:t>SQL joins allow us to access information from two or more tables at once. </a:t>
            </a:r>
          </a:p>
          <a:p>
            <a:pPr lvl="2"/>
            <a:r>
              <a:rPr lang="en-US" dirty="0">
                <a:solidFill>
                  <a:srgbClr val="3D3D4E"/>
                </a:solidFill>
              </a:rPr>
              <a:t>K</a:t>
            </a:r>
            <a:r>
              <a:rPr lang="en-US" b="0" i="0" dirty="0">
                <a:solidFill>
                  <a:srgbClr val="3D3D4E"/>
                </a:solidFill>
                <a:effectLst/>
              </a:rPr>
              <a:t>eep our databases normalized, which ensures that data redundancy is low.</a:t>
            </a:r>
            <a:endParaRPr lang="en-IN" dirty="0"/>
          </a:p>
          <a:p>
            <a:r>
              <a:rPr lang="en-IN" sz="2000" dirty="0"/>
              <a:t>Non-relational databases</a:t>
            </a:r>
          </a:p>
          <a:p>
            <a:pPr lvl="1"/>
            <a:r>
              <a:rPr lang="en-IN" sz="2000" dirty="0"/>
              <a:t>Unstructured</a:t>
            </a:r>
          </a:p>
          <a:p>
            <a:pPr lvl="1"/>
            <a:r>
              <a:rPr lang="en-IN" sz="2000" dirty="0"/>
              <a:t>Dynamic schema</a:t>
            </a:r>
          </a:p>
          <a:p>
            <a:pPr lvl="1"/>
            <a:r>
              <a:rPr lang="en-IN" sz="2000" dirty="0"/>
              <a:t>Common types of NoSQL</a:t>
            </a:r>
          </a:p>
          <a:p>
            <a:pPr lvl="2"/>
            <a:r>
              <a:rPr lang="en-US" b="0" i="0" dirty="0">
                <a:solidFill>
                  <a:srgbClr val="3D3D4E"/>
                </a:solidFill>
                <a:effectLst/>
              </a:rPr>
              <a:t>Key-value stores, such as </a:t>
            </a:r>
            <a:r>
              <a:rPr lang="en-US" b="0" i="0" u="none" strike="noStrike" dirty="0">
                <a:solidFill>
                  <a:srgbClr val="3D3D4E"/>
                </a:solidFill>
                <a:effectLst/>
              </a:rPr>
              <a:t>Redis</a:t>
            </a:r>
            <a:r>
              <a:rPr lang="en-US" b="0" i="0" dirty="0">
                <a:solidFill>
                  <a:srgbClr val="3D3D4E"/>
                </a:solidFill>
                <a:effectLst/>
              </a:rPr>
              <a:t> and DynamoDB</a:t>
            </a:r>
          </a:p>
          <a:p>
            <a:pPr lvl="2"/>
            <a:r>
              <a:rPr lang="en-US" b="0" i="0" dirty="0">
                <a:solidFill>
                  <a:srgbClr val="3D3D4E"/>
                </a:solidFill>
                <a:effectLst/>
              </a:rPr>
              <a:t>Document databases, such as MongoDB and CouchDB</a:t>
            </a:r>
          </a:p>
          <a:p>
            <a:pPr lvl="2"/>
            <a:r>
              <a:rPr lang="en-US" b="0" i="0" dirty="0">
                <a:solidFill>
                  <a:srgbClr val="3D3D4E"/>
                </a:solidFill>
                <a:effectLst/>
              </a:rPr>
              <a:t>Wide-column databases, such as Cassandra and HBase</a:t>
            </a:r>
          </a:p>
          <a:p>
            <a:pPr lvl="2"/>
            <a:r>
              <a:rPr lang="en-US" b="0" i="0" dirty="0">
                <a:solidFill>
                  <a:srgbClr val="3D3D4E"/>
                </a:solidFill>
                <a:effectLst/>
              </a:rPr>
              <a:t>Graph databases, such as Neo4J and </a:t>
            </a:r>
            <a:r>
              <a:rPr lang="en-US" b="0" i="0" dirty="0" err="1">
                <a:solidFill>
                  <a:srgbClr val="3D3D4E"/>
                </a:solidFill>
                <a:effectLst/>
              </a:rPr>
              <a:t>InfiniteGraph</a:t>
            </a:r>
            <a:endParaRPr lang="en-US" b="0" i="0" dirty="0">
              <a:solidFill>
                <a:srgbClr val="3D3D4E"/>
              </a:solidFill>
              <a:effectLst/>
            </a:endParaRPr>
          </a:p>
          <a:p>
            <a:pPr lvl="2"/>
            <a:endParaRPr lang="en-IN" dirty="0"/>
          </a:p>
        </p:txBody>
      </p:sp>
    </p:spTree>
    <p:extLst>
      <p:ext uri="{BB962C8B-B14F-4D97-AF65-F5344CB8AC3E}">
        <p14:creationId xmlns:p14="http://schemas.microsoft.com/office/powerpoint/2010/main" val="240338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1E20-A132-5AFD-55B0-64F39E99B2AC}"/>
              </a:ext>
            </a:extLst>
          </p:cNvPr>
          <p:cNvSpPr>
            <a:spLocks noGrp="1"/>
          </p:cNvSpPr>
          <p:nvPr>
            <p:ph type="title"/>
          </p:nvPr>
        </p:nvSpPr>
        <p:spPr/>
        <p:txBody>
          <a:bodyPr/>
          <a:lstStyle/>
          <a:p>
            <a:r>
              <a:rPr lang="en-IN" dirty="0"/>
              <a:t>Choosing Database</a:t>
            </a:r>
          </a:p>
        </p:txBody>
      </p:sp>
      <p:sp>
        <p:nvSpPr>
          <p:cNvPr id="3" name="Content Placeholder 2">
            <a:extLst>
              <a:ext uri="{FF2B5EF4-FFF2-40B4-BE49-F238E27FC236}">
                <a16:creationId xmlns:a16="http://schemas.microsoft.com/office/drawing/2014/main" id="{986CADC0-C7C3-720C-3B28-9BEA28763618}"/>
              </a:ext>
            </a:extLst>
          </p:cNvPr>
          <p:cNvSpPr>
            <a:spLocks noGrp="1"/>
          </p:cNvSpPr>
          <p:nvPr>
            <p:ph idx="1"/>
          </p:nvPr>
        </p:nvSpPr>
        <p:spPr/>
        <p:txBody>
          <a:bodyPr>
            <a:noAutofit/>
          </a:bodyPr>
          <a:lstStyle/>
          <a:p>
            <a:pPr marL="914400" lvl="2" indent="0">
              <a:buNone/>
            </a:pPr>
            <a:r>
              <a:rPr lang="en-US" dirty="0"/>
              <a:t>    Important points to consider while selecting a DB:</a:t>
            </a:r>
          </a:p>
          <a:p>
            <a:pPr lvl="4"/>
            <a:r>
              <a:rPr lang="en-US" sz="2000" dirty="0"/>
              <a:t>Factor in speed, </a:t>
            </a:r>
          </a:p>
          <a:p>
            <a:pPr lvl="4"/>
            <a:r>
              <a:rPr lang="en-US" sz="2000" dirty="0"/>
              <a:t>Reliability</a:t>
            </a:r>
          </a:p>
          <a:p>
            <a:pPr lvl="4"/>
            <a:r>
              <a:rPr lang="en-US" sz="2000" dirty="0"/>
              <a:t>Accuracy</a:t>
            </a:r>
          </a:p>
          <a:p>
            <a:pPr marL="1371600" lvl="3" indent="0">
              <a:buNone/>
            </a:pPr>
            <a:endParaRPr lang="en-US" sz="2000" dirty="0"/>
          </a:p>
          <a:p>
            <a:pPr marL="1371600" lvl="3" indent="0">
              <a:buNone/>
            </a:pPr>
            <a:r>
              <a:rPr lang="en-US" sz="2000" dirty="0"/>
              <a:t>RDBMS </a:t>
            </a:r>
            <a:r>
              <a:rPr lang="en-IN" sz="2000" b="0" i="0" dirty="0">
                <a:solidFill>
                  <a:srgbClr val="3D3D4E"/>
                </a:solidFill>
                <a:effectLst/>
              </a:rPr>
              <a:t>can guarantee data validity</a:t>
            </a:r>
          </a:p>
          <a:p>
            <a:pPr marL="1371600" lvl="3" indent="0">
              <a:buNone/>
            </a:pPr>
            <a:r>
              <a:rPr lang="en-US" sz="2000" dirty="0"/>
              <a:t>Non-relational DB that can guarantee eventual consistency</a:t>
            </a:r>
          </a:p>
          <a:p>
            <a:pPr marL="1371600" lvl="3" indent="0">
              <a:buNone/>
            </a:pPr>
            <a:endParaRPr lang="en-US" sz="2000" dirty="0"/>
          </a:p>
          <a:p>
            <a:pPr marL="1371600" lvl="3" indent="0">
              <a:buNone/>
            </a:pPr>
            <a:r>
              <a:rPr lang="en-US" sz="2000" dirty="0"/>
              <a:t>Other database fundamentals to consider while selecting DB are:</a:t>
            </a:r>
          </a:p>
          <a:p>
            <a:pPr lvl="4"/>
            <a:r>
              <a:rPr lang="fr-FR" sz="2000" dirty="0"/>
              <a:t>ACID</a:t>
            </a:r>
          </a:p>
          <a:p>
            <a:pPr lvl="4"/>
            <a:r>
              <a:rPr lang="fr-FR" sz="2000" dirty="0"/>
              <a:t>BASE</a:t>
            </a:r>
          </a:p>
          <a:p>
            <a:pPr lvl="4"/>
            <a:r>
              <a:rPr lang="fr-FR" sz="2000" dirty="0"/>
              <a:t>SQL joins</a:t>
            </a:r>
          </a:p>
          <a:p>
            <a:pPr lvl="4"/>
            <a:r>
              <a:rPr lang="fr-FR" sz="2000" dirty="0" err="1"/>
              <a:t>Normalization</a:t>
            </a:r>
            <a:endParaRPr lang="fr-FR" sz="2000" dirty="0"/>
          </a:p>
          <a:p>
            <a:pPr lvl="4"/>
            <a:r>
              <a:rPr lang="fr-FR" sz="2000" dirty="0" err="1"/>
              <a:t>Persistence</a:t>
            </a:r>
            <a:endParaRPr lang="fr-FR" sz="2000" dirty="0"/>
          </a:p>
          <a:p>
            <a:pPr lvl="4"/>
            <a:r>
              <a:rPr lang="fr-FR" sz="2000" dirty="0"/>
              <a:t>Etc.</a:t>
            </a:r>
          </a:p>
          <a:p>
            <a:pPr marL="1371600" lvl="3" indent="0">
              <a:buNone/>
            </a:pPr>
            <a:endParaRPr lang="en-US" sz="2000" dirty="0"/>
          </a:p>
          <a:p>
            <a:pPr marL="1371600" lvl="3" indent="0">
              <a:buNone/>
            </a:pPr>
            <a:endParaRPr lang="en-US" sz="2000" dirty="0"/>
          </a:p>
        </p:txBody>
      </p:sp>
    </p:spTree>
    <p:extLst>
      <p:ext uri="{BB962C8B-B14F-4D97-AF65-F5344CB8AC3E}">
        <p14:creationId xmlns:p14="http://schemas.microsoft.com/office/powerpoint/2010/main" val="850715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F52F-6680-8A1C-1B42-DDBC9F9AE5DF}"/>
              </a:ext>
            </a:extLst>
          </p:cNvPr>
          <p:cNvSpPr>
            <a:spLocks noGrp="1"/>
          </p:cNvSpPr>
          <p:nvPr>
            <p:ph type="title"/>
          </p:nvPr>
        </p:nvSpPr>
        <p:spPr/>
        <p:txBody>
          <a:bodyPr/>
          <a:lstStyle/>
          <a:p>
            <a:r>
              <a:rPr lang="en-IN" dirty="0"/>
              <a:t>Steps for System Design	</a:t>
            </a:r>
          </a:p>
        </p:txBody>
      </p:sp>
      <p:sp>
        <p:nvSpPr>
          <p:cNvPr id="3" name="Content Placeholder 2">
            <a:extLst>
              <a:ext uri="{FF2B5EF4-FFF2-40B4-BE49-F238E27FC236}">
                <a16:creationId xmlns:a16="http://schemas.microsoft.com/office/drawing/2014/main" id="{4C1FC7B3-F505-21D0-96EB-94FCC99F9832}"/>
              </a:ext>
            </a:extLst>
          </p:cNvPr>
          <p:cNvSpPr>
            <a:spLocks noGrp="1"/>
          </p:cNvSpPr>
          <p:nvPr>
            <p:ph idx="1"/>
          </p:nvPr>
        </p:nvSpPr>
        <p:spPr/>
        <p:txBody>
          <a:bodyPr>
            <a:noAutofit/>
          </a:bodyPr>
          <a:lstStyle/>
          <a:p>
            <a:r>
              <a:rPr lang="en-IN" sz="2400" b="1" i="0" dirty="0">
                <a:effectLst/>
              </a:rPr>
              <a:t>Requirements clarifications</a:t>
            </a:r>
          </a:p>
          <a:p>
            <a:pPr lvl="1"/>
            <a:r>
              <a:rPr lang="en-IN" i="0" dirty="0">
                <a:effectLst/>
              </a:rPr>
              <a:t>Functional Requirements</a:t>
            </a:r>
          </a:p>
          <a:p>
            <a:pPr lvl="2"/>
            <a:r>
              <a:rPr lang="en-US" sz="2400" dirty="0">
                <a:solidFill>
                  <a:srgbClr val="3D3D4E"/>
                </a:solidFill>
              </a:rPr>
              <a:t>R</a:t>
            </a:r>
            <a:r>
              <a:rPr lang="en-US" sz="2400" i="0" dirty="0">
                <a:solidFill>
                  <a:srgbClr val="3D3D4E"/>
                </a:solidFill>
                <a:effectLst/>
              </a:rPr>
              <a:t>equirements the system has to deliver</a:t>
            </a:r>
            <a:endParaRPr lang="en-IN" sz="2400" i="0" dirty="0">
              <a:effectLst/>
            </a:endParaRPr>
          </a:p>
          <a:p>
            <a:pPr lvl="1"/>
            <a:r>
              <a:rPr lang="en-IN" i="0" dirty="0">
                <a:effectLst/>
              </a:rPr>
              <a:t>Non-Functional Requirements</a:t>
            </a:r>
          </a:p>
          <a:p>
            <a:pPr lvl="2"/>
            <a:r>
              <a:rPr lang="en-US" sz="2400" dirty="0"/>
              <a:t>R</a:t>
            </a:r>
            <a:r>
              <a:rPr lang="en-US" sz="2400" i="0" dirty="0">
                <a:effectLst/>
              </a:rPr>
              <a:t>estrict the system design through different qualities</a:t>
            </a:r>
            <a:endParaRPr lang="en-IN" sz="2400" i="0" dirty="0">
              <a:effectLst/>
            </a:endParaRPr>
          </a:p>
          <a:p>
            <a:pPr lvl="1"/>
            <a:endParaRPr lang="en-IN" b="1" i="0" dirty="0">
              <a:effectLst/>
            </a:endParaRPr>
          </a:p>
          <a:p>
            <a:r>
              <a:rPr lang="en-IN" sz="2400" b="1" i="0" dirty="0">
                <a:effectLst/>
              </a:rPr>
              <a:t>Estimation of important parts</a:t>
            </a:r>
          </a:p>
          <a:p>
            <a:pPr lvl="1"/>
            <a:r>
              <a:rPr lang="en-US" dirty="0"/>
              <a:t>This is about the scale of your system.</a:t>
            </a:r>
          </a:p>
          <a:p>
            <a:pPr lvl="2"/>
            <a:r>
              <a:rPr lang="en-IN" sz="2400" i="0" dirty="0">
                <a:effectLst/>
              </a:rPr>
              <a:t>Storage</a:t>
            </a:r>
          </a:p>
          <a:p>
            <a:pPr lvl="2"/>
            <a:r>
              <a:rPr lang="en-US" sz="2400" dirty="0"/>
              <a:t>Bandwidth Estimate</a:t>
            </a:r>
          </a:p>
          <a:p>
            <a:pPr lvl="3"/>
            <a:r>
              <a:rPr lang="en-IN" sz="2400" i="0" dirty="0">
                <a:solidFill>
                  <a:srgbClr val="3D3D4E"/>
                </a:solidFill>
                <a:effectLst/>
              </a:rPr>
              <a:t>Ingress</a:t>
            </a:r>
            <a:endParaRPr lang="en-US" sz="2400" i="0" dirty="0">
              <a:solidFill>
                <a:srgbClr val="3D3D4E"/>
              </a:solidFill>
              <a:effectLst/>
            </a:endParaRPr>
          </a:p>
          <a:p>
            <a:pPr lvl="3"/>
            <a:r>
              <a:rPr lang="en-US" sz="2400" dirty="0">
                <a:solidFill>
                  <a:srgbClr val="3D3D4E"/>
                </a:solidFill>
              </a:rPr>
              <a:t>Egress</a:t>
            </a:r>
            <a:endParaRPr lang="en-IN" sz="2400" dirty="0"/>
          </a:p>
        </p:txBody>
      </p:sp>
    </p:spTree>
    <p:extLst>
      <p:ext uri="{BB962C8B-B14F-4D97-AF65-F5344CB8AC3E}">
        <p14:creationId xmlns:p14="http://schemas.microsoft.com/office/powerpoint/2010/main" val="60519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F52F-6680-8A1C-1B42-DDBC9F9AE5DF}"/>
              </a:ext>
            </a:extLst>
          </p:cNvPr>
          <p:cNvSpPr>
            <a:spLocks noGrp="1"/>
          </p:cNvSpPr>
          <p:nvPr>
            <p:ph type="title"/>
          </p:nvPr>
        </p:nvSpPr>
        <p:spPr/>
        <p:txBody>
          <a:bodyPr/>
          <a:lstStyle/>
          <a:p>
            <a:r>
              <a:rPr lang="en-IN" dirty="0"/>
              <a:t>Steps for System Design	</a:t>
            </a:r>
          </a:p>
        </p:txBody>
      </p:sp>
      <p:sp>
        <p:nvSpPr>
          <p:cNvPr id="3" name="Content Placeholder 2">
            <a:extLst>
              <a:ext uri="{FF2B5EF4-FFF2-40B4-BE49-F238E27FC236}">
                <a16:creationId xmlns:a16="http://schemas.microsoft.com/office/drawing/2014/main" id="{4C1FC7B3-F505-21D0-96EB-94FCC99F9832}"/>
              </a:ext>
            </a:extLst>
          </p:cNvPr>
          <p:cNvSpPr>
            <a:spLocks noGrp="1"/>
          </p:cNvSpPr>
          <p:nvPr>
            <p:ph idx="1"/>
          </p:nvPr>
        </p:nvSpPr>
        <p:spPr/>
        <p:txBody>
          <a:bodyPr>
            <a:normAutofit fontScale="92500" lnSpcReduction="10000"/>
          </a:bodyPr>
          <a:lstStyle/>
          <a:p>
            <a:pPr algn="l"/>
            <a:r>
              <a:rPr lang="en-IN" b="1" i="0" dirty="0">
                <a:effectLst/>
                <a:latin typeface="var(--font-family-heading-lesson-markdown)"/>
              </a:rPr>
              <a:t>Data Flow</a:t>
            </a:r>
          </a:p>
          <a:p>
            <a:pPr lvl="1"/>
            <a:r>
              <a:rPr lang="en-US" dirty="0">
                <a:solidFill>
                  <a:srgbClr val="3D3D4E"/>
                </a:solidFill>
                <a:latin typeface="Droid Serif"/>
              </a:rPr>
              <a:t>D</a:t>
            </a:r>
            <a:r>
              <a:rPr lang="en-US" b="0" i="0" dirty="0">
                <a:solidFill>
                  <a:srgbClr val="3D3D4E"/>
                </a:solidFill>
                <a:effectLst/>
                <a:latin typeface="Droid Serif"/>
              </a:rPr>
              <a:t>ata model and how data will flow between the different components</a:t>
            </a:r>
          </a:p>
          <a:p>
            <a:pPr lvl="1"/>
            <a:r>
              <a:rPr lang="en-US" dirty="0">
                <a:solidFill>
                  <a:srgbClr val="3D3D4E"/>
                </a:solidFill>
                <a:latin typeface="Droid Serif"/>
              </a:rPr>
              <a:t>Selecting a database system is also part of this</a:t>
            </a:r>
          </a:p>
          <a:p>
            <a:pPr lvl="2"/>
            <a:r>
              <a:rPr lang="en-US" i="0" dirty="0">
                <a:effectLst/>
                <a:latin typeface="var(--font-family-heading-lesson-markdown)"/>
              </a:rPr>
              <a:t> Relational Databases: </a:t>
            </a:r>
          </a:p>
          <a:p>
            <a:pPr lvl="3"/>
            <a:r>
              <a:rPr lang="en-US" i="0" dirty="0">
                <a:effectLst/>
                <a:latin typeface="var(--font-family-heading-lesson-markdown)"/>
              </a:rPr>
              <a:t>Relational databases store data in the form of tables linked together in the form of primary and foreign keys. </a:t>
            </a:r>
          </a:p>
          <a:p>
            <a:pPr lvl="3"/>
            <a:r>
              <a:rPr lang="en-US" i="0" dirty="0">
                <a:effectLst/>
                <a:latin typeface="var(--font-family-heading-lesson-markdown)"/>
              </a:rPr>
              <a:t>Good choice if:</a:t>
            </a:r>
          </a:p>
          <a:p>
            <a:pPr lvl="4"/>
            <a:r>
              <a:rPr lang="en-US" dirty="0">
                <a:latin typeface="var(--font-family-heading-lesson-markdown)"/>
              </a:rPr>
              <a:t>We</a:t>
            </a:r>
            <a:r>
              <a:rPr lang="en-US" i="0" dirty="0">
                <a:effectLst/>
                <a:latin typeface="var(--font-family-heading-lesson-markdown)"/>
              </a:rPr>
              <a:t>’re building the first version of our system and aren’t completely sure about the data access patterns</a:t>
            </a:r>
          </a:p>
          <a:p>
            <a:pPr lvl="4"/>
            <a:r>
              <a:rPr lang="en-US" dirty="0">
                <a:latin typeface="var(--font-family-heading-lesson-markdown)"/>
              </a:rPr>
              <a:t>We</a:t>
            </a:r>
            <a:r>
              <a:rPr lang="en-US" i="0" dirty="0">
                <a:effectLst/>
                <a:latin typeface="var(--font-family-heading-lesson-markdown)"/>
              </a:rPr>
              <a:t> want to maintain zero data redundancy.</a:t>
            </a:r>
          </a:p>
          <a:p>
            <a:pPr lvl="2"/>
            <a:r>
              <a:rPr lang="en-US" i="0" dirty="0">
                <a:effectLst/>
                <a:latin typeface="var(--font-family-heading-lesson-markdown)"/>
              </a:rPr>
              <a:t> NoSQL Databases:  Select when our data model has no fixed schema.</a:t>
            </a:r>
          </a:p>
          <a:p>
            <a:pPr lvl="2"/>
            <a:endParaRPr lang="en-US" i="0" dirty="0">
              <a:effectLst/>
              <a:latin typeface="var(--font-family-heading-lesson-markdown)"/>
            </a:endParaRPr>
          </a:p>
          <a:p>
            <a:pPr lvl="2"/>
            <a:r>
              <a:rPr lang="en-US" i="0" dirty="0">
                <a:effectLst/>
                <a:latin typeface="var(--font-family-heading-lesson-markdown)"/>
              </a:rPr>
              <a:t>Graph Databases:  Graph databases are a good idea when we have many many-to-many relationships.</a:t>
            </a:r>
            <a:endParaRPr lang="en-IN" i="0" dirty="0">
              <a:effectLst/>
              <a:latin typeface="var(--font-family-heading-lesson-markdown)"/>
            </a:endParaRPr>
          </a:p>
        </p:txBody>
      </p:sp>
    </p:spTree>
    <p:extLst>
      <p:ext uri="{BB962C8B-B14F-4D97-AF65-F5344CB8AC3E}">
        <p14:creationId xmlns:p14="http://schemas.microsoft.com/office/powerpoint/2010/main" val="830910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F52F-6680-8A1C-1B42-DDBC9F9AE5DF}"/>
              </a:ext>
            </a:extLst>
          </p:cNvPr>
          <p:cNvSpPr>
            <a:spLocks noGrp="1"/>
          </p:cNvSpPr>
          <p:nvPr>
            <p:ph type="title"/>
          </p:nvPr>
        </p:nvSpPr>
        <p:spPr/>
        <p:txBody>
          <a:bodyPr/>
          <a:lstStyle/>
          <a:p>
            <a:r>
              <a:rPr lang="en-IN" dirty="0"/>
              <a:t>Steps for System Design	</a:t>
            </a:r>
          </a:p>
        </p:txBody>
      </p:sp>
      <p:sp>
        <p:nvSpPr>
          <p:cNvPr id="3" name="Content Placeholder 2">
            <a:extLst>
              <a:ext uri="{FF2B5EF4-FFF2-40B4-BE49-F238E27FC236}">
                <a16:creationId xmlns:a16="http://schemas.microsoft.com/office/drawing/2014/main" id="{4C1FC7B3-F505-21D0-96EB-94FCC99F9832}"/>
              </a:ext>
            </a:extLst>
          </p:cNvPr>
          <p:cNvSpPr>
            <a:spLocks noGrp="1"/>
          </p:cNvSpPr>
          <p:nvPr>
            <p:ph idx="1"/>
          </p:nvPr>
        </p:nvSpPr>
        <p:spPr/>
        <p:txBody>
          <a:bodyPr>
            <a:normAutofit/>
          </a:bodyPr>
          <a:lstStyle/>
          <a:p>
            <a:pPr algn="l"/>
            <a:r>
              <a:rPr lang="en-IN" b="1" i="0" dirty="0">
                <a:effectLst/>
                <a:latin typeface="var(--font-family-heading-lesson-markdown)"/>
              </a:rPr>
              <a:t>High-level Component design</a:t>
            </a:r>
          </a:p>
          <a:p>
            <a:pPr lvl="1"/>
            <a:r>
              <a:rPr lang="en-US" dirty="0">
                <a:solidFill>
                  <a:srgbClr val="3D3D4E"/>
                </a:solidFill>
                <a:latin typeface="Droid Serif"/>
              </a:rPr>
              <a:t>Can’t d</a:t>
            </a:r>
            <a:r>
              <a:rPr lang="en-US" b="0" i="0" dirty="0">
                <a:solidFill>
                  <a:srgbClr val="3D3D4E"/>
                </a:solidFill>
                <a:effectLst/>
                <a:latin typeface="Droid Serif"/>
              </a:rPr>
              <a:t>esign an entire system in one go.</a:t>
            </a:r>
          </a:p>
          <a:p>
            <a:pPr lvl="1"/>
            <a:r>
              <a:rPr lang="en-US" i="0" dirty="0">
                <a:effectLst/>
                <a:latin typeface="var(--font-family-heading-lesson-markdown)"/>
              </a:rPr>
              <a:t>Split it into major high-level components and then those into a detailed design based on requirements.</a:t>
            </a:r>
          </a:p>
          <a:p>
            <a:pPr marL="457200" lvl="1" indent="0">
              <a:buNone/>
            </a:pPr>
            <a:endParaRPr lang="en-US" dirty="0">
              <a:solidFill>
                <a:srgbClr val="3D3D4E"/>
              </a:solidFill>
              <a:latin typeface="Droid Serif"/>
            </a:endParaRPr>
          </a:p>
          <a:p>
            <a:pPr marL="457200" lvl="1" indent="0">
              <a:buNone/>
            </a:pPr>
            <a:r>
              <a:rPr lang="en-US" b="0" i="0" dirty="0">
                <a:solidFill>
                  <a:srgbClr val="3D3D4E"/>
                </a:solidFill>
                <a:effectLst/>
                <a:latin typeface="Droid Serif"/>
              </a:rPr>
              <a:t>Identify the main components of our system and how they are connected, don’t go into the details yet.</a:t>
            </a:r>
            <a:endParaRPr lang="en-IN" i="0" dirty="0">
              <a:effectLst/>
              <a:latin typeface="var(--font-family-heading-lesson-markdown)"/>
            </a:endParaRPr>
          </a:p>
        </p:txBody>
      </p:sp>
      <p:pic>
        <p:nvPicPr>
          <p:cNvPr id="5" name="Picture 4">
            <a:extLst>
              <a:ext uri="{FF2B5EF4-FFF2-40B4-BE49-F238E27FC236}">
                <a16:creationId xmlns:a16="http://schemas.microsoft.com/office/drawing/2014/main" id="{5D973F93-D5CB-385B-5B0F-38245BC4ECA6}"/>
              </a:ext>
            </a:extLst>
          </p:cNvPr>
          <p:cNvPicPr>
            <a:picLocks noChangeAspect="1"/>
          </p:cNvPicPr>
          <p:nvPr/>
        </p:nvPicPr>
        <p:blipFill>
          <a:blip r:embed="rId3"/>
          <a:stretch>
            <a:fillRect/>
          </a:stretch>
        </p:blipFill>
        <p:spPr>
          <a:xfrm>
            <a:off x="4999224" y="4348073"/>
            <a:ext cx="4473021" cy="2509927"/>
          </a:xfrm>
          <a:prstGeom prst="rect">
            <a:avLst/>
          </a:prstGeom>
        </p:spPr>
      </p:pic>
    </p:spTree>
    <p:extLst>
      <p:ext uri="{BB962C8B-B14F-4D97-AF65-F5344CB8AC3E}">
        <p14:creationId xmlns:p14="http://schemas.microsoft.com/office/powerpoint/2010/main" val="163899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F52F-6680-8A1C-1B42-DDBC9F9AE5DF}"/>
              </a:ext>
            </a:extLst>
          </p:cNvPr>
          <p:cNvSpPr>
            <a:spLocks noGrp="1"/>
          </p:cNvSpPr>
          <p:nvPr>
            <p:ph type="title"/>
          </p:nvPr>
        </p:nvSpPr>
        <p:spPr/>
        <p:txBody>
          <a:bodyPr/>
          <a:lstStyle/>
          <a:p>
            <a:r>
              <a:rPr lang="en-IN" dirty="0"/>
              <a:t>Steps for System Design	</a:t>
            </a:r>
          </a:p>
        </p:txBody>
      </p:sp>
      <p:sp>
        <p:nvSpPr>
          <p:cNvPr id="3" name="Content Placeholder 2">
            <a:extLst>
              <a:ext uri="{FF2B5EF4-FFF2-40B4-BE49-F238E27FC236}">
                <a16:creationId xmlns:a16="http://schemas.microsoft.com/office/drawing/2014/main" id="{4C1FC7B3-F505-21D0-96EB-94FCC99F9832}"/>
              </a:ext>
            </a:extLst>
          </p:cNvPr>
          <p:cNvSpPr>
            <a:spLocks noGrp="1"/>
          </p:cNvSpPr>
          <p:nvPr>
            <p:ph idx="1"/>
          </p:nvPr>
        </p:nvSpPr>
        <p:spPr/>
        <p:txBody>
          <a:bodyPr>
            <a:normAutofit/>
          </a:bodyPr>
          <a:lstStyle/>
          <a:p>
            <a:pPr algn="l"/>
            <a:r>
              <a:rPr lang="en-IN" b="1" i="0" dirty="0">
                <a:effectLst/>
                <a:latin typeface="var(--font-family-heading-lesson-markdown)"/>
              </a:rPr>
              <a:t>Detailed design</a:t>
            </a:r>
          </a:p>
          <a:p>
            <a:pPr lvl="1"/>
            <a:r>
              <a:rPr lang="en-US" b="0" i="0" dirty="0">
                <a:solidFill>
                  <a:srgbClr val="3D3D4E"/>
                </a:solidFill>
                <a:effectLst/>
                <a:latin typeface="Droid Serif"/>
              </a:rPr>
              <a:t>We want to start by analyzing the different approaches to solving a given problem and the pros/cons of each potential solution.</a:t>
            </a:r>
          </a:p>
          <a:p>
            <a:pPr lvl="1"/>
            <a:r>
              <a:rPr lang="en-US" dirty="0">
                <a:solidFill>
                  <a:srgbClr val="3D3D4E"/>
                </a:solidFill>
                <a:latin typeface="Droid Serif"/>
              </a:rPr>
              <a:t>Do tradeoff analysis at this stage considering :</a:t>
            </a:r>
          </a:p>
          <a:p>
            <a:pPr lvl="2"/>
            <a:r>
              <a:rPr lang="en-US" i="0" dirty="0">
                <a:effectLst/>
                <a:latin typeface="var(--font-family-heading-lesson-markdown)"/>
              </a:rPr>
              <a:t>How much data do we need to cache to speed up the response time?</a:t>
            </a:r>
          </a:p>
          <a:p>
            <a:pPr lvl="2"/>
            <a:r>
              <a:rPr lang="en-US" i="0" dirty="0">
                <a:effectLst/>
                <a:latin typeface="var(--font-family-heading-lesson-markdown)"/>
              </a:rPr>
              <a:t>Where should we need to use load-balancer?</a:t>
            </a:r>
          </a:p>
          <a:p>
            <a:pPr lvl="2"/>
            <a:r>
              <a:rPr lang="en-US" i="0" dirty="0">
                <a:effectLst/>
                <a:latin typeface="var(--font-family-heading-lesson-markdown)"/>
              </a:rPr>
              <a:t>Do w need to partition data to distribute to multiple databases?</a:t>
            </a:r>
            <a:endParaRPr lang="en-IN" i="0" dirty="0">
              <a:effectLst/>
              <a:latin typeface="var(--font-family-heading-lesson-markdown)"/>
            </a:endParaRPr>
          </a:p>
        </p:txBody>
      </p:sp>
    </p:spTree>
    <p:extLst>
      <p:ext uri="{BB962C8B-B14F-4D97-AF65-F5344CB8AC3E}">
        <p14:creationId xmlns:p14="http://schemas.microsoft.com/office/powerpoint/2010/main" val="2912736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F52F-6680-8A1C-1B42-DDBC9F9AE5DF}"/>
              </a:ext>
            </a:extLst>
          </p:cNvPr>
          <p:cNvSpPr>
            <a:spLocks noGrp="1"/>
          </p:cNvSpPr>
          <p:nvPr>
            <p:ph type="title"/>
          </p:nvPr>
        </p:nvSpPr>
        <p:spPr/>
        <p:txBody>
          <a:bodyPr/>
          <a:lstStyle/>
          <a:p>
            <a:r>
              <a:rPr lang="en-IN" dirty="0"/>
              <a:t>Steps for System Design	</a:t>
            </a:r>
          </a:p>
        </p:txBody>
      </p:sp>
      <p:sp>
        <p:nvSpPr>
          <p:cNvPr id="3" name="Content Placeholder 2">
            <a:extLst>
              <a:ext uri="{FF2B5EF4-FFF2-40B4-BE49-F238E27FC236}">
                <a16:creationId xmlns:a16="http://schemas.microsoft.com/office/drawing/2014/main" id="{4C1FC7B3-F505-21D0-96EB-94FCC99F9832}"/>
              </a:ext>
            </a:extLst>
          </p:cNvPr>
          <p:cNvSpPr>
            <a:spLocks noGrp="1"/>
          </p:cNvSpPr>
          <p:nvPr>
            <p:ph idx="1"/>
          </p:nvPr>
        </p:nvSpPr>
        <p:spPr/>
        <p:txBody>
          <a:bodyPr>
            <a:normAutofit/>
          </a:bodyPr>
          <a:lstStyle/>
          <a:p>
            <a:pPr algn="l"/>
            <a:r>
              <a:rPr lang="en-IN" b="1" i="0" dirty="0">
                <a:effectLst/>
                <a:latin typeface="var(--font-family-heading-lesson-markdown)"/>
              </a:rPr>
              <a:t>Identify and resolve bottlenecks</a:t>
            </a:r>
          </a:p>
          <a:p>
            <a:pPr lvl="1"/>
            <a:r>
              <a:rPr lang="en-US" b="0" i="0" dirty="0">
                <a:solidFill>
                  <a:srgbClr val="3D3D4E"/>
                </a:solidFill>
                <a:effectLst/>
                <a:latin typeface="Droid Serif"/>
              </a:rPr>
              <a:t>Bottlenecks can include anything from traffic, data, storage, availability, redundancy, back-up, etc.</a:t>
            </a:r>
          </a:p>
          <a:p>
            <a:pPr lvl="1"/>
            <a:r>
              <a:rPr lang="en-US" dirty="0">
                <a:solidFill>
                  <a:srgbClr val="3D3D4E"/>
                </a:solidFill>
                <a:latin typeface="Droid Serif"/>
              </a:rPr>
              <a:t>Consider below questions:</a:t>
            </a:r>
          </a:p>
          <a:p>
            <a:pPr lvl="2"/>
            <a:r>
              <a:rPr lang="en-US" i="0" dirty="0">
                <a:effectLst/>
                <a:latin typeface="var(--font-family-heading-lesson-markdown)"/>
              </a:rPr>
              <a:t>Is there a single point of failure in this system? How do we remove it?</a:t>
            </a:r>
          </a:p>
          <a:p>
            <a:pPr lvl="2"/>
            <a:r>
              <a:rPr lang="en-US" i="0" dirty="0">
                <a:effectLst/>
                <a:latin typeface="var(--font-family-heading-lesson-markdown)"/>
              </a:rPr>
              <a:t>Do you have enough data replicas to serve the user in case you lose a few servers?</a:t>
            </a:r>
          </a:p>
          <a:p>
            <a:pPr lvl="2"/>
            <a:r>
              <a:rPr lang="en-US" i="0" dirty="0">
                <a:effectLst/>
                <a:latin typeface="var(--font-family-heading-lesson-markdown)"/>
              </a:rPr>
              <a:t>Do we have enough copies of our services to prevent shutdown?</a:t>
            </a:r>
          </a:p>
          <a:p>
            <a:pPr lvl="2"/>
            <a:endParaRPr lang="en-IN" i="0" dirty="0">
              <a:effectLst/>
              <a:latin typeface="var(--font-family-heading-lesson-markdown)"/>
            </a:endParaRPr>
          </a:p>
        </p:txBody>
      </p:sp>
    </p:spTree>
    <p:extLst>
      <p:ext uri="{BB962C8B-B14F-4D97-AF65-F5344CB8AC3E}">
        <p14:creationId xmlns:p14="http://schemas.microsoft.com/office/powerpoint/2010/main" val="305056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F3B9-A752-061B-18E7-CAD8F5482DEE}"/>
              </a:ext>
            </a:extLst>
          </p:cNvPr>
          <p:cNvSpPr>
            <a:spLocks noGrp="1"/>
          </p:cNvSpPr>
          <p:nvPr>
            <p:ph type="title"/>
          </p:nvPr>
        </p:nvSpPr>
        <p:spPr/>
        <p:txBody>
          <a:bodyPr>
            <a:normAutofit/>
          </a:bodyPr>
          <a:lstStyle/>
          <a:p>
            <a:r>
              <a:rPr lang="en-IN" sz="4000" dirty="0"/>
              <a:t>What is System Design?</a:t>
            </a:r>
          </a:p>
        </p:txBody>
      </p:sp>
      <p:sp>
        <p:nvSpPr>
          <p:cNvPr id="3" name="Content Placeholder 2">
            <a:extLst>
              <a:ext uri="{FF2B5EF4-FFF2-40B4-BE49-F238E27FC236}">
                <a16:creationId xmlns:a16="http://schemas.microsoft.com/office/drawing/2014/main" id="{74C3D92B-0D26-FBFC-EE7D-9A686B7F651C}"/>
              </a:ext>
            </a:extLst>
          </p:cNvPr>
          <p:cNvSpPr>
            <a:spLocks noGrp="1"/>
          </p:cNvSpPr>
          <p:nvPr>
            <p:ph idx="1"/>
          </p:nvPr>
        </p:nvSpPr>
        <p:spPr/>
        <p:txBody>
          <a:bodyPr>
            <a:normAutofit/>
          </a:bodyPr>
          <a:lstStyle/>
          <a:p>
            <a:r>
              <a:rPr lang="en-US" sz="1600" b="0" i="0" dirty="0">
                <a:solidFill>
                  <a:srgbClr val="3D3D4E"/>
                </a:solidFill>
                <a:effectLst/>
              </a:rPr>
              <a:t>Process of defining the architecture, interfaces, and data for a system that satisfies specific requirements.</a:t>
            </a:r>
          </a:p>
          <a:p>
            <a:r>
              <a:rPr lang="en-US" sz="1600" dirty="0"/>
              <a:t>Meets the needs of our business or organization through coherent and efficient systems.</a:t>
            </a:r>
          </a:p>
          <a:p>
            <a:r>
              <a:rPr lang="en-US" sz="1600" dirty="0"/>
              <a:t>Once we get requirements of our system, next step is to translate it into technical specifications, so we can start constructing.</a:t>
            </a:r>
          </a:p>
          <a:p>
            <a:endParaRPr lang="en-IN" sz="1600" dirty="0"/>
          </a:p>
        </p:txBody>
      </p:sp>
    </p:spTree>
    <p:extLst>
      <p:ext uri="{BB962C8B-B14F-4D97-AF65-F5344CB8AC3E}">
        <p14:creationId xmlns:p14="http://schemas.microsoft.com/office/powerpoint/2010/main" val="147000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8266-5E58-056A-AB41-7473100788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1B1BE7-A286-5554-AC6F-9BE008630C4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9259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92D7-86AF-51AA-DD39-58A313703FD6}"/>
              </a:ext>
            </a:extLst>
          </p:cNvPr>
          <p:cNvSpPr>
            <a:spLocks noGrp="1"/>
          </p:cNvSpPr>
          <p:nvPr>
            <p:ph type="title"/>
          </p:nvPr>
        </p:nvSpPr>
        <p:spPr/>
        <p:txBody>
          <a:bodyPr/>
          <a:lstStyle/>
          <a:p>
            <a:r>
              <a:rPr lang="en-IN" dirty="0"/>
              <a:t>System Design: Design Methods</a:t>
            </a:r>
          </a:p>
        </p:txBody>
      </p:sp>
      <p:sp>
        <p:nvSpPr>
          <p:cNvPr id="3" name="Content Placeholder 2">
            <a:extLst>
              <a:ext uri="{FF2B5EF4-FFF2-40B4-BE49-F238E27FC236}">
                <a16:creationId xmlns:a16="http://schemas.microsoft.com/office/drawing/2014/main" id="{74B99078-8760-51DD-DBA9-67E72BBBC458}"/>
              </a:ext>
            </a:extLst>
          </p:cNvPr>
          <p:cNvSpPr>
            <a:spLocks noGrp="1"/>
          </p:cNvSpPr>
          <p:nvPr>
            <p:ph idx="1"/>
          </p:nvPr>
        </p:nvSpPr>
        <p:spPr/>
        <p:txBody>
          <a:bodyPr/>
          <a:lstStyle/>
          <a:p>
            <a:pPr marL="0" indent="0">
              <a:buNone/>
            </a:pPr>
            <a:r>
              <a:rPr lang="en-US" dirty="0"/>
              <a:t>Design methods are</a:t>
            </a:r>
          </a:p>
          <a:p>
            <a:pPr lvl="1"/>
            <a:r>
              <a:rPr lang="en-US" dirty="0"/>
              <a:t>Architectural design: describes the views, models, behavior, and infrastructure of a system.</a:t>
            </a:r>
          </a:p>
          <a:p>
            <a:pPr lvl="1"/>
            <a:r>
              <a:rPr lang="en-US" dirty="0"/>
              <a:t>Logical design: represents the data flow and inputs/outputs of a system.</a:t>
            </a:r>
          </a:p>
          <a:p>
            <a:pPr lvl="1"/>
            <a:r>
              <a:rPr lang="en-US" dirty="0"/>
              <a:t>Physical design: includes how users can add information, how a system represents information to users, and how data is modeled/stored.</a:t>
            </a:r>
            <a:endParaRPr lang="en-IN" dirty="0"/>
          </a:p>
        </p:txBody>
      </p:sp>
    </p:spTree>
    <p:extLst>
      <p:ext uri="{BB962C8B-B14F-4D97-AF65-F5344CB8AC3E}">
        <p14:creationId xmlns:p14="http://schemas.microsoft.com/office/powerpoint/2010/main" val="1797709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92D7-86AF-51AA-DD39-58A313703FD6}"/>
              </a:ext>
            </a:extLst>
          </p:cNvPr>
          <p:cNvSpPr>
            <a:spLocks noGrp="1"/>
          </p:cNvSpPr>
          <p:nvPr>
            <p:ph type="title"/>
          </p:nvPr>
        </p:nvSpPr>
        <p:spPr/>
        <p:txBody>
          <a:bodyPr/>
          <a:lstStyle/>
          <a:p>
            <a:r>
              <a:rPr lang="en-IN" dirty="0"/>
              <a:t>System Design: Kinds of System</a:t>
            </a:r>
          </a:p>
        </p:txBody>
      </p:sp>
      <p:sp>
        <p:nvSpPr>
          <p:cNvPr id="3" name="Content Placeholder 2">
            <a:extLst>
              <a:ext uri="{FF2B5EF4-FFF2-40B4-BE49-F238E27FC236}">
                <a16:creationId xmlns:a16="http://schemas.microsoft.com/office/drawing/2014/main" id="{74B99078-8760-51DD-DBA9-67E72BBBC458}"/>
              </a:ext>
            </a:extLst>
          </p:cNvPr>
          <p:cNvSpPr>
            <a:spLocks noGrp="1"/>
          </p:cNvSpPr>
          <p:nvPr>
            <p:ph idx="1"/>
          </p:nvPr>
        </p:nvSpPr>
        <p:spPr/>
        <p:txBody>
          <a:bodyPr/>
          <a:lstStyle/>
          <a:p>
            <a:r>
              <a:rPr lang="en-IN" dirty="0"/>
              <a:t>Horizontally Scaled</a:t>
            </a:r>
          </a:p>
          <a:p>
            <a:r>
              <a:rPr lang="en-IN" dirty="0"/>
              <a:t>Vertically Scaled </a:t>
            </a:r>
          </a:p>
          <a:p>
            <a:r>
              <a:rPr lang="en-IN" dirty="0"/>
              <a:t>Monolithic Applications</a:t>
            </a:r>
          </a:p>
          <a:p>
            <a:r>
              <a:rPr lang="en-IN" dirty="0"/>
              <a:t>Microservices</a:t>
            </a:r>
          </a:p>
        </p:txBody>
      </p:sp>
    </p:spTree>
    <p:extLst>
      <p:ext uri="{BB962C8B-B14F-4D97-AF65-F5344CB8AC3E}">
        <p14:creationId xmlns:p14="http://schemas.microsoft.com/office/powerpoint/2010/main" val="264271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92D7-86AF-51AA-DD39-58A313703FD6}"/>
              </a:ext>
            </a:extLst>
          </p:cNvPr>
          <p:cNvSpPr>
            <a:spLocks noGrp="1"/>
          </p:cNvSpPr>
          <p:nvPr>
            <p:ph type="title"/>
          </p:nvPr>
        </p:nvSpPr>
        <p:spPr/>
        <p:txBody>
          <a:bodyPr/>
          <a:lstStyle/>
          <a:p>
            <a:pPr marL="0" indent="0">
              <a:buNone/>
            </a:pPr>
            <a:r>
              <a:rPr lang="en-US" dirty="0"/>
              <a:t>Design Methods</a:t>
            </a:r>
          </a:p>
        </p:txBody>
      </p:sp>
      <p:sp>
        <p:nvSpPr>
          <p:cNvPr id="3" name="Content Placeholder 2">
            <a:extLst>
              <a:ext uri="{FF2B5EF4-FFF2-40B4-BE49-F238E27FC236}">
                <a16:creationId xmlns:a16="http://schemas.microsoft.com/office/drawing/2014/main" id="{74B99078-8760-51DD-DBA9-67E72BBBC458}"/>
              </a:ext>
            </a:extLst>
          </p:cNvPr>
          <p:cNvSpPr>
            <a:spLocks noGrp="1"/>
          </p:cNvSpPr>
          <p:nvPr>
            <p:ph idx="1"/>
          </p:nvPr>
        </p:nvSpPr>
        <p:spPr/>
        <p:txBody>
          <a:bodyPr/>
          <a:lstStyle/>
          <a:p>
            <a:pPr marL="0" indent="0">
              <a:buNone/>
            </a:pPr>
            <a:r>
              <a:rPr lang="en-US" dirty="0"/>
              <a:t>Design methods to satisfy our system’s requirements for :</a:t>
            </a:r>
          </a:p>
          <a:p>
            <a:pPr lvl="1"/>
            <a:r>
              <a:rPr lang="en-US" dirty="0">
                <a:solidFill>
                  <a:srgbClr val="3D3D4E"/>
                </a:solidFill>
                <a:latin typeface="Droid Serif"/>
              </a:rPr>
              <a:t>S</a:t>
            </a:r>
            <a:r>
              <a:rPr lang="en-US" b="0" i="0" dirty="0">
                <a:solidFill>
                  <a:srgbClr val="3D3D4E"/>
                </a:solidFill>
                <a:effectLst/>
                <a:latin typeface="Droid Serif"/>
              </a:rPr>
              <a:t>calability</a:t>
            </a:r>
          </a:p>
          <a:p>
            <a:pPr lvl="1"/>
            <a:r>
              <a:rPr lang="en-US" dirty="0">
                <a:solidFill>
                  <a:srgbClr val="3D3D4E"/>
                </a:solidFill>
                <a:latin typeface="Droid Serif"/>
              </a:rPr>
              <a:t>R</a:t>
            </a:r>
            <a:r>
              <a:rPr lang="en-US" b="0" i="0" dirty="0">
                <a:solidFill>
                  <a:srgbClr val="3D3D4E"/>
                </a:solidFill>
                <a:effectLst/>
                <a:latin typeface="Droid Serif"/>
              </a:rPr>
              <a:t>eliability</a:t>
            </a:r>
          </a:p>
          <a:p>
            <a:pPr lvl="1"/>
            <a:r>
              <a:rPr lang="en-US" dirty="0">
                <a:solidFill>
                  <a:srgbClr val="3D3D4E"/>
                </a:solidFill>
                <a:latin typeface="Droid Serif"/>
              </a:rPr>
              <a:t>S</a:t>
            </a:r>
            <a:r>
              <a:rPr lang="en-US" b="0" i="0" dirty="0">
                <a:solidFill>
                  <a:srgbClr val="3D3D4E"/>
                </a:solidFill>
                <a:effectLst/>
                <a:latin typeface="Droid Serif"/>
              </a:rPr>
              <a:t>ecurity</a:t>
            </a:r>
          </a:p>
          <a:p>
            <a:pPr lvl="1"/>
            <a:r>
              <a:rPr lang="en-US" dirty="0">
                <a:solidFill>
                  <a:srgbClr val="3D3D4E"/>
                </a:solidFill>
                <a:latin typeface="Droid Serif"/>
              </a:rPr>
              <a:t>P</a:t>
            </a:r>
            <a:r>
              <a:rPr lang="en-US" b="0" i="0" dirty="0">
                <a:solidFill>
                  <a:srgbClr val="3D3D4E"/>
                </a:solidFill>
                <a:effectLst/>
                <a:latin typeface="Droid Serif"/>
              </a:rPr>
              <a:t>erformance</a:t>
            </a:r>
          </a:p>
          <a:p>
            <a:pPr lvl="1"/>
            <a:r>
              <a:rPr lang="en-US" dirty="0">
                <a:solidFill>
                  <a:srgbClr val="3D3D4E"/>
                </a:solidFill>
                <a:latin typeface="Droid Serif"/>
              </a:rPr>
              <a:t>C</a:t>
            </a:r>
            <a:r>
              <a:rPr lang="en-US" b="0" i="0" dirty="0">
                <a:solidFill>
                  <a:srgbClr val="3D3D4E"/>
                </a:solidFill>
                <a:effectLst/>
                <a:latin typeface="Droid Serif"/>
              </a:rPr>
              <a:t>onsistency</a:t>
            </a:r>
            <a:endParaRPr lang="en-US" dirty="0"/>
          </a:p>
        </p:txBody>
      </p:sp>
    </p:spTree>
    <p:extLst>
      <p:ext uri="{BB962C8B-B14F-4D97-AF65-F5344CB8AC3E}">
        <p14:creationId xmlns:p14="http://schemas.microsoft.com/office/powerpoint/2010/main" val="308044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92D7-86AF-51AA-DD39-58A313703FD6}"/>
              </a:ext>
            </a:extLst>
          </p:cNvPr>
          <p:cNvSpPr>
            <a:spLocks noGrp="1"/>
          </p:cNvSpPr>
          <p:nvPr>
            <p:ph type="title"/>
          </p:nvPr>
        </p:nvSpPr>
        <p:spPr/>
        <p:txBody>
          <a:bodyPr/>
          <a:lstStyle/>
          <a:p>
            <a:pPr marL="0" indent="0">
              <a:buNone/>
            </a:pPr>
            <a:r>
              <a:rPr lang="en-US" dirty="0"/>
              <a:t>Scalable System</a:t>
            </a:r>
          </a:p>
        </p:txBody>
      </p:sp>
      <p:sp>
        <p:nvSpPr>
          <p:cNvPr id="3" name="Content Placeholder 2">
            <a:extLst>
              <a:ext uri="{FF2B5EF4-FFF2-40B4-BE49-F238E27FC236}">
                <a16:creationId xmlns:a16="http://schemas.microsoft.com/office/drawing/2014/main" id="{74B99078-8760-51DD-DBA9-67E72BBBC458}"/>
              </a:ext>
            </a:extLst>
          </p:cNvPr>
          <p:cNvSpPr>
            <a:spLocks noGrp="1"/>
          </p:cNvSpPr>
          <p:nvPr>
            <p:ph idx="1"/>
          </p:nvPr>
        </p:nvSpPr>
        <p:spPr/>
        <p:txBody>
          <a:bodyPr/>
          <a:lstStyle/>
          <a:p>
            <a:pPr marL="0" indent="0">
              <a:buNone/>
            </a:pPr>
            <a:r>
              <a:rPr lang="en-US" dirty="0"/>
              <a:t>Refers to application’s ability to handle and withstand an increased workload without sacrificing latency.</a:t>
            </a:r>
          </a:p>
          <a:p>
            <a:pPr marL="0" indent="0">
              <a:buNone/>
            </a:pPr>
            <a:r>
              <a:rPr lang="en-US" dirty="0"/>
              <a:t>Two ways to scale an application :</a:t>
            </a:r>
          </a:p>
          <a:p>
            <a:r>
              <a:rPr lang="en-US" dirty="0"/>
              <a:t>Horizontally</a:t>
            </a:r>
          </a:p>
          <a:p>
            <a:r>
              <a:rPr lang="en-US" dirty="0"/>
              <a:t>Vertically</a:t>
            </a:r>
          </a:p>
        </p:txBody>
      </p:sp>
    </p:spTree>
    <p:extLst>
      <p:ext uri="{BB962C8B-B14F-4D97-AF65-F5344CB8AC3E}">
        <p14:creationId xmlns:p14="http://schemas.microsoft.com/office/powerpoint/2010/main" val="264277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92D7-86AF-51AA-DD39-58A313703FD6}"/>
              </a:ext>
            </a:extLst>
          </p:cNvPr>
          <p:cNvSpPr>
            <a:spLocks noGrp="1"/>
          </p:cNvSpPr>
          <p:nvPr>
            <p:ph type="title"/>
          </p:nvPr>
        </p:nvSpPr>
        <p:spPr/>
        <p:txBody>
          <a:bodyPr/>
          <a:lstStyle/>
          <a:p>
            <a:pPr marL="0" indent="0">
              <a:buNone/>
            </a:pPr>
            <a:r>
              <a:rPr lang="en-US" dirty="0"/>
              <a:t>Scalable System</a:t>
            </a:r>
          </a:p>
        </p:txBody>
      </p:sp>
      <p:sp>
        <p:nvSpPr>
          <p:cNvPr id="3" name="Content Placeholder 2">
            <a:extLst>
              <a:ext uri="{FF2B5EF4-FFF2-40B4-BE49-F238E27FC236}">
                <a16:creationId xmlns:a16="http://schemas.microsoft.com/office/drawing/2014/main" id="{74B99078-8760-51DD-DBA9-67E72BBBC458}"/>
              </a:ext>
            </a:extLst>
          </p:cNvPr>
          <p:cNvSpPr>
            <a:spLocks noGrp="1"/>
          </p:cNvSpPr>
          <p:nvPr>
            <p:ph idx="1"/>
          </p:nvPr>
        </p:nvSpPr>
        <p:spPr/>
        <p:txBody>
          <a:bodyPr>
            <a:normAutofit/>
          </a:bodyPr>
          <a:lstStyle/>
          <a:p>
            <a:pPr marL="0" indent="0">
              <a:buNone/>
            </a:pPr>
            <a:r>
              <a:rPr lang="en-US" sz="2400" dirty="0"/>
              <a:t>Horizontal  Scaling</a:t>
            </a:r>
          </a:p>
          <a:p>
            <a:pPr marL="0" indent="0">
              <a:buNone/>
            </a:pPr>
            <a:r>
              <a:rPr lang="en-US" sz="2400" dirty="0"/>
              <a:t>	- Adding more hardware to the existing hardware resource pool.</a:t>
            </a:r>
          </a:p>
          <a:p>
            <a:pPr marL="0" indent="0">
              <a:buNone/>
            </a:pPr>
            <a:r>
              <a:rPr lang="en-US" sz="2400" dirty="0"/>
              <a:t>	- Increases the computation power of the system as a whole</a:t>
            </a:r>
          </a:p>
          <a:p>
            <a:pPr marL="0" indent="0">
              <a:buNone/>
            </a:pPr>
            <a:r>
              <a:rPr lang="en-US" sz="2400" dirty="0"/>
              <a:t>	</a:t>
            </a:r>
          </a:p>
          <a:p>
            <a:pPr marL="0" indent="0">
              <a:buNone/>
            </a:pPr>
            <a:r>
              <a:rPr lang="en-US" sz="2400" dirty="0"/>
              <a:t>Vertical Scaling</a:t>
            </a:r>
          </a:p>
          <a:p>
            <a:pPr marL="0" indent="0">
              <a:buNone/>
            </a:pPr>
            <a:r>
              <a:rPr lang="en-US" sz="2400" dirty="0"/>
              <a:t>	-</a:t>
            </a:r>
            <a:r>
              <a:rPr lang="en-US" sz="2400" dirty="0">
                <a:solidFill>
                  <a:srgbClr val="3D3D4E"/>
                </a:solidFill>
              </a:rPr>
              <a:t>A</a:t>
            </a:r>
            <a:r>
              <a:rPr lang="en-US" sz="2400" i="0" dirty="0">
                <a:solidFill>
                  <a:srgbClr val="3D3D4E"/>
                </a:solidFill>
                <a:effectLst/>
              </a:rPr>
              <a:t>dding more power to our server. </a:t>
            </a:r>
          </a:p>
          <a:p>
            <a:pPr marL="0" indent="0">
              <a:buNone/>
            </a:pPr>
            <a:r>
              <a:rPr lang="en-US" sz="2400" dirty="0">
                <a:solidFill>
                  <a:srgbClr val="3D3D4E"/>
                </a:solidFill>
              </a:rPr>
              <a:t>	-I</a:t>
            </a:r>
            <a:r>
              <a:rPr lang="en-US" sz="2400" b="0" i="0" dirty="0">
                <a:solidFill>
                  <a:srgbClr val="3D3D4E"/>
                </a:solidFill>
                <a:effectLst/>
              </a:rPr>
              <a:t>ncreases the power of the hardware running the application.</a:t>
            </a:r>
          </a:p>
          <a:p>
            <a:pPr marL="0" indent="0">
              <a:buNone/>
            </a:pPr>
            <a:endParaRPr lang="en-US" sz="2400" dirty="0">
              <a:solidFill>
                <a:srgbClr val="3D3D4E"/>
              </a:solidFill>
            </a:endParaRPr>
          </a:p>
          <a:p>
            <a:pPr marL="0" indent="0">
              <a:buNone/>
            </a:pPr>
            <a:endParaRPr lang="en-US" sz="2400" dirty="0"/>
          </a:p>
        </p:txBody>
      </p:sp>
      <p:pic>
        <p:nvPicPr>
          <p:cNvPr id="5" name="Picture 4">
            <a:extLst>
              <a:ext uri="{FF2B5EF4-FFF2-40B4-BE49-F238E27FC236}">
                <a16:creationId xmlns:a16="http://schemas.microsoft.com/office/drawing/2014/main" id="{6C196523-B9A4-606D-46CF-F4FD98215611}"/>
              </a:ext>
            </a:extLst>
          </p:cNvPr>
          <p:cNvPicPr>
            <a:picLocks noChangeAspect="1"/>
          </p:cNvPicPr>
          <p:nvPr/>
        </p:nvPicPr>
        <p:blipFill>
          <a:blip r:embed="rId3"/>
          <a:stretch>
            <a:fillRect/>
          </a:stretch>
        </p:blipFill>
        <p:spPr>
          <a:xfrm>
            <a:off x="3359158" y="4972504"/>
            <a:ext cx="5473683" cy="1885496"/>
          </a:xfrm>
          <a:prstGeom prst="rect">
            <a:avLst/>
          </a:prstGeom>
        </p:spPr>
      </p:pic>
    </p:spTree>
    <p:extLst>
      <p:ext uri="{BB962C8B-B14F-4D97-AF65-F5344CB8AC3E}">
        <p14:creationId xmlns:p14="http://schemas.microsoft.com/office/powerpoint/2010/main" val="209905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B444-947A-4C7B-6465-3874029F7B38}"/>
              </a:ext>
            </a:extLst>
          </p:cNvPr>
          <p:cNvSpPr>
            <a:spLocks noGrp="1"/>
          </p:cNvSpPr>
          <p:nvPr>
            <p:ph type="title"/>
          </p:nvPr>
        </p:nvSpPr>
        <p:spPr/>
        <p:txBody>
          <a:bodyPr/>
          <a:lstStyle/>
          <a:p>
            <a:r>
              <a:rPr lang="en-IN" dirty="0"/>
              <a:t>Monolithic Applications</a:t>
            </a:r>
          </a:p>
        </p:txBody>
      </p:sp>
      <p:sp>
        <p:nvSpPr>
          <p:cNvPr id="3" name="Content Placeholder 2">
            <a:extLst>
              <a:ext uri="{FF2B5EF4-FFF2-40B4-BE49-F238E27FC236}">
                <a16:creationId xmlns:a16="http://schemas.microsoft.com/office/drawing/2014/main" id="{E48CBE1E-9A6C-28DF-9C44-1599B2CCB458}"/>
              </a:ext>
            </a:extLst>
          </p:cNvPr>
          <p:cNvSpPr>
            <a:spLocks noGrp="1"/>
          </p:cNvSpPr>
          <p:nvPr>
            <p:ph idx="1"/>
          </p:nvPr>
        </p:nvSpPr>
        <p:spPr/>
        <p:txBody>
          <a:bodyPr/>
          <a:lstStyle/>
          <a:p>
            <a:r>
              <a:rPr lang="en-IN" dirty="0"/>
              <a:t>Single Tiered applications</a:t>
            </a:r>
          </a:p>
          <a:p>
            <a:r>
              <a:rPr lang="en-IN" dirty="0"/>
              <a:t>Not Complex</a:t>
            </a:r>
          </a:p>
          <a:p>
            <a:r>
              <a:rPr lang="en-IN" dirty="0"/>
              <a:t>Have no duplication</a:t>
            </a:r>
          </a:p>
          <a:p>
            <a:r>
              <a:rPr lang="en-IN" dirty="0"/>
              <a:t>Faster procedure calls</a:t>
            </a:r>
          </a:p>
          <a:p>
            <a:endParaRPr lang="en-IN" dirty="0"/>
          </a:p>
        </p:txBody>
      </p:sp>
    </p:spTree>
    <p:extLst>
      <p:ext uri="{BB962C8B-B14F-4D97-AF65-F5344CB8AC3E}">
        <p14:creationId xmlns:p14="http://schemas.microsoft.com/office/powerpoint/2010/main" val="45853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97FE-6ED8-95F8-E479-1D96F46B4201}"/>
              </a:ext>
            </a:extLst>
          </p:cNvPr>
          <p:cNvSpPr>
            <a:spLocks noGrp="1"/>
          </p:cNvSpPr>
          <p:nvPr>
            <p:ph type="title"/>
          </p:nvPr>
        </p:nvSpPr>
        <p:spPr/>
        <p:txBody>
          <a:bodyPr/>
          <a:lstStyle/>
          <a:p>
            <a:r>
              <a:rPr lang="en-IN" dirty="0"/>
              <a:t>Microservices</a:t>
            </a:r>
          </a:p>
        </p:txBody>
      </p:sp>
      <p:sp>
        <p:nvSpPr>
          <p:cNvPr id="3" name="Content Placeholder 2">
            <a:extLst>
              <a:ext uri="{FF2B5EF4-FFF2-40B4-BE49-F238E27FC236}">
                <a16:creationId xmlns:a16="http://schemas.microsoft.com/office/drawing/2014/main" id="{898F7946-CE4C-C4C4-76D3-C32B4045086F}"/>
              </a:ext>
            </a:extLst>
          </p:cNvPr>
          <p:cNvSpPr>
            <a:spLocks noGrp="1"/>
          </p:cNvSpPr>
          <p:nvPr>
            <p:ph idx="1"/>
          </p:nvPr>
        </p:nvSpPr>
        <p:spPr/>
        <p:txBody>
          <a:bodyPr/>
          <a:lstStyle/>
          <a:p>
            <a:r>
              <a:rPr lang="en-US" b="0" i="0" dirty="0">
                <a:solidFill>
                  <a:srgbClr val="3D3D4E"/>
                </a:solidFill>
                <a:effectLst/>
                <a:latin typeface="Droid Serif"/>
              </a:rPr>
              <a:t>An architectural style that </a:t>
            </a:r>
            <a:r>
              <a:rPr lang="en-US" b="1" i="0" dirty="0">
                <a:solidFill>
                  <a:srgbClr val="3D3D4E"/>
                </a:solidFill>
                <a:effectLst/>
                <a:latin typeface="Droid Serif"/>
              </a:rPr>
              <a:t>structures an application using loosely coupled services</a:t>
            </a:r>
            <a:r>
              <a:rPr lang="en-US" b="0" i="0" dirty="0">
                <a:solidFill>
                  <a:srgbClr val="3D3D4E"/>
                </a:solidFill>
                <a:effectLst/>
                <a:latin typeface="Droid Serif"/>
              </a:rPr>
              <a:t>.</a:t>
            </a:r>
          </a:p>
          <a:p>
            <a:r>
              <a:rPr lang="en-US" dirty="0"/>
              <a:t>Divides a large application into a collection of separate, modular services.</a:t>
            </a:r>
          </a:p>
          <a:p>
            <a:r>
              <a:rPr lang="en-US" dirty="0">
                <a:solidFill>
                  <a:srgbClr val="3D3D4E"/>
                </a:solidFill>
                <a:latin typeface="Droid Serif"/>
              </a:rPr>
              <a:t>M</a:t>
            </a:r>
            <a:r>
              <a:rPr lang="en-US" b="0" i="0" dirty="0">
                <a:solidFill>
                  <a:srgbClr val="3D3D4E"/>
                </a:solidFill>
                <a:effectLst/>
                <a:latin typeface="Droid Serif"/>
              </a:rPr>
              <a:t>odules can be independently developed, deployed, and maintained.</a:t>
            </a:r>
            <a:endParaRPr lang="en-IN" dirty="0"/>
          </a:p>
        </p:txBody>
      </p:sp>
    </p:spTree>
    <p:extLst>
      <p:ext uri="{BB962C8B-B14F-4D97-AF65-F5344CB8AC3E}">
        <p14:creationId xmlns:p14="http://schemas.microsoft.com/office/powerpoint/2010/main" val="1117622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2775</Words>
  <Application>Microsoft Office PowerPoint</Application>
  <PresentationFormat>Widescreen</PresentationFormat>
  <Paragraphs>254</Paragraphs>
  <Slides>20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Droid Serif</vt:lpstr>
      <vt:lpstr>Google Sans</vt:lpstr>
      <vt:lpstr>var(--font-family-body-lesson-markdown,"Droid Serif")</vt:lpstr>
      <vt:lpstr>var(--font-family-heading-lesson-markdown)</vt:lpstr>
      <vt:lpstr>Office Theme</vt:lpstr>
      <vt:lpstr>System Design</vt:lpstr>
      <vt:lpstr>What is System Design?</vt:lpstr>
      <vt:lpstr>System Design: Design Methods</vt:lpstr>
      <vt:lpstr>System Design: Kinds of System</vt:lpstr>
      <vt:lpstr>Design Methods</vt:lpstr>
      <vt:lpstr>Scalable System</vt:lpstr>
      <vt:lpstr>Scalable System</vt:lpstr>
      <vt:lpstr>Monolithic Applications</vt:lpstr>
      <vt:lpstr>Microservices</vt:lpstr>
      <vt:lpstr>Other Fundamentals of System Design</vt:lpstr>
      <vt:lpstr>CAP theorem</vt:lpstr>
      <vt:lpstr>CAP theorem</vt:lpstr>
      <vt:lpstr>Databases</vt:lpstr>
      <vt:lpstr>Choosing Database</vt:lpstr>
      <vt:lpstr>Steps for System Design </vt:lpstr>
      <vt:lpstr>Steps for System Design </vt:lpstr>
      <vt:lpstr>Steps for System Design </vt:lpstr>
      <vt:lpstr>Steps for System Design </vt:lpstr>
      <vt:lpstr>Steps for System Design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Design</dc:title>
  <dc:creator>Prabhat Shahi</dc:creator>
  <cp:lastModifiedBy>Prabhat Shahi</cp:lastModifiedBy>
  <cp:revision>2</cp:revision>
  <dcterms:created xsi:type="dcterms:W3CDTF">2023-05-24T02:22:27Z</dcterms:created>
  <dcterms:modified xsi:type="dcterms:W3CDTF">2023-05-24T10:00:24Z</dcterms:modified>
</cp:coreProperties>
</file>