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81" r:id="rId8"/>
    <p:sldId id="261" r:id="rId9"/>
    <p:sldId id="282" r:id="rId10"/>
    <p:sldId id="262" r:id="rId11"/>
    <p:sldId id="283" r:id="rId12"/>
    <p:sldId id="264" r:id="rId13"/>
    <p:sldId id="266" r:id="rId14"/>
    <p:sldId id="267" r:id="rId15"/>
    <p:sldId id="268" r:id="rId16"/>
    <p:sldId id="265" r:id="rId17"/>
    <p:sldId id="269" r:id="rId18"/>
    <p:sldId id="280" r:id="rId19"/>
    <p:sldId id="275" r:id="rId20"/>
    <p:sldId id="270" r:id="rId21"/>
    <p:sldId id="271" r:id="rId22"/>
    <p:sldId id="284" r:id="rId23"/>
    <p:sldId id="276" r:id="rId24"/>
    <p:sldId id="272" r:id="rId25"/>
    <p:sldId id="277" r:id="rId26"/>
    <p:sldId id="278"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D4D380-6BE3-4538-8C7C-DBE8CC44D844}" v="6" dt="2023-11-14T15:36:19.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9" autoAdjust="0"/>
    <p:restoredTop sz="94689" autoAdjust="0"/>
  </p:normalViewPr>
  <p:slideViewPr>
    <p:cSldViewPr snapToGrid="0">
      <p:cViewPr>
        <p:scale>
          <a:sx n="125" d="100"/>
          <a:sy n="125" d="100"/>
        </p:scale>
        <p:origin x="468" y="3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it Mohal" userId="ad5a436fb529fd67" providerId="LiveId" clId="{99D4D380-6BE3-4538-8C7C-DBE8CC44D844}"/>
    <pc:docChg chg="custSel addSld modSld">
      <pc:chgData name="Prakit Mohal" userId="ad5a436fb529fd67" providerId="LiveId" clId="{99D4D380-6BE3-4538-8C7C-DBE8CC44D844}" dt="2023-11-14T15:38:12.025" v="615" actId="20577"/>
      <pc:docMkLst>
        <pc:docMk/>
      </pc:docMkLst>
      <pc:sldChg chg="modSp mod">
        <pc:chgData name="Prakit Mohal" userId="ad5a436fb529fd67" providerId="LiveId" clId="{99D4D380-6BE3-4538-8C7C-DBE8CC44D844}" dt="2023-11-14T15:11:33.994" v="3" actId="20577"/>
        <pc:sldMkLst>
          <pc:docMk/>
          <pc:sldMk cId="1789316110" sldId="256"/>
        </pc:sldMkLst>
        <pc:spChg chg="mod">
          <ac:chgData name="Prakit Mohal" userId="ad5a436fb529fd67" providerId="LiveId" clId="{99D4D380-6BE3-4538-8C7C-DBE8CC44D844}" dt="2023-11-14T15:11:33.994" v="3" actId="20577"/>
          <ac:spMkLst>
            <pc:docMk/>
            <pc:sldMk cId="1789316110" sldId="256"/>
            <ac:spMk id="3" creationId="{39ABE91E-28D1-BE41-7AC2-0F78A391FE2E}"/>
          </ac:spMkLst>
        </pc:spChg>
      </pc:sldChg>
      <pc:sldChg chg="modSp mod">
        <pc:chgData name="Prakit Mohal" userId="ad5a436fb529fd67" providerId="LiveId" clId="{99D4D380-6BE3-4538-8C7C-DBE8CC44D844}" dt="2023-11-14T15:12:02.110" v="32" actId="20577"/>
        <pc:sldMkLst>
          <pc:docMk/>
          <pc:sldMk cId="882607904" sldId="258"/>
        </pc:sldMkLst>
        <pc:spChg chg="mod">
          <ac:chgData name="Prakit Mohal" userId="ad5a436fb529fd67" providerId="LiveId" clId="{99D4D380-6BE3-4538-8C7C-DBE8CC44D844}" dt="2023-11-14T15:12:02.110" v="32" actId="20577"/>
          <ac:spMkLst>
            <pc:docMk/>
            <pc:sldMk cId="882607904" sldId="258"/>
            <ac:spMk id="3" creationId="{65E3D498-7525-6150-E558-C15CA219677A}"/>
          </ac:spMkLst>
        </pc:spChg>
      </pc:sldChg>
      <pc:sldChg chg="modSp mod">
        <pc:chgData name="Prakit Mohal" userId="ad5a436fb529fd67" providerId="LiveId" clId="{99D4D380-6BE3-4538-8C7C-DBE8CC44D844}" dt="2023-11-14T15:12:45.335" v="36" actId="33524"/>
        <pc:sldMkLst>
          <pc:docMk/>
          <pc:sldMk cId="3168676743" sldId="262"/>
        </pc:sldMkLst>
        <pc:spChg chg="mod">
          <ac:chgData name="Prakit Mohal" userId="ad5a436fb529fd67" providerId="LiveId" clId="{99D4D380-6BE3-4538-8C7C-DBE8CC44D844}" dt="2023-11-14T15:12:45.335" v="36" actId="33524"/>
          <ac:spMkLst>
            <pc:docMk/>
            <pc:sldMk cId="3168676743" sldId="262"/>
            <ac:spMk id="3" creationId="{D704A39F-7092-071C-91DA-70D1ACCF782E}"/>
          </ac:spMkLst>
        </pc:spChg>
      </pc:sldChg>
      <pc:sldChg chg="modSp mod">
        <pc:chgData name="Prakit Mohal" userId="ad5a436fb529fd67" providerId="LiveId" clId="{99D4D380-6BE3-4538-8C7C-DBE8CC44D844}" dt="2023-11-14T15:12:19.444" v="34" actId="33524"/>
        <pc:sldMkLst>
          <pc:docMk/>
          <pc:sldMk cId="4088508952" sldId="263"/>
        </pc:sldMkLst>
        <pc:spChg chg="mod">
          <ac:chgData name="Prakit Mohal" userId="ad5a436fb529fd67" providerId="LiveId" clId="{99D4D380-6BE3-4538-8C7C-DBE8CC44D844}" dt="2023-11-14T15:12:19.444" v="34" actId="33524"/>
          <ac:spMkLst>
            <pc:docMk/>
            <pc:sldMk cId="4088508952" sldId="263"/>
            <ac:spMk id="3" creationId="{2A146A77-96C0-3CF0-7508-03345A2CC082}"/>
          </ac:spMkLst>
        </pc:spChg>
      </pc:sldChg>
      <pc:sldChg chg="modSp mod">
        <pc:chgData name="Prakit Mohal" userId="ad5a436fb529fd67" providerId="LiveId" clId="{99D4D380-6BE3-4538-8C7C-DBE8CC44D844}" dt="2023-11-14T15:13:42.850" v="44" actId="33524"/>
        <pc:sldMkLst>
          <pc:docMk/>
          <pc:sldMk cId="770946732" sldId="264"/>
        </pc:sldMkLst>
        <pc:spChg chg="mod">
          <ac:chgData name="Prakit Mohal" userId="ad5a436fb529fd67" providerId="LiveId" clId="{99D4D380-6BE3-4538-8C7C-DBE8CC44D844}" dt="2023-11-14T15:13:42.850" v="44" actId="33524"/>
          <ac:spMkLst>
            <pc:docMk/>
            <pc:sldMk cId="770946732" sldId="264"/>
            <ac:spMk id="3" creationId="{434FB908-EDB6-0CE3-10C2-124CB2CEE514}"/>
          </ac:spMkLst>
        </pc:spChg>
      </pc:sldChg>
      <pc:sldChg chg="modSp mod">
        <pc:chgData name="Prakit Mohal" userId="ad5a436fb529fd67" providerId="LiveId" clId="{99D4D380-6BE3-4538-8C7C-DBE8CC44D844}" dt="2023-11-14T15:14:14.104" v="47" actId="27636"/>
        <pc:sldMkLst>
          <pc:docMk/>
          <pc:sldMk cId="1524317731" sldId="266"/>
        </pc:sldMkLst>
        <pc:spChg chg="mod">
          <ac:chgData name="Prakit Mohal" userId="ad5a436fb529fd67" providerId="LiveId" clId="{99D4D380-6BE3-4538-8C7C-DBE8CC44D844}" dt="2023-11-14T15:14:14.104" v="47" actId="27636"/>
          <ac:spMkLst>
            <pc:docMk/>
            <pc:sldMk cId="1524317731" sldId="266"/>
            <ac:spMk id="3" creationId="{9C1E3546-6835-0FF5-B33C-0A7E64A3F4FC}"/>
          </ac:spMkLst>
        </pc:spChg>
      </pc:sldChg>
      <pc:sldChg chg="modSp mod">
        <pc:chgData name="Prakit Mohal" userId="ad5a436fb529fd67" providerId="LiveId" clId="{99D4D380-6BE3-4538-8C7C-DBE8CC44D844}" dt="2023-11-14T15:14:22.069" v="48" actId="33524"/>
        <pc:sldMkLst>
          <pc:docMk/>
          <pc:sldMk cId="4004658624" sldId="267"/>
        </pc:sldMkLst>
        <pc:spChg chg="mod">
          <ac:chgData name="Prakit Mohal" userId="ad5a436fb529fd67" providerId="LiveId" clId="{99D4D380-6BE3-4538-8C7C-DBE8CC44D844}" dt="2023-11-14T15:14:22.069" v="48" actId="33524"/>
          <ac:spMkLst>
            <pc:docMk/>
            <pc:sldMk cId="4004658624" sldId="267"/>
            <ac:spMk id="3" creationId="{1434CDDD-99EF-828D-6A8D-D75A8F30B3AF}"/>
          </ac:spMkLst>
        </pc:spChg>
      </pc:sldChg>
      <pc:sldChg chg="modSp mod">
        <pc:chgData name="Prakit Mohal" userId="ad5a436fb529fd67" providerId="LiveId" clId="{99D4D380-6BE3-4538-8C7C-DBE8CC44D844}" dt="2023-11-14T15:38:12.025" v="615" actId="20577"/>
        <pc:sldMkLst>
          <pc:docMk/>
          <pc:sldMk cId="1457559676" sldId="268"/>
        </pc:sldMkLst>
        <pc:spChg chg="mod">
          <ac:chgData name="Prakit Mohal" userId="ad5a436fb529fd67" providerId="LiveId" clId="{99D4D380-6BE3-4538-8C7C-DBE8CC44D844}" dt="2023-11-14T15:38:12.025" v="615" actId="20577"/>
          <ac:spMkLst>
            <pc:docMk/>
            <pc:sldMk cId="1457559676" sldId="268"/>
            <ac:spMk id="3" creationId="{F3A94E41-F000-D385-1C8B-B5AA79EB7EDE}"/>
          </ac:spMkLst>
        </pc:spChg>
      </pc:sldChg>
      <pc:sldChg chg="modSp mod">
        <pc:chgData name="Prakit Mohal" userId="ad5a436fb529fd67" providerId="LiveId" clId="{99D4D380-6BE3-4538-8C7C-DBE8CC44D844}" dt="2023-11-14T15:16:34.974" v="71" actId="33524"/>
        <pc:sldMkLst>
          <pc:docMk/>
          <pc:sldMk cId="3707293796" sldId="270"/>
        </pc:sldMkLst>
        <pc:spChg chg="mod">
          <ac:chgData name="Prakit Mohal" userId="ad5a436fb529fd67" providerId="LiveId" clId="{99D4D380-6BE3-4538-8C7C-DBE8CC44D844}" dt="2023-11-14T15:16:34.974" v="71" actId="33524"/>
          <ac:spMkLst>
            <pc:docMk/>
            <pc:sldMk cId="3707293796" sldId="270"/>
            <ac:spMk id="3" creationId="{E0D6CFB2-11F3-95FC-410A-822D6E21AF43}"/>
          </ac:spMkLst>
        </pc:spChg>
      </pc:sldChg>
      <pc:sldChg chg="modSp mod">
        <pc:chgData name="Prakit Mohal" userId="ad5a436fb529fd67" providerId="LiveId" clId="{99D4D380-6BE3-4538-8C7C-DBE8CC44D844}" dt="2023-11-14T15:16:51.338" v="72" actId="33524"/>
        <pc:sldMkLst>
          <pc:docMk/>
          <pc:sldMk cId="4201927104" sldId="271"/>
        </pc:sldMkLst>
        <pc:spChg chg="mod">
          <ac:chgData name="Prakit Mohal" userId="ad5a436fb529fd67" providerId="LiveId" clId="{99D4D380-6BE3-4538-8C7C-DBE8CC44D844}" dt="2023-11-14T15:16:51.338" v="72" actId="33524"/>
          <ac:spMkLst>
            <pc:docMk/>
            <pc:sldMk cId="4201927104" sldId="271"/>
            <ac:spMk id="3" creationId="{ECF10E17-1A20-0CFB-7751-A9258085ABF9}"/>
          </ac:spMkLst>
        </pc:spChg>
      </pc:sldChg>
      <pc:sldChg chg="modSp mod">
        <pc:chgData name="Prakit Mohal" userId="ad5a436fb529fd67" providerId="LiveId" clId="{99D4D380-6BE3-4538-8C7C-DBE8CC44D844}" dt="2023-11-14T15:16:23.278" v="70" actId="20577"/>
        <pc:sldMkLst>
          <pc:docMk/>
          <pc:sldMk cId="2028241436" sldId="275"/>
        </pc:sldMkLst>
        <pc:spChg chg="mod">
          <ac:chgData name="Prakit Mohal" userId="ad5a436fb529fd67" providerId="LiveId" clId="{99D4D380-6BE3-4538-8C7C-DBE8CC44D844}" dt="2023-11-14T15:16:23.278" v="70" actId="20577"/>
          <ac:spMkLst>
            <pc:docMk/>
            <pc:sldMk cId="2028241436" sldId="275"/>
            <ac:spMk id="3" creationId="{0F0F7511-85B3-E8C4-CA66-616172DF99D4}"/>
          </ac:spMkLst>
        </pc:spChg>
      </pc:sldChg>
      <pc:sldChg chg="modSp mod">
        <pc:chgData name="Prakit Mohal" userId="ad5a436fb529fd67" providerId="LiveId" clId="{99D4D380-6BE3-4538-8C7C-DBE8CC44D844}" dt="2023-11-14T15:17:01.729" v="73" actId="33524"/>
        <pc:sldMkLst>
          <pc:docMk/>
          <pc:sldMk cId="488056011" sldId="276"/>
        </pc:sldMkLst>
        <pc:spChg chg="mod">
          <ac:chgData name="Prakit Mohal" userId="ad5a436fb529fd67" providerId="LiveId" clId="{99D4D380-6BE3-4538-8C7C-DBE8CC44D844}" dt="2023-11-14T15:17:01.729" v="73" actId="33524"/>
          <ac:spMkLst>
            <pc:docMk/>
            <pc:sldMk cId="488056011" sldId="276"/>
            <ac:spMk id="3" creationId="{0137D52E-1485-B9DD-AEFA-919421479A0F}"/>
          </ac:spMkLst>
        </pc:spChg>
      </pc:sldChg>
      <pc:sldChg chg="modSp mod">
        <pc:chgData name="Prakit Mohal" userId="ad5a436fb529fd67" providerId="LiveId" clId="{99D4D380-6BE3-4538-8C7C-DBE8CC44D844}" dt="2023-11-14T15:17:28.163" v="75" actId="33524"/>
        <pc:sldMkLst>
          <pc:docMk/>
          <pc:sldMk cId="1247778244" sldId="277"/>
        </pc:sldMkLst>
        <pc:spChg chg="mod">
          <ac:chgData name="Prakit Mohal" userId="ad5a436fb529fd67" providerId="LiveId" clId="{99D4D380-6BE3-4538-8C7C-DBE8CC44D844}" dt="2023-11-14T15:17:28.163" v="75" actId="33524"/>
          <ac:spMkLst>
            <pc:docMk/>
            <pc:sldMk cId="1247778244" sldId="277"/>
            <ac:spMk id="3" creationId="{3515D557-D23F-F5AB-B89D-3F410D2B60EA}"/>
          </ac:spMkLst>
        </pc:spChg>
      </pc:sldChg>
      <pc:sldChg chg="addSp delSp modSp mod">
        <pc:chgData name="Prakit Mohal" userId="ad5a436fb529fd67" providerId="LiveId" clId="{99D4D380-6BE3-4538-8C7C-DBE8CC44D844}" dt="2023-11-14T15:36:19.167" v="595"/>
        <pc:sldMkLst>
          <pc:docMk/>
          <pc:sldMk cId="1796773855" sldId="280"/>
        </pc:sldMkLst>
        <pc:spChg chg="mod">
          <ac:chgData name="Prakit Mohal" userId="ad5a436fb529fd67" providerId="LiveId" clId="{99D4D380-6BE3-4538-8C7C-DBE8CC44D844}" dt="2023-11-14T15:15:06.479" v="50" actId="33524"/>
          <ac:spMkLst>
            <pc:docMk/>
            <pc:sldMk cId="1796773855" sldId="280"/>
            <ac:spMk id="3" creationId="{AB52FA4C-5CA2-BDD5-DF32-04D1E6CB2CD9}"/>
          </ac:spMkLst>
        </pc:spChg>
        <pc:graphicFrameChg chg="del">
          <ac:chgData name="Prakit Mohal" userId="ad5a436fb529fd67" providerId="LiveId" clId="{99D4D380-6BE3-4538-8C7C-DBE8CC44D844}" dt="2023-11-14T15:30:30.696" v="76" actId="478"/>
          <ac:graphicFrameMkLst>
            <pc:docMk/>
            <pc:sldMk cId="1796773855" sldId="280"/>
            <ac:graphicFrameMk id="5" creationId="{79C472CE-CC97-5B8E-1686-2A07ED9B51D3}"/>
          </ac:graphicFrameMkLst>
        </pc:graphicFrameChg>
        <pc:picChg chg="add del mod">
          <ac:chgData name="Prakit Mohal" userId="ad5a436fb529fd67" providerId="LiveId" clId="{99D4D380-6BE3-4538-8C7C-DBE8CC44D844}" dt="2023-11-14T15:30:49.124" v="79" actId="478"/>
          <ac:picMkLst>
            <pc:docMk/>
            <pc:sldMk cId="1796773855" sldId="280"/>
            <ac:picMk id="6" creationId="{2AA82D0B-BFEE-89BE-3869-DFE210A552AE}"/>
          </ac:picMkLst>
        </pc:picChg>
        <pc:picChg chg="add mod">
          <ac:chgData name="Prakit Mohal" userId="ad5a436fb529fd67" providerId="LiveId" clId="{99D4D380-6BE3-4538-8C7C-DBE8CC44D844}" dt="2023-11-14T15:36:19.167" v="595"/>
          <ac:picMkLst>
            <pc:docMk/>
            <pc:sldMk cId="1796773855" sldId="280"/>
            <ac:picMk id="8" creationId="{01A12574-187E-F6B1-4341-35469F994C42}"/>
          </ac:picMkLst>
        </pc:picChg>
      </pc:sldChg>
      <pc:sldChg chg="modSp mod">
        <pc:chgData name="Prakit Mohal" userId="ad5a436fb529fd67" providerId="LiveId" clId="{99D4D380-6BE3-4538-8C7C-DBE8CC44D844}" dt="2023-11-14T15:12:38.068" v="35" actId="33524"/>
        <pc:sldMkLst>
          <pc:docMk/>
          <pc:sldMk cId="3780654101" sldId="282"/>
        </pc:sldMkLst>
        <pc:spChg chg="mod">
          <ac:chgData name="Prakit Mohal" userId="ad5a436fb529fd67" providerId="LiveId" clId="{99D4D380-6BE3-4538-8C7C-DBE8CC44D844}" dt="2023-11-14T15:12:38.068" v="35" actId="33524"/>
          <ac:spMkLst>
            <pc:docMk/>
            <pc:sldMk cId="3780654101" sldId="282"/>
            <ac:spMk id="3" creationId="{CAAB1A11-4271-A279-8CA4-E92A5DCA47A3}"/>
          </ac:spMkLst>
        </pc:spChg>
      </pc:sldChg>
      <pc:sldChg chg="modSp mod">
        <pc:chgData name="Prakit Mohal" userId="ad5a436fb529fd67" providerId="LiveId" clId="{99D4D380-6BE3-4538-8C7C-DBE8CC44D844}" dt="2023-11-14T15:13:08.742" v="37" actId="33524"/>
        <pc:sldMkLst>
          <pc:docMk/>
          <pc:sldMk cId="2451016579" sldId="283"/>
        </pc:sldMkLst>
        <pc:spChg chg="mod">
          <ac:chgData name="Prakit Mohal" userId="ad5a436fb529fd67" providerId="LiveId" clId="{99D4D380-6BE3-4538-8C7C-DBE8CC44D844}" dt="2023-11-14T15:13:08.742" v="37" actId="33524"/>
          <ac:spMkLst>
            <pc:docMk/>
            <pc:sldMk cId="2451016579" sldId="283"/>
            <ac:spMk id="3" creationId="{2C6ED1CB-B658-506B-8D6E-01831B0DB665}"/>
          </ac:spMkLst>
        </pc:spChg>
      </pc:sldChg>
      <pc:sldChg chg="modSp new mod">
        <pc:chgData name="Prakit Mohal" userId="ad5a436fb529fd67" providerId="LiveId" clId="{99D4D380-6BE3-4538-8C7C-DBE8CC44D844}" dt="2023-11-14T15:32:11.881" v="382" actId="20577"/>
        <pc:sldMkLst>
          <pc:docMk/>
          <pc:sldMk cId="1847318085" sldId="284"/>
        </pc:sldMkLst>
        <pc:spChg chg="mod">
          <ac:chgData name="Prakit Mohal" userId="ad5a436fb529fd67" providerId="LiveId" clId="{99D4D380-6BE3-4538-8C7C-DBE8CC44D844}" dt="2023-11-14T15:31:09.784" v="88" actId="20577"/>
          <ac:spMkLst>
            <pc:docMk/>
            <pc:sldMk cId="1847318085" sldId="284"/>
            <ac:spMk id="2" creationId="{814F0836-80B1-70BC-8692-26EB548734A8}"/>
          </ac:spMkLst>
        </pc:spChg>
        <pc:spChg chg="mod">
          <ac:chgData name="Prakit Mohal" userId="ad5a436fb529fd67" providerId="LiveId" clId="{99D4D380-6BE3-4538-8C7C-DBE8CC44D844}" dt="2023-11-14T15:32:11.881" v="382" actId="20577"/>
          <ac:spMkLst>
            <pc:docMk/>
            <pc:sldMk cId="1847318085" sldId="284"/>
            <ac:spMk id="3" creationId="{B51AE6D2-653D-99D4-7FAD-899B644874D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11/14/2023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CC2E-166E-F01C-84A4-45C4342577C0}"/>
              </a:ext>
            </a:extLst>
          </p:cNvPr>
          <p:cNvSpPr>
            <a:spLocks noGrp="1"/>
          </p:cNvSpPr>
          <p:nvPr>
            <p:ph type="ctrTitle"/>
          </p:nvPr>
        </p:nvSpPr>
        <p:spPr/>
        <p:txBody>
          <a:bodyPr/>
          <a:lstStyle/>
          <a:p>
            <a:r>
              <a:rPr lang="en-US" dirty="0"/>
              <a:t>Resumes 101</a:t>
            </a:r>
          </a:p>
        </p:txBody>
      </p:sp>
      <p:sp>
        <p:nvSpPr>
          <p:cNvPr id="3" name="Subtitle 2">
            <a:extLst>
              <a:ext uri="{FF2B5EF4-FFF2-40B4-BE49-F238E27FC236}">
                <a16:creationId xmlns:a16="http://schemas.microsoft.com/office/drawing/2014/main" id="{39ABE91E-28D1-BE41-7AC2-0F78A391FE2E}"/>
              </a:ext>
            </a:extLst>
          </p:cNvPr>
          <p:cNvSpPr>
            <a:spLocks noGrp="1"/>
          </p:cNvSpPr>
          <p:nvPr>
            <p:ph type="subTitle" idx="1"/>
          </p:nvPr>
        </p:nvSpPr>
        <p:spPr/>
        <p:txBody>
          <a:bodyPr/>
          <a:lstStyle/>
          <a:p>
            <a:r>
              <a:rPr lang="en-US" dirty="0"/>
              <a:t>Prakit Mohal</a:t>
            </a:r>
          </a:p>
          <a:p>
            <a:r>
              <a:rPr lang="en-US" dirty="0"/>
              <a:t>November 16, 2023</a:t>
            </a:r>
          </a:p>
        </p:txBody>
      </p:sp>
    </p:spTree>
    <p:extLst>
      <p:ext uri="{BB962C8B-B14F-4D97-AF65-F5344CB8AC3E}">
        <p14:creationId xmlns:p14="http://schemas.microsoft.com/office/powerpoint/2010/main" val="17893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850F-1576-A27F-4E89-70FBED4DFA3B}"/>
              </a:ext>
            </a:extLst>
          </p:cNvPr>
          <p:cNvSpPr>
            <a:spLocks noGrp="1"/>
          </p:cNvSpPr>
          <p:nvPr>
            <p:ph type="title"/>
          </p:nvPr>
        </p:nvSpPr>
        <p:spPr/>
        <p:txBody>
          <a:bodyPr/>
          <a:lstStyle/>
          <a:p>
            <a:r>
              <a:rPr lang="en-US" dirty="0"/>
              <a:t>Education</a:t>
            </a:r>
          </a:p>
        </p:txBody>
      </p:sp>
      <p:sp>
        <p:nvSpPr>
          <p:cNvPr id="3" name="Content Placeholder 2">
            <a:extLst>
              <a:ext uri="{FF2B5EF4-FFF2-40B4-BE49-F238E27FC236}">
                <a16:creationId xmlns:a16="http://schemas.microsoft.com/office/drawing/2014/main" id="{D704A39F-7092-071C-91DA-70D1ACCF782E}"/>
              </a:ext>
            </a:extLst>
          </p:cNvPr>
          <p:cNvSpPr>
            <a:spLocks noGrp="1"/>
          </p:cNvSpPr>
          <p:nvPr>
            <p:ph idx="1"/>
          </p:nvPr>
        </p:nvSpPr>
        <p:spPr/>
        <p:txBody>
          <a:bodyPr>
            <a:normAutofit/>
          </a:bodyPr>
          <a:lstStyle/>
          <a:p>
            <a:r>
              <a:rPr lang="en-US" dirty="0"/>
              <a:t>Many of your peers have had similar classes so try to highlight what makes you unique</a:t>
            </a:r>
          </a:p>
          <a:p>
            <a:r>
              <a:rPr lang="en-US" dirty="0"/>
              <a:t>I recommend including the course numbers so that if the person reviewing your resume went to your school, they can immediately figure out what courses you’ve taken</a:t>
            </a:r>
          </a:p>
          <a:p>
            <a:r>
              <a:rPr lang="en-US" dirty="0"/>
              <a:t>You should be including if you’ve gotten inducted into any honor societies</a:t>
            </a:r>
          </a:p>
          <a:p>
            <a:pPr lvl="1"/>
            <a:r>
              <a:rPr lang="en-US" dirty="0"/>
              <a:t>I always try to look for lines like TBP if I’m reviewing resumes</a:t>
            </a:r>
          </a:p>
        </p:txBody>
      </p:sp>
    </p:spTree>
    <p:extLst>
      <p:ext uri="{BB962C8B-B14F-4D97-AF65-F5344CB8AC3E}">
        <p14:creationId xmlns:p14="http://schemas.microsoft.com/office/powerpoint/2010/main" val="316867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8D15-8271-7C24-A21E-919CBF924D1E}"/>
              </a:ext>
            </a:extLst>
          </p:cNvPr>
          <p:cNvSpPr>
            <a:spLocks noGrp="1"/>
          </p:cNvSpPr>
          <p:nvPr>
            <p:ph type="title"/>
          </p:nvPr>
        </p:nvSpPr>
        <p:spPr/>
        <p:txBody>
          <a:bodyPr/>
          <a:lstStyle/>
          <a:p>
            <a:r>
              <a:rPr lang="en-US" dirty="0"/>
              <a:t>GPA</a:t>
            </a:r>
          </a:p>
        </p:txBody>
      </p:sp>
      <p:sp>
        <p:nvSpPr>
          <p:cNvPr id="3" name="Content Placeholder 2">
            <a:extLst>
              <a:ext uri="{FF2B5EF4-FFF2-40B4-BE49-F238E27FC236}">
                <a16:creationId xmlns:a16="http://schemas.microsoft.com/office/drawing/2014/main" id="{2C6ED1CB-B658-506B-8D6E-01831B0DB665}"/>
              </a:ext>
            </a:extLst>
          </p:cNvPr>
          <p:cNvSpPr>
            <a:spLocks noGrp="1"/>
          </p:cNvSpPr>
          <p:nvPr>
            <p:ph idx="1"/>
          </p:nvPr>
        </p:nvSpPr>
        <p:spPr/>
        <p:txBody>
          <a:bodyPr/>
          <a:lstStyle/>
          <a:p>
            <a:r>
              <a:rPr lang="en-US" dirty="0"/>
              <a:t>If your GPA is high include it</a:t>
            </a:r>
          </a:p>
          <a:p>
            <a:r>
              <a:rPr lang="en-US" dirty="0"/>
              <a:t>If your GPA isn’t it’s a judgement call</a:t>
            </a:r>
          </a:p>
          <a:p>
            <a:pPr lvl="1"/>
            <a:r>
              <a:rPr lang="en-US" dirty="0"/>
              <a:t>Some companies may overlook a missing one while others may discard it</a:t>
            </a:r>
          </a:p>
          <a:p>
            <a:pPr lvl="1"/>
            <a:r>
              <a:rPr lang="en-US" dirty="0"/>
              <a:t>In personal experience it was one of the first things I’d look for and it was almost always bad news when it wasn’t listed</a:t>
            </a:r>
          </a:p>
          <a:p>
            <a:pPr lvl="1"/>
            <a:r>
              <a:rPr lang="en-US" dirty="0"/>
              <a:t>In my experience if it was above a 3.0 it should be included</a:t>
            </a:r>
          </a:p>
        </p:txBody>
      </p:sp>
    </p:spTree>
    <p:extLst>
      <p:ext uri="{BB962C8B-B14F-4D97-AF65-F5344CB8AC3E}">
        <p14:creationId xmlns:p14="http://schemas.microsoft.com/office/powerpoint/2010/main" val="245101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C4D7-8CC4-3349-66FE-12255EEB4B7A}"/>
              </a:ext>
            </a:extLst>
          </p:cNvPr>
          <p:cNvSpPr>
            <a:spLocks noGrp="1"/>
          </p:cNvSpPr>
          <p:nvPr>
            <p:ph type="title"/>
          </p:nvPr>
        </p:nvSpPr>
        <p:spPr/>
        <p:txBody>
          <a:bodyPr/>
          <a:lstStyle/>
          <a:p>
            <a:r>
              <a:rPr lang="en-US" dirty="0"/>
              <a:t>Experience</a:t>
            </a:r>
          </a:p>
        </p:txBody>
      </p:sp>
      <p:sp>
        <p:nvSpPr>
          <p:cNvPr id="3" name="Content Placeholder 2">
            <a:extLst>
              <a:ext uri="{FF2B5EF4-FFF2-40B4-BE49-F238E27FC236}">
                <a16:creationId xmlns:a16="http://schemas.microsoft.com/office/drawing/2014/main" id="{434FB908-EDB6-0CE3-10C2-124CB2CEE514}"/>
              </a:ext>
            </a:extLst>
          </p:cNvPr>
          <p:cNvSpPr>
            <a:spLocks noGrp="1"/>
          </p:cNvSpPr>
          <p:nvPr>
            <p:ph idx="1"/>
          </p:nvPr>
        </p:nvSpPr>
        <p:spPr/>
        <p:txBody>
          <a:bodyPr>
            <a:normAutofit fontScale="70000" lnSpcReduction="20000"/>
          </a:bodyPr>
          <a:lstStyle/>
          <a:p>
            <a:r>
              <a:rPr lang="en-US" dirty="0"/>
              <a:t>If you’ve had internships in the past this is the place to highlight them</a:t>
            </a:r>
          </a:p>
          <a:p>
            <a:r>
              <a:rPr lang="en-US" dirty="0"/>
              <a:t>If you haven’t had an internship, you can include things like research projects or other activities</a:t>
            </a:r>
          </a:p>
          <a:p>
            <a:pPr lvl="1"/>
            <a:r>
              <a:rPr lang="en-US" dirty="0"/>
              <a:t>If you have any publications, you want to list them</a:t>
            </a:r>
          </a:p>
          <a:p>
            <a:r>
              <a:rPr lang="en-US" dirty="0"/>
              <a:t>This is also a great place to highlight any student jobs that may be relevant such as being a TA for a class</a:t>
            </a:r>
          </a:p>
          <a:p>
            <a:r>
              <a:rPr lang="en-US" dirty="0"/>
              <a:t>Even if it’s a required course, you could list a project especially if it stood out, such as a capstone project</a:t>
            </a:r>
          </a:p>
          <a:p>
            <a:r>
              <a:rPr lang="en-US" dirty="0"/>
              <a:t>Unless you’re really lacking for experience, I would not put your summer job flipping burgers at Sheetz</a:t>
            </a:r>
          </a:p>
          <a:p>
            <a:pPr lvl="1"/>
            <a:r>
              <a:rPr lang="en-US" dirty="0"/>
              <a:t>If you must resort to that try to highlight any leadership roles that you can</a:t>
            </a:r>
          </a:p>
        </p:txBody>
      </p:sp>
    </p:spTree>
    <p:extLst>
      <p:ext uri="{BB962C8B-B14F-4D97-AF65-F5344CB8AC3E}">
        <p14:creationId xmlns:p14="http://schemas.microsoft.com/office/powerpoint/2010/main" val="77094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BB18-B2F0-80CF-E593-423C5224D6AB}"/>
              </a:ext>
            </a:extLst>
          </p:cNvPr>
          <p:cNvSpPr>
            <a:spLocks noGrp="1"/>
          </p:cNvSpPr>
          <p:nvPr>
            <p:ph type="title"/>
          </p:nvPr>
        </p:nvSpPr>
        <p:spPr/>
        <p:txBody>
          <a:bodyPr/>
          <a:lstStyle/>
          <a:p>
            <a:r>
              <a:rPr lang="en-US" dirty="0"/>
              <a:t>Diving into Experience</a:t>
            </a:r>
          </a:p>
        </p:txBody>
      </p:sp>
      <p:sp>
        <p:nvSpPr>
          <p:cNvPr id="3" name="Content Placeholder 2">
            <a:extLst>
              <a:ext uri="{FF2B5EF4-FFF2-40B4-BE49-F238E27FC236}">
                <a16:creationId xmlns:a16="http://schemas.microsoft.com/office/drawing/2014/main" id="{9C1E3546-6835-0FF5-B33C-0A7E64A3F4FC}"/>
              </a:ext>
            </a:extLst>
          </p:cNvPr>
          <p:cNvSpPr>
            <a:spLocks noGrp="1"/>
          </p:cNvSpPr>
          <p:nvPr>
            <p:ph idx="1"/>
          </p:nvPr>
        </p:nvSpPr>
        <p:spPr/>
        <p:txBody>
          <a:bodyPr>
            <a:normAutofit fontScale="92500"/>
          </a:bodyPr>
          <a:lstStyle/>
          <a:p>
            <a:r>
              <a:rPr lang="en-US" dirty="0"/>
              <a:t>Bullets should be in the STAR (Situation/Task-Action-Result) or ACR (Action-Context-Result) format</a:t>
            </a:r>
          </a:p>
          <a:p>
            <a:pPr lvl="1"/>
            <a:r>
              <a:rPr lang="en-US" dirty="0"/>
              <a:t>Created presentations</a:t>
            </a:r>
          </a:p>
          <a:p>
            <a:pPr lvl="1"/>
            <a:r>
              <a:rPr lang="en-US" dirty="0"/>
              <a:t>for major government clients</a:t>
            </a:r>
          </a:p>
          <a:p>
            <a:pPr lvl="1"/>
            <a:r>
              <a:rPr lang="en-US" dirty="0"/>
              <a:t>leading to a 20% increase in division revenue</a:t>
            </a:r>
          </a:p>
          <a:p>
            <a:r>
              <a:rPr lang="en-US" dirty="0"/>
              <a:t>You’ll want to clearly highlight what YOU did; this is not the time to be modest!</a:t>
            </a:r>
          </a:p>
          <a:p>
            <a:r>
              <a:rPr lang="en-US" dirty="0"/>
              <a:t>You will be asked about what you’re claiming, so please be able to back them up</a:t>
            </a:r>
          </a:p>
        </p:txBody>
      </p:sp>
    </p:spTree>
    <p:extLst>
      <p:ext uri="{BB962C8B-B14F-4D97-AF65-F5344CB8AC3E}">
        <p14:creationId xmlns:p14="http://schemas.microsoft.com/office/powerpoint/2010/main" val="152431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3924-8815-4555-2DE6-55179C756D78}"/>
              </a:ext>
            </a:extLst>
          </p:cNvPr>
          <p:cNvSpPr>
            <a:spLocks noGrp="1"/>
          </p:cNvSpPr>
          <p:nvPr>
            <p:ph type="title"/>
          </p:nvPr>
        </p:nvSpPr>
        <p:spPr/>
        <p:txBody>
          <a:bodyPr/>
          <a:lstStyle/>
          <a:p>
            <a:r>
              <a:rPr lang="en-US" dirty="0"/>
              <a:t>Activities</a:t>
            </a:r>
          </a:p>
        </p:txBody>
      </p:sp>
      <p:sp>
        <p:nvSpPr>
          <p:cNvPr id="3" name="Content Placeholder 2">
            <a:extLst>
              <a:ext uri="{FF2B5EF4-FFF2-40B4-BE49-F238E27FC236}">
                <a16:creationId xmlns:a16="http://schemas.microsoft.com/office/drawing/2014/main" id="{1434CDDD-99EF-828D-6A8D-D75A8F30B3AF}"/>
              </a:ext>
            </a:extLst>
          </p:cNvPr>
          <p:cNvSpPr>
            <a:spLocks noGrp="1"/>
          </p:cNvSpPr>
          <p:nvPr>
            <p:ph idx="1"/>
          </p:nvPr>
        </p:nvSpPr>
        <p:spPr/>
        <p:txBody>
          <a:bodyPr>
            <a:normAutofit/>
          </a:bodyPr>
          <a:lstStyle/>
          <a:p>
            <a:r>
              <a:rPr lang="en-US" dirty="0"/>
              <a:t>This is where to include all the outside of class activities you participate in</a:t>
            </a:r>
          </a:p>
          <a:p>
            <a:pPr lvl="1"/>
            <a:r>
              <a:rPr lang="en-US" dirty="0"/>
              <a:t>Format is generally organization, role, time period</a:t>
            </a:r>
          </a:p>
          <a:p>
            <a:r>
              <a:rPr lang="en-US" dirty="0"/>
              <a:t>Highlight any leadership experience of any groups, no matter how small they are</a:t>
            </a:r>
          </a:p>
          <a:p>
            <a:pPr lvl="1"/>
            <a:r>
              <a:rPr lang="en-US" dirty="0"/>
              <a:t>I’d rather see leadership in a small group than being a member of a lot of large groups</a:t>
            </a:r>
          </a:p>
          <a:p>
            <a:r>
              <a:rPr lang="en-US" dirty="0"/>
              <a:t>If you’re involved in any cool or unusual activities, you should list those as well since it makes a great conversation starter</a:t>
            </a:r>
          </a:p>
        </p:txBody>
      </p:sp>
    </p:spTree>
    <p:extLst>
      <p:ext uri="{BB962C8B-B14F-4D97-AF65-F5344CB8AC3E}">
        <p14:creationId xmlns:p14="http://schemas.microsoft.com/office/powerpoint/2010/main" val="4004658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7FCF-38CA-03C4-C2D8-2713287F77FC}"/>
              </a:ext>
            </a:extLst>
          </p:cNvPr>
          <p:cNvSpPr>
            <a:spLocks noGrp="1"/>
          </p:cNvSpPr>
          <p:nvPr>
            <p:ph type="title"/>
          </p:nvPr>
        </p:nvSpPr>
        <p:spPr/>
        <p:txBody>
          <a:bodyPr/>
          <a:lstStyle/>
          <a:p>
            <a:r>
              <a:rPr lang="en-US" dirty="0"/>
              <a:t>What else should I include</a:t>
            </a:r>
          </a:p>
        </p:txBody>
      </p:sp>
      <p:sp>
        <p:nvSpPr>
          <p:cNvPr id="3" name="Content Placeholder 2">
            <a:extLst>
              <a:ext uri="{FF2B5EF4-FFF2-40B4-BE49-F238E27FC236}">
                <a16:creationId xmlns:a16="http://schemas.microsoft.com/office/drawing/2014/main" id="{F3A94E41-F000-D385-1C8B-B5AA79EB7EDE}"/>
              </a:ext>
            </a:extLst>
          </p:cNvPr>
          <p:cNvSpPr>
            <a:spLocks noGrp="1"/>
          </p:cNvSpPr>
          <p:nvPr>
            <p:ph idx="1"/>
          </p:nvPr>
        </p:nvSpPr>
        <p:spPr/>
        <p:txBody>
          <a:bodyPr>
            <a:normAutofit lnSpcReduction="10000"/>
          </a:bodyPr>
          <a:lstStyle/>
          <a:p>
            <a:r>
              <a:rPr lang="en-US" dirty="0"/>
              <a:t>If you have had a security clearance list </a:t>
            </a:r>
            <a:r>
              <a:rPr lang="en-US"/>
              <a:t>it if </a:t>
            </a:r>
            <a:r>
              <a:rPr lang="en-US" dirty="0"/>
              <a:t>you’re applying to anything government related, it means an instant cost savings for the employer</a:t>
            </a:r>
          </a:p>
          <a:p>
            <a:r>
              <a:rPr lang="en-US" dirty="0"/>
              <a:t>Having your visa/citizenship status listed is fine and even helps if you’re specifically looking to be sponsored</a:t>
            </a:r>
          </a:p>
          <a:p>
            <a:pPr lvl="1"/>
            <a:r>
              <a:rPr lang="en-US" dirty="0"/>
              <a:t>Many companies can’t sponsor or can't hire green card holders and it saves everyone time</a:t>
            </a:r>
          </a:p>
          <a:p>
            <a:r>
              <a:rPr lang="en-US" dirty="0"/>
              <a:t>Including fluency in other languages could open doors for multinational companies that operate in those regions</a:t>
            </a:r>
          </a:p>
        </p:txBody>
      </p:sp>
    </p:spTree>
    <p:extLst>
      <p:ext uri="{BB962C8B-B14F-4D97-AF65-F5344CB8AC3E}">
        <p14:creationId xmlns:p14="http://schemas.microsoft.com/office/powerpoint/2010/main" val="145755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7C41-00AB-0710-FBF1-FB22BC52131C}"/>
              </a:ext>
            </a:extLst>
          </p:cNvPr>
          <p:cNvSpPr>
            <a:spLocks noGrp="1"/>
          </p:cNvSpPr>
          <p:nvPr>
            <p:ph type="title"/>
          </p:nvPr>
        </p:nvSpPr>
        <p:spPr/>
        <p:txBody>
          <a:bodyPr/>
          <a:lstStyle/>
          <a:p>
            <a:r>
              <a:rPr lang="en-US" dirty="0"/>
              <a:t>Standing Out</a:t>
            </a:r>
          </a:p>
        </p:txBody>
      </p:sp>
      <p:sp>
        <p:nvSpPr>
          <p:cNvPr id="3" name="Content Placeholder 2">
            <a:extLst>
              <a:ext uri="{FF2B5EF4-FFF2-40B4-BE49-F238E27FC236}">
                <a16:creationId xmlns:a16="http://schemas.microsoft.com/office/drawing/2014/main" id="{F358E415-DBED-5F15-DF37-C09F5BF9B341}"/>
              </a:ext>
            </a:extLst>
          </p:cNvPr>
          <p:cNvSpPr>
            <a:spLocks noGrp="1"/>
          </p:cNvSpPr>
          <p:nvPr>
            <p:ph idx="1"/>
          </p:nvPr>
        </p:nvSpPr>
        <p:spPr/>
        <p:txBody>
          <a:bodyPr/>
          <a:lstStyle/>
          <a:p>
            <a:r>
              <a:rPr lang="en-US" dirty="0"/>
              <a:t>If you have any unique experiences include them in your resume</a:t>
            </a:r>
          </a:p>
          <a:p>
            <a:pPr lvl="1"/>
            <a:r>
              <a:rPr lang="en-US" dirty="0"/>
              <a:t>The one thing I got asked the most was about my study abroad in China even though that was a very small part of my experience in college</a:t>
            </a:r>
          </a:p>
          <a:p>
            <a:r>
              <a:rPr lang="en-US" dirty="0"/>
              <a:t>Get involved with leadership activities</a:t>
            </a:r>
          </a:p>
          <a:p>
            <a:pPr lvl="1"/>
            <a:r>
              <a:rPr lang="en-US" dirty="0"/>
              <a:t>It proves that you are a leader and that you can handle tough situations, and it makes a great conversation starter</a:t>
            </a:r>
          </a:p>
        </p:txBody>
      </p:sp>
    </p:spTree>
    <p:extLst>
      <p:ext uri="{BB962C8B-B14F-4D97-AF65-F5344CB8AC3E}">
        <p14:creationId xmlns:p14="http://schemas.microsoft.com/office/powerpoint/2010/main" val="1721075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397D-EC72-DE28-9BDC-DB2D0637758F}"/>
              </a:ext>
            </a:extLst>
          </p:cNvPr>
          <p:cNvSpPr>
            <a:spLocks noGrp="1"/>
          </p:cNvSpPr>
          <p:nvPr>
            <p:ph type="title"/>
          </p:nvPr>
        </p:nvSpPr>
        <p:spPr/>
        <p:txBody>
          <a:bodyPr/>
          <a:lstStyle/>
          <a:p>
            <a:r>
              <a:rPr lang="en-US" dirty="0"/>
              <a:t>Tailoring your resume</a:t>
            </a:r>
          </a:p>
        </p:txBody>
      </p:sp>
      <p:sp>
        <p:nvSpPr>
          <p:cNvPr id="3" name="Content Placeholder 2">
            <a:extLst>
              <a:ext uri="{FF2B5EF4-FFF2-40B4-BE49-F238E27FC236}">
                <a16:creationId xmlns:a16="http://schemas.microsoft.com/office/drawing/2014/main" id="{F0E8AF4D-BED8-4445-0A73-0AC0EEB36703}"/>
              </a:ext>
            </a:extLst>
          </p:cNvPr>
          <p:cNvSpPr>
            <a:spLocks noGrp="1"/>
          </p:cNvSpPr>
          <p:nvPr>
            <p:ph idx="1"/>
          </p:nvPr>
        </p:nvSpPr>
        <p:spPr/>
        <p:txBody>
          <a:bodyPr/>
          <a:lstStyle/>
          <a:p>
            <a:r>
              <a:rPr lang="en-US" dirty="0"/>
              <a:t>There is no harm in having multiple versions of your resume for different companies</a:t>
            </a:r>
          </a:p>
          <a:p>
            <a:pPr lvl="1"/>
            <a:r>
              <a:rPr lang="en-US" dirty="0"/>
              <a:t>If you’re interested in both software and hardware companies having specific resumes for both instead of a generic one can help highlight your experiences better</a:t>
            </a:r>
          </a:p>
          <a:p>
            <a:r>
              <a:rPr lang="en-US" dirty="0"/>
              <a:t>I would not recommend having a resume that explicitly calls out the company you want to work for, however</a:t>
            </a:r>
          </a:p>
          <a:p>
            <a:pPr lvl="1"/>
            <a:r>
              <a:rPr lang="en-US" dirty="0"/>
              <a:t>That looks as if you’re trying too hard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960268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4706-6365-DEED-8AA4-8591AF05C0AF}"/>
              </a:ext>
            </a:extLst>
          </p:cNvPr>
          <p:cNvSpPr>
            <a:spLocks noGrp="1"/>
          </p:cNvSpPr>
          <p:nvPr>
            <p:ph type="title"/>
          </p:nvPr>
        </p:nvSpPr>
        <p:spPr>
          <a:xfrm>
            <a:off x="1484311" y="685800"/>
            <a:ext cx="3720735" cy="1752599"/>
          </a:xfrm>
        </p:spPr>
        <p:txBody>
          <a:bodyPr/>
          <a:lstStyle/>
          <a:p>
            <a:r>
              <a:rPr lang="en-US" dirty="0"/>
              <a:t>What should it look like?</a:t>
            </a:r>
          </a:p>
        </p:txBody>
      </p:sp>
      <p:sp>
        <p:nvSpPr>
          <p:cNvPr id="3" name="Content Placeholder 2">
            <a:extLst>
              <a:ext uri="{FF2B5EF4-FFF2-40B4-BE49-F238E27FC236}">
                <a16:creationId xmlns:a16="http://schemas.microsoft.com/office/drawing/2014/main" id="{AB52FA4C-5CA2-BDD5-DF32-04D1E6CB2CD9}"/>
              </a:ext>
            </a:extLst>
          </p:cNvPr>
          <p:cNvSpPr>
            <a:spLocks noGrp="1"/>
          </p:cNvSpPr>
          <p:nvPr>
            <p:ph idx="1"/>
          </p:nvPr>
        </p:nvSpPr>
        <p:spPr>
          <a:xfrm>
            <a:off x="1484311" y="2666999"/>
            <a:ext cx="4104892" cy="3124201"/>
          </a:xfrm>
        </p:spPr>
        <p:txBody>
          <a:bodyPr/>
          <a:lstStyle/>
          <a:p>
            <a:r>
              <a:rPr lang="en-US" dirty="0"/>
              <a:t>Yes, this is a clearly fake resume, but the formatting is what you’re aiming for</a:t>
            </a:r>
          </a:p>
          <a:p>
            <a:r>
              <a:rPr lang="en-US" dirty="0"/>
              <a:t>This presentation and resume will be available if you want to use this as a guide</a:t>
            </a:r>
          </a:p>
        </p:txBody>
      </p:sp>
      <p:pic>
        <p:nvPicPr>
          <p:cNvPr id="8" name="Picture 7">
            <a:extLst>
              <a:ext uri="{FF2B5EF4-FFF2-40B4-BE49-F238E27FC236}">
                <a16:creationId xmlns:a16="http://schemas.microsoft.com/office/drawing/2014/main" id="{01A12574-187E-F6B1-4341-35469F994C42}"/>
              </a:ext>
            </a:extLst>
          </p:cNvPr>
          <p:cNvPicPr>
            <a:picLocks noChangeAspect="1"/>
          </p:cNvPicPr>
          <p:nvPr/>
        </p:nvPicPr>
        <p:blipFill>
          <a:blip r:embed="rId2">
            <a:clrChange>
              <a:clrFrom>
                <a:srgbClr val="FFFFFF"/>
              </a:clrFrom>
              <a:clrTo>
                <a:srgbClr val="FFFFFF">
                  <a:alpha val="0"/>
                </a:srgbClr>
              </a:clrTo>
            </a:clrChange>
            <a:alphaModFix/>
          </a:blip>
          <a:stretch>
            <a:fillRect/>
          </a:stretch>
        </p:blipFill>
        <p:spPr>
          <a:xfrm>
            <a:off x="6602799" y="94593"/>
            <a:ext cx="4796290" cy="6668814"/>
          </a:xfrm>
          <a:prstGeom prst="rect">
            <a:avLst/>
          </a:prstGeom>
        </p:spPr>
      </p:pic>
    </p:spTree>
    <p:extLst>
      <p:ext uri="{BB962C8B-B14F-4D97-AF65-F5344CB8AC3E}">
        <p14:creationId xmlns:p14="http://schemas.microsoft.com/office/powerpoint/2010/main" val="1796773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4BF9-263E-5CB0-43D9-2A5C08D63FDC}"/>
              </a:ext>
            </a:extLst>
          </p:cNvPr>
          <p:cNvSpPr>
            <a:spLocks noGrp="1"/>
          </p:cNvSpPr>
          <p:nvPr>
            <p:ph type="title"/>
          </p:nvPr>
        </p:nvSpPr>
        <p:spPr/>
        <p:txBody>
          <a:bodyPr/>
          <a:lstStyle/>
          <a:p>
            <a:r>
              <a:rPr lang="en-US" dirty="0"/>
              <a:t>Submitting a resume</a:t>
            </a:r>
          </a:p>
        </p:txBody>
      </p:sp>
      <p:sp>
        <p:nvSpPr>
          <p:cNvPr id="3" name="Content Placeholder 2">
            <a:extLst>
              <a:ext uri="{FF2B5EF4-FFF2-40B4-BE49-F238E27FC236}">
                <a16:creationId xmlns:a16="http://schemas.microsoft.com/office/drawing/2014/main" id="{0F0F7511-85B3-E8C4-CA66-616172DF99D4}"/>
              </a:ext>
            </a:extLst>
          </p:cNvPr>
          <p:cNvSpPr>
            <a:spLocks noGrp="1"/>
          </p:cNvSpPr>
          <p:nvPr>
            <p:ph idx="1"/>
          </p:nvPr>
        </p:nvSpPr>
        <p:spPr/>
        <p:txBody>
          <a:bodyPr/>
          <a:lstStyle/>
          <a:p>
            <a:r>
              <a:rPr lang="en-US" dirty="0"/>
              <a:t>Your resume should almost always be in PDF format</a:t>
            </a:r>
          </a:p>
          <a:p>
            <a:pPr lvl="1"/>
            <a:r>
              <a:rPr lang="en-US" dirty="0"/>
              <a:t>You’d be surprised how awful your beautifully formatted Word for Windows resume looks on Apple Pages</a:t>
            </a:r>
          </a:p>
          <a:p>
            <a:r>
              <a:rPr lang="en-US" dirty="0"/>
              <a:t>Exception: if you’re having someone review your resume Word/Google Docs makes it a lot easier to make suggestions without them having to back convert it</a:t>
            </a:r>
          </a:p>
        </p:txBody>
      </p:sp>
    </p:spTree>
    <p:extLst>
      <p:ext uri="{BB962C8B-B14F-4D97-AF65-F5344CB8AC3E}">
        <p14:creationId xmlns:p14="http://schemas.microsoft.com/office/powerpoint/2010/main" val="202824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9BBE-E0BC-B2E4-8283-4FBA36C54C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2A68E60-E143-D0B5-5116-F8960087E5B5}"/>
              </a:ext>
            </a:extLst>
          </p:cNvPr>
          <p:cNvSpPr>
            <a:spLocks noGrp="1"/>
          </p:cNvSpPr>
          <p:nvPr>
            <p:ph idx="1"/>
          </p:nvPr>
        </p:nvSpPr>
        <p:spPr/>
        <p:txBody>
          <a:bodyPr>
            <a:normAutofit lnSpcReduction="10000"/>
          </a:bodyPr>
          <a:lstStyle/>
          <a:p>
            <a:r>
              <a:rPr lang="en-US" dirty="0"/>
              <a:t>Introductions</a:t>
            </a:r>
          </a:p>
          <a:p>
            <a:r>
              <a:rPr lang="en-US" dirty="0"/>
              <a:t>Resume Format</a:t>
            </a:r>
          </a:p>
          <a:p>
            <a:r>
              <a:rPr lang="en-US" dirty="0"/>
              <a:t>Beyond the Resume</a:t>
            </a:r>
          </a:p>
          <a:p>
            <a:r>
              <a:rPr lang="en-US" dirty="0"/>
              <a:t>Initial Q&amp;A</a:t>
            </a:r>
          </a:p>
          <a:p>
            <a:r>
              <a:rPr lang="en-US" dirty="0"/>
              <a:t>Breakout Rooms</a:t>
            </a:r>
          </a:p>
          <a:p>
            <a:pPr lvl="1"/>
            <a:r>
              <a:rPr lang="en-US" dirty="0"/>
              <a:t>We can then do a more individual review if you have specific questions about your resume</a:t>
            </a:r>
          </a:p>
        </p:txBody>
      </p:sp>
    </p:spTree>
    <p:extLst>
      <p:ext uri="{BB962C8B-B14F-4D97-AF65-F5344CB8AC3E}">
        <p14:creationId xmlns:p14="http://schemas.microsoft.com/office/powerpoint/2010/main" val="1672530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42F5-A86E-D094-BB8F-22D91B3D64C2}"/>
              </a:ext>
            </a:extLst>
          </p:cNvPr>
          <p:cNvSpPr>
            <a:spLocks noGrp="1"/>
          </p:cNvSpPr>
          <p:nvPr>
            <p:ph type="title"/>
          </p:nvPr>
        </p:nvSpPr>
        <p:spPr/>
        <p:txBody>
          <a:bodyPr/>
          <a:lstStyle/>
          <a:p>
            <a:r>
              <a:rPr lang="en-US" dirty="0"/>
              <a:t>Cover Letters</a:t>
            </a:r>
          </a:p>
        </p:txBody>
      </p:sp>
      <p:sp>
        <p:nvSpPr>
          <p:cNvPr id="3" name="Content Placeholder 2">
            <a:extLst>
              <a:ext uri="{FF2B5EF4-FFF2-40B4-BE49-F238E27FC236}">
                <a16:creationId xmlns:a16="http://schemas.microsoft.com/office/drawing/2014/main" id="{E0D6CFB2-11F3-95FC-410A-822D6E21AF43}"/>
              </a:ext>
            </a:extLst>
          </p:cNvPr>
          <p:cNvSpPr>
            <a:spLocks noGrp="1"/>
          </p:cNvSpPr>
          <p:nvPr>
            <p:ph idx="1"/>
          </p:nvPr>
        </p:nvSpPr>
        <p:spPr/>
        <p:txBody>
          <a:bodyPr/>
          <a:lstStyle/>
          <a:p>
            <a:r>
              <a:rPr lang="en-US" dirty="0"/>
              <a:t>Having a cover letter can’t hurt, especially if you’re applying for a smaller firm that has time to read them</a:t>
            </a:r>
          </a:p>
          <a:p>
            <a:r>
              <a:rPr lang="en-US" dirty="0"/>
              <a:t>It’s especially useful if you’re trying to pivot into something that may not be obvious from your resume</a:t>
            </a:r>
          </a:p>
          <a:p>
            <a:r>
              <a:rPr lang="en-US" dirty="0"/>
              <a:t>Full disclosure: I can’t say if a cover letter has helped me get any of my jobs and I don’t recall reading very many of them</a:t>
            </a:r>
          </a:p>
        </p:txBody>
      </p:sp>
    </p:spTree>
    <p:extLst>
      <p:ext uri="{BB962C8B-B14F-4D97-AF65-F5344CB8AC3E}">
        <p14:creationId xmlns:p14="http://schemas.microsoft.com/office/powerpoint/2010/main" val="3707293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B5DB-D35F-D14B-6B7F-79DA6F4AAB26}"/>
              </a:ext>
            </a:extLst>
          </p:cNvPr>
          <p:cNvSpPr>
            <a:spLocks noGrp="1"/>
          </p:cNvSpPr>
          <p:nvPr>
            <p:ph type="title"/>
          </p:nvPr>
        </p:nvSpPr>
        <p:spPr/>
        <p:txBody>
          <a:bodyPr/>
          <a:lstStyle/>
          <a:p>
            <a:r>
              <a:rPr lang="en-US" dirty="0"/>
              <a:t>What else should I know?</a:t>
            </a:r>
          </a:p>
        </p:txBody>
      </p:sp>
      <p:sp>
        <p:nvSpPr>
          <p:cNvPr id="3" name="Content Placeholder 2">
            <a:extLst>
              <a:ext uri="{FF2B5EF4-FFF2-40B4-BE49-F238E27FC236}">
                <a16:creationId xmlns:a16="http://schemas.microsoft.com/office/drawing/2014/main" id="{ECF10E17-1A20-0CFB-7751-A9258085ABF9}"/>
              </a:ext>
            </a:extLst>
          </p:cNvPr>
          <p:cNvSpPr>
            <a:spLocks noGrp="1"/>
          </p:cNvSpPr>
          <p:nvPr>
            <p:ph idx="1"/>
          </p:nvPr>
        </p:nvSpPr>
        <p:spPr/>
        <p:txBody>
          <a:bodyPr>
            <a:normAutofit fontScale="85000" lnSpcReduction="20000"/>
          </a:bodyPr>
          <a:lstStyle/>
          <a:p>
            <a:r>
              <a:rPr lang="en-US" dirty="0"/>
              <a:t>Make sure your resume is free of errors, if you have too many it’s easy to throw you on the discard pile</a:t>
            </a:r>
          </a:p>
          <a:p>
            <a:pPr lvl="1"/>
            <a:r>
              <a:rPr lang="en-US" dirty="0"/>
              <a:t>Don’t give anyone an excuse to reject your resume</a:t>
            </a:r>
          </a:p>
          <a:p>
            <a:r>
              <a:rPr lang="en-US" dirty="0"/>
              <a:t>Try to have multiple people review your resume to get feedback</a:t>
            </a:r>
          </a:p>
          <a:p>
            <a:pPr lvl="1"/>
            <a:r>
              <a:rPr lang="en-US" dirty="0"/>
              <a:t>At a certain point you’ll hit diminishing returns and reviewers contradicting each other but the first one or two passes will be illuminating</a:t>
            </a:r>
          </a:p>
          <a:p>
            <a:pPr lvl="1"/>
            <a:r>
              <a:rPr lang="en-US" dirty="0"/>
              <a:t>I still get my resume reviewed by my friends to this day</a:t>
            </a:r>
          </a:p>
          <a:p>
            <a:r>
              <a:rPr lang="en-US" dirty="0"/>
              <a:t>Keep your resume up to date</a:t>
            </a:r>
          </a:p>
          <a:p>
            <a:pPr lvl="1"/>
            <a:r>
              <a:rPr lang="en-US" dirty="0"/>
              <a:t>You never know who may ask for it and you don’t want to scramble to edit it (like I did when I realized I had to present to y’all)</a:t>
            </a:r>
          </a:p>
        </p:txBody>
      </p:sp>
    </p:spTree>
    <p:extLst>
      <p:ext uri="{BB962C8B-B14F-4D97-AF65-F5344CB8AC3E}">
        <p14:creationId xmlns:p14="http://schemas.microsoft.com/office/powerpoint/2010/main" val="4201927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0836-80B1-70BC-8692-26EB548734A8}"/>
              </a:ext>
            </a:extLst>
          </p:cNvPr>
          <p:cNvSpPr>
            <a:spLocks noGrp="1"/>
          </p:cNvSpPr>
          <p:nvPr>
            <p:ph type="title"/>
          </p:nvPr>
        </p:nvSpPr>
        <p:spPr/>
        <p:txBody>
          <a:bodyPr/>
          <a:lstStyle/>
          <a:p>
            <a:r>
              <a:rPr lang="en-US" dirty="0"/>
              <a:t>Using AI</a:t>
            </a:r>
          </a:p>
        </p:txBody>
      </p:sp>
      <p:sp>
        <p:nvSpPr>
          <p:cNvPr id="3" name="Content Placeholder 2">
            <a:extLst>
              <a:ext uri="{FF2B5EF4-FFF2-40B4-BE49-F238E27FC236}">
                <a16:creationId xmlns:a16="http://schemas.microsoft.com/office/drawing/2014/main" id="{B51AE6D2-653D-99D4-7FAD-899B644874D7}"/>
              </a:ext>
            </a:extLst>
          </p:cNvPr>
          <p:cNvSpPr>
            <a:spLocks noGrp="1"/>
          </p:cNvSpPr>
          <p:nvPr>
            <p:ph idx="1"/>
          </p:nvPr>
        </p:nvSpPr>
        <p:spPr/>
        <p:txBody>
          <a:bodyPr/>
          <a:lstStyle/>
          <a:p>
            <a:r>
              <a:rPr lang="en-US" dirty="0"/>
              <a:t>ChatGPT and similar tools are all the rage right now</a:t>
            </a:r>
          </a:p>
          <a:p>
            <a:r>
              <a:rPr lang="en-US" dirty="0"/>
              <a:t>Note that it’s obvious when someone has told ChatGPT to create a resume or cover letter for them</a:t>
            </a:r>
          </a:p>
          <a:p>
            <a:pPr lvl="1"/>
            <a:r>
              <a:rPr lang="en-US" dirty="0"/>
              <a:t>It’s helpful to use it as a guide and to double check your work, but don’t solely rely on it</a:t>
            </a:r>
          </a:p>
        </p:txBody>
      </p:sp>
    </p:spTree>
    <p:extLst>
      <p:ext uri="{BB962C8B-B14F-4D97-AF65-F5344CB8AC3E}">
        <p14:creationId xmlns:p14="http://schemas.microsoft.com/office/powerpoint/2010/main" val="1847318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8129-292C-2EA5-A01C-E1CADE3B6A06}"/>
              </a:ext>
            </a:extLst>
          </p:cNvPr>
          <p:cNvSpPr>
            <a:spLocks noGrp="1"/>
          </p:cNvSpPr>
          <p:nvPr>
            <p:ph type="title"/>
          </p:nvPr>
        </p:nvSpPr>
        <p:spPr/>
        <p:txBody>
          <a:bodyPr/>
          <a:lstStyle/>
          <a:p>
            <a:r>
              <a:rPr lang="en-US" dirty="0"/>
              <a:t>I’ve got a resume what now</a:t>
            </a:r>
          </a:p>
        </p:txBody>
      </p:sp>
      <p:sp>
        <p:nvSpPr>
          <p:cNvPr id="3" name="Content Placeholder 2">
            <a:extLst>
              <a:ext uri="{FF2B5EF4-FFF2-40B4-BE49-F238E27FC236}">
                <a16:creationId xmlns:a16="http://schemas.microsoft.com/office/drawing/2014/main" id="{0137D52E-1485-B9DD-AEFA-919421479A0F}"/>
              </a:ext>
            </a:extLst>
          </p:cNvPr>
          <p:cNvSpPr>
            <a:spLocks noGrp="1"/>
          </p:cNvSpPr>
          <p:nvPr>
            <p:ph idx="1"/>
          </p:nvPr>
        </p:nvSpPr>
        <p:spPr/>
        <p:txBody>
          <a:bodyPr>
            <a:normAutofit lnSpcReduction="10000"/>
          </a:bodyPr>
          <a:lstStyle/>
          <a:p>
            <a:r>
              <a:rPr lang="en-US" dirty="0"/>
              <a:t>Apply to companies, whether online or at your career fair</a:t>
            </a:r>
          </a:p>
          <a:p>
            <a:pPr lvl="1"/>
            <a:r>
              <a:rPr lang="en-US" dirty="0"/>
              <a:t>Yes, applying online does work, and may even be a requirement even if you hand over a paper resume so that you’re “in the system”</a:t>
            </a:r>
          </a:p>
          <a:p>
            <a:r>
              <a:rPr lang="en-US" dirty="0"/>
              <a:t>No company is beneath you</a:t>
            </a:r>
          </a:p>
          <a:p>
            <a:pPr lvl="1"/>
            <a:r>
              <a:rPr lang="en-US" dirty="0"/>
              <a:t>That company with the nonexistent line with the bored looking reps would LOVE for you to talk to them, and you may learn something cool about them too</a:t>
            </a:r>
          </a:p>
          <a:p>
            <a:pPr lvl="1"/>
            <a:r>
              <a:rPr lang="en-US" dirty="0"/>
              <a:t>You’d be surprised what those more unknown companies are up to; my first employer sent me to UAE, Romania, and Bulgaria, places I never would’ve gone to otherwise</a:t>
            </a:r>
          </a:p>
          <a:p>
            <a:endParaRPr lang="en-US" dirty="0"/>
          </a:p>
        </p:txBody>
      </p:sp>
    </p:spTree>
    <p:extLst>
      <p:ext uri="{BB962C8B-B14F-4D97-AF65-F5344CB8AC3E}">
        <p14:creationId xmlns:p14="http://schemas.microsoft.com/office/powerpoint/2010/main" val="488056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8639-715F-1C98-19CB-3AD66EF76BE9}"/>
              </a:ext>
            </a:extLst>
          </p:cNvPr>
          <p:cNvSpPr>
            <a:spLocks noGrp="1"/>
          </p:cNvSpPr>
          <p:nvPr>
            <p:ph type="title"/>
          </p:nvPr>
        </p:nvSpPr>
        <p:spPr/>
        <p:txBody>
          <a:bodyPr/>
          <a:lstStyle/>
          <a:p>
            <a:r>
              <a:rPr lang="en-US" dirty="0"/>
              <a:t>What do you look for at a career fair?</a:t>
            </a:r>
          </a:p>
        </p:txBody>
      </p:sp>
      <p:sp>
        <p:nvSpPr>
          <p:cNvPr id="3" name="Content Placeholder 2">
            <a:extLst>
              <a:ext uri="{FF2B5EF4-FFF2-40B4-BE49-F238E27FC236}">
                <a16:creationId xmlns:a16="http://schemas.microsoft.com/office/drawing/2014/main" id="{D2052F56-BEC5-E377-8860-791309B1A648}"/>
              </a:ext>
            </a:extLst>
          </p:cNvPr>
          <p:cNvSpPr>
            <a:spLocks noGrp="1"/>
          </p:cNvSpPr>
          <p:nvPr>
            <p:ph idx="1"/>
          </p:nvPr>
        </p:nvSpPr>
        <p:spPr/>
        <p:txBody>
          <a:bodyPr>
            <a:normAutofit/>
          </a:bodyPr>
          <a:lstStyle/>
          <a:p>
            <a:r>
              <a:rPr lang="en-US" dirty="0"/>
              <a:t>I will first ask if you’ve heard of us and know anything about what we do</a:t>
            </a:r>
          </a:p>
          <a:p>
            <a:r>
              <a:rPr lang="en-US" dirty="0"/>
              <a:t>I will then look and try to find interesting things on your resume to talk about to try to gauge interest</a:t>
            </a:r>
          </a:p>
          <a:p>
            <a:r>
              <a:rPr lang="en-US" dirty="0"/>
              <a:t>I will also try to look for applicable experience</a:t>
            </a:r>
          </a:p>
          <a:p>
            <a:pPr lvl="1"/>
            <a:r>
              <a:rPr lang="en-US" dirty="0"/>
              <a:t>If you did a project for a major bank and you’re applying to financial services companies, you better have that listed so that they can ask you about it and help bump you up over other candidates without that experience</a:t>
            </a:r>
          </a:p>
        </p:txBody>
      </p:sp>
    </p:spTree>
    <p:extLst>
      <p:ext uri="{BB962C8B-B14F-4D97-AF65-F5344CB8AC3E}">
        <p14:creationId xmlns:p14="http://schemas.microsoft.com/office/powerpoint/2010/main" val="746057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917C-7233-97AB-6B12-598CC4917BD1}"/>
              </a:ext>
            </a:extLst>
          </p:cNvPr>
          <p:cNvSpPr>
            <a:spLocks noGrp="1"/>
          </p:cNvSpPr>
          <p:nvPr>
            <p:ph type="title"/>
          </p:nvPr>
        </p:nvSpPr>
        <p:spPr/>
        <p:txBody>
          <a:bodyPr/>
          <a:lstStyle/>
          <a:p>
            <a:r>
              <a:rPr lang="en-US" dirty="0"/>
              <a:t>Sweet I got an interview</a:t>
            </a:r>
          </a:p>
        </p:txBody>
      </p:sp>
      <p:sp>
        <p:nvSpPr>
          <p:cNvPr id="3" name="Content Placeholder 2">
            <a:extLst>
              <a:ext uri="{FF2B5EF4-FFF2-40B4-BE49-F238E27FC236}">
                <a16:creationId xmlns:a16="http://schemas.microsoft.com/office/drawing/2014/main" id="{3515D557-D23F-F5AB-B89D-3F410D2B60EA}"/>
              </a:ext>
            </a:extLst>
          </p:cNvPr>
          <p:cNvSpPr>
            <a:spLocks noGrp="1"/>
          </p:cNvSpPr>
          <p:nvPr>
            <p:ph idx="1"/>
          </p:nvPr>
        </p:nvSpPr>
        <p:spPr/>
        <p:txBody>
          <a:bodyPr/>
          <a:lstStyle/>
          <a:p>
            <a:r>
              <a:rPr lang="en-US" dirty="0"/>
              <a:t>If you get an email address thank your interviewer! They appreciate it</a:t>
            </a:r>
          </a:p>
          <a:p>
            <a:pPr lvl="1"/>
            <a:r>
              <a:rPr lang="en-US" dirty="0"/>
              <a:t>An occasional follow up is fine, but keep in mind the person interviewing you isn’t necessarily the one making hiring decisions</a:t>
            </a:r>
          </a:p>
          <a:p>
            <a:r>
              <a:rPr lang="en-US" dirty="0"/>
              <a:t>Even if you don’t get selected ask for feedback</a:t>
            </a:r>
          </a:p>
          <a:p>
            <a:pPr lvl="1"/>
            <a:r>
              <a:rPr lang="en-US" dirty="0"/>
              <a:t>It’s rare that you’ll get it but the further along in the process the more likely it is you’ll get something actionable</a:t>
            </a:r>
          </a:p>
          <a:p>
            <a:endParaRPr lang="en-US" dirty="0"/>
          </a:p>
        </p:txBody>
      </p:sp>
    </p:spTree>
    <p:extLst>
      <p:ext uri="{BB962C8B-B14F-4D97-AF65-F5344CB8AC3E}">
        <p14:creationId xmlns:p14="http://schemas.microsoft.com/office/powerpoint/2010/main" val="1247778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8410-4738-F7E8-BF5A-E33B49CE7714}"/>
              </a:ext>
            </a:extLst>
          </p:cNvPr>
          <p:cNvSpPr>
            <a:spLocks noGrp="1"/>
          </p:cNvSpPr>
          <p:nvPr>
            <p:ph type="title"/>
          </p:nvPr>
        </p:nvSpPr>
        <p:spPr/>
        <p:txBody>
          <a:bodyPr/>
          <a:lstStyle/>
          <a:p>
            <a:r>
              <a:rPr lang="en-US" dirty="0"/>
              <a:t>I got an offer letter!</a:t>
            </a:r>
          </a:p>
        </p:txBody>
      </p:sp>
      <p:sp>
        <p:nvSpPr>
          <p:cNvPr id="3" name="Content Placeholder 2">
            <a:extLst>
              <a:ext uri="{FF2B5EF4-FFF2-40B4-BE49-F238E27FC236}">
                <a16:creationId xmlns:a16="http://schemas.microsoft.com/office/drawing/2014/main" id="{52C306EB-435D-2948-9FB3-411492F44770}"/>
              </a:ext>
            </a:extLst>
          </p:cNvPr>
          <p:cNvSpPr>
            <a:spLocks noGrp="1"/>
          </p:cNvSpPr>
          <p:nvPr>
            <p:ph idx="1"/>
          </p:nvPr>
        </p:nvSpPr>
        <p:spPr/>
        <p:txBody>
          <a:bodyPr/>
          <a:lstStyle/>
          <a:p>
            <a:r>
              <a:rPr lang="en-US" dirty="0"/>
              <a:t>Congrats!</a:t>
            </a:r>
          </a:p>
          <a:p>
            <a:r>
              <a:rPr lang="en-US" dirty="0"/>
              <a:t>Even if it wasn’t your first choice that’s still a major accomplishment</a:t>
            </a:r>
          </a:p>
          <a:p>
            <a:r>
              <a:rPr lang="en-US" dirty="0"/>
              <a:t>Don’t do anything silly, keep up the good work so </a:t>
            </a:r>
            <a:r>
              <a:rPr lang="en-US"/>
              <a:t>your offer </a:t>
            </a:r>
            <a:r>
              <a:rPr lang="en-US" dirty="0"/>
              <a:t>won’t get rescinded</a:t>
            </a:r>
          </a:p>
        </p:txBody>
      </p:sp>
    </p:spTree>
    <p:extLst>
      <p:ext uri="{BB962C8B-B14F-4D97-AF65-F5344CB8AC3E}">
        <p14:creationId xmlns:p14="http://schemas.microsoft.com/office/powerpoint/2010/main" val="22150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731D-7C84-08C9-79CD-DBEE1D8837C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6E6106F-6DBD-1733-8B5E-07C4DFA0FA47}"/>
              </a:ext>
            </a:extLst>
          </p:cNvPr>
          <p:cNvSpPr>
            <a:spLocks noGrp="1"/>
          </p:cNvSpPr>
          <p:nvPr>
            <p:ph idx="1"/>
          </p:nvPr>
        </p:nvSpPr>
        <p:spPr/>
        <p:txBody>
          <a:bodyPr/>
          <a:lstStyle/>
          <a:p>
            <a:r>
              <a:rPr lang="en-US" dirty="0"/>
              <a:t>Remember: we’ll be going to breakout rooms if you have questions specific to your resume!</a:t>
            </a:r>
          </a:p>
        </p:txBody>
      </p:sp>
    </p:spTree>
    <p:extLst>
      <p:ext uri="{BB962C8B-B14F-4D97-AF65-F5344CB8AC3E}">
        <p14:creationId xmlns:p14="http://schemas.microsoft.com/office/powerpoint/2010/main" val="301592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EE9C-9364-2C76-DFD7-27972D32B65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65E3D498-7525-6150-E558-C15CA219677A}"/>
              </a:ext>
            </a:extLst>
          </p:cNvPr>
          <p:cNvSpPr>
            <a:spLocks noGrp="1"/>
          </p:cNvSpPr>
          <p:nvPr>
            <p:ph idx="1"/>
          </p:nvPr>
        </p:nvSpPr>
        <p:spPr/>
        <p:txBody>
          <a:bodyPr/>
          <a:lstStyle/>
          <a:p>
            <a:r>
              <a:rPr lang="en-US" dirty="0"/>
              <a:t>Graduated from MI G (University of Michigan) with a BSE in Electrical Engineering in 2009</a:t>
            </a:r>
          </a:p>
          <a:p>
            <a:r>
              <a:rPr lang="en-US" dirty="0"/>
              <a:t>Received an MBA from the University of Rochester in 2015</a:t>
            </a:r>
          </a:p>
          <a:p>
            <a:r>
              <a:rPr lang="en-US" dirty="0"/>
              <a:t>Have worked at Fortune 500 companies in the past as a developer, then supporting sales, and then as a Product Manager</a:t>
            </a:r>
          </a:p>
          <a:p>
            <a:r>
              <a:rPr lang="en-US" dirty="0"/>
              <a:t>Will begin working as a Lead Product Manager at a consulting firm focusing on Civic Tech</a:t>
            </a:r>
          </a:p>
        </p:txBody>
      </p:sp>
    </p:spTree>
    <p:extLst>
      <p:ext uri="{BB962C8B-B14F-4D97-AF65-F5344CB8AC3E}">
        <p14:creationId xmlns:p14="http://schemas.microsoft.com/office/powerpoint/2010/main" val="88260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5FE3-A500-61B6-CDF9-FE090A469137}"/>
              </a:ext>
            </a:extLst>
          </p:cNvPr>
          <p:cNvSpPr>
            <a:spLocks noGrp="1"/>
          </p:cNvSpPr>
          <p:nvPr>
            <p:ph type="title"/>
          </p:nvPr>
        </p:nvSpPr>
        <p:spPr/>
        <p:txBody>
          <a:bodyPr/>
          <a:lstStyle/>
          <a:p>
            <a:r>
              <a:rPr lang="en-US" dirty="0"/>
              <a:t>What is your resume experience?</a:t>
            </a:r>
          </a:p>
        </p:txBody>
      </p:sp>
      <p:sp>
        <p:nvSpPr>
          <p:cNvPr id="3" name="Content Placeholder 2">
            <a:extLst>
              <a:ext uri="{FF2B5EF4-FFF2-40B4-BE49-F238E27FC236}">
                <a16:creationId xmlns:a16="http://schemas.microsoft.com/office/drawing/2014/main" id="{9A9E8D35-BBDB-27BB-719C-6E3A4CD180DA}"/>
              </a:ext>
            </a:extLst>
          </p:cNvPr>
          <p:cNvSpPr>
            <a:spLocks noGrp="1"/>
          </p:cNvSpPr>
          <p:nvPr>
            <p:ph idx="1"/>
          </p:nvPr>
        </p:nvSpPr>
        <p:spPr/>
        <p:txBody>
          <a:bodyPr/>
          <a:lstStyle/>
          <a:p>
            <a:r>
              <a:rPr lang="en-US" dirty="0"/>
              <a:t>I’ve recruited interns and recent college graduates at previous employers</a:t>
            </a:r>
          </a:p>
          <a:p>
            <a:r>
              <a:rPr lang="en-US" dirty="0"/>
              <a:t>I have also interviewed prospective employees and made candidate decisions for openings for entry level and experienced candidates</a:t>
            </a:r>
          </a:p>
          <a:p>
            <a:endParaRPr lang="en-US" dirty="0"/>
          </a:p>
        </p:txBody>
      </p:sp>
    </p:spTree>
    <p:extLst>
      <p:ext uri="{BB962C8B-B14F-4D97-AF65-F5344CB8AC3E}">
        <p14:creationId xmlns:p14="http://schemas.microsoft.com/office/powerpoint/2010/main" val="2473136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88F7-13F8-FE20-53C4-E07012A48B2A}"/>
              </a:ext>
            </a:extLst>
          </p:cNvPr>
          <p:cNvSpPr>
            <a:spLocks noGrp="1"/>
          </p:cNvSpPr>
          <p:nvPr>
            <p:ph type="title"/>
          </p:nvPr>
        </p:nvSpPr>
        <p:spPr/>
        <p:txBody>
          <a:bodyPr/>
          <a:lstStyle/>
          <a:p>
            <a:r>
              <a:rPr lang="en-US" dirty="0"/>
              <a:t>Disclaimers</a:t>
            </a:r>
          </a:p>
        </p:txBody>
      </p:sp>
      <p:sp>
        <p:nvSpPr>
          <p:cNvPr id="3" name="Content Placeholder 2">
            <a:extLst>
              <a:ext uri="{FF2B5EF4-FFF2-40B4-BE49-F238E27FC236}">
                <a16:creationId xmlns:a16="http://schemas.microsoft.com/office/drawing/2014/main" id="{2A146A77-96C0-3CF0-7508-03345A2CC082}"/>
              </a:ext>
            </a:extLst>
          </p:cNvPr>
          <p:cNvSpPr>
            <a:spLocks noGrp="1"/>
          </p:cNvSpPr>
          <p:nvPr>
            <p:ph idx="1"/>
          </p:nvPr>
        </p:nvSpPr>
        <p:spPr/>
        <p:txBody>
          <a:bodyPr>
            <a:normAutofit lnSpcReduction="10000"/>
          </a:bodyPr>
          <a:lstStyle/>
          <a:p>
            <a:r>
              <a:rPr lang="en-US" dirty="0"/>
              <a:t>I have never worked for career services and am not familiar with any specific rules for your university</a:t>
            </a:r>
          </a:p>
          <a:p>
            <a:pPr lvl="1"/>
            <a:r>
              <a:rPr lang="en-US" dirty="0"/>
              <a:t>Example: If your university or department has a policy regarding GPAs on resumes, I do not know what they are</a:t>
            </a:r>
          </a:p>
          <a:p>
            <a:r>
              <a:rPr lang="en-US" dirty="0"/>
              <a:t>This guidance is for students looking for internships and first jobs out of college and some parts won’t be as relevant to more experienced candidates</a:t>
            </a:r>
          </a:p>
          <a:p>
            <a:pPr lvl="1"/>
            <a:r>
              <a:rPr lang="en-US" dirty="0"/>
              <a:t>You don’t need to put your courses on your resume 15 years out of college</a:t>
            </a:r>
          </a:p>
        </p:txBody>
      </p:sp>
    </p:spTree>
    <p:extLst>
      <p:ext uri="{BB962C8B-B14F-4D97-AF65-F5344CB8AC3E}">
        <p14:creationId xmlns:p14="http://schemas.microsoft.com/office/powerpoint/2010/main" val="408850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E7FD-D86A-3C4A-DF68-035781E3C061}"/>
              </a:ext>
            </a:extLst>
          </p:cNvPr>
          <p:cNvSpPr>
            <a:spLocks noGrp="1"/>
          </p:cNvSpPr>
          <p:nvPr>
            <p:ph type="title"/>
          </p:nvPr>
        </p:nvSpPr>
        <p:spPr/>
        <p:txBody>
          <a:bodyPr/>
          <a:lstStyle/>
          <a:p>
            <a:r>
              <a:rPr lang="en-US" dirty="0"/>
              <a:t>Resume Format</a:t>
            </a:r>
          </a:p>
        </p:txBody>
      </p:sp>
      <p:sp>
        <p:nvSpPr>
          <p:cNvPr id="3" name="Content Placeholder 2">
            <a:extLst>
              <a:ext uri="{FF2B5EF4-FFF2-40B4-BE49-F238E27FC236}">
                <a16:creationId xmlns:a16="http://schemas.microsoft.com/office/drawing/2014/main" id="{E62B3D3B-9C68-200D-C86E-5E19A52067C0}"/>
              </a:ext>
            </a:extLst>
          </p:cNvPr>
          <p:cNvSpPr>
            <a:spLocks noGrp="1"/>
          </p:cNvSpPr>
          <p:nvPr>
            <p:ph idx="1"/>
          </p:nvPr>
        </p:nvSpPr>
        <p:spPr/>
        <p:txBody>
          <a:bodyPr>
            <a:normAutofit fontScale="92500" lnSpcReduction="10000"/>
          </a:bodyPr>
          <a:lstStyle/>
          <a:p>
            <a:r>
              <a:rPr lang="en-US" dirty="0"/>
              <a:t>Your resume will most likely be parsed if you’re applying online, so keep it standardized</a:t>
            </a:r>
          </a:p>
          <a:p>
            <a:r>
              <a:rPr lang="en-US" dirty="0"/>
              <a:t>Fields include</a:t>
            </a:r>
          </a:p>
          <a:p>
            <a:pPr lvl="1"/>
            <a:r>
              <a:rPr lang="en-US" dirty="0"/>
              <a:t>Name &amp; Contact Info</a:t>
            </a:r>
          </a:p>
          <a:p>
            <a:pPr lvl="1"/>
            <a:r>
              <a:rPr lang="en-US" dirty="0"/>
              <a:t>Summary statement</a:t>
            </a:r>
          </a:p>
          <a:p>
            <a:pPr lvl="1"/>
            <a:r>
              <a:rPr lang="en-US" dirty="0"/>
              <a:t>Education</a:t>
            </a:r>
          </a:p>
          <a:p>
            <a:pPr lvl="1"/>
            <a:r>
              <a:rPr lang="en-US" dirty="0"/>
              <a:t>Experience</a:t>
            </a:r>
          </a:p>
          <a:p>
            <a:pPr lvl="1"/>
            <a:r>
              <a:rPr lang="en-US" dirty="0"/>
              <a:t>Activities</a:t>
            </a:r>
          </a:p>
        </p:txBody>
      </p:sp>
    </p:spTree>
    <p:extLst>
      <p:ext uri="{BB962C8B-B14F-4D97-AF65-F5344CB8AC3E}">
        <p14:creationId xmlns:p14="http://schemas.microsoft.com/office/powerpoint/2010/main" val="364804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E7FD-D86A-3C4A-DF68-035781E3C061}"/>
              </a:ext>
            </a:extLst>
          </p:cNvPr>
          <p:cNvSpPr>
            <a:spLocks noGrp="1"/>
          </p:cNvSpPr>
          <p:nvPr>
            <p:ph type="title"/>
          </p:nvPr>
        </p:nvSpPr>
        <p:spPr/>
        <p:txBody>
          <a:bodyPr/>
          <a:lstStyle/>
          <a:p>
            <a:r>
              <a:rPr lang="en-US" dirty="0"/>
              <a:t>Resume Format (continued)</a:t>
            </a:r>
          </a:p>
        </p:txBody>
      </p:sp>
      <p:sp>
        <p:nvSpPr>
          <p:cNvPr id="3" name="Content Placeholder 2">
            <a:extLst>
              <a:ext uri="{FF2B5EF4-FFF2-40B4-BE49-F238E27FC236}">
                <a16:creationId xmlns:a16="http://schemas.microsoft.com/office/drawing/2014/main" id="{E62B3D3B-9C68-200D-C86E-5E19A52067C0}"/>
              </a:ext>
            </a:extLst>
          </p:cNvPr>
          <p:cNvSpPr>
            <a:spLocks noGrp="1"/>
          </p:cNvSpPr>
          <p:nvPr>
            <p:ph idx="1"/>
          </p:nvPr>
        </p:nvSpPr>
        <p:spPr/>
        <p:txBody>
          <a:bodyPr>
            <a:normAutofit/>
          </a:bodyPr>
          <a:lstStyle/>
          <a:p>
            <a:r>
              <a:rPr lang="en-US" dirty="0"/>
              <a:t>This is generally the rough order that I expect to find, but it may vary depending on your department guidelines</a:t>
            </a:r>
          </a:p>
          <a:p>
            <a:r>
              <a:rPr lang="en-US" dirty="0"/>
              <a:t>It is highly unlikely that your resume will exceed one page in length</a:t>
            </a:r>
          </a:p>
          <a:p>
            <a:r>
              <a:rPr lang="en-US" dirty="0"/>
              <a:t>If it does do not double sides your resume, because most resume notes are taken on the back of them</a:t>
            </a:r>
          </a:p>
        </p:txBody>
      </p:sp>
    </p:spTree>
    <p:extLst>
      <p:ext uri="{BB962C8B-B14F-4D97-AF65-F5344CB8AC3E}">
        <p14:creationId xmlns:p14="http://schemas.microsoft.com/office/powerpoint/2010/main" val="119898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FC36-8CCA-0B9A-4D9B-E64F1190414B}"/>
              </a:ext>
            </a:extLst>
          </p:cNvPr>
          <p:cNvSpPr>
            <a:spLocks noGrp="1"/>
          </p:cNvSpPr>
          <p:nvPr>
            <p:ph type="title"/>
          </p:nvPr>
        </p:nvSpPr>
        <p:spPr/>
        <p:txBody>
          <a:bodyPr/>
          <a:lstStyle/>
          <a:p>
            <a:r>
              <a:rPr lang="en-US" dirty="0"/>
              <a:t>What should be in the header?</a:t>
            </a:r>
          </a:p>
        </p:txBody>
      </p:sp>
      <p:sp>
        <p:nvSpPr>
          <p:cNvPr id="3" name="Content Placeholder 2">
            <a:extLst>
              <a:ext uri="{FF2B5EF4-FFF2-40B4-BE49-F238E27FC236}">
                <a16:creationId xmlns:a16="http://schemas.microsoft.com/office/drawing/2014/main" id="{9E913739-F53C-2333-64CE-F66CE31A326E}"/>
              </a:ext>
            </a:extLst>
          </p:cNvPr>
          <p:cNvSpPr>
            <a:spLocks noGrp="1"/>
          </p:cNvSpPr>
          <p:nvPr>
            <p:ph idx="1"/>
          </p:nvPr>
        </p:nvSpPr>
        <p:spPr/>
        <p:txBody>
          <a:bodyPr>
            <a:normAutofit fontScale="92500" lnSpcReduction="10000"/>
          </a:bodyPr>
          <a:lstStyle/>
          <a:p>
            <a:r>
              <a:rPr lang="en-US" dirty="0"/>
              <a:t>At minimum you’ll need your name, phone number, and email address</a:t>
            </a:r>
          </a:p>
          <a:p>
            <a:r>
              <a:rPr lang="en-US" dirty="0"/>
              <a:t>If you have a code repository on something like GitHub that’s always good to include</a:t>
            </a:r>
          </a:p>
          <a:p>
            <a:r>
              <a:rPr lang="en-US" dirty="0"/>
              <a:t>Similarly, if you have a website that you have hosted to show off your portfolio you can include that as well</a:t>
            </a:r>
          </a:p>
          <a:p>
            <a:pPr lvl="1"/>
            <a:r>
              <a:rPr lang="en-US" dirty="0"/>
              <a:t>Expect that the people interviewing you will try to access your websites, so please test them on mobile devices and make sure they are professional!</a:t>
            </a:r>
          </a:p>
          <a:p>
            <a:pPr lvl="1"/>
            <a:r>
              <a:rPr lang="en-US" dirty="0"/>
              <a:t>Hyperlinks are helpful for those with a digital copy of your resume</a:t>
            </a:r>
          </a:p>
        </p:txBody>
      </p:sp>
    </p:spTree>
    <p:extLst>
      <p:ext uri="{BB962C8B-B14F-4D97-AF65-F5344CB8AC3E}">
        <p14:creationId xmlns:p14="http://schemas.microsoft.com/office/powerpoint/2010/main" val="371785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53FE-783B-423A-2956-0EDCAC3ED925}"/>
              </a:ext>
            </a:extLst>
          </p:cNvPr>
          <p:cNvSpPr>
            <a:spLocks noGrp="1"/>
          </p:cNvSpPr>
          <p:nvPr>
            <p:ph type="title"/>
          </p:nvPr>
        </p:nvSpPr>
        <p:spPr/>
        <p:txBody>
          <a:bodyPr/>
          <a:lstStyle/>
          <a:p>
            <a:r>
              <a:rPr lang="en-US" dirty="0"/>
              <a:t>Summary Statement</a:t>
            </a:r>
          </a:p>
        </p:txBody>
      </p:sp>
      <p:sp>
        <p:nvSpPr>
          <p:cNvPr id="3" name="Content Placeholder 2">
            <a:extLst>
              <a:ext uri="{FF2B5EF4-FFF2-40B4-BE49-F238E27FC236}">
                <a16:creationId xmlns:a16="http://schemas.microsoft.com/office/drawing/2014/main" id="{CAAB1A11-4271-A279-8CA4-E92A5DCA47A3}"/>
              </a:ext>
            </a:extLst>
          </p:cNvPr>
          <p:cNvSpPr>
            <a:spLocks noGrp="1"/>
          </p:cNvSpPr>
          <p:nvPr>
            <p:ph idx="1"/>
          </p:nvPr>
        </p:nvSpPr>
        <p:spPr/>
        <p:txBody>
          <a:bodyPr/>
          <a:lstStyle/>
          <a:p>
            <a:r>
              <a:rPr lang="en-US" dirty="0"/>
              <a:t>Generally, a few sentences long</a:t>
            </a:r>
          </a:p>
          <a:p>
            <a:r>
              <a:rPr lang="en-US" dirty="0"/>
              <a:t>This is a good place to list what your focus areas are, especially if it isn’t obvious from your resume</a:t>
            </a:r>
          </a:p>
          <a:p>
            <a:r>
              <a:rPr lang="en-US" dirty="0"/>
              <a:t>You can also list if you’re looking for full time/internship and when you can start</a:t>
            </a:r>
          </a:p>
        </p:txBody>
      </p:sp>
    </p:spTree>
    <p:extLst>
      <p:ext uri="{BB962C8B-B14F-4D97-AF65-F5344CB8AC3E}">
        <p14:creationId xmlns:p14="http://schemas.microsoft.com/office/powerpoint/2010/main" val="3780654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520</TotalTime>
  <Words>1747</Words>
  <Application>Microsoft Office PowerPoint</Application>
  <PresentationFormat>Widescreen</PresentationFormat>
  <Paragraphs>137</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Corbel</vt:lpstr>
      <vt:lpstr>Parallax</vt:lpstr>
      <vt:lpstr>Resumes 101</vt:lpstr>
      <vt:lpstr>Agenda</vt:lpstr>
      <vt:lpstr>About Me</vt:lpstr>
      <vt:lpstr>What is your resume experience?</vt:lpstr>
      <vt:lpstr>Disclaimers</vt:lpstr>
      <vt:lpstr>Resume Format</vt:lpstr>
      <vt:lpstr>Resume Format (continued)</vt:lpstr>
      <vt:lpstr>What should be in the header?</vt:lpstr>
      <vt:lpstr>Summary Statement</vt:lpstr>
      <vt:lpstr>Education</vt:lpstr>
      <vt:lpstr>GPA</vt:lpstr>
      <vt:lpstr>Experience</vt:lpstr>
      <vt:lpstr>Diving into Experience</vt:lpstr>
      <vt:lpstr>Activities</vt:lpstr>
      <vt:lpstr>What else should I include</vt:lpstr>
      <vt:lpstr>Standing Out</vt:lpstr>
      <vt:lpstr>Tailoring your resume</vt:lpstr>
      <vt:lpstr>What should it look like?</vt:lpstr>
      <vt:lpstr>Submitting a resume</vt:lpstr>
      <vt:lpstr>Cover Letters</vt:lpstr>
      <vt:lpstr>What else should I know?</vt:lpstr>
      <vt:lpstr>Using AI</vt:lpstr>
      <vt:lpstr>I’ve got a resume what now</vt:lpstr>
      <vt:lpstr>What do you look for at a career fair?</vt:lpstr>
      <vt:lpstr>Sweet I got an interview</vt:lpstr>
      <vt:lpstr>I got an offer letter!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Prakit Mohal</dc:creator>
  <cp:lastModifiedBy>Prakit Mohal</cp:lastModifiedBy>
  <cp:revision>198</cp:revision>
  <dcterms:created xsi:type="dcterms:W3CDTF">2022-10-23T23:59:01Z</dcterms:created>
  <dcterms:modified xsi:type="dcterms:W3CDTF">2023-11-14T15:38:12Z</dcterms:modified>
</cp:coreProperties>
</file>