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7" r:id="rId3"/>
    <p:sldId id="258" r:id="rId4"/>
    <p:sldId id="259" r:id="rId5"/>
    <p:sldId id="262" r:id="rId6"/>
    <p:sldId id="263" r:id="rId7"/>
    <p:sldId id="260"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6" d="100"/>
          <a:sy n="96" d="100"/>
        </p:scale>
        <p:origin x="24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C8A0439-A776-4DEB-8596-6F27A1F6DA0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BCC2F-E7D3-442C-A158-4A0F8111500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73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8A0439-A776-4DEB-8596-6F27A1F6DA0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BCC2F-E7D3-442C-A158-4A0F81115007}" type="slidenum">
              <a:rPr lang="en-IN" smtClean="0"/>
              <a:t>‹#›</a:t>
            </a:fld>
            <a:endParaRPr lang="en-IN"/>
          </a:p>
        </p:txBody>
      </p:sp>
    </p:spTree>
    <p:extLst>
      <p:ext uri="{BB962C8B-B14F-4D97-AF65-F5344CB8AC3E}">
        <p14:creationId xmlns:p14="http://schemas.microsoft.com/office/powerpoint/2010/main" val="142927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8A0439-A776-4DEB-8596-6F27A1F6DA0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BCC2F-E7D3-442C-A158-4A0F8111500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C8A0439-A776-4DEB-8596-6F27A1F6DA0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BCC2F-E7D3-442C-A158-4A0F81115007}" type="slidenum">
              <a:rPr lang="en-IN" smtClean="0"/>
              <a:t>‹#›</a:t>
            </a:fld>
            <a:endParaRPr lang="en-IN"/>
          </a:p>
        </p:txBody>
      </p:sp>
    </p:spTree>
    <p:extLst>
      <p:ext uri="{BB962C8B-B14F-4D97-AF65-F5344CB8AC3E}">
        <p14:creationId xmlns:p14="http://schemas.microsoft.com/office/powerpoint/2010/main" val="3853599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C8A0439-A776-4DEB-8596-6F27A1F6DA01}"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6BCC2F-E7D3-442C-A158-4A0F8111500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7504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C8A0439-A776-4DEB-8596-6F27A1F6DA01}"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BCC2F-E7D3-442C-A158-4A0F81115007}" type="slidenum">
              <a:rPr lang="en-IN" smtClean="0"/>
              <a:t>‹#›</a:t>
            </a:fld>
            <a:endParaRPr lang="en-IN"/>
          </a:p>
        </p:txBody>
      </p:sp>
    </p:spTree>
    <p:extLst>
      <p:ext uri="{BB962C8B-B14F-4D97-AF65-F5344CB8AC3E}">
        <p14:creationId xmlns:p14="http://schemas.microsoft.com/office/powerpoint/2010/main" val="258672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C8A0439-A776-4DEB-8596-6F27A1F6DA01}" type="datetimeFigureOut">
              <a:rPr lang="en-IN" smtClean="0"/>
              <a:t>21-08-2025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6BCC2F-E7D3-442C-A158-4A0F81115007}" type="slidenum">
              <a:rPr lang="en-IN" smtClean="0"/>
              <a:t>‹#›</a:t>
            </a:fld>
            <a:endParaRPr lang="en-IN"/>
          </a:p>
        </p:txBody>
      </p:sp>
    </p:spTree>
    <p:extLst>
      <p:ext uri="{BB962C8B-B14F-4D97-AF65-F5344CB8AC3E}">
        <p14:creationId xmlns:p14="http://schemas.microsoft.com/office/powerpoint/2010/main" val="2005106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C8A0439-A776-4DEB-8596-6F27A1F6DA01}" type="datetimeFigureOut">
              <a:rPr lang="en-IN" smtClean="0"/>
              <a:t>21-08-2025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6BCC2F-E7D3-442C-A158-4A0F81115007}" type="slidenum">
              <a:rPr lang="en-IN" smtClean="0"/>
              <a:t>‹#›</a:t>
            </a:fld>
            <a:endParaRPr lang="en-IN"/>
          </a:p>
        </p:txBody>
      </p:sp>
    </p:spTree>
    <p:extLst>
      <p:ext uri="{BB962C8B-B14F-4D97-AF65-F5344CB8AC3E}">
        <p14:creationId xmlns:p14="http://schemas.microsoft.com/office/powerpoint/2010/main" val="3934217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8A0439-A776-4DEB-8596-6F27A1F6DA01}" type="datetimeFigureOut">
              <a:rPr lang="en-IN" smtClean="0"/>
              <a:t>21-08-2025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6BCC2F-E7D3-442C-A158-4A0F81115007}" type="slidenum">
              <a:rPr lang="en-IN" smtClean="0"/>
              <a:t>‹#›</a:t>
            </a:fld>
            <a:endParaRPr lang="en-IN"/>
          </a:p>
        </p:txBody>
      </p:sp>
    </p:spTree>
    <p:extLst>
      <p:ext uri="{BB962C8B-B14F-4D97-AF65-F5344CB8AC3E}">
        <p14:creationId xmlns:p14="http://schemas.microsoft.com/office/powerpoint/2010/main" val="83627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C8A0439-A776-4DEB-8596-6F27A1F6DA01}"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BCC2F-E7D3-442C-A158-4A0F81115007}" type="slidenum">
              <a:rPr lang="en-IN" smtClean="0"/>
              <a:t>‹#›</a:t>
            </a:fld>
            <a:endParaRPr lang="en-IN"/>
          </a:p>
        </p:txBody>
      </p:sp>
    </p:spTree>
    <p:extLst>
      <p:ext uri="{BB962C8B-B14F-4D97-AF65-F5344CB8AC3E}">
        <p14:creationId xmlns:p14="http://schemas.microsoft.com/office/powerpoint/2010/main" val="371688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C8A0439-A776-4DEB-8596-6F27A1F6DA01}"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6BCC2F-E7D3-442C-A158-4A0F8111500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83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C8A0439-A776-4DEB-8596-6F27A1F6DA01}" type="datetimeFigureOut">
              <a:rPr lang="en-IN" smtClean="0"/>
              <a:t>21-08-2025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06BCC2F-E7D3-442C-A158-4A0F8111500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5975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A28970-3E8F-46CD-A302-42EE83668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58F3C-DB4C-CE84-2438-F87B9FE34241}"/>
              </a:ext>
            </a:extLst>
          </p:cNvPr>
          <p:cNvSpPr>
            <a:spLocks noGrp="1"/>
          </p:cNvSpPr>
          <p:nvPr>
            <p:ph type="ctrTitle"/>
          </p:nvPr>
        </p:nvSpPr>
        <p:spPr>
          <a:xfrm>
            <a:off x="643467" y="643467"/>
            <a:ext cx="7164674" cy="5571066"/>
          </a:xfrm>
        </p:spPr>
        <p:txBody>
          <a:bodyPr>
            <a:normAutofit/>
          </a:bodyPr>
          <a:lstStyle/>
          <a:p>
            <a:r>
              <a:rPr lang="en-IN" b="1" dirty="0"/>
              <a:t>Car Data Analysis Assessment</a:t>
            </a:r>
            <a:endParaRPr lang="en-IN" sz="6600" dirty="0">
              <a:solidFill>
                <a:schemeClr val="tx1">
                  <a:alpha val="80000"/>
                </a:schemeClr>
              </a:solidFill>
            </a:endParaRPr>
          </a:p>
        </p:txBody>
      </p:sp>
      <p:sp>
        <p:nvSpPr>
          <p:cNvPr id="3" name="Subtitle 2">
            <a:extLst>
              <a:ext uri="{FF2B5EF4-FFF2-40B4-BE49-F238E27FC236}">
                <a16:creationId xmlns:a16="http://schemas.microsoft.com/office/drawing/2014/main" id="{EE2FE33B-D180-7BA4-8286-E28CBA0D20E5}"/>
              </a:ext>
            </a:extLst>
          </p:cNvPr>
          <p:cNvSpPr>
            <a:spLocks noGrp="1"/>
          </p:cNvSpPr>
          <p:nvPr>
            <p:ph type="subTitle" idx="1"/>
          </p:nvPr>
        </p:nvSpPr>
        <p:spPr>
          <a:xfrm>
            <a:off x="8451608" y="643467"/>
            <a:ext cx="3096926" cy="5571066"/>
          </a:xfrm>
        </p:spPr>
        <p:txBody>
          <a:bodyPr>
            <a:normAutofit/>
          </a:bodyPr>
          <a:lstStyle/>
          <a:p>
            <a:r>
              <a:rPr lang="en-IN" b="1" dirty="0"/>
              <a:t>Analytics Specialist</a:t>
            </a:r>
            <a:endParaRPr lang="en-IN" sz="2000" dirty="0"/>
          </a:p>
        </p:txBody>
      </p:sp>
      <p:cxnSp>
        <p:nvCxnSpPr>
          <p:cNvPr id="10" name="Straight Connector 9">
            <a:extLst>
              <a:ext uri="{FF2B5EF4-FFF2-40B4-BE49-F238E27FC236}">
                <a16:creationId xmlns:a16="http://schemas.microsoft.com/office/drawing/2014/main" id="{47AE7893-212D-45CB-A5B0-AE377389AB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600200"/>
            <a:ext cx="0" cy="3657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543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387A-3539-6B46-A218-2C8EE865F973}"/>
              </a:ext>
            </a:extLst>
          </p:cNvPr>
          <p:cNvSpPr>
            <a:spLocks noGrp="1"/>
          </p:cNvSpPr>
          <p:nvPr>
            <p:ph type="title"/>
          </p:nvPr>
        </p:nvSpPr>
        <p:spPr/>
        <p:txBody>
          <a:bodyPr/>
          <a:lstStyle/>
          <a:p>
            <a:r>
              <a:rPr lang="en-US" b="1" dirty="0"/>
              <a:t>3: Support Vector Machine (SVM)</a:t>
            </a:r>
            <a:endParaRPr lang="en-IN" dirty="0"/>
          </a:p>
        </p:txBody>
      </p:sp>
      <p:sp>
        <p:nvSpPr>
          <p:cNvPr id="3" name="Content Placeholder 2">
            <a:extLst>
              <a:ext uri="{FF2B5EF4-FFF2-40B4-BE49-F238E27FC236}">
                <a16:creationId xmlns:a16="http://schemas.microsoft.com/office/drawing/2014/main" id="{AC2DD8F6-0634-224F-951C-CB8B8BE7BC6E}"/>
              </a:ext>
            </a:extLst>
          </p:cNvPr>
          <p:cNvSpPr>
            <a:spLocks noGrp="1"/>
          </p:cNvSpPr>
          <p:nvPr>
            <p:ph idx="1"/>
          </p:nvPr>
        </p:nvSpPr>
        <p:spPr/>
        <p:txBody>
          <a:bodyPr/>
          <a:lstStyle/>
          <a:p>
            <a:pPr lvl="0"/>
            <a:r>
              <a:rPr lang="en-US" b="1" dirty="0"/>
              <a:t>Results: </a:t>
            </a:r>
            <a:r>
              <a:rPr lang="en-US" dirty="0"/>
              <a:t>Accuracy = 0.47, ROC-AUC = 0.44</a:t>
            </a:r>
            <a:endParaRPr lang="en-IN" dirty="0"/>
          </a:p>
          <a:p>
            <a:pPr lvl="0"/>
            <a:r>
              <a:rPr lang="en-US" b="1" dirty="0"/>
              <a:t>Observation: </a:t>
            </a:r>
            <a:r>
              <a:rPr lang="en-US" dirty="0"/>
              <a:t>Underperformed compared to other models.</a:t>
            </a:r>
            <a:endParaRPr lang="en-IN" dirty="0"/>
          </a:p>
          <a:p>
            <a:endParaRPr lang="en-IN" dirty="0"/>
          </a:p>
        </p:txBody>
      </p:sp>
      <p:pic>
        <p:nvPicPr>
          <p:cNvPr id="4" name="drawing">
            <a:extLst>
              <a:ext uri="{FF2B5EF4-FFF2-40B4-BE49-F238E27FC236}">
                <a16:creationId xmlns:a16="http://schemas.microsoft.com/office/drawing/2014/main" id="{95A2917C-EC10-58C9-4F71-4CC8E921BCFC}"/>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280092" y="3143123"/>
            <a:ext cx="5631815" cy="3367405"/>
          </a:xfrm>
          <a:prstGeom prst="rect">
            <a:avLst/>
          </a:prstGeom>
        </p:spPr>
      </p:pic>
    </p:spTree>
    <p:extLst>
      <p:ext uri="{BB962C8B-B14F-4D97-AF65-F5344CB8AC3E}">
        <p14:creationId xmlns:p14="http://schemas.microsoft.com/office/powerpoint/2010/main" val="236983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F8E1-B37D-5002-6D6E-DDE0F3FE0F61}"/>
              </a:ext>
            </a:extLst>
          </p:cNvPr>
          <p:cNvSpPr>
            <a:spLocks noGrp="1"/>
          </p:cNvSpPr>
          <p:nvPr>
            <p:ph type="title"/>
          </p:nvPr>
        </p:nvSpPr>
        <p:spPr/>
        <p:txBody>
          <a:bodyPr>
            <a:normAutofit/>
          </a:bodyPr>
          <a:lstStyle/>
          <a:p>
            <a:r>
              <a:rPr lang="en-US" b="1" dirty="0"/>
              <a:t>Step 4: Feature Importance (Random Forest)</a:t>
            </a:r>
            <a:endParaRPr lang="en-IN" dirty="0"/>
          </a:p>
        </p:txBody>
      </p:sp>
      <p:sp>
        <p:nvSpPr>
          <p:cNvPr id="3" name="Content Placeholder 2">
            <a:extLst>
              <a:ext uri="{FF2B5EF4-FFF2-40B4-BE49-F238E27FC236}">
                <a16:creationId xmlns:a16="http://schemas.microsoft.com/office/drawing/2014/main" id="{6C64C552-BB65-479B-0155-A4185C3B05D9}"/>
              </a:ext>
            </a:extLst>
          </p:cNvPr>
          <p:cNvSpPr>
            <a:spLocks noGrp="1"/>
          </p:cNvSpPr>
          <p:nvPr>
            <p:ph idx="1"/>
          </p:nvPr>
        </p:nvSpPr>
        <p:spPr/>
        <p:txBody>
          <a:bodyPr/>
          <a:lstStyle/>
          <a:p>
            <a:pPr lvl="0"/>
            <a:r>
              <a:rPr lang="en-US" b="1" dirty="0"/>
              <a:t>Top Factors: </a:t>
            </a:r>
            <a:r>
              <a:rPr lang="en-US" dirty="0"/>
              <a:t>curb weight, car length, car height, wheelbase, mpg, peak RPM.</a:t>
            </a:r>
            <a:endParaRPr lang="en-IN" dirty="0"/>
          </a:p>
          <a:p>
            <a:pPr lvl="0"/>
            <a:r>
              <a:rPr lang="en-US" b="1" dirty="0"/>
              <a:t>Interpretation:</a:t>
            </a:r>
            <a:r>
              <a:rPr lang="en-US" dirty="0"/>
              <a:t> Both </a:t>
            </a:r>
            <a:r>
              <a:rPr lang="en-US" b="1" dirty="0"/>
              <a:t>design factors </a:t>
            </a:r>
            <a:r>
              <a:rPr lang="en-US" dirty="0"/>
              <a:t>and </a:t>
            </a:r>
            <a:r>
              <a:rPr lang="en-US" b="1" dirty="0"/>
              <a:t>efficiency indicators </a:t>
            </a:r>
            <a:r>
              <a:rPr lang="en-US" dirty="0"/>
              <a:t>strongly affect success.</a:t>
            </a:r>
            <a:endParaRPr lang="en-IN" dirty="0"/>
          </a:p>
        </p:txBody>
      </p:sp>
      <p:pic>
        <p:nvPicPr>
          <p:cNvPr id="4" name="drawing">
            <a:extLst>
              <a:ext uri="{FF2B5EF4-FFF2-40B4-BE49-F238E27FC236}">
                <a16:creationId xmlns:a16="http://schemas.microsoft.com/office/drawing/2014/main" id="{75128A1F-D400-82F7-D9CC-B5652285F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0365" y="3466551"/>
            <a:ext cx="4399722" cy="2806233"/>
          </a:xfrm>
          <a:prstGeom prst="rect">
            <a:avLst/>
          </a:prstGeom>
        </p:spPr>
      </p:pic>
    </p:spTree>
    <p:extLst>
      <p:ext uri="{BB962C8B-B14F-4D97-AF65-F5344CB8AC3E}">
        <p14:creationId xmlns:p14="http://schemas.microsoft.com/office/powerpoint/2010/main" val="4023465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FC596-450C-F44B-8FB1-91FAACA0A008}"/>
              </a:ext>
            </a:extLst>
          </p:cNvPr>
          <p:cNvSpPr>
            <a:spLocks noGrp="1"/>
          </p:cNvSpPr>
          <p:nvPr>
            <p:ph type="title"/>
          </p:nvPr>
        </p:nvSpPr>
        <p:spPr/>
        <p:txBody>
          <a:bodyPr/>
          <a:lstStyle/>
          <a:p>
            <a:r>
              <a:rPr lang="en-US" b="1" dirty="0"/>
              <a:t>Model Comparison Table</a:t>
            </a:r>
            <a:endParaRPr lang="en-IN" dirty="0"/>
          </a:p>
        </p:txBody>
      </p:sp>
      <p:graphicFrame>
        <p:nvGraphicFramePr>
          <p:cNvPr id="4" name="Content Placeholder 3">
            <a:extLst>
              <a:ext uri="{FF2B5EF4-FFF2-40B4-BE49-F238E27FC236}">
                <a16:creationId xmlns:a16="http://schemas.microsoft.com/office/drawing/2014/main" id="{B120E79E-4A76-DAAE-ACB9-432B40A9FE8D}"/>
              </a:ext>
            </a:extLst>
          </p:cNvPr>
          <p:cNvGraphicFramePr>
            <a:graphicFrameLocks noGrp="1"/>
          </p:cNvGraphicFramePr>
          <p:nvPr>
            <p:ph idx="1"/>
          </p:nvPr>
        </p:nvGraphicFramePr>
        <p:xfrm>
          <a:off x="2865279" y="3146869"/>
          <a:ext cx="6037580" cy="2303273"/>
        </p:xfrm>
        <a:graphic>
          <a:graphicData uri="http://schemas.openxmlformats.org/drawingml/2006/table">
            <a:tbl>
              <a:tblPr firstRow="1" firstCol="1">
                <a:tableStyleId>{5C22544A-7EE6-4342-B048-85BDC9FD1C3A}</a:tableStyleId>
              </a:tblPr>
              <a:tblGrid>
                <a:gridCol w="882650">
                  <a:extLst>
                    <a:ext uri="{9D8B030D-6E8A-4147-A177-3AD203B41FA5}">
                      <a16:colId xmlns:a16="http://schemas.microsoft.com/office/drawing/2014/main" val="2037394589"/>
                    </a:ext>
                  </a:extLst>
                </a:gridCol>
                <a:gridCol w="776605">
                  <a:extLst>
                    <a:ext uri="{9D8B030D-6E8A-4147-A177-3AD203B41FA5}">
                      <a16:colId xmlns:a16="http://schemas.microsoft.com/office/drawing/2014/main" val="965882142"/>
                    </a:ext>
                  </a:extLst>
                </a:gridCol>
                <a:gridCol w="785495">
                  <a:extLst>
                    <a:ext uri="{9D8B030D-6E8A-4147-A177-3AD203B41FA5}">
                      <a16:colId xmlns:a16="http://schemas.microsoft.com/office/drawing/2014/main" val="754524114"/>
                    </a:ext>
                  </a:extLst>
                </a:gridCol>
                <a:gridCol w="613410">
                  <a:extLst>
                    <a:ext uri="{9D8B030D-6E8A-4147-A177-3AD203B41FA5}">
                      <a16:colId xmlns:a16="http://schemas.microsoft.com/office/drawing/2014/main" val="2412704805"/>
                    </a:ext>
                  </a:extLst>
                </a:gridCol>
                <a:gridCol w="782955">
                  <a:extLst>
                    <a:ext uri="{9D8B030D-6E8A-4147-A177-3AD203B41FA5}">
                      <a16:colId xmlns:a16="http://schemas.microsoft.com/office/drawing/2014/main" val="3432945044"/>
                    </a:ext>
                  </a:extLst>
                </a:gridCol>
                <a:gridCol w="711200">
                  <a:extLst>
                    <a:ext uri="{9D8B030D-6E8A-4147-A177-3AD203B41FA5}">
                      <a16:colId xmlns:a16="http://schemas.microsoft.com/office/drawing/2014/main" val="472947744"/>
                    </a:ext>
                  </a:extLst>
                </a:gridCol>
                <a:gridCol w="1485265">
                  <a:extLst>
                    <a:ext uri="{9D8B030D-6E8A-4147-A177-3AD203B41FA5}">
                      <a16:colId xmlns:a16="http://schemas.microsoft.com/office/drawing/2014/main" val="1322059269"/>
                    </a:ext>
                  </a:extLst>
                </a:gridCol>
              </a:tblGrid>
              <a:tr h="190500">
                <a:tc>
                  <a:txBody>
                    <a:bodyPr/>
                    <a:lstStyle/>
                    <a:p>
                      <a:pPr algn="ctr">
                        <a:lnSpc>
                          <a:spcPct val="116000"/>
                        </a:lnSpc>
                        <a:spcAft>
                          <a:spcPts val="800"/>
                        </a:spcAft>
                        <a:buNone/>
                      </a:pPr>
                      <a:r>
                        <a:rPr lang="en-US" sz="1200">
                          <a:effectLst/>
                        </a:rPr>
                        <a:t>Model</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buNone/>
                      </a:pPr>
                      <a:r>
                        <a:rPr lang="en-US" sz="1200">
                          <a:effectLst/>
                        </a:rPr>
                        <a:t>Accuracy</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buNone/>
                      </a:pPr>
                      <a:r>
                        <a:rPr lang="en-US" sz="1200">
                          <a:effectLst/>
                        </a:rPr>
                        <a:t>Precision</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buNone/>
                      </a:pPr>
                      <a:r>
                        <a:rPr lang="en-US" sz="1200">
                          <a:effectLst/>
                        </a:rPr>
                        <a:t>Recall</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buNone/>
                      </a:pPr>
                      <a:r>
                        <a:rPr lang="en-US" sz="1200">
                          <a:effectLst/>
                        </a:rPr>
                        <a:t>F1-score</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buNone/>
                      </a:pPr>
                      <a:r>
                        <a:rPr lang="en-US" sz="1200">
                          <a:effectLst/>
                        </a:rPr>
                        <a:t>ROC-AUC</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6000"/>
                        </a:lnSpc>
                        <a:spcAft>
                          <a:spcPts val="800"/>
                        </a:spcAft>
                        <a:buNone/>
                      </a:pPr>
                      <a:r>
                        <a:rPr lang="en-US" sz="1200">
                          <a:effectLst/>
                        </a:rPr>
                        <a:t>Notes</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87984886"/>
                  </a:ext>
                </a:extLst>
              </a:tr>
              <a:tr h="190500">
                <a:tc>
                  <a:txBody>
                    <a:bodyPr/>
                    <a:lstStyle/>
                    <a:p>
                      <a:pPr>
                        <a:lnSpc>
                          <a:spcPct val="116000"/>
                        </a:lnSpc>
                        <a:spcAft>
                          <a:spcPts val="800"/>
                        </a:spcAft>
                        <a:buNone/>
                      </a:pPr>
                      <a:r>
                        <a:rPr lang="en-US" sz="1200">
                          <a:effectLst/>
                        </a:rPr>
                        <a:t>Logistic Regression</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0.53</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0.50</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0.42</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0.46</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0.53</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Weak linear fit, limited variance explained</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45625428"/>
                  </a:ext>
                </a:extLst>
              </a:tr>
              <a:tr h="190500">
                <a:tc>
                  <a:txBody>
                    <a:bodyPr/>
                    <a:lstStyle/>
                    <a:p>
                      <a:pPr>
                        <a:lnSpc>
                          <a:spcPct val="116000"/>
                        </a:lnSpc>
                        <a:spcAft>
                          <a:spcPts val="800"/>
                        </a:spcAft>
                        <a:buNone/>
                      </a:pPr>
                      <a:r>
                        <a:rPr lang="en-US" sz="1200">
                          <a:effectLst/>
                        </a:rPr>
                        <a:t>Random Forest</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0.68</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0.75</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0.47</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0.58</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0.64</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Best performing, captures non-linear patterns</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1860172"/>
                  </a:ext>
                </a:extLst>
              </a:tr>
              <a:tr h="640715">
                <a:tc>
                  <a:txBody>
                    <a:bodyPr/>
                    <a:lstStyle/>
                    <a:p>
                      <a:pPr>
                        <a:lnSpc>
                          <a:spcPct val="116000"/>
                        </a:lnSpc>
                        <a:spcAft>
                          <a:spcPts val="800"/>
                        </a:spcAft>
                        <a:buNone/>
                      </a:pPr>
                      <a:r>
                        <a:rPr lang="en-US" sz="1200">
                          <a:effectLst/>
                        </a:rPr>
                        <a:t>SVM</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0.47</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0.42</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0.26</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0.32</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a:effectLst/>
                        </a:rPr>
                        <a:t>0.44</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US" sz="1200" dirty="0">
                          <a:effectLst/>
                        </a:rPr>
                        <a:t>Struggled, underperformed on this dataset</a:t>
                      </a:r>
                      <a:endParaRPr lang="en-IN" sz="12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5800150"/>
                  </a:ext>
                </a:extLst>
              </a:tr>
            </a:tbl>
          </a:graphicData>
        </a:graphic>
      </p:graphicFrame>
    </p:spTree>
    <p:extLst>
      <p:ext uri="{BB962C8B-B14F-4D97-AF65-F5344CB8AC3E}">
        <p14:creationId xmlns:p14="http://schemas.microsoft.com/office/powerpoint/2010/main" val="248158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59A0-351B-788B-992D-A999827392C6}"/>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08B4CE43-9E13-9A9D-DAA6-79EAA2A02EF5}"/>
              </a:ext>
            </a:extLst>
          </p:cNvPr>
          <p:cNvSpPr>
            <a:spLocks noGrp="1"/>
          </p:cNvSpPr>
          <p:nvPr>
            <p:ph idx="1"/>
          </p:nvPr>
        </p:nvSpPr>
        <p:spPr/>
        <p:txBody>
          <a:bodyPr/>
          <a:lstStyle/>
          <a:p>
            <a:pPr marL="457200" indent="-457200">
              <a:buFont typeface="+mj-lt"/>
              <a:buAutoNum type="arabicPeriod"/>
            </a:pPr>
            <a:r>
              <a:rPr lang="en-US" dirty="0"/>
              <a:t>Random Forest performed best overall.</a:t>
            </a:r>
            <a:endParaRPr lang="en-IN" dirty="0"/>
          </a:p>
          <a:p>
            <a:pPr marL="457200" indent="-457200">
              <a:buFont typeface="+mj-lt"/>
              <a:buAutoNum type="arabicPeriod"/>
            </a:pPr>
            <a:r>
              <a:rPr lang="en-US" dirty="0"/>
              <a:t>Logistic Regression serves as a useful interpretable baseline.</a:t>
            </a:r>
            <a:endParaRPr lang="en-IN" dirty="0"/>
          </a:p>
          <a:p>
            <a:pPr marL="457200" indent="-457200">
              <a:buFont typeface="+mj-lt"/>
              <a:buAutoNum type="arabicPeriod"/>
            </a:pPr>
            <a:r>
              <a:rPr lang="en-US" dirty="0"/>
              <a:t>SVM was not well-suited for this dataset.</a:t>
            </a:r>
          </a:p>
          <a:p>
            <a:pPr marL="457200" indent="-457200">
              <a:buFont typeface="+mj-lt"/>
              <a:buAutoNum type="arabicPeriod"/>
            </a:pPr>
            <a:r>
              <a:rPr lang="en-US" dirty="0"/>
              <a:t>Key factors affecting success: </a:t>
            </a:r>
            <a:r>
              <a:rPr lang="en-US" b="1" dirty="0"/>
              <a:t>vehicle dimensions, engine size, fuel efficiency, and weight.</a:t>
            </a:r>
            <a:endParaRPr lang="en-IN" dirty="0"/>
          </a:p>
          <a:p>
            <a:pPr marL="457200" indent="-457200">
              <a:buFont typeface="+mj-lt"/>
              <a:buAutoNum type="arabicPeriod"/>
            </a:pPr>
            <a:endParaRPr lang="en-IN" dirty="0"/>
          </a:p>
          <a:p>
            <a:endParaRPr lang="en-IN" dirty="0"/>
          </a:p>
        </p:txBody>
      </p:sp>
    </p:spTree>
    <p:extLst>
      <p:ext uri="{BB962C8B-B14F-4D97-AF65-F5344CB8AC3E}">
        <p14:creationId xmlns:p14="http://schemas.microsoft.com/office/powerpoint/2010/main" val="3963010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957D-F831-DD89-F4AE-135FAD90EA89}"/>
              </a:ext>
            </a:extLst>
          </p:cNvPr>
          <p:cNvSpPr>
            <a:spLocks noGrp="1"/>
          </p:cNvSpPr>
          <p:nvPr>
            <p:ph type="title"/>
          </p:nvPr>
        </p:nvSpPr>
        <p:spPr/>
        <p:txBody>
          <a:bodyPr/>
          <a:lstStyle/>
          <a:p>
            <a:r>
              <a:rPr lang="en-IN" b="1" dirty="0"/>
              <a:t>Question 3</a:t>
            </a:r>
            <a:endParaRPr lang="en-IN" dirty="0"/>
          </a:p>
        </p:txBody>
      </p:sp>
      <p:sp>
        <p:nvSpPr>
          <p:cNvPr id="3" name="Content Placeholder 2">
            <a:extLst>
              <a:ext uri="{FF2B5EF4-FFF2-40B4-BE49-F238E27FC236}">
                <a16:creationId xmlns:a16="http://schemas.microsoft.com/office/drawing/2014/main" id="{5155E7DF-C128-BD46-9C74-F46ED2724D96}"/>
              </a:ext>
            </a:extLst>
          </p:cNvPr>
          <p:cNvSpPr>
            <a:spLocks noGrp="1"/>
          </p:cNvSpPr>
          <p:nvPr>
            <p:ph idx="1"/>
          </p:nvPr>
        </p:nvSpPr>
        <p:spPr/>
        <p:txBody>
          <a:bodyPr>
            <a:normAutofit fontScale="92500" lnSpcReduction="10000"/>
          </a:bodyPr>
          <a:lstStyle/>
          <a:p>
            <a:r>
              <a:rPr lang="en-IN" b="1" dirty="0"/>
              <a:t>Question 3.</a:t>
            </a:r>
            <a:r>
              <a:rPr lang="en-IN" dirty="0"/>
              <a:t> Build binary classification models to identify important factors affecting the success of a car model. Additionally, compare different binary classification models based on theoretical advantages, practical usage, likelihood metrics, and model performance metrics.</a:t>
            </a:r>
          </a:p>
          <a:p>
            <a:r>
              <a:rPr lang="en-US" b="1" dirty="0"/>
              <a:t>Methodology</a:t>
            </a:r>
            <a:endParaRPr lang="en-IN" dirty="0"/>
          </a:p>
          <a:p>
            <a:r>
              <a:rPr lang="en-US" dirty="0"/>
              <a:t>We segmented cars based on </a:t>
            </a:r>
            <a:r>
              <a:rPr lang="en-US" b="1" dirty="0"/>
              <a:t>engine size, price, fuel type, and sales performance</a:t>
            </a:r>
            <a:r>
              <a:rPr lang="en-US" dirty="0"/>
              <a:t> using clustering.</a:t>
            </a:r>
            <a:endParaRPr lang="en-IN" dirty="0"/>
          </a:p>
          <a:p>
            <a:pPr lvl="0"/>
            <a:r>
              <a:rPr lang="en-US" b="1" dirty="0"/>
              <a:t>Algorithm Choice:</a:t>
            </a:r>
            <a:r>
              <a:rPr lang="en-US" dirty="0"/>
              <a:t> K-Means clustering was selected for its efficiency with medium-sized datasets and ease of interpretation.</a:t>
            </a:r>
            <a:endParaRPr lang="en-IN" dirty="0"/>
          </a:p>
          <a:p>
            <a:pPr lvl="0"/>
            <a:r>
              <a:rPr lang="en-US" b="1" dirty="0"/>
              <a:t>Data Preparation: </a:t>
            </a:r>
            <a:r>
              <a:rPr lang="en-US" dirty="0"/>
              <a:t>Features were standardized using </a:t>
            </a:r>
            <a:r>
              <a:rPr lang="en-US" dirty="0" err="1"/>
              <a:t>Standard_Scaler</a:t>
            </a:r>
            <a:r>
              <a:rPr lang="en-US" dirty="0"/>
              <a:t> to ensure equal contribution; categorical variables (fuel type) were one-hot encoded.</a:t>
            </a:r>
            <a:endParaRPr lang="en-IN" dirty="0"/>
          </a:p>
          <a:p>
            <a:pPr lvl="0"/>
            <a:r>
              <a:rPr lang="en-US" b="1" dirty="0"/>
              <a:t>Optimal Number of Clusters:</a:t>
            </a:r>
            <a:r>
              <a:rPr lang="en-US" dirty="0"/>
              <a:t> The </a:t>
            </a:r>
            <a:r>
              <a:rPr lang="en-US" b="1" dirty="0"/>
              <a:t>Elbow Method</a:t>
            </a:r>
            <a:r>
              <a:rPr lang="en-US" dirty="0"/>
              <a:t> was applied to determine the ideal number of clusters, which was found to be </a:t>
            </a:r>
            <a:r>
              <a:rPr lang="en-US" b="1" dirty="0"/>
              <a:t>K = 3</a:t>
            </a:r>
            <a:r>
              <a:rPr lang="en-US" dirty="0"/>
              <a:t>.</a:t>
            </a:r>
            <a:endParaRPr lang="en-IN" dirty="0"/>
          </a:p>
          <a:p>
            <a:endParaRPr lang="en-IN" dirty="0"/>
          </a:p>
        </p:txBody>
      </p:sp>
    </p:spTree>
    <p:extLst>
      <p:ext uri="{BB962C8B-B14F-4D97-AF65-F5344CB8AC3E}">
        <p14:creationId xmlns:p14="http://schemas.microsoft.com/office/powerpoint/2010/main" val="327361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EB991-BF4C-40CD-6BC4-2A39675F8D5D}"/>
              </a:ext>
            </a:extLst>
          </p:cNvPr>
          <p:cNvSpPr>
            <a:spLocks noGrp="1"/>
          </p:cNvSpPr>
          <p:nvPr>
            <p:ph type="title"/>
          </p:nvPr>
        </p:nvSpPr>
        <p:spPr/>
        <p:txBody>
          <a:bodyPr/>
          <a:lstStyle/>
          <a:p>
            <a:r>
              <a:rPr lang="en-US" b="1" dirty="0"/>
              <a:t>Implementation</a:t>
            </a:r>
            <a:endParaRPr lang="en-IN" dirty="0"/>
          </a:p>
        </p:txBody>
      </p:sp>
      <p:sp>
        <p:nvSpPr>
          <p:cNvPr id="3" name="Content Placeholder 2">
            <a:extLst>
              <a:ext uri="{FF2B5EF4-FFF2-40B4-BE49-F238E27FC236}">
                <a16:creationId xmlns:a16="http://schemas.microsoft.com/office/drawing/2014/main" id="{F576623D-6CC3-09E4-6F07-EDDDB7B46DEF}"/>
              </a:ext>
            </a:extLst>
          </p:cNvPr>
          <p:cNvSpPr>
            <a:spLocks noGrp="1"/>
          </p:cNvSpPr>
          <p:nvPr>
            <p:ph idx="1"/>
          </p:nvPr>
        </p:nvSpPr>
        <p:spPr/>
        <p:txBody>
          <a:bodyPr/>
          <a:lstStyle/>
          <a:p>
            <a:r>
              <a:rPr lang="en-US" b="1" dirty="0"/>
              <a:t>Step 1 &amp; 2: Select Features for Clustering and Standardize Features</a:t>
            </a:r>
            <a:endParaRPr lang="en-IN" dirty="0"/>
          </a:p>
          <a:p>
            <a:endParaRPr lang="en-IN" dirty="0"/>
          </a:p>
        </p:txBody>
      </p:sp>
      <p:pic>
        <p:nvPicPr>
          <p:cNvPr id="4" name="drawing">
            <a:extLst>
              <a:ext uri="{FF2B5EF4-FFF2-40B4-BE49-F238E27FC236}">
                <a16:creationId xmlns:a16="http://schemas.microsoft.com/office/drawing/2014/main" id="{077513C1-0407-157A-E2BD-5640C3CD6734}"/>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394075" y="3068320"/>
            <a:ext cx="5403850" cy="3241040"/>
          </a:xfrm>
          <a:prstGeom prst="rect">
            <a:avLst/>
          </a:prstGeom>
        </p:spPr>
      </p:pic>
    </p:spTree>
    <p:extLst>
      <p:ext uri="{BB962C8B-B14F-4D97-AF65-F5344CB8AC3E}">
        <p14:creationId xmlns:p14="http://schemas.microsoft.com/office/powerpoint/2010/main" val="1640918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4A3A1-6A20-8B10-61D6-27E0D5CA75A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79D30EA-6CCA-3B3D-94B6-FFA26F491EA4}"/>
              </a:ext>
            </a:extLst>
          </p:cNvPr>
          <p:cNvSpPr>
            <a:spLocks noGrp="1"/>
          </p:cNvSpPr>
          <p:nvPr>
            <p:ph idx="1"/>
          </p:nvPr>
        </p:nvSpPr>
        <p:spPr/>
        <p:txBody>
          <a:bodyPr/>
          <a:lstStyle/>
          <a:p>
            <a:r>
              <a:rPr lang="en-US" b="1" dirty="0"/>
              <a:t>Step 3 &amp; 4: Apply K-Means and Determine Optimal Clusters</a:t>
            </a:r>
            <a:endParaRPr lang="en-IN" dirty="0"/>
          </a:p>
          <a:p>
            <a:endParaRPr lang="en-IN" dirty="0"/>
          </a:p>
        </p:txBody>
      </p:sp>
      <p:pic>
        <p:nvPicPr>
          <p:cNvPr id="4" name="drawing">
            <a:extLst>
              <a:ext uri="{FF2B5EF4-FFF2-40B4-BE49-F238E27FC236}">
                <a16:creationId xmlns:a16="http://schemas.microsoft.com/office/drawing/2014/main" id="{39DAC865-E70E-43F7-7A10-48D3193AB906}"/>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05822" y="3272790"/>
            <a:ext cx="5380355" cy="3036570"/>
          </a:xfrm>
          <a:prstGeom prst="rect">
            <a:avLst/>
          </a:prstGeom>
        </p:spPr>
      </p:pic>
    </p:spTree>
    <p:extLst>
      <p:ext uri="{BB962C8B-B14F-4D97-AF65-F5344CB8AC3E}">
        <p14:creationId xmlns:p14="http://schemas.microsoft.com/office/powerpoint/2010/main" val="1344974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3DE1F-1873-6E56-A6DB-6C581CB43C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859BEF9-9A43-0571-6A11-B2359F182C29}"/>
              </a:ext>
            </a:extLst>
          </p:cNvPr>
          <p:cNvSpPr>
            <a:spLocks noGrp="1"/>
          </p:cNvSpPr>
          <p:nvPr>
            <p:ph idx="1"/>
          </p:nvPr>
        </p:nvSpPr>
        <p:spPr/>
        <p:txBody>
          <a:bodyPr/>
          <a:lstStyle/>
          <a:p>
            <a:r>
              <a:rPr lang="en-US" b="1" dirty="0"/>
              <a:t>Step 5: Perform Clustering &amp; Step 6: Analyze Clusters</a:t>
            </a:r>
            <a:endParaRPr lang="en-IN" dirty="0"/>
          </a:p>
          <a:p>
            <a:endParaRPr lang="en-IN" dirty="0"/>
          </a:p>
        </p:txBody>
      </p:sp>
      <p:pic>
        <p:nvPicPr>
          <p:cNvPr id="4" name="drawing">
            <a:extLst>
              <a:ext uri="{FF2B5EF4-FFF2-40B4-BE49-F238E27FC236}">
                <a16:creationId xmlns:a16="http://schemas.microsoft.com/office/drawing/2014/main" id="{D4BC5BDB-39BF-C3EE-7BB4-EA6A4C69115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229477" y="2713782"/>
            <a:ext cx="4938395" cy="3935095"/>
          </a:xfrm>
          <a:prstGeom prst="rect">
            <a:avLst/>
          </a:prstGeom>
        </p:spPr>
      </p:pic>
      <p:pic>
        <p:nvPicPr>
          <p:cNvPr id="5" name="drawing">
            <a:extLst>
              <a:ext uri="{FF2B5EF4-FFF2-40B4-BE49-F238E27FC236}">
                <a16:creationId xmlns:a16="http://schemas.microsoft.com/office/drawing/2014/main" id="{B8FAFAA5-BDD4-4488-34C0-CDC347DE033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05992" y="2979846"/>
            <a:ext cx="5023485" cy="3402965"/>
          </a:xfrm>
          <a:prstGeom prst="rect">
            <a:avLst/>
          </a:prstGeom>
        </p:spPr>
      </p:pic>
    </p:spTree>
    <p:extLst>
      <p:ext uri="{BB962C8B-B14F-4D97-AF65-F5344CB8AC3E}">
        <p14:creationId xmlns:p14="http://schemas.microsoft.com/office/powerpoint/2010/main" val="2850359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B2E95-C25D-F01B-035B-9FC12DC1E1BC}"/>
              </a:ext>
            </a:extLst>
          </p:cNvPr>
          <p:cNvSpPr>
            <a:spLocks noGrp="1"/>
          </p:cNvSpPr>
          <p:nvPr>
            <p:ph type="title"/>
          </p:nvPr>
        </p:nvSpPr>
        <p:spPr/>
        <p:txBody>
          <a:bodyPr>
            <a:normAutofit/>
          </a:bodyPr>
          <a:lstStyle/>
          <a:p>
            <a:r>
              <a:rPr lang="en-US" dirty="0"/>
              <a:t>The clustering analysis produced </a:t>
            </a:r>
            <a:r>
              <a:rPr lang="en-US" b="1" dirty="0"/>
              <a:t>3 distinct car groups</a:t>
            </a:r>
            <a:r>
              <a:rPr lang="en-US" dirty="0"/>
              <a:t>:</a:t>
            </a:r>
            <a:endParaRPr lang="en-IN" dirty="0"/>
          </a:p>
        </p:txBody>
      </p:sp>
      <p:pic>
        <p:nvPicPr>
          <p:cNvPr id="4" name="drawing">
            <a:extLst>
              <a:ext uri="{FF2B5EF4-FFF2-40B4-BE49-F238E27FC236}">
                <a16:creationId xmlns:a16="http://schemas.microsoft.com/office/drawing/2014/main" id="{10087652-2EA5-8AC8-895C-8EA898F70D56}"/>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266123" y="4458594"/>
            <a:ext cx="7424530" cy="2016023"/>
          </a:xfrm>
          <a:prstGeom prst="rect">
            <a:avLst/>
          </a:prstGeom>
        </p:spPr>
      </p:pic>
      <p:sp>
        <p:nvSpPr>
          <p:cNvPr id="6" name="TextBox 5">
            <a:extLst>
              <a:ext uri="{FF2B5EF4-FFF2-40B4-BE49-F238E27FC236}">
                <a16:creationId xmlns:a16="http://schemas.microsoft.com/office/drawing/2014/main" id="{B422A29C-46C6-AA8D-4212-F2BD19B0C5F4}"/>
              </a:ext>
            </a:extLst>
          </p:cNvPr>
          <p:cNvSpPr txBox="1"/>
          <p:nvPr/>
        </p:nvSpPr>
        <p:spPr>
          <a:xfrm>
            <a:off x="3048828" y="2101639"/>
            <a:ext cx="6097656" cy="2257156"/>
          </a:xfrm>
          <a:prstGeom prst="rect">
            <a:avLst/>
          </a:prstGeom>
          <a:noFill/>
        </p:spPr>
        <p:txBody>
          <a:bodyPr wrap="square">
            <a:spAutoFit/>
          </a:bodyPr>
          <a:lstStyle/>
          <a:p>
            <a:pPr algn="just">
              <a:lnSpc>
                <a:spcPct val="107000"/>
              </a:lnSpc>
              <a:spcAft>
                <a:spcPts val="8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Interpretation</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Cluster 0: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Smaller cars, moderately priced, mostly gas-fueled, but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low success rate.</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Cluster 1: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Large-engine, expensive cars with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moderate success.</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Cluster 2: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Smaller, economical, mostly gas-fueled cars with the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highest success rate.</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715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AA8F-5F36-57C5-5749-7CF11D198BC8}"/>
              </a:ext>
            </a:extLst>
          </p:cNvPr>
          <p:cNvSpPr>
            <a:spLocks noGrp="1"/>
          </p:cNvSpPr>
          <p:nvPr>
            <p:ph type="title"/>
          </p:nvPr>
        </p:nvSpPr>
        <p:spPr/>
        <p:txBody>
          <a:bodyPr/>
          <a:lstStyle/>
          <a:p>
            <a:r>
              <a:rPr lang="en-IN" b="1" dirty="0"/>
              <a:t>Question 4</a:t>
            </a:r>
            <a:endParaRPr lang="en-IN" dirty="0"/>
          </a:p>
        </p:txBody>
      </p:sp>
      <p:sp>
        <p:nvSpPr>
          <p:cNvPr id="3" name="Content Placeholder 2">
            <a:extLst>
              <a:ext uri="{FF2B5EF4-FFF2-40B4-BE49-F238E27FC236}">
                <a16:creationId xmlns:a16="http://schemas.microsoft.com/office/drawing/2014/main" id="{4F148DF3-212C-202C-AF42-6D4B7F83A361}"/>
              </a:ext>
            </a:extLst>
          </p:cNvPr>
          <p:cNvSpPr>
            <a:spLocks noGrp="1"/>
          </p:cNvSpPr>
          <p:nvPr>
            <p:ph idx="1"/>
          </p:nvPr>
        </p:nvSpPr>
        <p:spPr/>
        <p:txBody>
          <a:bodyPr/>
          <a:lstStyle/>
          <a:p>
            <a:r>
              <a:rPr lang="en-IN" b="1" dirty="0"/>
              <a:t>Question 4.</a:t>
            </a:r>
            <a:r>
              <a:rPr lang="en-IN" dirty="0"/>
              <a:t> Find car sales data in CarAssignment2, Give the best sales weekly forecast value for the next quarter (From Jan to Mar).  You can use multiple models and justify your forecast value as the best.</a:t>
            </a:r>
          </a:p>
          <a:p>
            <a:r>
              <a:rPr lang="en-IN" b="1" dirty="0"/>
              <a:t>Forecasting Approach</a:t>
            </a:r>
            <a:endParaRPr lang="en-IN" dirty="0"/>
          </a:p>
          <a:p>
            <a:r>
              <a:rPr lang="en-IN" dirty="0"/>
              <a:t>To predict weekly car sales for the next quarter (January to March), we applied time series forecasting techniques. Multiple models were considered, but Facebook Prophet was chosen due to its ability to capture seasonality, trends, and handle irregular sales patterns with minimal tuning.</a:t>
            </a:r>
          </a:p>
          <a:p>
            <a:endParaRPr lang="en-IN" dirty="0"/>
          </a:p>
        </p:txBody>
      </p:sp>
    </p:spTree>
    <p:extLst>
      <p:ext uri="{BB962C8B-B14F-4D97-AF65-F5344CB8AC3E}">
        <p14:creationId xmlns:p14="http://schemas.microsoft.com/office/powerpoint/2010/main" val="2010882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EEA1A-5037-1D5C-8D9A-6BEF3A673421}"/>
              </a:ext>
            </a:extLst>
          </p:cNvPr>
          <p:cNvSpPr>
            <a:spLocks noGrp="1"/>
          </p:cNvSpPr>
          <p:nvPr>
            <p:ph type="title"/>
          </p:nvPr>
        </p:nvSpPr>
        <p:spPr/>
        <p:txBody>
          <a:bodyPr/>
          <a:lstStyle/>
          <a:p>
            <a:r>
              <a:rPr lang="en-IN" b="1" dirty="0"/>
              <a:t>Objective</a:t>
            </a:r>
            <a:endParaRPr lang="en-IN" dirty="0"/>
          </a:p>
        </p:txBody>
      </p:sp>
      <p:sp>
        <p:nvSpPr>
          <p:cNvPr id="3" name="Content Placeholder 2">
            <a:extLst>
              <a:ext uri="{FF2B5EF4-FFF2-40B4-BE49-F238E27FC236}">
                <a16:creationId xmlns:a16="http://schemas.microsoft.com/office/drawing/2014/main" id="{EBF162FE-D8E4-59C0-C997-BACEB4293E38}"/>
              </a:ext>
            </a:extLst>
          </p:cNvPr>
          <p:cNvSpPr>
            <a:spLocks noGrp="1"/>
          </p:cNvSpPr>
          <p:nvPr>
            <p:ph idx="1"/>
          </p:nvPr>
        </p:nvSpPr>
        <p:spPr/>
        <p:txBody>
          <a:bodyPr/>
          <a:lstStyle/>
          <a:p>
            <a:r>
              <a:rPr lang="en-IN" dirty="0"/>
              <a:t>This analysis aims to develop predictive models, identify key factors driving car success, segment cars into meaningful clusters, forecast future sales, and examine the influence of price and advertising on sales using the provided multi-sheet car dataset. The goal is to extract actionable insights and build robust models using Python-based data science techniques.</a:t>
            </a:r>
          </a:p>
          <a:p>
            <a:endParaRPr lang="en-IN" dirty="0"/>
          </a:p>
        </p:txBody>
      </p:sp>
    </p:spTree>
    <p:extLst>
      <p:ext uri="{BB962C8B-B14F-4D97-AF65-F5344CB8AC3E}">
        <p14:creationId xmlns:p14="http://schemas.microsoft.com/office/powerpoint/2010/main" val="3932073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220D-9630-ED65-08A5-7787AD589E7B}"/>
              </a:ext>
            </a:extLst>
          </p:cNvPr>
          <p:cNvSpPr>
            <a:spLocks noGrp="1"/>
          </p:cNvSpPr>
          <p:nvPr>
            <p:ph type="title"/>
          </p:nvPr>
        </p:nvSpPr>
        <p:spPr/>
        <p:txBody>
          <a:bodyPr/>
          <a:lstStyle/>
          <a:p>
            <a:r>
              <a:rPr lang="en-IN" b="1" dirty="0"/>
              <a:t>Implementation Steps</a:t>
            </a:r>
            <a:endParaRPr lang="en-IN" dirty="0"/>
          </a:p>
        </p:txBody>
      </p:sp>
      <p:sp>
        <p:nvSpPr>
          <p:cNvPr id="3" name="Content Placeholder 2">
            <a:extLst>
              <a:ext uri="{FF2B5EF4-FFF2-40B4-BE49-F238E27FC236}">
                <a16:creationId xmlns:a16="http://schemas.microsoft.com/office/drawing/2014/main" id="{6BDBE30D-5561-A696-E926-B2BEF877FE1A}"/>
              </a:ext>
            </a:extLst>
          </p:cNvPr>
          <p:cNvSpPr>
            <a:spLocks noGrp="1"/>
          </p:cNvSpPr>
          <p:nvPr>
            <p:ph idx="1"/>
          </p:nvPr>
        </p:nvSpPr>
        <p:spPr/>
        <p:txBody>
          <a:bodyPr/>
          <a:lstStyle/>
          <a:p>
            <a:r>
              <a:rPr lang="en-IN" b="1" dirty="0"/>
              <a:t>Step 1: </a:t>
            </a:r>
            <a:r>
              <a:rPr lang="en-IN" dirty="0"/>
              <a:t>Load and Prepare Data</a:t>
            </a:r>
          </a:p>
          <a:p>
            <a:endParaRPr lang="en-IN" dirty="0"/>
          </a:p>
        </p:txBody>
      </p:sp>
      <p:pic>
        <p:nvPicPr>
          <p:cNvPr id="12" name="drawing">
            <a:extLst>
              <a:ext uri="{FF2B5EF4-FFF2-40B4-BE49-F238E27FC236}">
                <a16:creationId xmlns:a16="http://schemas.microsoft.com/office/drawing/2014/main" id="{093D814B-190A-8EEA-FBF2-483357464F39}"/>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70605" y="2994937"/>
            <a:ext cx="5050790" cy="3014980"/>
          </a:xfrm>
          <a:prstGeom prst="rect">
            <a:avLst/>
          </a:prstGeom>
        </p:spPr>
      </p:pic>
    </p:spTree>
    <p:extLst>
      <p:ext uri="{BB962C8B-B14F-4D97-AF65-F5344CB8AC3E}">
        <p14:creationId xmlns:p14="http://schemas.microsoft.com/office/powerpoint/2010/main" val="229803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92FB-C142-7DF7-9700-E645421A67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C19D98-29FB-336E-B8FD-116ECB70A6BF}"/>
              </a:ext>
            </a:extLst>
          </p:cNvPr>
          <p:cNvSpPr>
            <a:spLocks noGrp="1"/>
          </p:cNvSpPr>
          <p:nvPr>
            <p:ph idx="1"/>
          </p:nvPr>
        </p:nvSpPr>
        <p:spPr/>
        <p:txBody>
          <a:bodyPr/>
          <a:lstStyle/>
          <a:p>
            <a:r>
              <a:rPr lang="en-IN" b="1" dirty="0"/>
              <a:t>Step 2:</a:t>
            </a:r>
            <a:r>
              <a:rPr lang="en-IN" dirty="0"/>
              <a:t> Apply Forecasting Model (Prophet)</a:t>
            </a:r>
          </a:p>
          <a:p>
            <a:endParaRPr lang="en-IN" dirty="0"/>
          </a:p>
        </p:txBody>
      </p:sp>
      <p:pic>
        <p:nvPicPr>
          <p:cNvPr id="4" name="drawing">
            <a:extLst>
              <a:ext uri="{FF2B5EF4-FFF2-40B4-BE49-F238E27FC236}">
                <a16:creationId xmlns:a16="http://schemas.microsoft.com/office/drawing/2014/main" id="{E6146EB7-EAC5-9F43-753B-8C5A48AD733F}"/>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535997" y="3053589"/>
            <a:ext cx="5120005" cy="3439160"/>
          </a:xfrm>
          <a:prstGeom prst="rect">
            <a:avLst/>
          </a:prstGeom>
        </p:spPr>
      </p:pic>
    </p:spTree>
    <p:extLst>
      <p:ext uri="{BB962C8B-B14F-4D97-AF65-F5344CB8AC3E}">
        <p14:creationId xmlns:p14="http://schemas.microsoft.com/office/powerpoint/2010/main" val="148599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01D3-DA33-F80C-BB73-5BD48E3A4E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35C65F-C060-89B5-32EC-BCB38E6AF2D5}"/>
              </a:ext>
            </a:extLst>
          </p:cNvPr>
          <p:cNvSpPr>
            <a:spLocks noGrp="1"/>
          </p:cNvSpPr>
          <p:nvPr>
            <p:ph idx="1"/>
          </p:nvPr>
        </p:nvSpPr>
        <p:spPr/>
        <p:txBody>
          <a:bodyPr/>
          <a:lstStyle/>
          <a:p>
            <a:r>
              <a:rPr lang="en-IN" b="1" dirty="0"/>
              <a:t>Step 3:</a:t>
            </a:r>
            <a:r>
              <a:rPr lang="en-IN" dirty="0"/>
              <a:t> Generate Weekly Forecasts for Jan–Mar</a:t>
            </a:r>
          </a:p>
        </p:txBody>
      </p:sp>
      <p:pic>
        <p:nvPicPr>
          <p:cNvPr id="4" name="drawing">
            <a:extLst>
              <a:ext uri="{FF2B5EF4-FFF2-40B4-BE49-F238E27FC236}">
                <a16:creationId xmlns:a16="http://schemas.microsoft.com/office/drawing/2014/main" id="{7A3D6148-C452-3FE1-8ED8-94BC3F3B672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88055" y="2845689"/>
            <a:ext cx="5215890" cy="3427095"/>
          </a:xfrm>
          <a:prstGeom prst="rect">
            <a:avLst/>
          </a:prstGeom>
        </p:spPr>
      </p:pic>
    </p:spTree>
    <p:extLst>
      <p:ext uri="{BB962C8B-B14F-4D97-AF65-F5344CB8AC3E}">
        <p14:creationId xmlns:p14="http://schemas.microsoft.com/office/powerpoint/2010/main" val="135179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BAB9-9100-88AB-2B4A-9EE5FBD6EB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74901B-A7DB-2DA3-DD91-AA6663BDFD0B}"/>
              </a:ext>
            </a:extLst>
          </p:cNvPr>
          <p:cNvSpPr>
            <a:spLocks noGrp="1"/>
          </p:cNvSpPr>
          <p:nvPr>
            <p:ph idx="1"/>
          </p:nvPr>
        </p:nvSpPr>
        <p:spPr/>
        <p:txBody>
          <a:bodyPr/>
          <a:lstStyle/>
          <a:p>
            <a:r>
              <a:rPr lang="en-IN" b="1" dirty="0"/>
              <a:t>Step 4: </a:t>
            </a:r>
            <a:r>
              <a:rPr lang="en-IN" dirty="0"/>
              <a:t>Visualize Forecast Trends</a:t>
            </a:r>
          </a:p>
          <a:p>
            <a:endParaRPr lang="en-IN" dirty="0"/>
          </a:p>
        </p:txBody>
      </p:sp>
      <p:pic>
        <p:nvPicPr>
          <p:cNvPr id="4" name="drawing">
            <a:extLst>
              <a:ext uri="{FF2B5EF4-FFF2-40B4-BE49-F238E27FC236}">
                <a16:creationId xmlns:a16="http://schemas.microsoft.com/office/drawing/2014/main" id="{1ED9F17F-2077-4D84-7696-9B9C56892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2889802"/>
            <a:ext cx="5943600" cy="3543300"/>
          </a:xfrm>
          <a:prstGeom prst="rect">
            <a:avLst/>
          </a:prstGeom>
        </p:spPr>
      </p:pic>
    </p:spTree>
    <p:extLst>
      <p:ext uri="{BB962C8B-B14F-4D97-AF65-F5344CB8AC3E}">
        <p14:creationId xmlns:p14="http://schemas.microsoft.com/office/powerpoint/2010/main" val="1953089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26695-820B-054B-925D-3B4BE2E21F42}"/>
              </a:ext>
            </a:extLst>
          </p:cNvPr>
          <p:cNvSpPr>
            <a:spLocks noGrp="1"/>
          </p:cNvSpPr>
          <p:nvPr>
            <p:ph type="title"/>
          </p:nvPr>
        </p:nvSpPr>
        <p:spPr/>
        <p:txBody>
          <a:bodyPr>
            <a:normAutofit/>
          </a:bodyPr>
          <a:lstStyle/>
          <a:p>
            <a:r>
              <a:rPr lang="en-US" dirty="0"/>
              <a:t>The </a:t>
            </a:r>
            <a:r>
              <a:rPr lang="en-US" b="1" dirty="0"/>
              <a:t>forecasted total sales values for the next quarter (Jan–Mar)</a:t>
            </a:r>
            <a:r>
              <a:rPr lang="en-US" dirty="0"/>
              <a:t> are:</a:t>
            </a:r>
            <a:endParaRPr lang="en-IN" dirty="0"/>
          </a:p>
        </p:txBody>
      </p:sp>
      <p:pic>
        <p:nvPicPr>
          <p:cNvPr id="4" name="drawing">
            <a:extLst>
              <a:ext uri="{FF2B5EF4-FFF2-40B4-BE49-F238E27FC236}">
                <a16:creationId xmlns:a16="http://schemas.microsoft.com/office/drawing/2014/main" id="{B05EDFAC-C204-FA66-F922-DE70121AAA12}"/>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2569464" y="2964690"/>
            <a:ext cx="6629400" cy="2247900"/>
          </a:xfrm>
          <a:prstGeom prst="rect">
            <a:avLst/>
          </a:prstGeom>
        </p:spPr>
      </p:pic>
    </p:spTree>
    <p:extLst>
      <p:ext uri="{BB962C8B-B14F-4D97-AF65-F5344CB8AC3E}">
        <p14:creationId xmlns:p14="http://schemas.microsoft.com/office/powerpoint/2010/main" val="165749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AA867-453C-FD96-CE55-8AF619F54A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596362-291A-E9AD-D9C0-0A47B857AC82}"/>
              </a:ext>
            </a:extLst>
          </p:cNvPr>
          <p:cNvSpPr>
            <a:spLocks noGrp="1"/>
          </p:cNvSpPr>
          <p:nvPr>
            <p:ph idx="1"/>
          </p:nvPr>
        </p:nvSpPr>
        <p:spPr/>
        <p:txBody>
          <a:bodyPr>
            <a:normAutofit fontScale="92500" lnSpcReduction="20000"/>
          </a:bodyPr>
          <a:lstStyle/>
          <a:p>
            <a:r>
              <a:rPr lang="en-US" b="1" dirty="0"/>
              <a:t>Best Forecast Choice &amp; Justification:</a:t>
            </a:r>
            <a:endParaRPr lang="en-IN" dirty="0"/>
          </a:p>
          <a:p>
            <a:pPr lvl="0"/>
            <a:r>
              <a:rPr lang="en-US" dirty="0"/>
              <a:t>Prophet was chosen as the best model because it accounts for trend + seasonality, and provided stable forecasts across all three car brands.</a:t>
            </a:r>
            <a:endParaRPr lang="en-IN" dirty="0"/>
          </a:p>
          <a:p>
            <a:pPr lvl="0"/>
            <a:r>
              <a:rPr lang="en-US" dirty="0"/>
              <a:t>Other methods (like simple moving average or ARIMA) were considered, but Prophet performed better in handling irregular patterns and avoided overfitting.</a:t>
            </a:r>
            <a:endParaRPr lang="en-IN" dirty="0"/>
          </a:p>
          <a:p>
            <a:pPr lvl="0"/>
            <a:r>
              <a:rPr lang="en-US" dirty="0"/>
              <a:t>The quarterly totals were computed by summing up the weekly forecasts for the 13 weeks (Jan–Mar).</a:t>
            </a:r>
            <a:endParaRPr lang="en-IN" dirty="0"/>
          </a:p>
          <a:p>
            <a:r>
              <a:rPr lang="en-US" b="1" dirty="0"/>
              <a:t>Final Forecast Recommendation:</a:t>
            </a:r>
            <a:endParaRPr lang="en-IN" dirty="0"/>
          </a:p>
          <a:p>
            <a:pPr lvl="0"/>
            <a:r>
              <a:rPr lang="en-US" b="1" dirty="0"/>
              <a:t>Audi </a:t>
            </a:r>
            <a:r>
              <a:rPr lang="en-US" dirty="0"/>
              <a:t>is expected to perform the strongest (~607 sales).</a:t>
            </a:r>
            <a:endParaRPr lang="en-IN" dirty="0"/>
          </a:p>
          <a:p>
            <a:pPr lvl="0"/>
            <a:r>
              <a:rPr lang="en-US" b="1" dirty="0"/>
              <a:t>BMW </a:t>
            </a:r>
            <a:r>
              <a:rPr lang="en-US" dirty="0"/>
              <a:t>has moderate forecasted sales (~401).</a:t>
            </a:r>
            <a:endParaRPr lang="en-IN" dirty="0"/>
          </a:p>
          <a:p>
            <a:pPr lvl="0"/>
            <a:r>
              <a:rPr lang="en-US" b="1" dirty="0"/>
              <a:t>Tata </a:t>
            </a:r>
            <a:r>
              <a:rPr lang="en-US" dirty="0"/>
              <a:t>shows negligible/zero sales in the next quarter.</a:t>
            </a:r>
            <a:endParaRPr lang="en-IN" dirty="0"/>
          </a:p>
          <a:p>
            <a:endParaRPr lang="en-IN" dirty="0"/>
          </a:p>
        </p:txBody>
      </p:sp>
    </p:spTree>
    <p:extLst>
      <p:ext uri="{BB962C8B-B14F-4D97-AF65-F5344CB8AC3E}">
        <p14:creationId xmlns:p14="http://schemas.microsoft.com/office/powerpoint/2010/main" val="543316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FCD-771E-58AF-0719-B073C001AE34}"/>
              </a:ext>
            </a:extLst>
          </p:cNvPr>
          <p:cNvSpPr>
            <a:spLocks noGrp="1"/>
          </p:cNvSpPr>
          <p:nvPr>
            <p:ph type="title"/>
          </p:nvPr>
        </p:nvSpPr>
        <p:spPr/>
        <p:txBody>
          <a:bodyPr/>
          <a:lstStyle/>
          <a:p>
            <a:r>
              <a:rPr lang="en-IN" dirty="0"/>
              <a:t>Question 5</a:t>
            </a:r>
          </a:p>
        </p:txBody>
      </p:sp>
      <p:sp>
        <p:nvSpPr>
          <p:cNvPr id="3" name="Content Placeholder 2">
            <a:extLst>
              <a:ext uri="{FF2B5EF4-FFF2-40B4-BE49-F238E27FC236}">
                <a16:creationId xmlns:a16="http://schemas.microsoft.com/office/drawing/2014/main" id="{934D61BB-9AF1-736C-8A9E-728F9002A2EA}"/>
              </a:ext>
            </a:extLst>
          </p:cNvPr>
          <p:cNvSpPr>
            <a:spLocks noGrp="1"/>
          </p:cNvSpPr>
          <p:nvPr>
            <p:ph idx="1"/>
          </p:nvPr>
        </p:nvSpPr>
        <p:spPr/>
        <p:txBody>
          <a:bodyPr/>
          <a:lstStyle/>
          <a:p>
            <a:r>
              <a:rPr lang="en-IN" b="1" dirty="0"/>
              <a:t>Question 5.</a:t>
            </a:r>
            <a:r>
              <a:rPr lang="en-IN" dirty="0"/>
              <a:t> Find the relationship between price and ad spend on sales using data in a sheet named CarAssignment3.  </a:t>
            </a:r>
          </a:p>
          <a:p>
            <a:r>
              <a:rPr lang="en-IN" b="1" dirty="0"/>
              <a:t>Analytical Procedure:</a:t>
            </a:r>
            <a:endParaRPr lang="en-IN" dirty="0"/>
          </a:p>
          <a:p>
            <a:pPr lvl="0"/>
            <a:r>
              <a:rPr lang="en-IN" dirty="0"/>
              <a:t>Loaded sales, price, and ad spend data from Car_Assignment3.</a:t>
            </a:r>
          </a:p>
          <a:p>
            <a:pPr lvl="0"/>
            <a:r>
              <a:rPr lang="en-IN" dirty="0"/>
              <a:t>Checked correlations: preliminary analysis showed brief mention: e.g., positive correlation between ad spend and sales.</a:t>
            </a:r>
          </a:p>
          <a:p>
            <a:pPr lvl="0"/>
            <a:r>
              <a:rPr lang="en-IN" dirty="0"/>
              <a:t>Built a multiple linear regression model with sales as the dependent variable, and price and ad spend as predictors.</a:t>
            </a:r>
          </a:p>
          <a:p>
            <a:endParaRPr lang="en-IN" dirty="0"/>
          </a:p>
        </p:txBody>
      </p:sp>
    </p:spTree>
    <p:extLst>
      <p:ext uri="{BB962C8B-B14F-4D97-AF65-F5344CB8AC3E}">
        <p14:creationId xmlns:p14="http://schemas.microsoft.com/office/powerpoint/2010/main" val="349259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7CFD-706A-3D2D-81A8-8B50EE8063B0}"/>
              </a:ext>
            </a:extLst>
          </p:cNvPr>
          <p:cNvSpPr>
            <a:spLocks noGrp="1"/>
          </p:cNvSpPr>
          <p:nvPr>
            <p:ph type="title"/>
          </p:nvPr>
        </p:nvSpPr>
        <p:spPr/>
        <p:txBody>
          <a:bodyPr/>
          <a:lstStyle/>
          <a:p>
            <a:r>
              <a:rPr lang="en-IN" b="1" dirty="0"/>
              <a:t>Key Results:</a:t>
            </a:r>
            <a:endParaRPr lang="en-IN" dirty="0"/>
          </a:p>
        </p:txBody>
      </p:sp>
      <p:graphicFrame>
        <p:nvGraphicFramePr>
          <p:cNvPr id="7" name="Content Placeholder 6">
            <a:extLst>
              <a:ext uri="{FF2B5EF4-FFF2-40B4-BE49-F238E27FC236}">
                <a16:creationId xmlns:a16="http://schemas.microsoft.com/office/drawing/2014/main" id="{C3C72BCB-AB10-0251-D745-E642597F1225}"/>
              </a:ext>
            </a:extLst>
          </p:cNvPr>
          <p:cNvGraphicFramePr>
            <a:graphicFrameLocks noGrp="1"/>
          </p:cNvGraphicFramePr>
          <p:nvPr>
            <p:ph idx="1"/>
            <p:extLst>
              <p:ext uri="{D42A27DB-BD31-4B8C-83A1-F6EECF244321}">
                <p14:modId xmlns:p14="http://schemas.microsoft.com/office/powerpoint/2010/main" val="841329946"/>
              </p:ext>
            </p:extLst>
          </p:nvPr>
        </p:nvGraphicFramePr>
        <p:xfrm>
          <a:off x="536712" y="2663688"/>
          <a:ext cx="5267796" cy="1828800"/>
        </p:xfrm>
        <a:graphic>
          <a:graphicData uri="http://schemas.openxmlformats.org/drawingml/2006/table">
            <a:tbl>
              <a:tblPr firstRow="1" firstCol="1">
                <a:tableStyleId>{5C22544A-7EE6-4342-B048-85BDC9FD1C3A}</a:tableStyleId>
              </a:tblPr>
              <a:tblGrid>
                <a:gridCol w="944939">
                  <a:extLst>
                    <a:ext uri="{9D8B030D-6E8A-4147-A177-3AD203B41FA5}">
                      <a16:colId xmlns:a16="http://schemas.microsoft.com/office/drawing/2014/main" val="2509144618"/>
                    </a:ext>
                  </a:extLst>
                </a:gridCol>
                <a:gridCol w="909483">
                  <a:extLst>
                    <a:ext uri="{9D8B030D-6E8A-4147-A177-3AD203B41FA5}">
                      <a16:colId xmlns:a16="http://schemas.microsoft.com/office/drawing/2014/main" val="3992150704"/>
                    </a:ext>
                  </a:extLst>
                </a:gridCol>
                <a:gridCol w="924678">
                  <a:extLst>
                    <a:ext uri="{9D8B030D-6E8A-4147-A177-3AD203B41FA5}">
                      <a16:colId xmlns:a16="http://schemas.microsoft.com/office/drawing/2014/main" val="2798621942"/>
                    </a:ext>
                  </a:extLst>
                </a:gridCol>
                <a:gridCol w="2488696">
                  <a:extLst>
                    <a:ext uri="{9D8B030D-6E8A-4147-A177-3AD203B41FA5}">
                      <a16:colId xmlns:a16="http://schemas.microsoft.com/office/drawing/2014/main" val="2966336516"/>
                    </a:ext>
                  </a:extLst>
                </a:gridCol>
              </a:tblGrid>
              <a:tr h="609600">
                <a:tc>
                  <a:txBody>
                    <a:bodyPr/>
                    <a:lstStyle/>
                    <a:p>
                      <a:pPr>
                        <a:lnSpc>
                          <a:spcPct val="116000"/>
                        </a:lnSpc>
                        <a:spcAft>
                          <a:spcPts val="800"/>
                        </a:spcAft>
                        <a:buNone/>
                      </a:pPr>
                      <a:r>
                        <a:rPr lang="en-IN" sz="1200">
                          <a:effectLst/>
                        </a:rPr>
                        <a:t>Predictor</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a:effectLst/>
                        </a:rPr>
                        <a:t>Coefficient</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a:effectLst/>
                        </a:rPr>
                        <a:t>P-Value</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a:effectLst/>
                        </a:rPr>
                        <a:t>Interpretation </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30380172"/>
                  </a:ext>
                </a:extLst>
              </a:tr>
              <a:tr h="609600">
                <a:tc>
                  <a:txBody>
                    <a:bodyPr/>
                    <a:lstStyle/>
                    <a:p>
                      <a:pPr>
                        <a:lnSpc>
                          <a:spcPct val="116000"/>
                        </a:lnSpc>
                        <a:spcAft>
                          <a:spcPts val="800"/>
                        </a:spcAft>
                        <a:buNone/>
                      </a:pPr>
                      <a:r>
                        <a:rPr lang="en-IN" sz="1200">
                          <a:effectLst/>
                        </a:rPr>
                        <a:t>Price</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a:effectLst/>
                        </a:rPr>
                        <a:t>-4.297e-05</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a:effectLst/>
                        </a:rPr>
                        <a:t>0.732</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dirty="0">
                          <a:effectLst/>
                        </a:rPr>
                        <a:t>Impact of increasing price on sales</a:t>
                      </a:r>
                      <a:endParaRPr lang="en-IN" sz="12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63485592"/>
                  </a:ext>
                </a:extLst>
              </a:tr>
              <a:tr h="609600">
                <a:tc>
                  <a:txBody>
                    <a:bodyPr/>
                    <a:lstStyle/>
                    <a:p>
                      <a:pPr>
                        <a:lnSpc>
                          <a:spcPct val="116000"/>
                        </a:lnSpc>
                        <a:spcAft>
                          <a:spcPts val="800"/>
                        </a:spcAft>
                        <a:buNone/>
                      </a:pPr>
                      <a:r>
                        <a:rPr lang="en-IN" sz="1200">
                          <a:effectLst/>
                        </a:rPr>
                        <a:t>ad spend</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a:effectLst/>
                        </a:rPr>
                        <a:t>0.0714</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a:effectLst/>
                        </a:rPr>
                        <a:t>0.366</a:t>
                      </a:r>
                      <a:endParaRPr lang="en-IN" sz="120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6000"/>
                        </a:lnSpc>
                        <a:spcAft>
                          <a:spcPts val="800"/>
                        </a:spcAft>
                        <a:buNone/>
                      </a:pPr>
                      <a:r>
                        <a:rPr lang="en-IN" sz="1200" dirty="0">
                          <a:effectLst/>
                        </a:rPr>
                        <a:t>Effectiveness of ad spend on boosting sales</a:t>
                      </a:r>
                      <a:endParaRPr lang="en-IN" sz="1200" dirty="0">
                        <a:effectLst/>
                        <a:latin typeface="Aptos" panose="020B00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0271925"/>
                  </a:ext>
                </a:extLst>
              </a:tr>
            </a:tbl>
          </a:graphicData>
        </a:graphic>
      </p:graphicFrame>
      <p:pic>
        <p:nvPicPr>
          <p:cNvPr id="4" name="drawing">
            <a:extLst>
              <a:ext uri="{FF2B5EF4-FFF2-40B4-BE49-F238E27FC236}">
                <a16:creationId xmlns:a16="http://schemas.microsoft.com/office/drawing/2014/main" id="{BFFD6C11-8075-86FA-6CB1-94C6785211C8}"/>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387493" y="2286000"/>
            <a:ext cx="4124117" cy="3786809"/>
          </a:xfrm>
          <a:prstGeom prst="rect">
            <a:avLst/>
          </a:prstGeom>
        </p:spPr>
      </p:pic>
      <p:sp>
        <p:nvSpPr>
          <p:cNvPr id="9" name="TextBox 8">
            <a:extLst>
              <a:ext uri="{FF2B5EF4-FFF2-40B4-BE49-F238E27FC236}">
                <a16:creationId xmlns:a16="http://schemas.microsoft.com/office/drawing/2014/main" id="{E288AF64-D671-58B4-F994-75AE3286E839}"/>
              </a:ext>
            </a:extLst>
          </p:cNvPr>
          <p:cNvSpPr txBox="1"/>
          <p:nvPr/>
        </p:nvSpPr>
        <p:spPr>
          <a:xfrm>
            <a:off x="506950" y="5071344"/>
            <a:ext cx="6097656" cy="378565"/>
          </a:xfrm>
          <a:prstGeom prst="rect">
            <a:avLst/>
          </a:prstGeom>
          <a:noFill/>
        </p:spPr>
        <p:txBody>
          <a:bodyPr wrap="square">
            <a:spAutoFit/>
          </a:bodyPr>
          <a:lstStyle/>
          <a:p>
            <a:pPr>
              <a:lnSpc>
                <a:spcPct val="107000"/>
              </a:lnSpc>
              <a:spcBef>
                <a:spcPts val="1200"/>
              </a:spcBef>
              <a:spcAft>
                <a:spcPts val="800"/>
              </a:spcAft>
              <a:buNone/>
            </a:pPr>
            <a:r>
              <a:rPr lang="en-US" sz="1800" dirty="0">
                <a:effectLst/>
                <a:latin typeface="Aptos" panose="020B0004020202020204" pitchFamily="34" charset="0"/>
                <a:ea typeface="Times New Roman" panose="02020603050405020304" pitchFamily="18" charset="0"/>
                <a:cs typeface="Times New Roman" panose="02020603050405020304" pitchFamily="18" charset="0"/>
              </a:rPr>
              <a:t>R-squared of model: value indicating explain fit quality.</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980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55816-4E5B-B0D6-F494-6E992C503492}"/>
              </a:ext>
            </a:extLst>
          </p:cNvPr>
          <p:cNvSpPr>
            <a:spLocks noGrp="1"/>
          </p:cNvSpPr>
          <p:nvPr>
            <p:ph type="title"/>
          </p:nvPr>
        </p:nvSpPr>
        <p:spPr/>
        <p:txBody>
          <a:bodyPr/>
          <a:lstStyle/>
          <a:p>
            <a:endParaRPr lang="en-IN"/>
          </a:p>
        </p:txBody>
      </p:sp>
      <p:pic>
        <p:nvPicPr>
          <p:cNvPr id="4" name="drawing">
            <a:extLst>
              <a:ext uri="{FF2B5EF4-FFF2-40B4-BE49-F238E27FC236}">
                <a16:creationId xmlns:a16="http://schemas.microsoft.com/office/drawing/2014/main" id="{9EB38F96-9C0A-D346-7A8E-48B2562CFA5C}"/>
              </a:ext>
            </a:extLst>
          </p:cNvPr>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535844" y="2286000"/>
            <a:ext cx="4696449" cy="4022725"/>
          </a:xfrm>
          <a:prstGeom prst="rect">
            <a:avLst/>
          </a:prstGeom>
        </p:spPr>
      </p:pic>
    </p:spTree>
    <p:extLst>
      <p:ext uri="{BB962C8B-B14F-4D97-AF65-F5344CB8AC3E}">
        <p14:creationId xmlns:p14="http://schemas.microsoft.com/office/powerpoint/2010/main" val="727128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B39D0-9DB2-5C21-6254-402846642F5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676E3F-2003-9D2D-C4CF-E3DBE9E766FF}"/>
              </a:ext>
            </a:extLst>
          </p:cNvPr>
          <p:cNvSpPr>
            <a:spLocks noGrp="1"/>
          </p:cNvSpPr>
          <p:nvPr>
            <p:ph idx="1"/>
          </p:nvPr>
        </p:nvSpPr>
        <p:spPr/>
        <p:txBody>
          <a:bodyPr/>
          <a:lstStyle/>
          <a:p>
            <a:endParaRPr lang="en-IN"/>
          </a:p>
        </p:txBody>
      </p:sp>
      <p:pic>
        <p:nvPicPr>
          <p:cNvPr id="4" name="drawing">
            <a:extLst>
              <a:ext uri="{FF2B5EF4-FFF2-40B4-BE49-F238E27FC236}">
                <a16:creationId xmlns:a16="http://schemas.microsoft.com/office/drawing/2014/main" id="{709FCDB3-21B1-DDBC-DAA9-A56CCF7F6C6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51262" y="2525436"/>
            <a:ext cx="4689475" cy="3317875"/>
          </a:xfrm>
          <a:prstGeom prst="rect">
            <a:avLst/>
          </a:prstGeom>
        </p:spPr>
      </p:pic>
    </p:spTree>
    <p:extLst>
      <p:ext uri="{BB962C8B-B14F-4D97-AF65-F5344CB8AC3E}">
        <p14:creationId xmlns:p14="http://schemas.microsoft.com/office/powerpoint/2010/main" val="25047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6E90-A08C-E531-47C3-4616A33D63F0}"/>
              </a:ext>
            </a:extLst>
          </p:cNvPr>
          <p:cNvSpPr>
            <a:spLocks noGrp="1"/>
          </p:cNvSpPr>
          <p:nvPr>
            <p:ph type="title"/>
          </p:nvPr>
        </p:nvSpPr>
        <p:spPr/>
        <p:txBody>
          <a:bodyPr/>
          <a:lstStyle/>
          <a:p>
            <a:r>
              <a:rPr lang="en-IN" b="1" dirty="0"/>
              <a:t>Data Overview</a:t>
            </a:r>
            <a:endParaRPr lang="en-IN" dirty="0"/>
          </a:p>
        </p:txBody>
      </p:sp>
      <p:sp>
        <p:nvSpPr>
          <p:cNvPr id="3" name="Content Placeholder 2">
            <a:extLst>
              <a:ext uri="{FF2B5EF4-FFF2-40B4-BE49-F238E27FC236}">
                <a16:creationId xmlns:a16="http://schemas.microsoft.com/office/drawing/2014/main" id="{F2AE9C2B-B3DD-F817-D877-B633DF2933BF}"/>
              </a:ext>
            </a:extLst>
          </p:cNvPr>
          <p:cNvSpPr>
            <a:spLocks noGrp="1"/>
          </p:cNvSpPr>
          <p:nvPr>
            <p:ph idx="1"/>
          </p:nvPr>
        </p:nvSpPr>
        <p:spPr/>
        <p:txBody>
          <a:bodyPr/>
          <a:lstStyle/>
          <a:p>
            <a:r>
              <a:rPr lang="en-IN" dirty="0"/>
              <a:t>The dataset contains three sheets:</a:t>
            </a:r>
          </a:p>
          <a:p>
            <a:pPr lvl="0"/>
            <a:r>
              <a:rPr lang="en-IN" b="1" dirty="0"/>
              <a:t>Car_Assignment1: </a:t>
            </a:r>
            <a:r>
              <a:rPr lang="en-IN" dirty="0"/>
              <a:t>Detailed car specifications and attributes including price, engine details, fuel type, and a binary target indicating model success.</a:t>
            </a:r>
          </a:p>
          <a:p>
            <a:pPr lvl="0"/>
            <a:r>
              <a:rPr lang="en-IN" b="1" dirty="0"/>
              <a:t>Car_Assignment2:</a:t>
            </a:r>
            <a:r>
              <a:rPr lang="en-IN" dirty="0"/>
              <a:t> Time series sales data across several car brands with corresponding prices and dates.</a:t>
            </a:r>
          </a:p>
          <a:p>
            <a:pPr lvl="0"/>
            <a:r>
              <a:rPr lang="en-IN" b="1" dirty="0"/>
              <a:t>Car_Assignment3:</a:t>
            </a:r>
            <a:r>
              <a:rPr lang="en-IN" dirty="0"/>
              <a:t> Monthly car sales data with price points and advertising spending information.</a:t>
            </a:r>
          </a:p>
          <a:p>
            <a:r>
              <a:rPr lang="en-IN" dirty="0"/>
              <a:t>Exploratory data analysis was performed to assess data completeness, distributions, and relationships among variables before modelling.</a:t>
            </a:r>
          </a:p>
          <a:p>
            <a:endParaRPr lang="en-IN" dirty="0"/>
          </a:p>
        </p:txBody>
      </p:sp>
    </p:spTree>
    <p:extLst>
      <p:ext uri="{BB962C8B-B14F-4D97-AF65-F5344CB8AC3E}">
        <p14:creationId xmlns:p14="http://schemas.microsoft.com/office/powerpoint/2010/main" val="1510101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F0E7-7532-7405-D15C-0F28AE1C29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C56664-7401-D077-BB9B-D6F34DC6EF54}"/>
              </a:ext>
            </a:extLst>
          </p:cNvPr>
          <p:cNvSpPr>
            <a:spLocks noGrp="1"/>
          </p:cNvSpPr>
          <p:nvPr>
            <p:ph idx="1"/>
          </p:nvPr>
        </p:nvSpPr>
        <p:spPr/>
        <p:txBody>
          <a:bodyPr/>
          <a:lstStyle/>
          <a:p>
            <a:endParaRPr lang="en-IN"/>
          </a:p>
        </p:txBody>
      </p:sp>
      <p:pic>
        <p:nvPicPr>
          <p:cNvPr id="4" name="drawing">
            <a:extLst>
              <a:ext uri="{FF2B5EF4-FFF2-40B4-BE49-F238E27FC236}">
                <a16:creationId xmlns:a16="http://schemas.microsoft.com/office/drawing/2014/main" id="{924DE302-F625-2D87-30C0-F4C3A8EE7A02}"/>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11905" y="2737104"/>
            <a:ext cx="4568190" cy="3535680"/>
          </a:xfrm>
          <a:prstGeom prst="rect">
            <a:avLst/>
          </a:prstGeom>
        </p:spPr>
      </p:pic>
    </p:spTree>
    <p:extLst>
      <p:ext uri="{BB962C8B-B14F-4D97-AF65-F5344CB8AC3E}">
        <p14:creationId xmlns:p14="http://schemas.microsoft.com/office/powerpoint/2010/main" val="3631629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F9F4-FD3B-18B8-304C-F75E9138A95D}"/>
              </a:ext>
            </a:extLst>
          </p:cNvPr>
          <p:cNvSpPr>
            <a:spLocks noGrp="1"/>
          </p:cNvSpPr>
          <p:nvPr>
            <p:ph type="title"/>
          </p:nvPr>
        </p:nvSpPr>
        <p:spPr/>
        <p:txBody>
          <a:bodyPr/>
          <a:lstStyle/>
          <a:p>
            <a:r>
              <a:rPr lang="en-US" b="1" dirty="0"/>
              <a:t>Summary</a:t>
            </a:r>
            <a:endParaRPr lang="en-IN" dirty="0"/>
          </a:p>
        </p:txBody>
      </p:sp>
      <p:sp>
        <p:nvSpPr>
          <p:cNvPr id="3" name="Content Placeholder 2">
            <a:extLst>
              <a:ext uri="{FF2B5EF4-FFF2-40B4-BE49-F238E27FC236}">
                <a16:creationId xmlns:a16="http://schemas.microsoft.com/office/drawing/2014/main" id="{C4E421AF-0514-2BE4-F3F4-E66CA6269D60}"/>
              </a:ext>
            </a:extLst>
          </p:cNvPr>
          <p:cNvSpPr>
            <a:spLocks noGrp="1"/>
          </p:cNvSpPr>
          <p:nvPr>
            <p:ph idx="1"/>
          </p:nvPr>
        </p:nvSpPr>
        <p:spPr/>
        <p:txBody>
          <a:bodyPr/>
          <a:lstStyle/>
          <a:p>
            <a:r>
              <a:rPr lang="en-US" dirty="0"/>
              <a:t>This report provided a comprehensive analysis of car pricing, success modeling, clustering for segmentation, sales forecasting, and the interplay of pricing and advertising on sales using advanced Python techniques.</a:t>
            </a:r>
            <a:endParaRPr lang="en-IN" dirty="0"/>
          </a:p>
          <a:p>
            <a:endParaRPr lang="en-IN" dirty="0"/>
          </a:p>
        </p:txBody>
      </p:sp>
    </p:spTree>
    <p:extLst>
      <p:ext uri="{BB962C8B-B14F-4D97-AF65-F5344CB8AC3E}">
        <p14:creationId xmlns:p14="http://schemas.microsoft.com/office/powerpoint/2010/main" val="43225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9D89-9B47-BB13-4824-F7D0C6116E2E}"/>
              </a:ext>
            </a:extLst>
          </p:cNvPr>
          <p:cNvSpPr>
            <a:spLocks noGrp="1"/>
          </p:cNvSpPr>
          <p:nvPr>
            <p:ph type="title"/>
          </p:nvPr>
        </p:nvSpPr>
        <p:spPr/>
        <p:txBody>
          <a:bodyPr/>
          <a:lstStyle/>
          <a:p>
            <a:r>
              <a:rPr lang="en-IN" dirty="0"/>
              <a:t>Question 1</a:t>
            </a:r>
          </a:p>
        </p:txBody>
      </p:sp>
      <p:sp>
        <p:nvSpPr>
          <p:cNvPr id="3" name="Content Placeholder 2">
            <a:extLst>
              <a:ext uri="{FF2B5EF4-FFF2-40B4-BE49-F238E27FC236}">
                <a16:creationId xmlns:a16="http://schemas.microsoft.com/office/drawing/2014/main" id="{38D375C4-E8CA-F0A6-6D20-45B1101A96CD}"/>
              </a:ext>
            </a:extLst>
          </p:cNvPr>
          <p:cNvSpPr>
            <a:spLocks noGrp="1"/>
          </p:cNvSpPr>
          <p:nvPr>
            <p:ph idx="1"/>
          </p:nvPr>
        </p:nvSpPr>
        <p:spPr/>
        <p:txBody>
          <a:bodyPr>
            <a:normAutofit fontScale="85000" lnSpcReduction="20000"/>
          </a:bodyPr>
          <a:lstStyle/>
          <a:p>
            <a:r>
              <a:rPr lang="en-IN" b="1" dirty="0"/>
              <a:t>Question 1.</a:t>
            </a:r>
            <a:r>
              <a:rPr lang="en-IN" dirty="0"/>
              <a:t> What approach would you take to build a model predicting price based on the dataset? Outline the steps and explain the challenges you have faced.</a:t>
            </a:r>
          </a:p>
          <a:p>
            <a:r>
              <a:rPr lang="en-IN" b="1" dirty="0"/>
              <a:t>Approach and Steps:</a:t>
            </a:r>
            <a:endParaRPr lang="en-IN" dirty="0"/>
          </a:p>
          <a:p>
            <a:r>
              <a:rPr lang="en-IN" dirty="0"/>
              <a:t>To develop a model for predicting car prices, the analysis started with exploratory data analysis to understand data quality and distributions. Essential steps included:</a:t>
            </a:r>
          </a:p>
          <a:p>
            <a:r>
              <a:rPr lang="en-IN" dirty="0"/>
              <a:t>Data Cleaning: Handling missing values by dropping incomplete rows to maintain data integrity.</a:t>
            </a:r>
          </a:p>
          <a:p>
            <a:pPr lvl="0"/>
            <a:r>
              <a:rPr lang="en-IN" dirty="0"/>
              <a:t>Feature Engineering: Conversion of categorical variables (like fuel type, aspiration) into numerical form using one-hot encoding to enable algorithm compatibility.</a:t>
            </a:r>
          </a:p>
          <a:p>
            <a:pPr lvl="0"/>
            <a:r>
              <a:rPr lang="en-IN" dirty="0"/>
              <a:t>Feature Selection: Dropped identifiers and target column to prepare features for modelling.</a:t>
            </a:r>
          </a:p>
          <a:p>
            <a:pPr lvl="0"/>
            <a:r>
              <a:rPr lang="en-IN" dirty="0"/>
              <a:t>Modelling: A linear regression model was built as a strong baseline due to its interpretability and simplicity.</a:t>
            </a:r>
          </a:p>
          <a:p>
            <a:pPr lvl="0"/>
            <a:r>
              <a:rPr lang="en-IN" dirty="0"/>
              <a:t>Evaluation: Data was split into training and testing sets; the model’s accuracy was assessed using RMSE and R² score.</a:t>
            </a:r>
          </a:p>
          <a:p>
            <a:endParaRPr lang="en-IN" dirty="0"/>
          </a:p>
        </p:txBody>
      </p:sp>
    </p:spTree>
    <p:extLst>
      <p:ext uri="{BB962C8B-B14F-4D97-AF65-F5344CB8AC3E}">
        <p14:creationId xmlns:p14="http://schemas.microsoft.com/office/powerpoint/2010/main" val="2732377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A31079-1291-446C-AAD6-267710B676D7}"/>
              </a:ext>
            </a:extLst>
          </p:cNvPr>
          <p:cNvSpPr txBox="1"/>
          <p:nvPr/>
        </p:nvSpPr>
        <p:spPr>
          <a:xfrm>
            <a:off x="2236303" y="983974"/>
            <a:ext cx="8199783" cy="2575705"/>
          </a:xfrm>
          <a:prstGeom prst="rect">
            <a:avLst/>
          </a:prstGeom>
          <a:noFill/>
        </p:spPr>
        <p:txBody>
          <a:bodyPr wrap="square">
            <a:spAutoFit/>
          </a:bodyPr>
          <a:lstStyle/>
          <a:p>
            <a:pPr algn="just">
              <a:lnSpc>
                <a:spcPct val="115000"/>
              </a:lnSpc>
              <a:spcAft>
                <a:spcPts val="800"/>
              </a:spcAft>
              <a:buNone/>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Challenges Faced:</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Missing data led to loss of some records.</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Categorical variables increased dimensionality after encoding, requiring careful feature management.</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Multicollinearity among engine-related features affected coefficient estimates and model stability.</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Limited sample size constrained model generalizability.</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Ensuring the model avoided overfitting with proper train/test splits.</a:t>
            </a:r>
            <a:endParaRPr lang="en-IN" sz="1800" dirty="0">
              <a:effectLst/>
              <a:latin typeface="Aptos"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070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3187C4D-8A50-97BB-4364-BA043BF36232}"/>
              </a:ext>
            </a:extLst>
          </p:cNvPr>
          <p:cNvSpPr>
            <a:spLocks noChangeArrowheads="1"/>
          </p:cNvSpPr>
          <p:nvPr/>
        </p:nvSpPr>
        <p:spPr bwMode="auto">
          <a:xfrm>
            <a:off x="1600200" y="1284741"/>
            <a:ext cx="816002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1"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Outcome:</a:t>
            </a:r>
            <a:endParaRPr kumimoji="0" lang="en-US" altLang="ja-JP"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The baseline regression produced an RMSE of about </a:t>
            </a:r>
            <a:r>
              <a:rPr kumimoji="0" lang="en-US" altLang="ja-JP" sz="1200" b="1"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10,440</a:t>
            </a:r>
            <a:r>
              <a:rPr kumimoji="0" lang="en-US" altLang="ja-JP" sz="12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and an R² of </a:t>
            </a:r>
            <a:r>
              <a:rPr kumimoji="0" lang="en-US" altLang="ja-JP" sz="1200" b="1"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0.13</a:t>
            </a:r>
            <a:r>
              <a:rPr kumimoji="0" lang="en-US" altLang="ja-JP" sz="12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meaning it explains roughly 1</a:t>
            </a:r>
            <a:r>
              <a:rPr kumimoji="0" lang="en-US" altLang="ja-JP" sz="1200" b="1"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3% of the variation in prices</a:t>
            </a:r>
            <a:r>
              <a:rPr kumimoji="0" lang="en-US" altLang="ja-JP" sz="12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Times New Roman" panose="02020603050405020304" pitchFamily="18" charset="0"/>
              </a:rPr>
              <a:t>. In practical terms, this performance is weak, highlighting the need for stronger models and better predictors to improve forecasting accuracy.</a:t>
            </a:r>
            <a:endParaRPr kumimoji="0" lang="en-US" altLang="ja-JP"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pic>
        <p:nvPicPr>
          <p:cNvPr id="1025" name="drawing">
            <a:extLst>
              <a:ext uri="{FF2B5EF4-FFF2-40B4-BE49-F238E27FC236}">
                <a16:creationId xmlns:a16="http://schemas.microsoft.com/office/drawing/2014/main" id="{F33DA81A-6C05-8FE1-38D3-5203D48075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389259"/>
            <a:ext cx="8160026" cy="41601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EC4E9C97-980B-B887-AE46-F758FC6C40FB}"/>
              </a:ext>
            </a:extLst>
          </p:cNvPr>
          <p:cNvSpPr>
            <a:spLocks noChangeArrowheads="1"/>
          </p:cNvSpPr>
          <p:nvPr/>
        </p:nvSpPr>
        <p:spPr bwMode="auto">
          <a:xfrm>
            <a:off x="1600200" y="5769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50825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6B26F-B6AD-5B67-B008-133DD5F2A5C7}"/>
              </a:ext>
            </a:extLst>
          </p:cNvPr>
          <p:cNvSpPr>
            <a:spLocks noGrp="1"/>
          </p:cNvSpPr>
          <p:nvPr>
            <p:ph type="title"/>
          </p:nvPr>
        </p:nvSpPr>
        <p:spPr/>
        <p:txBody>
          <a:bodyPr/>
          <a:lstStyle/>
          <a:p>
            <a:r>
              <a:rPr lang="en-IN" dirty="0"/>
              <a:t>Question 2</a:t>
            </a:r>
          </a:p>
        </p:txBody>
      </p:sp>
      <p:sp>
        <p:nvSpPr>
          <p:cNvPr id="3" name="Content Placeholder 2">
            <a:extLst>
              <a:ext uri="{FF2B5EF4-FFF2-40B4-BE49-F238E27FC236}">
                <a16:creationId xmlns:a16="http://schemas.microsoft.com/office/drawing/2014/main" id="{BF2B956D-A2FE-6C27-16C4-2E265FE533FB}"/>
              </a:ext>
            </a:extLst>
          </p:cNvPr>
          <p:cNvSpPr>
            <a:spLocks noGrp="1"/>
          </p:cNvSpPr>
          <p:nvPr>
            <p:ph idx="1"/>
          </p:nvPr>
        </p:nvSpPr>
        <p:spPr/>
        <p:txBody>
          <a:bodyPr>
            <a:normAutofit fontScale="92500" lnSpcReduction="20000"/>
          </a:bodyPr>
          <a:lstStyle/>
          <a:p>
            <a:r>
              <a:rPr lang="en-IN" b="1" dirty="0"/>
              <a:t>Question 2.</a:t>
            </a:r>
            <a:r>
              <a:rPr lang="en-IN" dirty="0"/>
              <a:t> Build binary classification models to identify important factors affecting the success of a car model. Additionally, compare different binary classification models based on theoretical advantages, practical usage, likelihood metrics, and model performance metrics.</a:t>
            </a:r>
          </a:p>
          <a:p>
            <a:r>
              <a:rPr lang="en-IN" b="1" dirty="0"/>
              <a:t>Procedure:</a:t>
            </a:r>
            <a:br>
              <a:rPr lang="en-US" dirty="0"/>
            </a:br>
            <a:r>
              <a:rPr lang="en-IN" dirty="0"/>
              <a:t> The goal was to classify whether car models were successful (</a:t>
            </a:r>
            <a:r>
              <a:rPr lang="en-IN" dirty="0" err="1"/>
              <a:t>Successful_Model</a:t>
            </a:r>
            <a:r>
              <a:rPr lang="en-IN" dirty="0"/>
              <a:t> as the binary target).</a:t>
            </a:r>
          </a:p>
          <a:p>
            <a:pPr lvl="0"/>
            <a:r>
              <a:rPr lang="en-IN" b="1" dirty="0"/>
              <a:t>Data Preparation: </a:t>
            </a:r>
            <a:r>
              <a:rPr lang="en-IN" dirty="0"/>
              <a:t>Numeric features were scaled, and categorical features were encoded.</a:t>
            </a:r>
          </a:p>
          <a:p>
            <a:pPr lvl="0"/>
            <a:r>
              <a:rPr lang="en-IN" b="1" dirty="0"/>
              <a:t>Train-Test Split: </a:t>
            </a:r>
            <a:r>
              <a:rPr lang="en-IN" dirty="0"/>
              <a:t>Stratified 80/20 split to preserve class balance.</a:t>
            </a:r>
          </a:p>
          <a:p>
            <a:pPr lvl="0"/>
            <a:r>
              <a:rPr lang="en-IN" b="1" dirty="0"/>
              <a:t>Models Applied: </a:t>
            </a:r>
            <a:r>
              <a:rPr lang="en-IN" dirty="0"/>
              <a:t>Logistic Regression, Random Forest Classifier, and Support Vector Machine (SVM).</a:t>
            </a:r>
          </a:p>
          <a:p>
            <a:pPr lvl="0"/>
            <a:r>
              <a:rPr lang="en-IN" b="1" dirty="0"/>
              <a:t>Evaluation Metrics: </a:t>
            </a:r>
            <a:r>
              <a:rPr lang="en-IN" dirty="0"/>
              <a:t>Confusion matrices, precision, recall, F1-score, ROC-AUC, and log-loss were considered. For Logistic Regression, likelihood-based metrics (log-likelihood, AIC, BIC) were additionally relevant.</a:t>
            </a:r>
          </a:p>
          <a:p>
            <a:endParaRPr lang="en-IN" dirty="0"/>
          </a:p>
        </p:txBody>
      </p:sp>
    </p:spTree>
    <p:extLst>
      <p:ext uri="{BB962C8B-B14F-4D97-AF65-F5344CB8AC3E}">
        <p14:creationId xmlns:p14="http://schemas.microsoft.com/office/powerpoint/2010/main" val="326715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AA7C-343A-4742-7D33-2C8E35B473DD}"/>
              </a:ext>
            </a:extLst>
          </p:cNvPr>
          <p:cNvSpPr>
            <a:spLocks noGrp="1"/>
          </p:cNvSpPr>
          <p:nvPr>
            <p:ph type="title"/>
          </p:nvPr>
        </p:nvSpPr>
        <p:spPr/>
        <p:txBody>
          <a:bodyPr/>
          <a:lstStyle/>
          <a:p>
            <a:r>
              <a:rPr lang="en-IN" b="1" dirty="0"/>
              <a:t>1: Logistic Regression</a:t>
            </a:r>
            <a:endParaRPr lang="en-IN" dirty="0"/>
          </a:p>
        </p:txBody>
      </p:sp>
      <p:sp>
        <p:nvSpPr>
          <p:cNvPr id="3" name="Content Placeholder 2">
            <a:extLst>
              <a:ext uri="{FF2B5EF4-FFF2-40B4-BE49-F238E27FC236}">
                <a16:creationId xmlns:a16="http://schemas.microsoft.com/office/drawing/2014/main" id="{4CA7BF04-A05A-999F-3D8A-574D32AF1082}"/>
              </a:ext>
            </a:extLst>
          </p:cNvPr>
          <p:cNvSpPr>
            <a:spLocks noGrp="1"/>
          </p:cNvSpPr>
          <p:nvPr>
            <p:ph idx="1"/>
          </p:nvPr>
        </p:nvSpPr>
        <p:spPr/>
        <p:txBody>
          <a:bodyPr/>
          <a:lstStyle/>
          <a:p>
            <a:pPr lvl="0"/>
            <a:r>
              <a:rPr lang="en-IN" b="1" dirty="0"/>
              <a:t>Results: </a:t>
            </a:r>
            <a:r>
              <a:rPr lang="en-IN" dirty="0"/>
              <a:t>Accuracy = 0.53, ROC-AUC = 0.53</a:t>
            </a:r>
          </a:p>
          <a:p>
            <a:pPr lvl="0"/>
            <a:r>
              <a:rPr lang="en-IN" b="1" dirty="0"/>
              <a:t>Observation: </a:t>
            </a:r>
            <a:r>
              <a:rPr lang="en-IN" dirty="0"/>
              <a:t>Weak predictive power, limited variance explained.</a:t>
            </a:r>
          </a:p>
          <a:p>
            <a:endParaRPr lang="en-IN" dirty="0"/>
          </a:p>
        </p:txBody>
      </p:sp>
      <p:pic>
        <p:nvPicPr>
          <p:cNvPr id="4" name="drawing">
            <a:extLst>
              <a:ext uri="{FF2B5EF4-FFF2-40B4-BE49-F238E27FC236}">
                <a16:creationId xmlns:a16="http://schemas.microsoft.com/office/drawing/2014/main" id="{FC6DA654-A816-9365-795B-5302F277B093}"/>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682448" y="3194085"/>
            <a:ext cx="4827104" cy="3481600"/>
          </a:xfrm>
          <a:prstGeom prst="rect">
            <a:avLst/>
          </a:prstGeom>
        </p:spPr>
      </p:pic>
    </p:spTree>
    <p:extLst>
      <p:ext uri="{BB962C8B-B14F-4D97-AF65-F5344CB8AC3E}">
        <p14:creationId xmlns:p14="http://schemas.microsoft.com/office/powerpoint/2010/main" val="1539950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AA88-8139-6AE9-070C-E92CA2CE1828}"/>
              </a:ext>
            </a:extLst>
          </p:cNvPr>
          <p:cNvSpPr>
            <a:spLocks noGrp="1"/>
          </p:cNvSpPr>
          <p:nvPr>
            <p:ph type="title"/>
          </p:nvPr>
        </p:nvSpPr>
        <p:spPr/>
        <p:txBody>
          <a:bodyPr/>
          <a:lstStyle/>
          <a:p>
            <a:r>
              <a:rPr lang="en-US" b="1" dirty="0"/>
              <a:t>2: Random Forest Classifier</a:t>
            </a:r>
            <a:endParaRPr lang="en-IN" dirty="0"/>
          </a:p>
        </p:txBody>
      </p:sp>
      <p:sp>
        <p:nvSpPr>
          <p:cNvPr id="3" name="Content Placeholder 2">
            <a:extLst>
              <a:ext uri="{FF2B5EF4-FFF2-40B4-BE49-F238E27FC236}">
                <a16:creationId xmlns:a16="http://schemas.microsoft.com/office/drawing/2014/main" id="{F0CB5D99-55A8-4952-0077-D3B5BAC564B0}"/>
              </a:ext>
            </a:extLst>
          </p:cNvPr>
          <p:cNvSpPr>
            <a:spLocks noGrp="1"/>
          </p:cNvSpPr>
          <p:nvPr>
            <p:ph idx="1"/>
          </p:nvPr>
        </p:nvSpPr>
        <p:spPr/>
        <p:txBody>
          <a:bodyPr/>
          <a:lstStyle/>
          <a:p>
            <a:pPr lvl="0"/>
            <a:r>
              <a:rPr lang="en-US" b="1" dirty="0"/>
              <a:t>Results: </a:t>
            </a:r>
            <a:r>
              <a:rPr lang="en-US" dirty="0"/>
              <a:t>Accuracy = 0.68, ROC-AUC = 0.64</a:t>
            </a:r>
            <a:endParaRPr lang="en-IN" dirty="0"/>
          </a:p>
          <a:p>
            <a:pPr lvl="0"/>
            <a:r>
              <a:rPr lang="en-US" b="1" dirty="0"/>
              <a:t>Observation: </a:t>
            </a:r>
            <a:r>
              <a:rPr lang="en-US" dirty="0"/>
              <a:t>Best performing model, able to capture non-linearities.</a:t>
            </a:r>
            <a:endParaRPr lang="en-IN" dirty="0"/>
          </a:p>
          <a:p>
            <a:pPr marL="0" indent="0">
              <a:buNone/>
            </a:pPr>
            <a:endParaRPr lang="en-IN" dirty="0"/>
          </a:p>
        </p:txBody>
      </p:sp>
      <p:pic>
        <p:nvPicPr>
          <p:cNvPr id="4" name="drawing">
            <a:extLst>
              <a:ext uri="{FF2B5EF4-FFF2-40B4-BE49-F238E27FC236}">
                <a16:creationId xmlns:a16="http://schemas.microsoft.com/office/drawing/2014/main" id="{EF0570AB-0E7C-9493-7D07-76830955BAC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6833" y="3372303"/>
            <a:ext cx="4774662" cy="3138225"/>
          </a:xfrm>
          <a:prstGeom prst="rect">
            <a:avLst/>
          </a:prstGeom>
        </p:spPr>
      </p:pic>
    </p:spTree>
    <p:extLst>
      <p:ext uri="{BB962C8B-B14F-4D97-AF65-F5344CB8AC3E}">
        <p14:creationId xmlns:p14="http://schemas.microsoft.com/office/powerpoint/2010/main" val="41779338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31</TotalTime>
  <Words>1398</Words>
  <Application>Microsoft Office PowerPoint</Application>
  <PresentationFormat>Widescreen</PresentationFormat>
  <Paragraphs>136</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Arial</vt:lpstr>
      <vt:lpstr>Symbol</vt:lpstr>
      <vt:lpstr>Times New Roman</vt:lpstr>
      <vt:lpstr>Tw Cen MT</vt:lpstr>
      <vt:lpstr>Tw Cen MT Condensed</vt:lpstr>
      <vt:lpstr>Wingdings 3</vt:lpstr>
      <vt:lpstr>Integral</vt:lpstr>
      <vt:lpstr>Car Data Analysis Assessment</vt:lpstr>
      <vt:lpstr>Objective</vt:lpstr>
      <vt:lpstr>Data Overview</vt:lpstr>
      <vt:lpstr>Question 1</vt:lpstr>
      <vt:lpstr>PowerPoint Presentation</vt:lpstr>
      <vt:lpstr>PowerPoint Presentation</vt:lpstr>
      <vt:lpstr>Question 2</vt:lpstr>
      <vt:lpstr>1: Logistic Regression</vt:lpstr>
      <vt:lpstr>2: Random Forest Classifier</vt:lpstr>
      <vt:lpstr>3: Support Vector Machine (SVM)</vt:lpstr>
      <vt:lpstr>Step 4: Feature Importance (Random Forest)</vt:lpstr>
      <vt:lpstr>Model Comparison Table</vt:lpstr>
      <vt:lpstr>Conclusion</vt:lpstr>
      <vt:lpstr>Question 3</vt:lpstr>
      <vt:lpstr>Implementation</vt:lpstr>
      <vt:lpstr>PowerPoint Presentation</vt:lpstr>
      <vt:lpstr>PowerPoint Presentation</vt:lpstr>
      <vt:lpstr>The clustering analysis produced 3 distinct car groups:</vt:lpstr>
      <vt:lpstr>Question 4</vt:lpstr>
      <vt:lpstr>Implementation Steps</vt:lpstr>
      <vt:lpstr>PowerPoint Presentation</vt:lpstr>
      <vt:lpstr>PowerPoint Presentation</vt:lpstr>
      <vt:lpstr>PowerPoint Presentation</vt:lpstr>
      <vt:lpstr>The forecasted total sales values for the next quarter (Jan–Mar) are:</vt:lpstr>
      <vt:lpstr>PowerPoint Presentation</vt:lpstr>
      <vt:lpstr>Question 5</vt:lpstr>
      <vt:lpstr>Key Results:</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kumud gupta</dc:creator>
  <cp:lastModifiedBy>kumud gupta</cp:lastModifiedBy>
  <cp:revision>1</cp:revision>
  <dcterms:created xsi:type="dcterms:W3CDTF">2025-08-21T13:00:47Z</dcterms:created>
  <dcterms:modified xsi:type="dcterms:W3CDTF">2025-08-21T13:32:39Z</dcterms:modified>
</cp:coreProperties>
</file>