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70" r:id="rId4"/>
    <p:sldId id="258" r:id="rId5"/>
    <p:sldId id="259" r:id="rId6"/>
    <p:sldId id="271" r:id="rId7"/>
    <p:sldId id="272" r:id="rId8"/>
    <p:sldId id="273" r:id="rId9"/>
    <p:sldId id="274" r:id="rId10"/>
    <p:sldId id="260" r:id="rId11"/>
    <p:sldId id="261" r:id="rId12"/>
    <p:sldId id="275" r:id="rId13"/>
    <p:sldId id="276" r:id="rId14"/>
    <p:sldId id="277" r:id="rId15"/>
    <p:sldId id="262" r:id="rId16"/>
    <p:sldId id="278" r:id="rId17"/>
    <p:sldId id="263" r:id="rId18"/>
    <p:sldId id="279" r:id="rId19"/>
    <p:sldId id="264" r:id="rId20"/>
    <p:sldId id="280" r:id="rId21"/>
    <p:sldId id="265" r:id="rId22"/>
    <p:sldId id="266" r:id="rId23"/>
    <p:sldId id="281" r:id="rId24"/>
    <p:sldId id="267" r:id="rId25"/>
    <p:sldId id="282" r:id="rId26"/>
    <p:sldId id="283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5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8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7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Disaster Mitigation Platform for Bhubaneswar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22BCE2865</a:t>
            </a:r>
          </a:p>
          <a:p>
            <a:r>
              <a:rPr lang="en-IN" dirty="0"/>
              <a:t>22BCT0021</a:t>
            </a:r>
          </a:p>
          <a:p>
            <a:r>
              <a:rPr lang="en-IN" dirty="0"/>
              <a:t>22BCE0178</a:t>
            </a:r>
          </a:p>
          <a:p>
            <a:r>
              <a:rPr lang="en-IN" dirty="0"/>
              <a:t>22BCE0697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Theoretical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853381"/>
            <a:ext cx="729005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We grounded the platform design in four theoretical frameworks: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Vulnerability Theory (Wisner et al., 2004):</a:t>
            </a:r>
            <a:endParaRPr lang="en-US" sz="1800" dirty="0"/>
          </a:p>
          <a:p>
            <a:pPr marL="742950" lvl="1" indent="-285750"/>
            <a:r>
              <a:rPr lang="en-US" sz="1800" dirty="0"/>
              <a:t>Vulnerability = Exposure + Sensitivity − Adaptive Capacity</a:t>
            </a:r>
          </a:p>
          <a:p>
            <a:pPr marL="742950" lvl="1" indent="-285750"/>
            <a:r>
              <a:rPr lang="en-US" sz="1800" dirty="0"/>
              <a:t>Used to frame Bhubaneswar’s risks along social, economic, physical, and smart-city axes.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Socio-Technical Systems Theory (Geels, 2004):</a:t>
            </a:r>
            <a:endParaRPr lang="en-US" sz="1800" dirty="0"/>
          </a:p>
          <a:p>
            <a:pPr marL="742950" lvl="1" indent="-285750"/>
            <a:r>
              <a:rPr lang="en-US" sz="1800" dirty="0"/>
              <a:t>Recognizes disaster resilience as co-evolving between technological tools and social systems.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Community-Based Disaster Risk Management (CBDRM) (Maskrey, 2011):</a:t>
            </a:r>
            <a:endParaRPr lang="en-US" sz="1800" dirty="0"/>
          </a:p>
          <a:p>
            <a:pPr marL="742950" lvl="1" indent="-285750"/>
            <a:r>
              <a:rPr lang="en-US" sz="1800" dirty="0"/>
              <a:t>Centers the role of local</a:t>
            </a:r>
            <a:r>
              <a:rPr lang="en-US" sz="1800" b="1" dirty="0"/>
              <a:t> </a:t>
            </a:r>
            <a:r>
              <a:rPr lang="en-US" sz="1800" dirty="0"/>
              <a:t>communities in reporting, verifying, and reacting to disaster scenarios.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 Information and Communication Technology for Development (ICT4D) (</a:t>
            </a:r>
            <a:r>
              <a:rPr lang="en-US" sz="1800" b="1" dirty="0" err="1"/>
              <a:t>Heeks</a:t>
            </a:r>
            <a:r>
              <a:rPr lang="en-US" sz="1800" b="1" dirty="0"/>
              <a:t>, 2010):</a:t>
            </a:r>
            <a:endParaRPr lang="en-US" sz="1800" dirty="0"/>
          </a:p>
          <a:p>
            <a:pPr marL="742950" lvl="1" indent="-285750"/>
            <a:r>
              <a:rPr lang="en-US" sz="1800" dirty="0"/>
              <a:t>Shows that appropriately localized</a:t>
            </a:r>
            <a:r>
              <a:rPr lang="en-US" sz="1800" b="1" dirty="0"/>
              <a:t> </a:t>
            </a:r>
            <a:r>
              <a:rPr lang="en-US" sz="1800" dirty="0"/>
              <a:t>technology can have strong developmental impacts, especially in low-resource environments.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 &amp; Platform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1. Architecture Type: Modular Client-Server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Client Layer: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Responsive Progressive Web App (PWA)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Supports offline-first UI with service workers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Application Layer: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Handles API gateway, business logic, user auth, data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Data Layer: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MongoDB for document-based geospatial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Redis for in-memory caching and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Secure file storage for media and documents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76011-662D-25F4-82C9-502A6BA14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B0CC-38CF-77C4-BCA0-4A54B792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 &amp; Platform Overview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C85A-505E-E38F-48D8-79363382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External Integration Layer: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OpenWeatherMap</a:t>
            </a:r>
            <a:r>
              <a:rPr lang="en-IN" sz="1800" dirty="0"/>
              <a:t> API (5–15 min polling)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Push notification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Map overlays using Leaflet.js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SMS gateways for alert dissemination</a:t>
            </a:r>
          </a:p>
          <a:p>
            <a:pPr>
              <a:buNone/>
            </a:pPr>
            <a:r>
              <a:rPr lang="en-IN" sz="1800" b="1" dirty="0"/>
              <a:t>2. Built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Fault tolerance during disaster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Offline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Real-time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Multi-user concurrency (citizen, admin, volunteer roles)</a:t>
            </a:r>
          </a:p>
        </p:txBody>
      </p:sp>
    </p:spTree>
    <p:extLst>
      <p:ext uri="{BB962C8B-B14F-4D97-AF65-F5344CB8AC3E}">
        <p14:creationId xmlns:p14="http://schemas.microsoft.com/office/powerpoint/2010/main" val="146303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29A51-9117-92B5-6CAB-57F26279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EDF8-9E07-6CE9-C3B7-E27CC38E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3F23-9328-28D6-7B9A-B28B1C5F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Frontend Stack: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React.js</a:t>
            </a:r>
            <a:r>
              <a:rPr lang="en-IN" sz="1800" dirty="0"/>
              <a:t>: Fast UI rendering using Virtual 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Redux Toolkit</a:t>
            </a:r>
            <a:r>
              <a:rPr lang="en-IN" sz="1800" dirty="0"/>
              <a:t>: Scalable state management for dynamic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Material-UI</a:t>
            </a:r>
            <a:r>
              <a:rPr lang="en-IN" sz="1800" dirty="0"/>
              <a:t>: Clean, responsive UI components with accessibility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Leaflet.js</a:t>
            </a:r>
            <a:r>
              <a:rPr lang="en-IN" sz="1800" dirty="0"/>
              <a:t>: Lightweight map rendering, supports </a:t>
            </a:r>
            <a:r>
              <a:rPr lang="en-IN" sz="1800" b="1" dirty="0"/>
              <a:t>offline use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i18next</a:t>
            </a:r>
            <a:r>
              <a:rPr lang="en-IN" sz="1800" dirty="0"/>
              <a:t>: Full </a:t>
            </a:r>
            <a:r>
              <a:rPr lang="en-IN" sz="1800" b="1" dirty="0"/>
              <a:t>internationalization/localization</a:t>
            </a:r>
            <a:r>
              <a:rPr lang="en-IN" sz="1800" dirty="0"/>
              <a:t> – Odia &amp; English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Workbox</a:t>
            </a:r>
            <a:r>
              <a:rPr lang="en-IN" sz="1800" dirty="0"/>
              <a:t>: Advanced </a:t>
            </a:r>
            <a:r>
              <a:rPr lang="en-IN" sz="1800" b="1" dirty="0"/>
              <a:t>service worker integration</a:t>
            </a:r>
            <a:r>
              <a:rPr lang="en-IN" sz="1800" dirty="0"/>
              <a:t> for offline mode</a:t>
            </a:r>
          </a:p>
          <a:p>
            <a:pPr>
              <a:buNone/>
            </a:pPr>
            <a:r>
              <a:rPr lang="en-IN" sz="1800" b="1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5760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C4BC-CFC7-BC36-58BC-7F2B1C45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D17D-56CB-A8BB-8AFF-58042FA1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4DE3-39A9-13D8-8C4D-0A0970F4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Backend Stack: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Node.js + Express.js</a:t>
            </a:r>
            <a:r>
              <a:rPr lang="en-IN" sz="1800" dirty="0"/>
              <a:t>: Non-blocking architecture for high concurrency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MongoDB</a:t>
            </a:r>
            <a:r>
              <a:rPr lang="en-IN" sz="1800" dirty="0"/>
              <a:t>: Schema-flexible database with </a:t>
            </a:r>
            <a:r>
              <a:rPr lang="en-IN" sz="1800" b="1" dirty="0"/>
              <a:t>geospatial indexing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Redis</a:t>
            </a:r>
            <a:r>
              <a:rPr lang="en-IN" sz="1800" dirty="0"/>
              <a:t>: Speeds up data access via </a:t>
            </a:r>
            <a:r>
              <a:rPr lang="en-IN" sz="1800" b="1" dirty="0"/>
              <a:t>in-memory cache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JWT Auth</a:t>
            </a:r>
            <a:r>
              <a:rPr lang="en-IN" sz="1800" dirty="0"/>
              <a:t>: Stateless login allows </a:t>
            </a:r>
            <a:r>
              <a:rPr lang="en-IN" sz="1800" b="1" dirty="0"/>
              <a:t>secure offline syncing</a:t>
            </a:r>
            <a:endParaRPr lang="en-IN" sz="1800" dirty="0"/>
          </a:p>
          <a:p>
            <a:pPr>
              <a:buNone/>
            </a:pPr>
            <a:r>
              <a:rPr lang="en-IN" sz="1800" b="1" dirty="0"/>
              <a:t> Integration Focus: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Seamless syncing between online/offline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Modular microservices possible in future 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Open API structure for integrating with govt systems</a:t>
            </a:r>
          </a:p>
        </p:txBody>
      </p:sp>
    </p:spTree>
    <p:extLst>
      <p:ext uri="{BB962C8B-B14F-4D97-AF65-F5344CB8AC3E}">
        <p14:creationId xmlns:p14="http://schemas.microsoft.com/office/powerpoint/2010/main" val="258557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1.Real-Time Alerts:</a:t>
            </a:r>
            <a:endParaRPr lang="en-IN" sz="1800" dirty="0"/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Weather + severity-based alerts via dashboard, SMS, push</a:t>
            </a:r>
          </a:p>
          <a:p>
            <a:pPr marL="0" indent="0">
              <a:buNone/>
            </a:pPr>
            <a:r>
              <a:rPr lang="en-IN" sz="1800" b="1" dirty="0"/>
              <a:t>2.Resource Mapping:</a:t>
            </a:r>
            <a:endParaRPr lang="en-IN" sz="1800" dirty="0"/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Live status of shelters, hospitals, water, ATMs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Navigation with offline mode</a:t>
            </a:r>
          </a:p>
          <a:p>
            <a:pPr marL="0" indent="0">
              <a:buNone/>
            </a:pPr>
            <a:r>
              <a:rPr lang="en-IN" sz="1800" b="1" dirty="0"/>
              <a:t>3.Community Reporting:</a:t>
            </a:r>
            <a:endParaRPr lang="en-IN" sz="1800" dirty="0"/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Geotagged incidents (floods, power loss, roadblocks)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Anonymous reporting + verification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74F5-328F-18B9-6DB1-D5422600E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0FD2-2C7D-560C-E9DF-DE821131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5ED9-51A9-7AC2-A2D6-75C1F06A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4.Offline Mode:</a:t>
            </a:r>
            <a:endParaRPr lang="en-IN" sz="1800" dirty="0"/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Access cached data, submit reports offline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Syncs when reconnected</a:t>
            </a:r>
          </a:p>
          <a:p>
            <a:pPr marL="0" indent="0">
              <a:buNone/>
            </a:pPr>
            <a:r>
              <a:rPr lang="en-IN" sz="1800" b="1" dirty="0"/>
              <a:t>5.Multilingual UI:</a:t>
            </a:r>
            <a:endParaRPr lang="en-IN" sz="1800" dirty="0"/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Full support for English and Odia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/>
              <a:t>Emergency vocab tailored to local language</a:t>
            </a:r>
          </a:p>
        </p:txBody>
      </p:sp>
    </p:spTree>
    <p:extLst>
      <p:ext uri="{BB962C8B-B14F-4D97-AF65-F5344CB8AC3E}">
        <p14:creationId xmlns:p14="http://schemas.microsoft.com/office/powerpoint/2010/main" val="275734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UI/UX Design for Disaster Scenarios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1. Usability Under Pressure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Simple layouts with </a:t>
            </a:r>
            <a:r>
              <a:rPr lang="en-IN" sz="1800" b="1" dirty="0"/>
              <a:t>clear emergency buttons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Gradual info complexity to prevent overload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Visual hierarchy for fast scanning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Large icons, fast actions optimized for panic situations</a:t>
            </a:r>
          </a:p>
          <a:p>
            <a:pPr>
              <a:buNone/>
            </a:pPr>
            <a:r>
              <a:rPr lang="en-US" sz="1800" b="1" dirty="0"/>
              <a:t>2.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Compliant with </a:t>
            </a:r>
            <a:r>
              <a:rPr lang="en-US" sz="1800" b="1" dirty="0"/>
              <a:t>WCAG 2.1 AA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Contrast-tested color 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 for color vision deficiencies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DE096-74DA-A720-2E24-6E4F32E6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A438-22B5-8C16-26F0-B73A336B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UI/UX Design for Disaster Scenarios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D8EE-EF9D-375E-CFB5-5B064EA2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3. Low-Bandwidth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Progressive image loading (low-res placeholders first)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Minimal external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Text-first info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Local caching of high-demand content</a:t>
            </a:r>
          </a:p>
          <a:p>
            <a:pPr>
              <a:buNone/>
            </a:pPr>
            <a:r>
              <a:rPr lang="en-US" sz="1800" b="1" dirty="0"/>
              <a:t>4. Cross-Device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Mobile-first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Works on small screens with responsive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Touch-first interaction (with optional keyboard/mouse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Adapts content density based on screen and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005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Assessment &amp; Mitigation Plan</a:t>
            </a:r>
            <a:endParaRPr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5878DC-69D9-C67D-B37D-FD96CF932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48189"/>
              </p:ext>
            </p:extLst>
          </p:nvPr>
        </p:nvGraphicFramePr>
        <p:xfrm>
          <a:off x="768350" y="2658816"/>
          <a:ext cx="7289799" cy="3749040"/>
        </p:xfrm>
        <a:graphic>
          <a:graphicData uri="http://schemas.openxmlformats.org/drawingml/2006/table">
            <a:tbl>
              <a:tblPr/>
              <a:tblGrid>
                <a:gridCol w="2429933">
                  <a:extLst>
                    <a:ext uri="{9D8B030D-6E8A-4147-A177-3AD203B41FA5}">
                      <a16:colId xmlns:a16="http://schemas.microsoft.com/office/drawing/2014/main" val="313971285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88074325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966923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Mitigation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081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/>
                        <a:t>Server Overload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Downtime in peak disaster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edge caching, auto-scaling, static prerendering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98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/>
                        <a:t>Data Inaccuracy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Misinformation spread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Multi-source validation + community verification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34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/>
                        <a:t>Offline Limitations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Missing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Prioritize offline caching + graceful feature fallback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54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/>
                        <a:t>Battery Drain on Phones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Inaccessibility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Low-power design + limited background processes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313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EFC1A0-90E1-3C96-9201-0A00F0226BF0}"/>
              </a:ext>
            </a:extLst>
          </p:cNvPr>
          <p:cNvSpPr txBox="1"/>
          <p:nvPr/>
        </p:nvSpPr>
        <p:spPr>
          <a:xfrm>
            <a:off x="768096" y="206917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Risks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Identified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981199"/>
            <a:ext cx="729005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Context: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On May 3, 2019, Cyclone Fani struck Bhubaneswar, causing catastrophic failure in basic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Electricity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Water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Health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Telecommunications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This exposed major </a:t>
            </a:r>
            <a:r>
              <a:rPr lang="en-IN" sz="1800" b="1" dirty="0"/>
              <a:t>gaps in disaster resilience</a:t>
            </a:r>
            <a:r>
              <a:rPr lang="en-IN" sz="1800" dirty="0"/>
              <a:t>, despite Bhubaneswar’s </a:t>
            </a:r>
            <a:r>
              <a:rPr lang="en-IN" sz="1800" b="1" dirty="0"/>
              <a:t>Smart City status</a:t>
            </a:r>
            <a:r>
              <a:rPr lang="en-IN" sz="18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1C94-DDA2-719A-1AA5-F3EB081F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58BF-1A12-1205-E008-1F94F87B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Assessment &amp; Mitigation Plan</a:t>
            </a:r>
            <a:endParaRPr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584B7F-8C69-F66F-8A0F-E1CEAB5CF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57033"/>
              </p:ext>
            </p:extLst>
          </p:nvPr>
        </p:nvGraphicFramePr>
        <p:xfrm>
          <a:off x="768350" y="2658816"/>
          <a:ext cx="7289799" cy="3200400"/>
        </p:xfrm>
        <a:graphic>
          <a:graphicData uri="http://schemas.openxmlformats.org/drawingml/2006/table">
            <a:tbl>
              <a:tblPr/>
              <a:tblGrid>
                <a:gridCol w="2429933">
                  <a:extLst>
                    <a:ext uri="{9D8B030D-6E8A-4147-A177-3AD203B41FA5}">
                      <a16:colId xmlns:a16="http://schemas.microsoft.com/office/drawing/2014/main" val="313971285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88074325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966923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Mitigation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081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/>
                        <a:t>Scope Creep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Delays or unfinished rollout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MVP scope, phased feature release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98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/>
                        <a:t>Govt Integration Delays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Info gaps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Modular APIs, fallback systems, early engagement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34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0" dirty="0"/>
                        <a:t>Low Adoption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Poor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onboarding, language support, community outreach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54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313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826A84-83AC-227E-162C-3FE815221208}"/>
              </a:ext>
            </a:extLst>
          </p:cNvPr>
          <p:cNvSpPr txBox="1"/>
          <p:nvPr/>
        </p:nvSpPr>
        <p:spPr>
          <a:xfrm>
            <a:off x="768096" y="206917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Project Risks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2289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Localized design tailored for Bhubaneswar.</a:t>
            </a:r>
          </a:p>
          <a:p>
            <a:r>
              <a:t>Integrated features vs. fragmented tools.</a:t>
            </a:r>
          </a:p>
          <a:p>
            <a:r>
              <a:t>Offline readiness and Odia language support.</a:t>
            </a:r>
          </a:p>
          <a:p>
            <a:r>
              <a:t>Community-driven info validation.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1. Geographic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Platform designed to be modular → easily extendable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Puri, Cuttack, Ganjam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Other cyclone-prone cities across coastal Odisha</a:t>
            </a:r>
          </a:p>
          <a:p>
            <a:pPr>
              <a:buNone/>
            </a:pPr>
            <a:r>
              <a:rPr lang="en-IN" sz="1800" b="1" dirty="0"/>
              <a:t> 2. Multi-Disaster Capability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Extend beyond cyclones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Floods, earthquakes, industrial accidents, urban fires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Modular hazard components tailored per city/disaster type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C972-601C-0D79-6685-A30597BD7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1D57-ECB4-14C6-3A68-7ED5F3E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33A4-6914-1677-E0A7-692EA97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51704"/>
            <a:ext cx="729005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3. Tech Feature Upgrades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AI-powered tools: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Predictive analytics for resource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Infrastructure failure forecasts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AR Navigation: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Indoor guidance for hospitals/shelters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Blockchain Integration: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Trusted, tamper-proof alert verification and source tracking</a:t>
            </a:r>
          </a:p>
          <a:p>
            <a:pPr>
              <a:buNone/>
            </a:pPr>
            <a:r>
              <a:rPr lang="en-IN" sz="1800" b="1" dirty="0"/>
              <a:t>4. System Integration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APIs designed to plug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IMD weather feeds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Government alert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Health and transport coordination systems</a:t>
            </a:r>
          </a:p>
        </p:txBody>
      </p:sp>
    </p:spTree>
    <p:extLst>
      <p:ext uri="{BB962C8B-B14F-4D97-AF65-F5344CB8AC3E}">
        <p14:creationId xmlns:p14="http://schemas.microsoft.com/office/powerpoint/2010/main" val="114091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1. Infrastructure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Formal </a:t>
            </a:r>
            <a:r>
              <a:rPr lang="en-US" sz="1800" dirty="0" err="1"/>
              <a:t>MoUs</a:t>
            </a:r>
            <a:r>
              <a:rPr lang="en-US" sz="1800" dirty="0"/>
              <a:t>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Electricity and telecom 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Health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Real-time data feed from service providers</a:t>
            </a:r>
          </a:p>
          <a:p>
            <a:pPr>
              <a:buNone/>
            </a:pPr>
            <a:r>
              <a:rPr lang="en-US" sz="1800" b="1" dirty="0"/>
              <a:t>🧑🏽‍🤝‍🧑🏽 2. Community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Awareness drives</a:t>
            </a:r>
            <a:r>
              <a:rPr lang="en-US" sz="1800" dirty="0"/>
              <a:t> before disaster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Partner with local NGOs and volunteers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App onboarding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Report verification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Resource status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44B3C-6756-2802-FA01-ADDC75F1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EB85-17E6-68A0-DA1E-FB2BB859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2BCD-88DE-AE7D-3FE9-7440D9D7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3. Data Governance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Establish clear policies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privacy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Ownership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Storage + deletion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Ensure </a:t>
            </a:r>
            <a:r>
              <a:rPr lang="en-US" sz="1800" b="1" dirty="0"/>
              <a:t>community trust</a:t>
            </a:r>
            <a:r>
              <a:rPr lang="en-US" sz="1800" dirty="0"/>
              <a:t> and legal compliance</a:t>
            </a:r>
          </a:p>
          <a:p>
            <a:pPr>
              <a:buNone/>
            </a:pPr>
            <a:r>
              <a:rPr lang="en-US" sz="1800" b="1" dirty="0"/>
              <a:t>4. Platform Testing &amp;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Conduct </a:t>
            </a:r>
            <a:r>
              <a:rPr lang="en-US" sz="1800" b="1" dirty="0"/>
              <a:t>regular simulation drills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Telecom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Load spikes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Multi-hazard scenarios</a:t>
            </a:r>
          </a:p>
        </p:txBody>
      </p:sp>
    </p:spTree>
    <p:extLst>
      <p:ext uri="{BB962C8B-B14F-4D97-AF65-F5344CB8AC3E}">
        <p14:creationId xmlns:p14="http://schemas.microsoft.com/office/powerpoint/2010/main" val="265786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CC692-E531-8082-9966-60CF88AA8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928A-325D-4870-FE9C-92908051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FC14-DE50-702B-D8DC-A15F4EE9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 5. Long-Term Sustainability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Secure funding 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Government disaster grants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CSR partnerships with local tech firms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Set up public-private ownership for continuous maintenance</a:t>
            </a:r>
          </a:p>
        </p:txBody>
      </p:sp>
    </p:spTree>
    <p:extLst>
      <p:ext uri="{BB962C8B-B14F-4D97-AF65-F5344CB8AC3E}">
        <p14:creationId xmlns:p14="http://schemas.microsoft.com/office/powerpoint/2010/main" val="231540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Reflections – Theory &amp; Methodology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E2BAD9-BB87-4BDE-F2B1-09B7EEF6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00865"/>
            <a:ext cx="7648317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Contributions to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Socio-Technical Theory: Shows tech must respond to local social realities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CBDRM &amp; ICT4D: Our platform combines both in a digital-first, citizen-centric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Vulnerability Theory: Features mapped directly to empirical vulnerabilities</a:t>
            </a:r>
          </a:p>
          <a:p>
            <a:pPr>
              <a:buNone/>
            </a:pPr>
            <a:r>
              <a:rPr lang="en-US" sz="1800" b="1" dirty="0"/>
              <a:t> Methodological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Empirical Prioritization: Real-world data defined which features mattered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Risk-Guided Phasing: Development was sequenced based on risk likelihood and severity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Context-Aware Tech Choices: Lightweight, resilient tools over heavy/flashy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Multidimensional Evaluation: Combined performance metrics + vulnerability coverage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637A2-575C-DAFF-C646-98D3C2B4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E573-9B79-A025-1C63-218ABC5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55720"/>
            <a:ext cx="7290054" cy="1499616"/>
          </a:xfrm>
        </p:spPr>
        <p:txBody>
          <a:bodyPr/>
          <a:lstStyle/>
          <a:p>
            <a:r>
              <a:rPr dirty="0"/>
              <a:t>Identified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9B6B-EC21-BF87-0B32-AB4FB7D4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814053"/>
            <a:ext cx="729005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Empirical Findings (</a:t>
            </a:r>
            <a:r>
              <a:rPr lang="en-IN" sz="1800" b="1" dirty="0" err="1"/>
              <a:t>Kawyitri</a:t>
            </a:r>
            <a:r>
              <a:rPr lang="en-IN" sz="1800" b="1" dirty="0"/>
              <a:t> &amp; Shekhar, 2022):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Survey of 96 households in central Bhubaneswar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Vulnerability Indices (VULI):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Financial: 0.529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Physical: 0.330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Social &amp; Human: 0.284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High tech adoption (e.g. 68% used digital banking) </a:t>
            </a:r>
            <a:r>
              <a:rPr lang="en-IN" sz="1800" b="1" dirty="0"/>
              <a:t>did not translate</a:t>
            </a:r>
            <a:r>
              <a:rPr lang="en-IN" sz="1800" dirty="0"/>
              <a:t> into emergency preparedness</a:t>
            </a:r>
          </a:p>
          <a:p>
            <a:pPr>
              <a:buNone/>
            </a:pPr>
            <a:r>
              <a:rPr lang="en-IN" sz="1800" b="1" dirty="0"/>
              <a:t>Key Issues Identified: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Info asymmetry (no timely alerts, no access to shelter info)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Infrastructure collapse (water, health, electricity)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Language &amp; accessibility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No centralized communication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991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Main Objective:</a:t>
            </a:r>
            <a:r>
              <a:rPr lang="en-US" sz="1800" dirty="0"/>
              <a:t> To develop a web-based, offline-capable, multilingual disaster management platform for Bhubaneswar, tailored to the vulnerabilities exposed by Cyclone Fani.</a:t>
            </a:r>
          </a:p>
          <a:p>
            <a:pPr>
              <a:buNone/>
            </a:pPr>
            <a:r>
              <a:rPr lang="en-US" sz="1800" b="1" dirty="0"/>
              <a:t>Core Goals: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 Provide </a:t>
            </a:r>
            <a:r>
              <a:rPr lang="en-US" sz="1800" b="1" dirty="0"/>
              <a:t>real-time alerts</a:t>
            </a:r>
            <a:r>
              <a:rPr lang="en-US" sz="1800" dirty="0"/>
              <a:t> through multiple channels (SMS, push, visual).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Create </a:t>
            </a:r>
            <a:r>
              <a:rPr lang="en-US" sz="1800" b="1" dirty="0"/>
              <a:t>resource-mapping tools</a:t>
            </a:r>
            <a:r>
              <a:rPr lang="en-US" sz="1800" dirty="0"/>
              <a:t> to help citizens locate shelters, ATMs, hospitals, etc.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Enable </a:t>
            </a:r>
            <a:r>
              <a:rPr lang="en-US" sz="1800" b="1" dirty="0"/>
              <a:t>community-based reporting</a:t>
            </a:r>
            <a:r>
              <a:rPr lang="en-US" sz="1800" dirty="0"/>
              <a:t> of incidents to reduce info asymmetry.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Ensure </a:t>
            </a:r>
            <a:r>
              <a:rPr lang="en-US" sz="1800" b="1" dirty="0"/>
              <a:t>offline functionality</a:t>
            </a:r>
            <a:r>
              <a:rPr lang="en-US" sz="1800" dirty="0"/>
              <a:t> during telecom disruptions.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Support </a:t>
            </a:r>
            <a:r>
              <a:rPr lang="en-US" sz="1800" b="1" dirty="0"/>
              <a:t>multilingual use</a:t>
            </a:r>
            <a:r>
              <a:rPr lang="en-US" sz="1800" dirty="0"/>
              <a:t>, especially Odia and English.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Improve </a:t>
            </a:r>
            <a:r>
              <a:rPr lang="en-US" sz="1800" b="1" dirty="0"/>
              <a:t>trust</a:t>
            </a:r>
            <a:r>
              <a:rPr lang="en-US" sz="1800" dirty="0"/>
              <a:t> and reduce dependence on fragmented, unverified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Vulnerability Analysis (</a:t>
            </a:r>
            <a:r>
              <a:rPr lang="en-US" dirty="0" err="1"/>
              <a:t>Kawyitri</a:t>
            </a:r>
            <a:r>
              <a:rPr lang="en-US" dirty="0"/>
              <a:t> &amp; Shekhar, 2022)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🔹 1. Financial Vulnerability – </a:t>
            </a:r>
            <a:r>
              <a:rPr lang="en-US" sz="1800" b="1" i="1" dirty="0"/>
              <a:t>VULI = 0.529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44% had monthly income &lt; ₹30,000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62% had </a:t>
            </a:r>
            <a:r>
              <a:rPr lang="en-US" sz="1800" b="1" dirty="0"/>
              <a:t>insecure jobs</a:t>
            </a:r>
            <a:r>
              <a:rPr lang="en-US" sz="1800" dirty="0"/>
              <a:t> (non-government/self-employed)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 income diversification; most assets concentrated in disaster 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Weak financial support networks</a:t>
            </a:r>
            <a:r>
              <a:rPr lang="en-US" sz="1800" dirty="0"/>
              <a:t>: low trust in aid from govt/NGOs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36947-C62D-1AC6-45A7-45BC4E410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A7E5-7C88-BFCE-3132-F208E87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Vulnerability Analysis (</a:t>
            </a:r>
            <a:r>
              <a:rPr lang="en-US" dirty="0" err="1"/>
              <a:t>Kawyitri</a:t>
            </a:r>
            <a:r>
              <a:rPr lang="en-US" dirty="0"/>
              <a:t> &amp; Shekhar, 2022)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A91E-FCFA-FB0F-9919-0A6BE569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🔹 2. Physical Vulnerability – </a:t>
            </a:r>
            <a:r>
              <a:rPr lang="en-US" sz="1800" b="1" i="1" dirty="0"/>
              <a:t>VULI = 0.330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43.75% reported unstable electricity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27% had restricted water supply; 24% had electric pumps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19% lacked access to drinking water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Severe cyclone impact: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Only 3% got electricity back in 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95% disruption in healthcare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30% damage to health facilities, 29% to education</a:t>
            </a:r>
          </a:p>
        </p:txBody>
      </p:sp>
    </p:spTree>
    <p:extLst>
      <p:ext uri="{BB962C8B-B14F-4D97-AF65-F5344CB8AC3E}">
        <p14:creationId xmlns:p14="http://schemas.microsoft.com/office/powerpoint/2010/main" val="388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9F2F8-9A7F-7CFB-F667-667713A3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FCC6-CEA4-60D4-A552-C7F9F262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Vulnerability Analysis (</a:t>
            </a:r>
            <a:r>
              <a:rPr lang="en-US" dirty="0" err="1"/>
              <a:t>Kawyitri</a:t>
            </a:r>
            <a:r>
              <a:rPr lang="en-US" dirty="0"/>
              <a:t> &amp; Shekhar, 2022)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C974-ABB1-FBD0-9608-A5746FBE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🔹 3. Social &amp; Human Vulnerability – </a:t>
            </a:r>
            <a:r>
              <a:rPr lang="en-US" sz="1800" b="1" i="1" dirty="0"/>
              <a:t>VULI = 0.284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Nuclear family structures offered some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Disabled &amp; marginalized groups underrepresented in the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Limited inclusion of </a:t>
            </a:r>
            <a:r>
              <a:rPr lang="en-US" sz="1800" b="1" dirty="0"/>
              <a:t>peripheral settlements</a:t>
            </a:r>
            <a:r>
              <a:rPr lang="en-US" sz="1800" dirty="0"/>
              <a:t> → possible underreporting</a:t>
            </a:r>
          </a:p>
          <a:p>
            <a:pPr>
              <a:buNone/>
            </a:pPr>
            <a:r>
              <a:rPr lang="en-US" sz="1800" b="1" dirty="0"/>
              <a:t>🔹 4. Smart-City Preparedness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High tech usage</a:t>
            </a:r>
            <a:r>
              <a:rPr lang="en-US" sz="1800" dirty="0"/>
              <a:t> (68% digital banking, 81% ATM access)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67% experienced </a:t>
            </a:r>
            <a:r>
              <a:rPr lang="en-US" sz="1800" b="1" dirty="0"/>
              <a:t>post-disaster inflation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20% said </a:t>
            </a:r>
            <a:r>
              <a:rPr lang="en-US" sz="1800" b="1" dirty="0"/>
              <a:t>helplines were non-functional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No proper </a:t>
            </a:r>
            <a:r>
              <a:rPr lang="en-US" sz="1800" b="1" dirty="0"/>
              <a:t>temporary power</a:t>
            </a:r>
            <a:r>
              <a:rPr lang="en-US" sz="1800" dirty="0"/>
              <a:t> or backup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04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11D86-21F1-709C-5262-056E56810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F994-7164-F1F4-C863-FEF10640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Vulnerability Factors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4673-6B9C-8EC2-C07F-940DEADD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951704"/>
            <a:ext cx="729005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/>
              <a:t>Even beyond the indices, the study revealed critical gaps:</a:t>
            </a:r>
          </a:p>
          <a:p>
            <a:pPr>
              <a:buNone/>
            </a:pPr>
            <a:r>
              <a:rPr lang="en-IN" sz="1800" b="1" dirty="0"/>
              <a:t>🔸 1. Information Asymmetry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People unaware of shelter locations or cyclone trajectory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Evacuation instructions unclear or delayed</a:t>
            </a:r>
          </a:p>
          <a:p>
            <a:pPr>
              <a:buNone/>
            </a:pPr>
            <a:r>
              <a:rPr lang="en-IN" sz="1800" b="1" dirty="0"/>
              <a:t>🔸 2. Communication Infrastructure Collapse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Phone networks went down → </a:t>
            </a:r>
            <a:r>
              <a:rPr lang="en-IN" sz="1800" b="1" dirty="0"/>
              <a:t>no coordination</a:t>
            </a:r>
            <a:r>
              <a:rPr lang="en-IN" sz="1800" dirty="0"/>
              <a:t> or updates possible</a:t>
            </a:r>
          </a:p>
          <a:p>
            <a:pPr>
              <a:buNone/>
            </a:pPr>
            <a:r>
              <a:rPr lang="en-IN" sz="1800" b="1" dirty="0"/>
              <a:t>🔸 3. Language Barriers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Info was in Hindi/English → many </a:t>
            </a:r>
            <a:r>
              <a:rPr lang="en-IN" sz="1800" b="1" dirty="0"/>
              <a:t>Odia-speaking locals excluded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117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9E7A-26DB-87E9-8333-401432DA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30A8-FD08-CFFE-CBA7-C3753C74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Vulnerability Factors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71D7-B949-E3B3-87E7-BE68A502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951704"/>
            <a:ext cx="729005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/>
              <a:t>🔸 4. Trust Deficit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Survey revealed </a:t>
            </a:r>
            <a:r>
              <a:rPr lang="en-IN" sz="1800" b="1" dirty="0"/>
              <a:t>low trust</a:t>
            </a:r>
            <a:r>
              <a:rPr lang="en-IN" sz="1800" dirty="0"/>
              <a:t> in govt aid and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Disbelief in announcements, reluctance to evacuate</a:t>
            </a:r>
          </a:p>
          <a:p>
            <a:pPr>
              <a:buNone/>
            </a:pPr>
            <a:r>
              <a:rPr lang="en-IN" sz="1800" b="1" dirty="0"/>
              <a:t>🔸 5. Fragmented Data Ecosystem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Disaster info scattered across </a:t>
            </a:r>
            <a:r>
              <a:rPr lang="en-IN" sz="1800" b="1" dirty="0"/>
              <a:t>multiple channels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No </a:t>
            </a:r>
            <a:r>
              <a:rPr lang="en-IN" sz="1800" b="1" dirty="0"/>
              <a:t>central dashboard</a:t>
            </a:r>
            <a:r>
              <a:rPr lang="en-IN" sz="1800" dirty="0"/>
              <a:t> or verified data source</a:t>
            </a:r>
          </a:p>
        </p:txBody>
      </p:sp>
    </p:spTree>
    <p:extLst>
      <p:ext uri="{BB962C8B-B14F-4D97-AF65-F5344CB8AC3E}">
        <p14:creationId xmlns:p14="http://schemas.microsoft.com/office/powerpoint/2010/main" val="426265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</TotalTime>
  <Words>1610</Words>
  <Application>Microsoft Office PowerPoint</Application>
  <PresentationFormat>On-screen Show (4:3)</PresentationFormat>
  <Paragraphs>266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Tw Cen MT</vt:lpstr>
      <vt:lpstr>Tw Cen MT Condensed</vt:lpstr>
      <vt:lpstr>Wingdings 3</vt:lpstr>
      <vt:lpstr>Integral</vt:lpstr>
      <vt:lpstr>Disaster Mitigation Platform for Bhubaneswar</vt:lpstr>
      <vt:lpstr>Identified Problem</vt:lpstr>
      <vt:lpstr>Identified Problem</vt:lpstr>
      <vt:lpstr>Objectives of the Project</vt:lpstr>
      <vt:lpstr>Detailed Vulnerability Analysis (Kawyitri &amp; Shekhar, 2022)</vt:lpstr>
      <vt:lpstr>Detailed Vulnerability Analysis (Kawyitri &amp; Shekhar, 2022)</vt:lpstr>
      <vt:lpstr>Detailed Vulnerability Analysis (Kawyitri &amp; Shekhar, 2022)</vt:lpstr>
      <vt:lpstr>Additional Vulnerability Factors</vt:lpstr>
      <vt:lpstr>Additional Vulnerability Factors</vt:lpstr>
      <vt:lpstr>Theoretical Framework</vt:lpstr>
      <vt:lpstr>System Architecture &amp; Platform Overview</vt:lpstr>
      <vt:lpstr>System Architecture &amp; Platform Overview</vt:lpstr>
      <vt:lpstr>Technology Stack</vt:lpstr>
      <vt:lpstr>Technology Stack</vt:lpstr>
      <vt:lpstr>Key Features</vt:lpstr>
      <vt:lpstr>Key Features</vt:lpstr>
      <vt:lpstr>UI/UX Design for Disaster Scenarios</vt:lpstr>
      <vt:lpstr>UI/UX Design for Disaster Scenarios</vt:lpstr>
      <vt:lpstr>Risk Assessment &amp; Mitigation Plan</vt:lpstr>
      <vt:lpstr>Risk Assessment &amp; Mitigation Plan</vt:lpstr>
      <vt:lpstr>Comparative Advantage</vt:lpstr>
      <vt:lpstr>Future Roadmap</vt:lpstr>
      <vt:lpstr>Future Roadmap</vt:lpstr>
      <vt:lpstr>Recommendations for Deployment</vt:lpstr>
      <vt:lpstr>Recommendations for Deployment</vt:lpstr>
      <vt:lpstr>Recommendations for Deployment</vt:lpstr>
      <vt:lpstr>Final Reflections – Theory &amp; Methodology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Prakriti Bhattacharya</cp:lastModifiedBy>
  <cp:revision>7</cp:revision>
  <dcterms:created xsi:type="dcterms:W3CDTF">2013-01-27T09:14:16Z</dcterms:created>
  <dcterms:modified xsi:type="dcterms:W3CDTF">2025-04-17T12:30:46Z</dcterms:modified>
  <cp:category/>
</cp:coreProperties>
</file>