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0"/>
  </p:notesMasterIdLst>
  <p:sldIdLst>
    <p:sldId id="278" r:id="rId2"/>
    <p:sldId id="279" r:id="rId3"/>
    <p:sldId id="281" r:id="rId4"/>
    <p:sldId id="285" r:id="rId5"/>
    <p:sldId id="280" r:id="rId6"/>
    <p:sldId id="282" r:id="rId7"/>
    <p:sldId id="290" r:id="rId8"/>
    <p:sldId id="293" r:id="rId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FEF"/>
    <a:srgbClr val="202C8F"/>
    <a:srgbClr val="FDFBF6"/>
    <a:srgbClr val="AAC4E9"/>
    <a:srgbClr val="F5CDCE"/>
    <a:srgbClr val="DF8C8C"/>
    <a:srgbClr val="D4D593"/>
    <a:srgbClr val="E6F0FE"/>
    <a:srgbClr val="CDBE8A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67" d="100"/>
          <a:sy n="67" d="100"/>
        </p:scale>
        <p:origin x="644" y="5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REPORT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Mission Possible​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5" y="2770632"/>
            <a:ext cx="5939409" cy="312216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hlinkClick r:id="rId2" action="ppaction://hlinksldjump"/>
              </a:rPr>
              <a:t>T</a:t>
            </a:r>
            <a:r>
              <a:rPr lang="en-US" sz="2400" dirty="0">
                <a:hlinkClick r:id="rId2" action="ppaction://hlinksldjump"/>
              </a:rPr>
              <a:t>hought process throughout the project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hlinkClick r:id="rId3" action="ppaction://hlinksldjump"/>
              </a:rPr>
              <a:t>ML model used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hlinkClick r:id="rId4" action="ppaction://hlinksldjump"/>
              </a:rPr>
              <a:t>W</a:t>
            </a:r>
            <a:r>
              <a:rPr lang="en-US" sz="2400" dirty="0">
                <a:hlinkClick r:id="rId4" action="ppaction://hlinksldjump"/>
              </a:rPr>
              <a:t>orkings and outcomes (model performance) 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hlinkClick r:id="rId5" action="ppaction://hlinksldjump"/>
              </a:rPr>
              <a:t>Methodology used in data processing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hlinkClick r:id="rId6" action="ppaction://hlinksldjump"/>
              </a:rPr>
              <a:t>Methodology used in feature engineering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660904"/>
            <a:ext cx="6400800" cy="768096"/>
          </a:xfrm>
        </p:spPr>
        <p:txBody>
          <a:bodyPr/>
          <a:lstStyle/>
          <a:p>
            <a:r>
              <a:rPr lang="en-US" sz="4400" dirty="0"/>
              <a:t>thought</a:t>
            </a:r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sz="4400" dirty="0"/>
              <a:t>process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How can we maximize model performance and accuracy?</a:t>
            </a:r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021" y="738378"/>
            <a:ext cx="10671048" cy="768096"/>
          </a:xfrm>
        </p:spPr>
        <p:txBody>
          <a:bodyPr/>
          <a:lstStyle/>
          <a:p>
            <a:r>
              <a:rPr lang="en-US" sz="4400" dirty="0"/>
              <a:t>ML model- </a:t>
            </a:r>
            <a:r>
              <a:rPr lang="en-US" dirty="0"/>
              <a:t>Random Forest classifier </a:t>
            </a:r>
            <a:endParaRPr lang="en-US" sz="4400" dirty="0"/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AF69D5-AD7B-521D-22B1-50D8A24356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9181" y="2392619"/>
            <a:ext cx="2598737" cy="3707154"/>
          </a:xfrm>
          <a:solidFill>
            <a:srgbClr val="FFEFEF"/>
          </a:solidFill>
        </p:spPr>
        <p:txBody>
          <a:bodyPr anchor="ctr"/>
          <a:lstStyle/>
          <a:p>
            <a:pPr>
              <a:spcBef>
                <a:spcPts val="360"/>
              </a:spcBef>
            </a:pPr>
            <a:r>
              <a:rPr lang="en-US" sz="2400" b="0" cap="none" dirty="0">
                <a:latin typeface="+mn-lt"/>
                <a:cs typeface="+mn-cs"/>
              </a:rPr>
              <a:t>We chose the well-known random forest classifier which combined multiple decision trees to make predictions.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F6A845-F328-1053-A365-3DA9CBAF9B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6631" y="2412468"/>
            <a:ext cx="2598737" cy="3707154"/>
          </a:xfrm>
          <a:solidFill>
            <a:srgbClr val="FFEFEF"/>
          </a:solidFill>
        </p:spPr>
        <p:txBody>
          <a:bodyPr anchor="ctr"/>
          <a:lstStyle/>
          <a:p>
            <a:r>
              <a:rPr lang="en-US" sz="2400" b="0" cap="none" dirty="0">
                <a:latin typeface="+mn-lt"/>
                <a:cs typeface="+mn-cs"/>
              </a:rPr>
              <a:t>Once all the decision trees were built ​each tree assigned a class label to the input instance. The class with the most votes across all trees was selected as output.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413FDF-11CF-6B9B-871F-ED1ED06E76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14082" y="2392619"/>
            <a:ext cx="2598737" cy="3698179"/>
          </a:xfrm>
          <a:solidFill>
            <a:srgbClr val="FFEFEF"/>
          </a:solidFill>
        </p:spPr>
        <p:txBody>
          <a:bodyPr/>
          <a:lstStyle/>
          <a:p>
            <a:endParaRPr lang="en-US" sz="2400" b="0" cap="none" dirty="0">
              <a:latin typeface="+mn-lt"/>
              <a:cs typeface="+mn-cs"/>
            </a:endParaRPr>
          </a:p>
          <a:p>
            <a:r>
              <a:rPr lang="en-US" sz="2400" b="0" cap="none" dirty="0">
                <a:latin typeface="+mn-lt"/>
                <a:cs typeface="+mn-cs"/>
              </a:rPr>
              <a:t>This resulted in improved accuracy and robustness compared to other algorithms.</a:t>
            </a:r>
          </a:p>
          <a:p>
            <a:endParaRPr lang="en-US" sz="2400" b="0" cap="none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2603" y="1635633"/>
            <a:ext cx="7453122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MODEL PERFORMANCE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660777"/>
            <a:ext cx="6766560" cy="2700528"/>
          </a:xfrm>
        </p:spPr>
        <p:txBody>
          <a:bodyPr/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/>
              <a:t>Workings: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To train our model we took the size of testing data to be 0.2 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We then ran a loop to find what value of the parameter random_state gives maximum accuracy.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/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Outcomes: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/>
              <a:t>Accuracy = 0.9990176817288802  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/>
              <a:t>for random_state = 44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Arial Black" panose="020B0604020202020204" pitchFamily="34" charset="0"/>
              </a:rPr>
              <a:t>data processing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7543800" cy="588963"/>
          </a:xfrm>
        </p:spPr>
        <p:txBody>
          <a:bodyPr numCol="2"/>
          <a:lstStyle/>
          <a:p>
            <a:r>
              <a:rPr lang="en-US" sz="2400" dirty="0"/>
              <a:t>The algorithm randomly selected a subset of features from the input dataset. </a:t>
            </a:r>
          </a:p>
          <a:p>
            <a:r>
              <a:rPr lang="en-US" sz="2400" dirty="0"/>
              <a:t>This random subspace selection helped to introduce diversity among the decision trees.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feature engineering</a:t>
            </a: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3173412"/>
            <a:ext cx="3741928" cy="3684588"/>
          </a:xfrm>
        </p:spPr>
        <p:txBody>
          <a:bodyPr/>
          <a:lstStyle/>
          <a:p>
            <a:r>
              <a:rPr lang="en-US" sz="2400" dirty="0"/>
              <a:t>For each decision tree in the ensemble, a random sample of the training data was taken with replacement.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1D0BF9-FCAA-67DA-79AB-E6E7E6D2B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3173412"/>
            <a:ext cx="3741928" cy="3684588"/>
          </a:xfrm>
        </p:spPr>
        <p:txBody>
          <a:bodyPr/>
          <a:lstStyle/>
          <a:p>
            <a:r>
              <a:rPr lang="en-US" sz="2400" dirty="0"/>
              <a:t>The decision tree was built by recursively splitting the data based on feature values, aiming to maximize information gain at each split.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{2EE928D3-2211-4CA8-83AC-C362F7FB2CFA}tf78438558_win32</Template>
  <TotalTime>139</TotalTime>
  <Words>238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Sabon Next LT</vt:lpstr>
      <vt:lpstr>Wingdings</vt:lpstr>
      <vt:lpstr>Office Theme</vt:lpstr>
      <vt:lpstr>REPORT </vt:lpstr>
      <vt:lpstr>CONTENTS</vt:lpstr>
      <vt:lpstr>thought process</vt:lpstr>
      <vt:lpstr>ML model- Random Forest classifier </vt:lpstr>
      <vt:lpstr>MODEL PERFORMANCE</vt:lpstr>
      <vt:lpstr>data processing</vt:lpstr>
      <vt:lpstr>feature engineering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</dc:title>
  <dc:subject/>
  <dc:creator>Prakriti Tripathi</dc:creator>
  <cp:lastModifiedBy>Prakriti Tripathi</cp:lastModifiedBy>
  <cp:revision>1</cp:revision>
  <dcterms:created xsi:type="dcterms:W3CDTF">2023-07-06T09:26:28Z</dcterms:created>
  <dcterms:modified xsi:type="dcterms:W3CDTF">2023-07-06T11:46:02Z</dcterms:modified>
</cp:coreProperties>
</file>