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3" r:id="rId4"/>
    <p:sldId id="259" r:id="rId5"/>
    <p:sldId id="262" r:id="rId6"/>
    <p:sldId id="265" r:id="rId7"/>
    <p:sldId id="266"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E18DC6-5D76-445A-A4F2-3150131B7B63}" type="datetimeFigureOut">
              <a:rPr lang="en-US" smtClean="0"/>
              <a:t>1/26/2025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51AD0DA-0369-40FF-8B48-84A648AAF77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452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8DC6-5D76-445A-A4F2-3150131B7B63}"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AD0DA-0369-40FF-8B48-84A648AAF77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803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8DC6-5D76-445A-A4F2-3150131B7B63}"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AD0DA-0369-40FF-8B48-84A648AAF77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5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8DC6-5D76-445A-A4F2-3150131B7B63}"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AD0DA-0369-40FF-8B48-84A648AAF77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37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18DC6-5D76-445A-A4F2-3150131B7B63}"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AD0DA-0369-40FF-8B48-84A648AAF77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659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18DC6-5D76-445A-A4F2-3150131B7B63}"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D0DA-0369-40FF-8B48-84A648AAF77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511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18DC6-5D76-445A-A4F2-3150131B7B63}"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AD0DA-0369-40FF-8B48-84A648AAF77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020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18DC6-5D76-445A-A4F2-3150131B7B63}"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AD0DA-0369-40FF-8B48-84A648AAF77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59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18DC6-5D76-445A-A4F2-3150131B7B63}"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AD0DA-0369-40FF-8B48-84A648AAF77C}" type="slidenum">
              <a:rPr lang="en-US" smtClean="0"/>
              <a:t>‹#›</a:t>
            </a:fld>
            <a:endParaRPr lang="en-US"/>
          </a:p>
        </p:txBody>
      </p:sp>
    </p:spTree>
    <p:extLst>
      <p:ext uri="{BB962C8B-B14F-4D97-AF65-F5344CB8AC3E}">
        <p14:creationId xmlns:p14="http://schemas.microsoft.com/office/powerpoint/2010/main" val="409674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18DC6-5D76-445A-A4F2-3150131B7B63}"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AD0DA-0369-40FF-8B48-84A648AAF77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184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E18DC6-5D76-445A-A4F2-3150131B7B63}" type="datetimeFigureOut">
              <a:rPr lang="en-US" smtClean="0"/>
              <a:t>1/26/2025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51AD0DA-0369-40FF-8B48-84A648AAF77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37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6E18DC6-5D76-445A-A4F2-3150131B7B63}" type="datetimeFigureOut">
              <a:rPr lang="en-US" smtClean="0"/>
              <a:t>1/26/2025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51AD0DA-0369-40FF-8B48-84A648AAF77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716450"/>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5770072" y="964769"/>
            <a:ext cx="4966432" cy="2376915"/>
          </a:xfrm>
        </p:spPr>
        <p:txBody>
          <a:bodyPr>
            <a:normAutofit/>
          </a:bodyPr>
          <a:lstStyle/>
          <a:p>
            <a:r>
              <a:rPr lang="en-US" sz="3800"/>
              <a:t>data engineering</a:t>
            </a:r>
            <a:br>
              <a:rPr lang="en-US" sz="3800"/>
            </a:br>
            <a:br>
              <a:rPr lang="en-US" sz="3800"/>
            </a:br>
            <a:r>
              <a:rPr lang="en-US" sz="3800"/>
              <a:t>Assignment- week 2</a:t>
            </a:r>
            <a:br>
              <a:rPr lang="en-US" sz="3800"/>
            </a:br>
            <a:endParaRPr lang="en-US" sz="3800"/>
          </a:p>
        </p:txBody>
      </p:sp>
      <p:sp>
        <p:nvSpPr>
          <p:cNvPr id="3" name="Subtitle 2"/>
          <p:cNvSpPr>
            <a:spLocks noGrp="1"/>
          </p:cNvSpPr>
          <p:nvPr>
            <p:ph type="subTitle" idx="1"/>
          </p:nvPr>
        </p:nvSpPr>
        <p:spPr>
          <a:xfrm>
            <a:off x="5770074" y="3529159"/>
            <a:ext cx="4972063" cy="1612688"/>
          </a:xfrm>
        </p:spPr>
        <p:txBody>
          <a:bodyPr>
            <a:normAutofit/>
          </a:bodyPr>
          <a:lstStyle/>
          <a:p>
            <a:r>
              <a:rPr lang="en-US"/>
              <a:t>Submitted by: Prakriti Dahal</a:t>
            </a:r>
          </a:p>
          <a:p>
            <a:r>
              <a:rPr lang="en-US"/>
              <a:t>Submitted to: </a:t>
            </a:r>
            <a:r>
              <a:rPr lang="en-US" err="1"/>
              <a:t>christy</a:t>
            </a:r>
            <a:r>
              <a:rPr lang="en-US"/>
              <a:t> </a:t>
            </a:r>
            <a:r>
              <a:rPr lang="en-US" err="1"/>
              <a:t>pearson</a:t>
            </a:r>
            <a:endParaRPr lang="en-US"/>
          </a:p>
        </p:txBody>
      </p:sp>
      <p:grpSp>
        <p:nvGrpSpPr>
          <p:cNvPr id="20" name="Group 19">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21" name="Rectangle 20">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Pen placed on top of a signature line">
            <a:extLst>
              <a:ext uri="{FF2B5EF4-FFF2-40B4-BE49-F238E27FC236}">
                <a16:creationId xmlns:a16="http://schemas.microsoft.com/office/drawing/2014/main" id="{19200CB5-6C97-CC8E-E23A-6D3B8E7F5258}"/>
              </a:ext>
            </a:extLst>
          </p:cNvPr>
          <p:cNvPicPr>
            <a:picLocks noChangeAspect="1"/>
          </p:cNvPicPr>
          <p:nvPr/>
        </p:nvPicPr>
        <p:blipFill>
          <a:blip r:embed="rId2"/>
          <a:srcRect l="41952"/>
          <a:stretch/>
        </p:blipFill>
        <p:spPr>
          <a:xfrm>
            <a:off x="1271223" y="1116345"/>
            <a:ext cx="3362141" cy="3866172"/>
          </a:xfrm>
          <a:prstGeom prst="rect">
            <a:avLst/>
          </a:prstGeom>
        </p:spPr>
      </p:pic>
      <p:cxnSp>
        <p:nvCxnSpPr>
          <p:cNvPr id="24" name="Straight Connector 23">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3C5F-4F8E-DED1-A9D5-54D299DC3287}"/>
              </a:ext>
            </a:extLst>
          </p:cNvPr>
          <p:cNvSpPr>
            <a:spLocks noGrp="1"/>
          </p:cNvSpPr>
          <p:nvPr>
            <p:ph type="title"/>
          </p:nvPr>
        </p:nvSpPr>
        <p:spPr>
          <a:xfrm>
            <a:off x="1451579" y="2592475"/>
            <a:ext cx="9603275" cy="1838848"/>
          </a:xfrm>
        </p:spPr>
        <p:txBody>
          <a:bodyPr>
            <a:normAutofit/>
          </a:bodyPr>
          <a:lstStyle/>
          <a:p>
            <a:r>
              <a:rPr lang="en-US" sz="4000" dirty="0"/>
              <a:t>                         The </a:t>
            </a:r>
            <a:r>
              <a:rPr lang="en-US" sz="4000" dirty="0" err="1"/>
              <a:t>EnD</a:t>
            </a:r>
            <a:endParaRPr lang="en-US" sz="4000" dirty="0"/>
          </a:p>
        </p:txBody>
      </p:sp>
    </p:spTree>
    <p:extLst>
      <p:ext uri="{BB962C8B-B14F-4D97-AF65-F5344CB8AC3E}">
        <p14:creationId xmlns:p14="http://schemas.microsoft.com/office/powerpoint/2010/main" val="55126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sz="2000" dirty="0">
                <a:solidFill>
                  <a:srgbClr val="FFFFFF"/>
                </a:solidFill>
              </a:rPr>
              <a:t>Dataset Overview: In-Vehicle Coupon Recommendation</a:t>
            </a:r>
          </a:p>
        </p:txBody>
      </p:sp>
      <p:sp>
        <p:nvSpPr>
          <p:cNvPr id="25" name="Content Placeholder 2"/>
          <p:cNvSpPr>
            <a:spLocks noGrp="1"/>
          </p:cNvSpPr>
          <p:nvPr>
            <p:ph idx="1"/>
          </p:nvPr>
        </p:nvSpPr>
        <p:spPr>
          <a:xfrm>
            <a:off x="4705594" y="1240077"/>
            <a:ext cx="6034827" cy="4916465"/>
          </a:xfrm>
        </p:spPr>
        <p:txBody>
          <a:bodyPr anchor="t">
            <a:normAutofit/>
          </a:bodyPr>
          <a:lstStyle/>
          <a:p>
            <a:pPr>
              <a:lnSpc>
                <a:spcPct val="110000"/>
              </a:lnSpc>
            </a:pPr>
            <a:r>
              <a:rPr lang="en-US" altLang="en-US" sz="1300" dirty="0"/>
              <a:t>Purpose: Analyze factors influencing drivers' decisions to accept promotional coupons  during various driving scenarios.</a:t>
            </a:r>
          </a:p>
          <a:p>
            <a:pPr>
              <a:lnSpc>
                <a:spcPct val="110000"/>
              </a:lnSpc>
            </a:pPr>
            <a:r>
              <a:rPr lang="en-US" altLang="en-US" sz="1300" dirty="0"/>
              <a:t>Source: https://archive.ics.uci.edu/dataset/603/in+vehicle+coupon+recommendation</a:t>
            </a:r>
          </a:p>
          <a:p>
            <a:pPr marL="0" indent="0">
              <a:lnSpc>
                <a:spcPct val="110000"/>
              </a:lnSpc>
              <a:buNone/>
            </a:pPr>
            <a:r>
              <a:rPr lang="en-US" altLang="en-US" sz="1300" dirty="0"/>
              <a:t> Dataset Summary:</a:t>
            </a:r>
          </a:p>
          <a:p>
            <a:pPr>
              <a:lnSpc>
                <a:spcPct val="110000"/>
              </a:lnSpc>
            </a:pPr>
            <a:r>
              <a:rPr lang="en-US" altLang="en-US" sz="1300" dirty="0"/>
              <a:t>Records: 12,684 | Features: 26</a:t>
            </a:r>
          </a:p>
          <a:p>
            <a:pPr>
              <a:lnSpc>
                <a:spcPct val="110000"/>
              </a:lnSpc>
            </a:pPr>
            <a:r>
              <a:rPr lang="en-US" altLang="en-US" sz="1300" dirty="0"/>
              <a:t>Categories:</a:t>
            </a:r>
          </a:p>
          <a:p>
            <a:pPr>
              <a:lnSpc>
                <a:spcPct val="110000"/>
              </a:lnSpc>
            </a:pPr>
            <a:r>
              <a:rPr lang="en-US" altLang="en-US" sz="1300" dirty="0"/>
              <a:t>Contextual Factors: Destination, time, weather, temperature, passenger.</a:t>
            </a:r>
          </a:p>
          <a:p>
            <a:pPr>
              <a:lnSpc>
                <a:spcPct val="110000"/>
              </a:lnSpc>
            </a:pPr>
            <a:r>
              <a:rPr lang="en-US" altLang="en-US" sz="1300" dirty="0"/>
              <a:t>Coupon Details: Type, expiration time.</a:t>
            </a:r>
          </a:p>
          <a:p>
            <a:pPr>
              <a:lnSpc>
                <a:spcPct val="110000"/>
              </a:lnSpc>
            </a:pPr>
            <a:r>
              <a:rPr lang="en-US" altLang="en-US" sz="1300" dirty="0"/>
              <a:t>Demographics: Gender, age, marital status, income, education.</a:t>
            </a:r>
          </a:p>
          <a:p>
            <a:pPr>
              <a:lnSpc>
                <a:spcPct val="110000"/>
              </a:lnSpc>
            </a:pPr>
            <a:r>
              <a:rPr lang="en-US" altLang="en-US" sz="1300" dirty="0"/>
              <a:t>Behavioral Patterns: Visit frequency to bars, coffee houses, restaurants, etc.</a:t>
            </a:r>
          </a:p>
          <a:p>
            <a:pPr>
              <a:lnSpc>
                <a:spcPct val="110000"/>
              </a:lnSpc>
            </a:pPr>
            <a:r>
              <a:rPr lang="en-US" altLang="en-US" sz="1300" dirty="0"/>
              <a:t>Proximity: Coupon location relative to destination (same/opposite direction, time to reach)</a:t>
            </a:r>
          </a:p>
          <a:p>
            <a:pPr>
              <a:lnSpc>
                <a:spcPct val="110000"/>
              </a:lnSpc>
            </a:pPr>
            <a:endParaRPr lang="en-US" altLang="en-US" sz="1300" dirty="0"/>
          </a:p>
          <a:p>
            <a:pPr marL="0" indent="0">
              <a:lnSpc>
                <a:spcPct val="110000"/>
              </a:lnSpc>
              <a:buNone/>
            </a:pPr>
            <a:r>
              <a:rPr lang="en-US" altLang="en-US" sz="1300" dirty="0"/>
              <a:t>Target Variable (Y): Coupon acceptance (1 = Accepted, 0 = Rejected).</a:t>
            </a:r>
          </a:p>
          <a:p>
            <a:pPr>
              <a:lnSpc>
                <a:spcPct val="110000"/>
              </a:lnSpc>
            </a:pPr>
            <a:endParaRPr lang="en-US" altLang="en-US" sz="1300" dirty="0">
              <a:latin typeface="Arial" panose="020B0604020202020204" pitchFamily="34" charset="0"/>
            </a:endParaRPr>
          </a:p>
          <a:p>
            <a:pPr>
              <a:lnSpc>
                <a:spcPct val="110000"/>
              </a:lnSpc>
            </a:pPr>
            <a:endParaRPr lang="en-US" sz="1300" dirty="0"/>
          </a:p>
        </p:txBody>
      </p:sp>
    </p:spTree>
    <p:extLst>
      <p:ext uri="{BB962C8B-B14F-4D97-AF65-F5344CB8AC3E}">
        <p14:creationId xmlns:p14="http://schemas.microsoft.com/office/powerpoint/2010/main" val="33914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75FF4F12-192E-E196-A77E-F9A2B0C4617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ACDCA-A33E-9037-269F-E8997D8BCE7A}"/>
              </a:ext>
            </a:extLst>
          </p:cNvPr>
          <p:cNvSpPr>
            <a:spLocks noGrp="1"/>
          </p:cNvSpPr>
          <p:nvPr>
            <p:ph type="title"/>
          </p:nvPr>
        </p:nvSpPr>
        <p:spPr>
          <a:xfrm>
            <a:off x="849683" y="1240076"/>
            <a:ext cx="2727813" cy="4584527"/>
          </a:xfrm>
        </p:spPr>
        <p:txBody>
          <a:bodyPr>
            <a:normAutofit/>
          </a:bodyPr>
          <a:lstStyle/>
          <a:p>
            <a:r>
              <a:rPr lang="en-US" sz="2000" dirty="0">
                <a:solidFill>
                  <a:srgbClr val="FFFFFF"/>
                </a:solidFill>
              </a:rPr>
              <a:t>Dataset Overview: In-Vehicle Coupon Recommendation</a:t>
            </a:r>
          </a:p>
        </p:txBody>
      </p:sp>
      <p:sp>
        <p:nvSpPr>
          <p:cNvPr id="25" name="Content Placeholder 2">
            <a:extLst>
              <a:ext uri="{FF2B5EF4-FFF2-40B4-BE49-F238E27FC236}">
                <a16:creationId xmlns:a16="http://schemas.microsoft.com/office/drawing/2014/main" id="{F40A3DD2-100A-AC90-70E8-8050A0721856}"/>
              </a:ext>
            </a:extLst>
          </p:cNvPr>
          <p:cNvSpPr>
            <a:spLocks noGrp="1"/>
          </p:cNvSpPr>
          <p:nvPr>
            <p:ph idx="1"/>
          </p:nvPr>
        </p:nvSpPr>
        <p:spPr>
          <a:xfrm>
            <a:off x="4705594" y="1240077"/>
            <a:ext cx="6034827" cy="4916465"/>
          </a:xfrm>
        </p:spPr>
        <p:txBody>
          <a:bodyPr anchor="t">
            <a:normAutofit/>
          </a:bodyPr>
          <a:lstStyle/>
          <a:p>
            <a:pPr marL="0" indent="0">
              <a:buNone/>
            </a:pPr>
            <a:endParaRPr lang="en-US" altLang="en-US">
              <a:latin typeface="Arial" panose="020B0604020202020204" pitchFamily="34" charset="0"/>
            </a:endParaRPr>
          </a:p>
          <a:p>
            <a:pPr marL="0" indent="0">
              <a:buNone/>
            </a:pPr>
            <a:r>
              <a:rPr lang="en-US"/>
              <a:t>     </a:t>
            </a:r>
            <a:r>
              <a:rPr lang="en-US" dirty="0"/>
              <a:t>Applications:</a:t>
            </a:r>
            <a:endParaRPr lang="en-US"/>
          </a:p>
          <a:p>
            <a:r>
              <a:rPr lang="en-US"/>
              <a:t>Understand consumer behavior.</a:t>
            </a:r>
          </a:p>
          <a:p>
            <a:r>
              <a:rPr lang="en-US"/>
              <a:t>Build predictive models for coupon acceptance.</a:t>
            </a:r>
          </a:p>
          <a:p>
            <a:r>
              <a:rPr lang="en-US"/>
              <a:t>Optimize marketing strategies and improve engagement rates.</a:t>
            </a:r>
          </a:p>
          <a:p>
            <a:endParaRPr lang="en-US"/>
          </a:p>
          <a:p>
            <a:pPr marL="0" indent="0">
              <a:buNone/>
            </a:pPr>
            <a:r>
              <a:rPr lang="en-US"/>
              <a:t>    Dataset Description: Given below on a table</a:t>
            </a:r>
          </a:p>
        </p:txBody>
      </p:sp>
    </p:spTree>
    <p:extLst>
      <p:ext uri="{BB962C8B-B14F-4D97-AF65-F5344CB8AC3E}">
        <p14:creationId xmlns:p14="http://schemas.microsoft.com/office/powerpoint/2010/main" val="294985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4F0D0AC-B79E-C752-7FD1-A5BFABD520FF}"/>
              </a:ext>
            </a:extLst>
          </p:cNvPr>
          <p:cNvPicPr>
            <a:picLocks noChangeAspect="1"/>
          </p:cNvPicPr>
          <p:nvPr/>
        </p:nvPicPr>
        <p:blipFill>
          <a:blip r:embed="rId2"/>
          <a:stretch>
            <a:fillRect/>
          </a:stretch>
        </p:blipFill>
        <p:spPr>
          <a:xfrm>
            <a:off x="643467" y="708232"/>
            <a:ext cx="10905066" cy="4743704"/>
          </a:xfrm>
          <a:prstGeom prst="rect">
            <a:avLst/>
          </a:prstGeom>
        </p:spPr>
      </p:pic>
    </p:spTree>
    <p:extLst>
      <p:ext uri="{BB962C8B-B14F-4D97-AF65-F5344CB8AC3E}">
        <p14:creationId xmlns:p14="http://schemas.microsoft.com/office/powerpoint/2010/main" val="11525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6982082-535D-226A-7E6F-3175A44BFC59}"/>
              </a:ext>
            </a:extLst>
          </p:cNvPr>
          <p:cNvPicPr>
            <a:picLocks noChangeAspect="1"/>
          </p:cNvPicPr>
          <p:nvPr/>
        </p:nvPicPr>
        <p:blipFill>
          <a:blip r:embed="rId2"/>
          <a:stretch>
            <a:fillRect/>
          </a:stretch>
        </p:blipFill>
        <p:spPr>
          <a:xfrm>
            <a:off x="643467" y="1839633"/>
            <a:ext cx="10905066" cy="2480902"/>
          </a:xfrm>
          <a:prstGeom prst="rect">
            <a:avLst/>
          </a:prstGeom>
        </p:spPr>
      </p:pic>
    </p:spTree>
    <p:extLst>
      <p:ext uri="{BB962C8B-B14F-4D97-AF65-F5344CB8AC3E}">
        <p14:creationId xmlns:p14="http://schemas.microsoft.com/office/powerpoint/2010/main" val="193587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B2D1E-C439-6878-0F12-613061F961B7}"/>
              </a:ext>
            </a:extLst>
          </p:cNvPr>
          <p:cNvSpPr>
            <a:spLocks noGrp="1"/>
          </p:cNvSpPr>
          <p:nvPr>
            <p:ph type="title"/>
          </p:nvPr>
        </p:nvSpPr>
        <p:spPr>
          <a:xfrm>
            <a:off x="849683" y="1240076"/>
            <a:ext cx="2727813" cy="4584527"/>
          </a:xfrm>
        </p:spPr>
        <p:txBody>
          <a:bodyPr>
            <a:normAutofit/>
          </a:bodyPr>
          <a:lstStyle/>
          <a:p>
            <a:r>
              <a:rPr lang="en-US">
                <a:solidFill>
                  <a:srgbClr val="FFFFFF"/>
                </a:solidFill>
              </a:rPr>
              <a:t>Problem statement</a:t>
            </a:r>
            <a:endParaRPr lang="en-US" dirty="0">
              <a:solidFill>
                <a:srgbClr val="FFFFFF"/>
              </a:solidFill>
            </a:endParaRPr>
          </a:p>
        </p:txBody>
      </p:sp>
      <p:sp>
        <p:nvSpPr>
          <p:cNvPr id="3" name="Content Placeholder 2">
            <a:extLst>
              <a:ext uri="{FF2B5EF4-FFF2-40B4-BE49-F238E27FC236}">
                <a16:creationId xmlns:a16="http://schemas.microsoft.com/office/drawing/2014/main" id="{4540F4FF-9135-2FF1-2988-83E3B405C9F0}"/>
              </a:ext>
            </a:extLst>
          </p:cNvPr>
          <p:cNvSpPr>
            <a:spLocks noGrp="1"/>
          </p:cNvSpPr>
          <p:nvPr>
            <p:ph idx="1"/>
          </p:nvPr>
        </p:nvSpPr>
        <p:spPr>
          <a:xfrm>
            <a:off x="4705594" y="1240077"/>
            <a:ext cx="6034827" cy="4916465"/>
          </a:xfrm>
        </p:spPr>
        <p:txBody>
          <a:bodyPr anchor="t">
            <a:normAutofit/>
          </a:bodyPr>
          <a:lstStyle/>
          <a:p>
            <a:pPr marL="0" indent="0">
              <a:lnSpc>
                <a:spcPct val="110000"/>
              </a:lnSpc>
              <a:buNone/>
            </a:pPr>
            <a:r>
              <a:rPr lang="en-US" sz="1900" dirty="0"/>
              <a:t>Objective:</a:t>
            </a:r>
          </a:p>
          <a:p>
            <a:pPr marL="0" indent="0">
              <a:lnSpc>
                <a:spcPct val="110000"/>
              </a:lnSpc>
              <a:buNone/>
            </a:pPr>
            <a:r>
              <a:rPr lang="en-US" sz="1900" dirty="0"/>
              <a:t>The goal is to understand and predict drivers' decisions to accept or reject promotional coupons while driving. This involves exploring the interplay of contextual, demographic, and behavioral factors to identify key influences on consumer behavior. Insights from this analysis can help businesses optimize coupon delivery strategies and improve redemption rates.</a:t>
            </a:r>
          </a:p>
          <a:p>
            <a:pPr marL="0" indent="0">
              <a:lnSpc>
                <a:spcPct val="110000"/>
              </a:lnSpc>
              <a:buNone/>
            </a:pPr>
            <a:r>
              <a:rPr lang="en-US" sz="1900" dirty="0"/>
              <a:t>Key Questions:</a:t>
            </a:r>
          </a:p>
          <a:p>
            <a:pPr marL="0" indent="0">
              <a:lnSpc>
                <a:spcPct val="110000"/>
              </a:lnSpc>
              <a:buNone/>
            </a:pPr>
            <a:r>
              <a:rPr lang="en-US" sz="1900" dirty="0"/>
              <a:t>What are the most significant factors influencing coupon acceptance (e.g., weather, passenger, income)</a:t>
            </a:r>
          </a:p>
          <a:p>
            <a:pPr marL="0" indent="0">
              <a:lnSpc>
                <a:spcPct val="110000"/>
              </a:lnSpc>
              <a:buNone/>
            </a:pPr>
            <a:r>
              <a:rPr lang="en-US" sz="1900" dirty="0"/>
              <a:t>How do contextual conditions such as time of day, destination, and travel companions affect decisions?</a:t>
            </a:r>
          </a:p>
        </p:txBody>
      </p:sp>
    </p:spTree>
    <p:extLst>
      <p:ext uri="{BB962C8B-B14F-4D97-AF65-F5344CB8AC3E}">
        <p14:creationId xmlns:p14="http://schemas.microsoft.com/office/powerpoint/2010/main" val="342528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EB07D0AE-035D-EAE9-6B7A-6D2647FD35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45719-3BFD-2325-7364-4247CD8BDEC7}"/>
              </a:ext>
            </a:extLst>
          </p:cNvPr>
          <p:cNvSpPr>
            <a:spLocks noGrp="1"/>
          </p:cNvSpPr>
          <p:nvPr>
            <p:ph type="title"/>
          </p:nvPr>
        </p:nvSpPr>
        <p:spPr>
          <a:xfrm>
            <a:off x="844476" y="1600199"/>
            <a:ext cx="3539266" cy="4297680"/>
          </a:xfrm>
        </p:spPr>
        <p:txBody>
          <a:bodyPr anchor="ctr">
            <a:normAutofit/>
          </a:bodyPr>
          <a:lstStyle/>
          <a:p>
            <a:r>
              <a:rPr lang="en-US"/>
              <a:t>Problem statement</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28B4F3-42DA-B4E4-ACEE-B177391A5042}"/>
              </a:ext>
            </a:extLst>
          </p:cNvPr>
          <p:cNvSpPr>
            <a:spLocks noGrp="1"/>
          </p:cNvSpPr>
          <p:nvPr>
            <p:ph idx="1"/>
          </p:nvPr>
        </p:nvSpPr>
        <p:spPr>
          <a:xfrm>
            <a:off x="4924851" y="1600199"/>
            <a:ext cx="6130003" cy="4297680"/>
          </a:xfrm>
        </p:spPr>
        <p:txBody>
          <a:bodyPr anchor="ctr">
            <a:normAutofit/>
          </a:bodyPr>
          <a:lstStyle/>
          <a:p>
            <a:pPr marL="0" indent="0">
              <a:lnSpc>
                <a:spcPct val="110000"/>
              </a:lnSpc>
              <a:buNone/>
            </a:pPr>
            <a:r>
              <a:rPr lang="en-US" sz="1700"/>
              <a:t>Expected Outcomes:</a:t>
            </a:r>
          </a:p>
          <a:p>
            <a:pPr marL="0" indent="0">
              <a:lnSpc>
                <a:spcPct val="110000"/>
              </a:lnSpc>
              <a:buNone/>
            </a:pPr>
            <a:r>
              <a:rPr lang="en-US" sz="1700"/>
              <a:t>Consumer Insights: A comprehensive understanding of consumer decision-making during driving scenarios.</a:t>
            </a:r>
          </a:p>
          <a:p>
            <a:pPr marL="0" indent="0">
              <a:lnSpc>
                <a:spcPct val="110000"/>
              </a:lnSpc>
              <a:buNone/>
            </a:pPr>
            <a:r>
              <a:rPr lang="en-US" sz="1700"/>
              <a:t>Key Factors Identification: Identification of the most critical variables driving coupon acceptance.</a:t>
            </a:r>
          </a:p>
          <a:p>
            <a:pPr marL="0" indent="0">
              <a:lnSpc>
                <a:spcPct val="110000"/>
              </a:lnSpc>
              <a:buNone/>
            </a:pPr>
            <a:r>
              <a:rPr lang="en-US" sz="1700"/>
              <a:t>Predictive Modeling: Development of an accurate predictive model to forecast acceptance likelihood.</a:t>
            </a:r>
          </a:p>
          <a:p>
            <a:pPr marL="0" indent="0">
              <a:lnSpc>
                <a:spcPct val="110000"/>
              </a:lnSpc>
              <a:buNone/>
            </a:pPr>
            <a:r>
              <a:rPr lang="en-US" sz="1700"/>
              <a:t>Marketing Optimization: Data-driven strategies for delivering personalized and contextually relevant coupons to increase engagement and conversion rates.</a:t>
            </a:r>
          </a:p>
          <a:p>
            <a:pPr marL="0" indent="0">
              <a:lnSpc>
                <a:spcPct val="110000"/>
              </a:lnSpc>
              <a:buNone/>
            </a:pPr>
            <a:r>
              <a:rPr lang="en-US" sz="1700"/>
              <a:t>Practical Applications: Recommendations for businesses to enhance targeted marketing and improve customer retention.</a:t>
            </a:r>
          </a:p>
        </p:txBody>
      </p:sp>
    </p:spTree>
    <p:extLst>
      <p:ext uri="{BB962C8B-B14F-4D97-AF65-F5344CB8AC3E}">
        <p14:creationId xmlns:p14="http://schemas.microsoft.com/office/powerpoint/2010/main" val="139238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vert="horz" lIns="91440" tIns="45720" rIns="91440" bIns="45720" rtlCol="0" anchor="t">
            <a:normAutofit/>
          </a:bodyPr>
          <a:lstStyle/>
          <a:p>
            <a:r>
              <a:rPr lang="en-US" b="0" i="0" kern="1200" cap="all">
                <a:solidFill>
                  <a:srgbClr val="FFFFFF"/>
                </a:solidFill>
                <a:effectLst/>
                <a:latin typeface="+mj-lt"/>
                <a:ea typeface="+mj-ea"/>
                <a:cs typeface="+mj-cs"/>
              </a:rPr>
              <a:t>MLS system</a:t>
            </a:r>
          </a:p>
        </p:txBody>
      </p:sp>
      <p:sp>
        <p:nvSpPr>
          <p:cNvPr id="5" name="Text Placeholder 4">
            <a:extLst>
              <a:ext uri="{FF2B5EF4-FFF2-40B4-BE49-F238E27FC236}">
                <a16:creationId xmlns:a16="http://schemas.microsoft.com/office/drawing/2014/main" id="{E40DC319-CC2B-94A1-6B5D-F512840F7D50}"/>
              </a:ext>
            </a:extLst>
          </p:cNvPr>
          <p:cNvSpPr>
            <a:spLocks noGrp="1"/>
          </p:cNvSpPr>
          <p:nvPr>
            <p:ph type="body" sz="half" idx="2"/>
          </p:nvPr>
        </p:nvSpPr>
        <p:spPr>
          <a:xfrm>
            <a:off x="4705594" y="1240077"/>
            <a:ext cx="6034827" cy="4916465"/>
          </a:xfrm>
        </p:spPr>
        <p:txBody>
          <a:bodyPr vert="horz" lIns="91440" tIns="45720" rIns="91440" bIns="45720" rtlCol="0" anchor="t">
            <a:normAutofit/>
          </a:bodyPr>
          <a:lstStyle/>
          <a:p>
            <a:pPr indent="-228600">
              <a:buFont typeface="Arial" panose="020B0604020202020204" pitchFamily="34" charset="0"/>
              <a:buChar char="•"/>
            </a:pPr>
            <a:endParaRPr lang="en-US" dirty="0"/>
          </a:p>
        </p:txBody>
      </p:sp>
      <p:pic>
        <p:nvPicPr>
          <p:cNvPr id="8" name="Picture 7" descr="A diagram of a model">
            <a:extLst>
              <a:ext uri="{FF2B5EF4-FFF2-40B4-BE49-F238E27FC236}">
                <a16:creationId xmlns:a16="http://schemas.microsoft.com/office/drawing/2014/main" id="{14DBFC0F-21CF-47D2-465F-2FF9E3CDB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876" y="1028282"/>
            <a:ext cx="6581775" cy="5133975"/>
          </a:xfrm>
          <a:prstGeom prst="rect">
            <a:avLst/>
          </a:prstGeom>
        </p:spPr>
      </p:pic>
    </p:spTree>
    <p:extLst>
      <p:ext uri="{BB962C8B-B14F-4D97-AF65-F5344CB8AC3E}">
        <p14:creationId xmlns:p14="http://schemas.microsoft.com/office/powerpoint/2010/main" val="206136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015698-1904-FECA-FF2B-399CD2E4BF66}"/>
              </a:ext>
            </a:extLst>
          </p:cNvPr>
          <p:cNvPicPr>
            <a:picLocks noChangeAspect="1"/>
          </p:cNvPicPr>
          <p:nvPr/>
        </p:nvPicPr>
        <p:blipFill>
          <a:blip r:embed="rId2"/>
          <a:srcRect t="1068"/>
          <a:stretch/>
        </p:blipFill>
        <p:spPr>
          <a:xfrm>
            <a:off x="20" y="10"/>
            <a:ext cx="12191980" cy="6121333"/>
          </a:xfrm>
          <a:prstGeom prst="rect">
            <a:avLst/>
          </a:prstGeom>
        </p:spPr>
      </p:pic>
    </p:spTree>
    <p:extLst>
      <p:ext uri="{BB962C8B-B14F-4D97-AF65-F5344CB8AC3E}">
        <p14:creationId xmlns:p14="http://schemas.microsoft.com/office/powerpoint/2010/main" val="4272585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1169</TotalTime>
  <Words>382</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data engineering  Assignment- week 2 </vt:lpstr>
      <vt:lpstr>Dataset Overview: In-Vehicle Coupon Recommendation</vt:lpstr>
      <vt:lpstr>Dataset Overview: In-Vehicle Coupon Recommendation</vt:lpstr>
      <vt:lpstr>PowerPoint Presentation</vt:lpstr>
      <vt:lpstr>PowerPoint Presentation</vt:lpstr>
      <vt:lpstr>Problem statement</vt:lpstr>
      <vt:lpstr>Problem statement</vt:lpstr>
      <vt:lpstr>MLS system</vt:lpstr>
      <vt:lpstr>PowerPoint Presentation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Rabin Acharya</dc:creator>
  <cp:lastModifiedBy>Dahal, Prakriti</cp:lastModifiedBy>
  <cp:revision>10</cp:revision>
  <dcterms:created xsi:type="dcterms:W3CDTF">2025-01-26T03:18:21Z</dcterms:created>
  <dcterms:modified xsi:type="dcterms:W3CDTF">2025-01-26T23:00:25Z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de1d5b-8b4b-4e4e-a8a1-d2976158103f_Enabled">
    <vt:lpwstr>true</vt:lpwstr>
  </property>
  <property fmtid="{D5CDD505-2E9C-101B-9397-08002B2CF9AE}" pid="3" name="MSIP_Label_a6de1d5b-8b4b-4e4e-a8a1-d2976158103f_SetDate">
    <vt:lpwstr>2025-01-26T20:42:59Z</vt:lpwstr>
  </property>
  <property fmtid="{D5CDD505-2E9C-101B-9397-08002B2CF9AE}" pid="4" name="MSIP_Label_a6de1d5b-8b4b-4e4e-a8a1-d2976158103f_Method">
    <vt:lpwstr>Standard</vt:lpwstr>
  </property>
  <property fmtid="{D5CDD505-2E9C-101B-9397-08002B2CF9AE}" pid="5" name="MSIP_Label_a6de1d5b-8b4b-4e4e-a8a1-d2976158103f_Name">
    <vt:lpwstr>defa4170-0d19-0005-0004-bc88714345d2</vt:lpwstr>
  </property>
  <property fmtid="{D5CDD505-2E9C-101B-9397-08002B2CF9AE}" pid="6" name="MSIP_Label_a6de1d5b-8b4b-4e4e-a8a1-d2976158103f_SiteId">
    <vt:lpwstr>ecd4c5d9-c2fe-4522-afd1-f0d20755d9d7</vt:lpwstr>
  </property>
  <property fmtid="{D5CDD505-2E9C-101B-9397-08002B2CF9AE}" pid="7" name="MSIP_Label_a6de1d5b-8b4b-4e4e-a8a1-d2976158103f_ActionId">
    <vt:lpwstr>669c455c-0663-4c46-9cd1-1d9f08d7d247</vt:lpwstr>
  </property>
  <property fmtid="{D5CDD505-2E9C-101B-9397-08002B2CF9AE}" pid="8" name="MSIP_Label_a6de1d5b-8b4b-4e4e-a8a1-d2976158103f_ContentBits">
    <vt:lpwstr>0</vt:lpwstr>
  </property>
</Properties>
</file>