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4"/>
  </p:notesMasterIdLst>
  <p:sldIdLst>
    <p:sldId id="256" r:id="rId2"/>
    <p:sldId id="269" r:id="rId3"/>
    <p:sldId id="257" r:id="rId4"/>
    <p:sldId id="277" r:id="rId5"/>
    <p:sldId id="275" r:id="rId6"/>
    <p:sldId id="276" r:id="rId7"/>
    <p:sldId id="273" r:id="rId8"/>
    <p:sldId id="268" r:id="rId9"/>
    <p:sldId id="278" r:id="rId10"/>
    <p:sldId id="270"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0288920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758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452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599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2716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3564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579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6570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52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GB" sz="2400" dirty="0" smtClean="0">
                <a:solidFill>
                  <a:schemeClr val="tx1"/>
                </a:solidFill>
                <a:latin typeface="Cambria" panose="02040503050406030204" pitchFamily="18" charset="0"/>
                <a:ea typeface="Cambria" panose="02040503050406030204" pitchFamily="18" charset="0"/>
              </a:rPr>
              <a:t>PSCS_481_ </a:t>
            </a:r>
            <a:r>
              <a:rPr lang="en-US" sz="2400" dirty="0">
                <a:solidFill>
                  <a:schemeClr val="tx1"/>
                </a:solidFill>
                <a:latin typeface="Cambria" panose="02040503050406030204" pitchFamily="18" charset="0"/>
                <a:ea typeface="Cambria" panose="02040503050406030204" pitchFamily="18" charset="0"/>
              </a:rPr>
              <a:t>Online chatbot based ticketing system</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a:spcBef>
                <a:spcPts val="0"/>
              </a:spcBef>
            </a:pPr>
            <a:r>
              <a:rPr lang="en-GB" sz="1800" dirty="0" smtClean="0">
                <a:latin typeface="Cambria" panose="02040503050406030204" pitchFamily="18" charset="0"/>
                <a:ea typeface="Cambria" panose="02040503050406030204" pitchFamily="18" charset="0"/>
              </a:rPr>
              <a:t>Batch Number: </a:t>
            </a:r>
            <a:r>
              <a:rPr lang="en-GB" sz="1800" dirty="0" smtClean="0">
                <a:solidFill>
                  <a:schemeClr val="tx1"/>
                </a:solidFill>
                <a:latin typeface="Cambria" panose="02040503050406030204" pitchFamily="18" charset="0"/>
                <a:ea typeface="Cambria" panose="02040503050406030204" pitchFamily="18" charset="0"/>
              </a:rPr>
              <a:t>CSE_30</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a:t>
            </a:r>
            <a:r>
              <a:rPr lang="en-GB" sz="1700" b="1" dirty="0" err="1"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handraSekhar</a:t>
            </a:r>
            <a:r>
              <a:rPr lang="en-GB" sz="170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M</a:t>
            </a:r>
            <a:endParaRPr dirty="0" smtClean="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dirty="0" smtClean="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panose="020B0604020202020204"/>
              <a:buNone/>
            </a:pPr>
            <a:r>
              <a:rPr lang="en-GB" sz="180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CSE7101-</a:t>
            </a:r>
            <a:r>
              <a:rPr lang="en-GB" sz="18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18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5448" y="4543044"/>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Computer Science and Engineering</a:t>
            </a:r>
            <a:endPar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1800" b="1" dirty="0" err="1" smtClean="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1800" b="1" dirty="0" smtClean="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rPr>
              <a:t> Mohammed</a:t>
            </a:r>
            <a:endParaRPr lang="en-US" sz="1800" b="1" dirty="0" smtClean="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1800" b="1" dirty="0" err="1" smtClean="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rPr>
              <a:t>Dr.Bhavana</a:t>
            </a:r>
            <a:r>
              <a:rPr lang="en-US" sz="1800" b="1" dirty="0" smtClean="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rPr>
              <a:t> A</a:t>
            </a:r>
            <a:endParaRPr lang="en-US" sz="1800" b="1" dirty="0" smtClean="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Sampath</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K , Dr. </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Geetha</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extLst>
              <p:ext uri="{D42A27DB-BD31-4B8C-83A1-F6EECF244321}">
                <p14:modId xmlns:p14="http://schemas.microsoft.com/office/powerpoint/2010/main" val="3345253769"/>
              </p:ext>
            </p:extLst>
          </p:nvPr>
        </p:nvGraphicFramePr>
        <p:xfrm>
          <a:off x="356616" y="2706624"/>
          <a:ext cx="5843016" cy="1525687"/>
        </p:xfrm>
        <a:graphic>
          <a:graphicData uri="http://schemas.openxmlformats.org/drawingml/2006/table">
            <a:tbl>
              <a:tblPr firstRow="1" bandRow="1">
                <a:tableStyleId>{5C22544A-7EE6-4342-B048-85BDC9FD1C3A}</a:tableStyleId>
              </a:tblPr>
              <a:tblGrid>
                <a:gridCol w="2971800"/>
                <a:gridCol w="2871216"/>
              </a:tblGrid>
              <a:tr h="611287">
                <a:tc>
                  <a:txBody>
                    <a:bodyPr/>
                    <a:lstStyle/>
                    <a:p>
                      <a:pPr marL="0" marR="0" lvl="1"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kumimoji="0" lang="en-GB" sz="1800" b="1" i="0" u="none" strike="noStrike" kern="0" cap="none" spc="0" normalizeH="0" baseline="0" noProof="0" dirty="0" smtClean="0">
                          <a:ln>
                            <a:noFill/>
                          </a:ln>
                          <a:solidFill>
                            <a:srgbClr val="17365D"/>
                          </a:solidFill>
                          <a:effectLst/>
                          <a:uLnTx/>
                          <a:uFillTx/>
                          <a:latin typeface="Bookman Old Style"/>
                          <a:sym typeface="Arial" panose="020B0604020202020204"/>
                        </a:rPr>
                        <a:t>Roll Number</a:t>
                      </a:r>
                    </a:p>
                    <a:p>
                      <a:pPr algn="ctr"/>
                      <a:endParaRPr lang="en-IN" dirty="0"/>
                    </a:p>
                  </a:txBody>
                  <a:tcPr/>
                </a:tc>
                <a:tc>
                  <a:txBody>
                    <a:bodyPr/>
                    <a:lstStyle/>
                    <a:p>
                      <a:pPr algn="ctr"/>
                      <a:r>
                        <a:rPr lang="en-US" sz="1800" dirty="0" smtClean="0">
                          <a:solidFill>
                            <a:schemeClr val="tx1"/>
                          </a:solidFill>
                        </a:rPr>
                        <a:t>Student Name</a:t>
                      </a:r>
                      <a:endParaRPr lang="en-IN" sz="1800" dirty="0">
                        <a:solidFill>
                          <a:schemeClr val="tx1"/>
                        </a:solidFill>
                      </a:endParaRPr>
                    </a:p>
                  </a:txBody>
                  <a:tcPr/>
                </a:tc>
              </a:tr>
              <a:tr h="204670">
                <a:tc>
                  <a:txBody>
                    <a:bodyPr/>
                    <a:lstStyle/>
                    <a:p>
                      <a:pPr algn="ctr"/>
                      <a:r>
                        <a:rPr lang="en-IN" dirty="0" smtClean="0"/>
                        <a:t>20221CSE0474</a:t>
                      </a:r>
                      <a:endParaRPr lang="en-IN" dirty="0"/>
                    </a:p>
                  </a:txBody>
                  <a:tcPr/>
                </a:tc>
                <a:tc>
                  <a:txBody>
                    <a:bodyPr/>
                    <a:lstStyle/>
                    <a:p>
                      <a:pPr algn="ctr"/>
                      <a:r>
                        <a:rPr lang="en-US" dirty="0" smtClean="0"/>
                        <a:t>PRAKRUTHI</a:t>
                      </a:r>
                      <a:r>
                        <a:rPr lang="en-US" baseline="0" dirty="0" smtClean="0"/>
                        <a:t> K</a:t>
                      </a:r>
                      <a:endParaRPr lang="en-IN" dirty="0"/>
                    </a:p>
                  </a:txBody>
                  <a:tcPr/>
                </a:tc>
              </a:tr>
              <a:tr h="204670">
                <a:tc>
                  <a:txBody>
                    <a:bodyPr/>
                    <a:lstStyle/>
                    <a:p>
                      <a:pPr algn="ctr"/>
                      <a:r>
                        <a:rPr lang="en-IN" dirty="0" smtClean="0"/>
                        <a:t>20221CSE0375 </a:t>
                      </a:r>
                      <a:endParaRPr lang="en-IN" dirty="0"/>
                    </a:p>
                  </a:txBody>
                  <a:tcPr/>
                </a:tc>
                <a:tc>
                  <a:txBody>
                    <a:bodyPr/>
                    <a:lstStyle/>
                    <a:p>
                      <a:pPr algn="ctr"/>
                      <a:r>
                        <a:rPr lang="en-US" dirty="0" smtClean="0"/>
                        <a:t>NEHA G</a:t>
                      </a:r>
                      <a:endParaRPr lang="en-IN" dirty="0"/>
                    </a:p>
                  </a:txBody>
                  <a:tcPr/>
                </a:tc>
              </a:tr>
              <a:tr h="204670">
                <a:tc>
                  <a:txBody>
                    <a:bodyPr/>
                    <a:lstStyle/>
                    <a:p>
                      <a:pPr algn="ctr"/>
                      <a:r>
                        <a:rPr lang="en-IN" dirty="0" smtClean="0"/>
                        <a:t>20221CSE0410 </a:t>
                      </a:r>
                      <a:endParaRPr lang="en-IN" dirty="0"/>
                    </a:p>
                  </a:txBody>
                  <a:tcPr/>
                </a:tc>
                <a:tc>
                  <a:txBody>
                    <a:bodyPr/>
                    <a:lstStyle/>
                    <a:p>
                      <a:pPr algn="ctr"/>
                      <a:r>
                        <a:rPr lang="en-IN" dirty="0" smtClean="0"/>
                        <a:t>R SANJAY</a:t>
                      </a:r>
                      <a:endParaRPr lang="en-IN" dirty="0"/>
                    </a:p>
                  </a:txBody>
                  <a:tcPr/>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140970" y="1143000"/>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342900" lvl="0" indent="-190500" algn="just" rtl="0">
              <a:spcBef>
                <a:spcPts val="0"/>
              </a:spcBef>
              <a:spcAft>
                <a:spcPts val="0"/>
              </a:spcAft>
              <a:buClr>
                <a:schemeClr val="dk1"/>
              </a:buClr>
              <a:buSzPct val="100000"/>
              <a:buNone/>
            </a:pPr>
            <a:r>
              <a:rPr lang="en-US" altLang="en-US" b="1" dirty="0">
                <a:latin typeface="Cambria" panose="02040503050406030204" pitchFamily="18" charset="0"/>
                <a:ea typeface="Cambria" panose="02040503050406030204" pitchFamily="18" charset="0"/>
              </a:rPr>
              <a:t>Phase 1: Requirement Gathering &amp; Planning</a:t>
            </a:r>
          </a:p>
          <a:p>
            <a:pPr marL="342900" lvl="0" indent="-190500" algn="just" rtl="0">
              <a:spcBef>
                <a:spcPts val="0"/>
              </a:spcBef>
              <a:spcAft>
                <a:spcPts val="0"/>
              </a:spcAft>
              <a:buClr>
                <a:schemeClr val="dk1"/>
              </a:buClr>
              <a:buSzPct val="100000"/>
              <a:buNone/>
            </a:pPr>
            <a:endParaRPr lang="en-US" alt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Collect functional and technical requirements.</a:t>
            </a:r>
          </a:p>
          <a:p>
            <a:pPr marL="342900" lvl="0" indent="-190500" algn="just" rtl="0">
              <a:spcBef>
                <a:spcPts val="0"/>
              </a:spcBef>
              <a:spcAft>
                <a:spcPts val="0"/>
              </a:spcAft>
              <a:buClr>
                <a:schemeClr val="dk1"/>
              </a:buClr>
              <a:buSzPct val="100000"/>
              <a:buNone/>
            </a:pPr>
            <a:endParaRPr lang="en-US" alt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Finalize chatbot platform, tech stack, and database design.</a:t>
            </a:r>
          </a:p>
          <a:p>
            <a:pPr marL="342900" lvl="0" indent="-190500" algn="just" rtl="0">
              <a:spcBef>
                <a:spcPts val="0"/>
              </a:spcBef>
              <a:spcAft>
                <a:spcPts val="0"/>
              </a:spcAft>
              <a:buClr>
                <a:schemeClr val="dk1"/>
              </a:buClr>
              <a:buSzPct val="100000"/>
              <a:buNone/>
            </a:pPr>
            <a:endParaRPr lang="en-US" altLang="en-US"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b="1" dirty="0">
                <a:latin typeface="Cambria" panose="02040503050406030204" pitchFamily="18" charset="0"/>
                <a:ea typeface="Cambria" panose="02040503050406030204" pitchFamily="18" charset="0"/>
              </a:rPr>
              <a:t>Phase 2: Chatbot Flow &amp; UI Design</a:t>
            </a:r>
          </a:p>
          <a:p>
            <a:pPr marL="342900" lvl="0" indent="-190500" algn="just" rtl="0">
              <a:spcBef>
                <a:spcPts val="0"/>
              </a:spcBef>
              <a:spcAft>
                <a:spcPts val="0"/>
              </a:spcAft>
              <a:buClr>
                <a:schemeClr val="dk1"/>
              </a:buClr>
              <a:buSzPct val="100000"/>
              <a:buNone/>
            </a:pPr>
            <a:endParaRPr lang="en-US" alt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Create conversation flow for ticket booking and FAQs.</a:t>
            </a:r>
          </a:p>
          <a:p>
            <a:pPr marL="342900" lvl="0" indent="-190500" algn="just" rtl="0">
              <a:spcBef>
                <a:spcPts val="0"/>
              </a:spcBef>
              <a:spcAft>
                <a:spcPts val="0"/>
              </a:spcAft>
              <a:buClr>
                <a:schemeClr val="dk1"/>
              </a:buClr>
              <a:buSzPct val="100000"/>
              <a:buNone/>
            </a:pPr>
            <a:endParaRPr lang="en-US" alt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Design chatbot interface and user navigation.</a:t>
            </a:r>
          </a:p>
          <a:p>
            <a:pPr marL="342900" lvl="0" indent="-190500" algn="just" rtl="0">
              <a:spcBef>
                <a:spcPts val="0"/>
              </a:spcBef>
              <a:spcAft>
                <a:spcPts val="0"/>
              </a:spcAft>
              <a:buClr>
                <a:schemeClr val="dk1"/>
              </a:buClr>
              <a:buSzPct val="100000"/>
              <a:buNone/>
            </a:pPr>
            <a:endParaRPr lang="en-US" alt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b="1" dirty="0">
                <a:latin typeface="Cambria" panose="02040503050406030204" pitchFamily="18" charset="0"/>
                <a:ea typeface="Cambria" panose="02040503050406030204" pitchFamily="18" charset="0"/>
              </a:rPr>
              <a:t>Phase 3: Backend &amp; API Development</a:t>
            </a:r>
          </a:p>
          <a:p>
            <a:pPr marL="342900" lvl="0" indent="-190500" algn="just" rtl="0">
              <a:spcBef>
                <a:spcPts val="0"/>
              </a:spcBef>
              <a:spcAft>
                <a:spcPts val="0"/>
              </a:spcAft>
              <a:buClr>
                <a:schemeClr val="dk1"/>
              </a:buClr>
              <a:buSzPct val="100000"/>
              <a:buNone/>
            </a:pPr>
            <a:endParaRPr lang="en-US" alt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Develop booking logic, payment gateway integration, </a:t>
            </a:r>
          </a:p>
          <a:p>
            <a:pPr marL="342900" lvl="0" indent="-190500" algn="just" rtl="0">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and database connectivity.</a:t>
            </a:r>
          </a:p>
          <a:p>
            <a:pPr marL="342900" lvl="0" indent="-190500" algn="just" rtl="0">
              <a:spcBef>
                <a:spcPts val="0"/>
              </a:spcBef>
              <a:spcAft>
                <a:spcPts val="0"/>
              </a:spcAft>
              <a:buClr>
                <a:schemeClr val="dk1"/>
              </a:buClr>
              <a:buSzPct val="100000"/>
              <a:buNone/>
            </a:pPr>
            <a:endParaRPr lang="en-US" alt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dirty="0">
                <a:latin typeface="Cambria" panose="02040503050406030204" pitchFamily="18" charset="0"/>
                <a:ea typeface="Cambria" panose="02040503050406030204" pitchFamily="18" charset="0"/>
              </a:rPr>
              <a:t>Implement authentication and session management.</a:t>
            </a:r>
          </a:p>
          <a:p>
            <a:pPr marL="342900" lvl="0" indent="-190500" algn="just" rtl="0">
              <a:spcBef>
                <a:spcPts val="0"/>
              </a:spcBef>
              <a:spcAft>
                <a:spcPts val="0"/>
              </a:spcAft>
              <a:buClr>
                <a:schemeClr val="dk1"/>
              </a:buClr>
              <a:buSzPct val="100000"/>
              <a:buNone/>
            </a:pPr>
            <a:endParaRPr lang="en-US" alt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dirty="0">
              <a:latin typeface="Cambria" panose="02040503050406030204" pitchFamily="18" charset="0"/>
              <a:ea typeface="Cambria" panose="02040503050406030204" pitchFamily="18" charset="0"/>
            </a:endParaRPr>
          </a:p>
        </p:txBody>
      </p:sp>
      <p:sp>
        <p:nvSpPr>
          <p:cNvPr id="12" name="Text Box 11"/>
          <p:cNvSpPr txBox="1"/>
          <p:nvPr/>
        </p:nvSpPr>
        <p:spPr>
          <a:xfrm>
            <a:off x="6487160" y="1288415"/>
            <a:ext cx="4907915" cy="3491865"/>
          </a:xfrm>
          <a:prstGeom prst="rect">
            <a:avLst/>
          </a:prstGeom>
          <a:noFill/>
        </p:spPr>
        <p:txBody>
          <a:bodyPr wrap="square" rtlCol="0">
            <a:spAutoFit/>
          </a:bodyPr>
          <a:lstStyle/>
          <a:p>
            <a:pPr marL="342900" lvl="0" indent="-190500" algn="just" rtl="0">
              <a:spcBef>
                <a:spcPts val="0"/>
              </a:spcBef>
              <a:spcAft>
                <a:spcPts val="0"/>
              </a:spcAft>
              <a:buClr>
                <a:schemeClr val="dk1"/>
              </a:buClr>
              <a:buSzPct val="100000"/>
              <a:buNone/>
            </a:pPr>
            <a:r>
              <a:rPr lang="en-US" altLang="en-US" sz="1700" b="1" dirty="0">
                <a:latin typeface="Cambria" panose="02040503050406030204" pitchFamily="18" charset="0"/>
                <a:ea typeface="Cambria" panose="02040503050406030204" pitchFamily="18" charset="0"/>
                <a:sym typeface="+mn-ea"/>
              </a:rPr>
              <a:t>Phase 4: Testing &amp; Debugging</a:t>
            </a:r>
            <a:endParaRPr lang="en-US" altLang="en-US" sz="1700"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sz="17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sz="1700" dirty="0">
                <a:latin typeface="Cambria" panose="02040503050406030204" pitchFamily="18" charset="0"/>
                <a:ea typeface="Cambria" panose="02040503050406030204" pitchFamily="18" charset="0"/>
                <a:sym typeface="+mn-ea"/>
              </a:rPr>
              <a:t>Test chatbot for bugs, payment issues, and booking errors.</a:t>
            </a:r>
            <a:endParaRPr lang="en-US" altLang="en-US" sz="17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sz="17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sz="1700" dirty="0">
                <a:latin typeface="Cambria" panose="02040503050406030204" pitchFamily="18" charset="0"/>
                <a:ea typeface="Cambria" panose="02040503050406030204" pitchFamily="18" charset="0"/>
                <a:sym typeface="+mn-ea"/>
              </a:rPr>
              <a:t>Optimize speed and user experience.</a:t>
            </a:r>
            <a:endParaRPr lang="en-US" altLang="en-US" sz="17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sz="17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sz="1700" b="1" dirty="0">
                <a:latin typeface="Cambria" panose="02040503050406030204" pitchFamily="18" charset="0"/>
                <a:ea typeface="Cambria" panose="02040503050406030204" pitchFamily="18" charset="0"/>
                <a:sym typeface="+mn-ea"/>
              </a:rPr>
              <a:t>Phase 5: Deployment &amp; Documentation</a:t>
            </a:r>
            <a:endParaRPr lang="en-US" altLang="en-US" sz="1700"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sz="17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sz="1700" dirty="0">
                <a:latin typeface="Cambria" panose="02040503050406030204" pitchFamily="18" charset="0"/>
                <a:ea typeface="Cambria" panose="02040503050406030204" pitchFamily="18" charset="0"/>
                <a:sym typeface="+mn-ea"/>
              </a:rPr>
              <a:t>Deploy the chatbot system.</a:t>
            </a:r>
            <a:endParaRPr lang="en-US" altLang="en-US" sz="17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altLang="en-US" sz="17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sz="1700" dirty="0">
                <a:latin typeface="Cambria" panose="02040503050406030204" pitchFamily="18" charset="0"/>
                <a:ea typeface="Cambria" panose="02040503050406030204" pitchFamily="18" charset="0"/>
                <a:sym typeface="+mn-ea"/>
              </a:rPr>
              <a:t>Prepare final report, PPT, and demo for viva.</a:t>
            </a:r>
            <a:endParaRPr lang="en-US" altLang="en-US" sz="1700" dirty="0">
              <a:latin typeface="Cambria" panose="02040503050406030204" pitchFamily="18" charset="0"/>
              <a:ea typeface="Cambria" panose="02040503050406030204" pitchFamily="18" charset="0"/>
            </a:endParaRPr>
          </a:p>
          <a:p>
            <a:endParaRPr lang="en-US" sz="17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sz="2000" dirty="0"/>
              <a:t>[1] P. S. N., N. H. M., and K. K. </a:t>
            </a:r>
            <a:r>
              <a:rPr lang="en-US" sz="2000" dirty="0" err="1"/>
              <a:t>Samhith</a:t>
            </a:r>
            <a:r>
              <a:rPr lang="en-US" sz="2000" dirty="0"/>
              <a:t>, “Online Chatbot Based Ticketing System,” </a:t>
            </a:r>
            <a:r>
              <a:rPr lang="en-US" sz="2000" i="1" dirty="0"/>
              <a:t>International Journal of Innovative Research in Technology (IJIRT)</a:t>
            </a:r>
            <a:r>
              <a:rPr lang="en-US" sz="2000" dirty="0"/>
              <a:t>, vol. 11, no. 12, pp. 4510–4516, May 2025.—presents a MERN-stack chatbot for museum ticketing with multilingual support, real-time availability, payment gateway, and </a:t>
            </a:r>
            <a:r>
              <a:rPr lang="en-US" sz="2000" dirty="0" smtClean="0"/>
              <a:t>analytics.</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152400" indent="0">
              <a:spcBef>
                <a:spcPts val="0"/>
              </a:spcBef>
              <a:buNone/>
            </a:pPr>
            <a:r>
              <a:rPr lang="en-IN" sz="2000" dirty="0"/>
              <a:t>[2] “Online </a:t>
            </a:r>
            <a:r>
              <a:rPr lang="en-IN" sz="2000" dirty="0" err="1"/>
              <a:t>Chatbot</a:t>
            </a:r>
            <a:r>
              <a:rPr lang="en-IN" sz="2000" dirty="0"/>
              <a:t> Based Ticketing System,” </a:t>
            </a:r>
            <a:r>
              <a:rPr lang="en-IN" sz="2000" i="1" dirty="0"/>
              <a:t>International Journal for Research in Applied Science and Engineering Technology (IJRASET)</a:t>
            </a:r>
            <a:r>
              <a:rPr lang="en-IN" sz="2000" dirty="0"/>
              <a:t>, vol. 13, no. 5, pp. 2467–2474, May 2025.—describes a Flask-based AI </a:t>
            </a:r>
            <a:r>
              <a:rPr lang="en-IN" sz="2000" dirty="0" err="1"/>
              <a:t>chatbot</a:t>
            </a:r>
            <a:r>
              <a:rPr lang="en-IN" sz="2000" dirty="0"/>
              <a:t> with secure payment and QR-code digital ticketing using a state-based </a:t>
            </a:r>
            <a:r>
              <a:rPr lang="en-IN" sz="2000" dirty="0" err="1"/>
              <a:t>chatbot</a:t>
            </a:r>
            <a:r>
              <a:rPr lang="en-IN" sz="2000" dirty="0"/>
              <a:t> </a:t>
            </a:r>
            <a:r>
              <a:rPr lang="en-IN" sz="2000" dirty="0" smtClean="0"/>
              <a:t>flow.</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152400" indent="0">
              <a:spcBef>
                <a:spcPts val="0"/>
              </a:spcBef>
              <a:buNone/>
            </a:pPr>
            <a:r>
              <a:rPr lang="en-US" sz="2000" dirty="0" smtClean="0"/>
              <a:t>[3] </a:t>
            </a:r>
            <a:r>
              <a:rPr lang="en-US" sz="2000" dirty="0"/>
              <a:t>“Museum Chatbot Ticketing System: An AI-Driven Approach to Enhance...,” </a:t>
            </a:r>
            <a:r>
              <a:rPr lang="en-US" sz="2000" i="1" dirty="0"/>
              <a:t>International Journal of Creative Research Thoughts (IJCRT)</a:t>
            </a:r>
            <a:r>
              <a:rPr lang="en-US" sz="2000" dirty="0"/>
              <a:t>, vol. 13, no. 5, May 2025.—outlines an AI-powered web/mobile chatbot offering QR-code e-ticketing, 24/7 booking, and post-visit feedback features</a:t>
            </a:r>
            <a:endParaRPr lang="en-US" sz="2220"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108585" y="952500"/>
            <a:ext cx="11881485" cy="4953000"/>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spcBef>
                <a:spcPts val="0"/>
              </a:spcBef>
              <a:buNone/>
            </a:pPr>
            <a:r>
              <a:rPr lang="en-US" sz="7200" b="1" dirty="0" smtClean="0">
                <a:latin typeface="Cambria" panose="02040503050406030204" pitchFamily="18" charset="0"/>
                <a:ea typeface="Cambria" panose="02040503050406030204" pitchFamily="18" charset="0"/>
              </a:rPr>
              <a:t>Organization</a:t>
            </a:r>
            <a:r>
              <a:rPr lang="en-US" sz="7200" dirty="0" smtClean="0">
                <a:latin typeface="Cambria" panose="02040503050406030204" pitchFamily="18" charset="0"/>
                <a:ea typeface="Cambria" panose="02040503050406030204" pitchFamily="18" charset="0"/>
              </a:rPr>
              <a:t>: </a:t>
            </a:r>
          </a:p>
          <a:p>
            <a:pPr marL="342900" lvl="0" indent="-190500">
              <a:lnSpc>
                <a:spcPct val="200000"/>
              </a:lnSpc>
              <a:spcBef>
                <a:spcPts val="0"/>
              </a:spcBef>
              <a:buNone/>
            </a:pPr>
            <a:r>
              <a:rPr lang="en-US" sz="7200" b="1" dirty="0">
                <a:latin typeface="Cambria" panose="02040503050406030204" pitchFamily="18" charset="0"/>
                <a:ea typeface="Cambria" panose="02040503050406030204" pitchFamily="18" charset="0"/>
              </a:rPr>
              <a:t>Category</a:t>
            </a:r>
            <a:r>
              <a:rPr lang="en-US" sz="7200" dirty="0">
                <a:latin typeface="Cambria" panose="02040503050406030204" pitchFamily="18" charset="0"/>
                <a:ea typeface="Cambria" panose="02040503050406030204" pitchFamily="18" charset="0"/>
              </a:rPr>
              <a:t> </a:t>
            </a:r>
            <a:r>
              <a:rPr lang="en-US" sz="7200" dirty="0" smtClean="0">
                <a:latin typeface="Cambria" panose="02040503050406030204" pitchFamily="18" charset="0"/>
                <a:ea typeface="Cambria" panose="02040503050406030204" pitchFamily="18" charset="0"/>
              </a:rPr>
              <a:t>: Software</a:t>
            </a:r>
          </a:p>
          <a:p>
            <a:pPr marL="342900" lvl="0" indent="-190500">
              <a:lnSpc>
                <a:spcPct val="200000"/>
              </a:lnSpc>
              <a:spcBef>
                <a:spcPts val="0"/>
              </a:spcBef>
              <a:buNone/>
            </a:pPr>
            <a:r>
              <a:rPr lang="en-US" sz="7200" b="1" dirty="0">
                <a:latin typeface="Cambria" panose="02040503050406030204" pitchFamily="18" charset="0"/>
                <a:ea typeface="Cambria" panose="02040503050406030204" pitchFamily="18" charset="0"/>
              </a:rPr>
              <a:t>Problem </a:t>
            </a:r>
            <a:r>
              <a:rPr lang="en-US" sz="7200" b="1" dirty="0" smtClean="0">
                <a:latin typeface="Cambria" panose="02040503050406030204" pitchFamily="18" charset="0"/>
                <a:ea typeface="Cambria" panose="02040503050406030204" pitchFamily="18" charset="0"/>
              </a:rPr>
              <a:t>Description</a:t>
            </a:r>
            <a:r>
              <a:rPr lang="en-US" sz="7200" dirty="0" smtClean="0">
                <a:latin typeface="Cambria" panose="02040503050406030204" pitchFamily="18" charset="0"/>
                <a:ea typeface="Cambria" panose="02040503050406030204" pitchFamily="18" charset="0"/>
              </a:rPr>
              <a:t> : </a:t>
            </a:r>
            <a:r>
              <a:rPr lang="en-US" altLang="en-US" sz="7200" dirty="0" smtClean="0">
                <a:latin typeface="Cambria" panose="02040503050406030204" pitchFamily="18" charset="0"/>
                <a:ea typeface="Cambria" panose="02040503050406030204" pitchFamily="18" charset="0"/>
              </a:rPr>
              <a:t>The </a:t>
            </a:r>
            <a:r>
              <a:rPr lang="en-US" altLang="en-US" sz="7200" dirty="0" smtClean="0">
                <a:latin typeface="Cambria" panose="02040503050406030204" pitchFamily="18" charset="0"/>
                <a:ea typeface="Cambria" panose="02040503050406030204" pitchFamily="18" charset="0"/>
              </a:rPr>
              <a:t>implementation of a chatbot for ticket booking in a museum </a:t>
            </a:r>
            <a:r>
              <a:rPr lang="en-US" altLang="en-US" sz="7200" dirty="0" smtClean="0">
                <a:latin typeface="Cambria" panose="02040503050406030204" pitchFamily="18" charset="0"/>
                <a:ea typeface="Cambria" panose="02040503050406030204" pitchFamily="18" charset="0"/>
              </a:rPr>
              <a:t>addresses several </a:t>
            </a:r>
            <a:r>
              <a:rPr lang="en-US" altLang="en-US" sz="7200" dirty="0" smtClean="0">
                <a:latin typeface="Cambria" panose="02040503050406030204" pitchFamily="18" charset="0"/>
                <a:ea typeface="Cambria" panose="02040503050406030204" pitchFamily="18" charset="0"/>
              </a:rPr>
              <a:t>critical needs, enhancing the overall visitor experience and streamlining museum operations. Here are the key reasons for adopting a chatbot ticket booking system: </a:t>
            </a:r>
          </a:p>
          <a:p>
            <a:pPr marL="342900" lvl="0" indent="-190500">
              <a:lnSpc>
                <a:spcPct val="200000"/>
              </a:lnSpc>
              <a:spcBef>
                <a:spcPts val="0"/>
              </a:spcBef>
              <a:buNone/>
            </a:pPr>
            <a:r>
              <a:rPr lang="en-US" altLang="en-US" sz="7200" b="1" dirty="0" smtClean="0">
                <a:latin typeface="Cambria" panose="02040503050406030204" pitchFamily="18" charset="0"/>
                <a:ea typeface="Cambria" panose="02040503050406030204" pitchFamily="18" charset="0"/>
              </a:rPr>
              <a:t>1</a:t>
            </a:r>
            <a:r>
              <a:rPr lang="en-US" altLang="en-US" sz="7200" dirty="0" smtClean="0">
                <a:latin typeface="Cambria" panose="02040503050406030204" pitchFamily="18" charset="0"/>
                <a:ea typeface="Cambria" panose="02040503050406030204" pitchFamily="18" charset="0"/>
              </a:rPr>
              <a:t>. Improved Customer Service					</a:t>
            </a:r>
            <a:r>
              <a:rPr lang="en-US" altLang="en-US" sz="7200" dirty="0" smtClean="0">
                <a:latin typeface="Cambria" panose="02040503050406030204" pitchFamily="18" charset="0"/>
                <a:ea typeface="Cambria" panose="02040503050406030204" pitchFamily="18" charset="0"/>
              </a:rPr>
              <a:t> </a:t>
            </a:r>
            <a:r>
              <a:rPr lang="en-US" altLang="en-US" sz="7200" b="1" dirty="0" smtClean="0">
                <a:latin typeface="Cambria" panose="02040503050406030204" pitchFamily="18" charset="0"/>
                <a:ea typeface="Cambria" panose="02040503050406030204" pitchFamily="18" charset="0"/>
                <a:sym typeface="+mn-ea"/>
              </a:rPr>
              <a:t>5</a:t>
            </a:r>
            <a:r>
              <a:rPr lang="en-US" altLang="en-US" sz="7200" dirty="0" smtClean="0">
                <a:latin typeface="Cambria" panose="02040503050406030204" pitchFamily="18" charset="0"/>
                <a:ea typeface="Cambria" panose="02040503050406030204" pitchFamily="18" charset="0"/>
                <a:sym typeface="+mn-ea"/>
              </a:rPr>
              <a:t>. Accessibility</a:t>
            </a:r>
            <a:endParaRPr lang="en-US" altLang="en-US" sz="7200" dirty="0" smtClean="0">
              <a:latin typeface="Cambria" panose="02040503050406030204" pitchFamily="18" charset="0"/>
              <a:ea typeface="Cambria" panose="02040503050406030204" pitchFamily="18" charset="0"/>
            </a:endParaRPr>
          </a:p>
          <a:p>
            <a:pPr marL="342900" lvl="0" indent="-190500">
              <a:lnSpc>
                <a:spcPct val="200000"/>
              </a:lnSpc>
              <a:spcBef>
                <a:spcPts val="0"/>
              </a:spcBef>
              <a:buNone/>
            </a:pPr>
            <a:r>
              <a:rPr lang="en-US" altLang="en-US" sz="7200" b="1" dirty="0" smtClean="0">
                <a:latin typeface="Cambria" panose="02040503050406030204" pitchFamily="18" charset="0"/>
                <a:ea typeface="Cambria" panose="02040503050406030204" pitchFamily="18" charset="0"/>
              </a:rPr>
              <a:t>2</a:t>
            </a:r>
            <a:r>
              <a:rPr lang="en-US" altLang="en-US" sz="7200" dirty="0" smtClean="0">
                <a:latin typeface="Cambria" panose="02040503050406030204" pitchFamily="18" charset="0"/>
                <a:ea typeface="Cambria" panose="02040503050406030204" pitchFamily="18" charset="0"/>
              </a:rPr>
              <a:t>. Efficient Handling of High Volumes 				</a:t>
            </a:r>
            <a:r>
              <a:rPr lang="en-US" altLang="en-US" sz="7200" dirty="0">
                <a:latin typeface="Cambria" panose="02040503050406030204" pitchFamily="18" charset="0"/>
                <a:ea typeface="Cambria" panose="02040503050406030204" pitchFamily="18" charset="0"/>
                <a:sym typeface="+mn-ea"/>
              </a:rPr>
              <a:t> </a:t>
            </a:r>
            <a:r>
              <a:rPr lang="en-US" altLang="en-US" sz="7200" b="1" dirty="0" smtClean="0">
                <a:latin typeface="Cambria" panose="02040503050406030204" pitchFamily="18" charset="0"/>
                <a:ea typeface="Cambria" panose="02040503050406030204" pitchFamily="18" charset="0"/>
                <a:sym typeface="+mn-ea"/>
              </a:rPr>
              <a:t>6</a:t>
            </a:r>
            <a:r>
              <a:rPr lang="en-US" altLang="en-US" sz="7200" dirty="0" smtClean="0">
                <a:latin typeface="Cambria" panose="02040503050406030204" pitchFamily="18" charset="0"/>
                <a:ea typeface="Cambria" panose="02040503050406030204" pitchFamily="18" charset="0"/>
                <a:sym typeface="+mn-ea"/>
              </a:rPr>
              <a:t>. Reduced Human Error</a:t>
            </a:r>
            <a:endParaRPr lang="en-US" altLang="en-US" sz="7200" dirty="0" smtClean="0">
              <a:latin typeface="Cambria" panose="02040503050406030204" pitchFamily="18" charset="0"/>
              <a:ea typeface="Cambria" panose="02040503050406030204" pitchFamily="18" charset="0"/>
            </a:endParaRPr>
          </a:p>
          <a:p>
            <a:pPr marL="342900" lvl="0" indent="-190500">
              <a:lnSpc>
                <a:spcPct val="200000"/>
              </a:lnSpc>
              <a:spcBef>
                <a:spcPts val="0"/>
              </a:spcBef>
              <a:buNone/>
            </a:pPr>
            <a:r>
              <a:rPr lang="en-US" altLang="en-US" sz="7200" b="1" dirty="0" smtClean="0">
                <a:latin typeface="Cambria" panose="02040503050406030204" pitchFamily="18" charset="0"/>
                <a:ea typeface="Cambria" panose="02040503050406030204" pitchFamily="18" charset="0"/>
              </a:rPr>
              <a:t>3</a:t>
            </a:r>
            <a:r>
              <a:rPr lang="en-US" altLang="en-US" sz="7200" dirty="0" smtClean="0">
                <a:latin typeface="Cambria" panose="02040503050406030204" pitchFamily="18" charset="0"/>
                <a:ea typeface="Cambria" panose="02040503050406030204" pitchFamily="18" charset="0"/>
              </a:rPr>
              <a:t>. Cost-Effective Solution 						</a:t>
            </a:r>
            <a:r>
              <a:rPr lang="en-US" altLang="en-US" sz="7200" dirty="0" smtClean="0">
                <a:latin typeface="Cambria" panose="02040503050406030204" pitchFamily="18" charset="0"/>
                <a:ea typeface="Cambria" panose="02040503050406030204" pitchFamily="18" charset="0"/>
              </a:rPr>
              <a:t> </a:t>
            </a:r>
            <a:r>
              <a:rPr lang="en-US" altLang="en-US" sz="7200" b="1" dirty="0" smtClean="0">
                <a:latin typeface="Cambria" panose="02040503050406030204" pitchFamily="18" charset="0"/>
                <a:ea typeface="Cambria" panose="02040503050406030204" pitchFamily="18" charset="0"/>
                <a:sym typeface="+mn-ea"/>
              </a:rPr>
              <a:t>7</a:t>
            </a:r>
            <a:r>
              <a:rPr lang="en-US" altLang="en-US" sz="7200" dirty="0" smtClean="0">
                <a:latin typeface="Cambria" panose="02040503050406030204" pitchFamily="18" charset="0"/>
                <a:ea typeface="Cambria" panose="02040503050406030204" pitchFamily="18" charset="0"/>
                <a:sym typeface="+mn-ea"/>
              </a:rPr>
              <a:t>. Multilingual Support</a:t>
            </a:r>
            <a:endParaRPr lang="en-US" altLang="en-US" sz="7200" dirty="0" smtClean="0">
              <a:latin typeface="Cambria" panose="02040503050406030204" pitchFamily="18" charset="0"/>
              <a:ea typeface="Cambria" panose="02040503050406030204" pitchFamily="18" charset="0"/>
            </a:endParaRPr>
          </a:p>
          <a:p>
            <a:pPr marL="342900" lvl="0" indent="-190500">
              <a:lnSpc>
                <a:spcPct val="200000"/>
              </a:lnSpc>
              <a:spcBef>
                <a:spcPts val="0"/>
              </a:spcBef>
              <a:buNone/>
            </a:pPr>
            <a:r>
              <a:rPr lang="en-US" altLang="en-US" sz="7200" b="1" dirty="0" smtClean="0">
                <a:latin typeface="Cambria" panose="02040503050406030204" pitchFamily="18" charset="0"/>
                <a:ea typeface="Cambria" panose="02040503050406030204" pitchFamily="18" charset="0"/>
              </a:rPr>
              <a:t>4</a:t>
            </a:r>
            <a:r>
              <a:rPr lang="en-US" altLang="en-US" sz="7200" dirty="0" smtClean="0">
                <a:latin typeface="Cambria" panose="02040503050406030204" pitchFamily="18" charset="0"/>
                <a:ea typeface="Cambria" panose="02040503050406030204" pitchFamily="18" charset="0"/>
              </a:rPr>
              <a:t>. Data Collection and Analysis 				</a:t>
            </a:r>
            <a:r>
              <a:rPr lang="en-US" altLang="en-US" sz="7200" dirty="0" smtClean="0">
                <a:latin typeface="Cambria" panose="02040503050406030204" pitchFamily="18" charset="0"/>
                <a:ea typeface="Cambria" panose="02040503050406030204" pitchFamily="18" charset="0"/>
              </a:rPr>
              <a:t>                   </a:t>
            </a:r>
            <a:r>
              <a:rPr lang="en-US" altLang="en-US" sz="7200" b="1" dirty="0" smtClean="0">
                <a:latin typeface="Cambria" panose="02040503050406030204" pitchFamily="18" charset="0"/>
                <a:ea typeface="Cambria" panose="02040503050406030204" pitchFamily="18" charset="0"/>
                <a:sym typeface="+mn-ea"/>
              </a:rPr>
              <a:t>8</a:t>
            </a:r>
            <a:r>
              <a:rPr lang="en-US" altLang="en-US" sz="7200" dirty="0" smtClean="0">
                <a:latin typeface="Cambria" panose="02040503050406030204" pitchFamily="18" charset="0"/>
                <a:ea typeface="Cambria" panose="02040503050406030204" pitchFamily="18" charset="0"/>
                <a:sym typeface="+mn-ea"/>
              </a:rPr>
              <a:t>. Enhanced Marketing and Promotion </a:t>
            </a:r>
            <a:r>
              <a:rPr lang="en-US" altLang="en-US" sz="7200" dirty="0" smtClean="0">
                <a:latin typeface="Cambria" panose="02040503050406030204" pitchFamily="18" charset="0"/>
                <a:ea typeface="Cambria" panose="02040503050406030204" pitchFamily="18" charset="0"/>
              </a:rPr>
              <a:t>				</a:t>
            </a:r>
          </a:p>
          <a:p>
            <a:pPr marL="342900" lvl="0" indent="-190500" algn="just">
              <a:lnSpc>
                <a:spcPct val="200000"/>
              </a:lnSpc>
              <a:spcBef>
                <a:spcPts val="0"/>
              </a:spcBef>
              <a:buNone/>
            </a:pPr>
            <a:r>
              <a:rPr lang="en-US" altLang="en-US" sz="7200" dirty="0" smtClean="0">
                <a:latin typeface="Cambria" panose="02040503050406030204" pitchFamily="18" charset="0"/>
                <a:ea typeface="Cambria" panose="02040503050406030204" pitchFamily="18" charset="0"/>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249738"/>
            <a:ext cx="10668000" cy="3924299"/>
          </a:xfrm>
          <a:prstGeom prst="rect">
            <a:avLst/>
          </a:prstGeom>
          <a:noFill/>
          <a:ln>
            <a:noFill/>
          </a:ln>
        </p:spPr>
        <p:txBody>
          <a:bodyPr spcFirstLastPara="1" wrap="square" lIns="91425" tIns="45700" rIns="91425" bIns="45700" anchor="t" anchorCtr="0">
            <a:normAutofit fontScale="70000" lnSpcReduction="20000"/>
          </a:bodyPr>
          <a:lstStyle/>
          <a:p>
            <a:pPr marL="495300" indent="-342900" algn="just">
              <a:lnSpc>
                <a:spcPct val="200000"/>
              </a:lnSpc>
              <a:spcBef>
                <a:spcPts val="0"/>
              </a:spcBef>
              <a:buFont typeface="Arial" panose="020B0604020202020204" pitchFamily="34" charset="0"/>
              <a:buChar char="•"/>
            </a:pPr>
            <a:r>
              <a:rPr lang="en-US" dirty="0" smtClean="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dirty="0" smtClean="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dirty="0" smtClean="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Analysis of Problem </a:t>
            </a:r>
            <a:r>
              <a:rPr lang="en-US" dirty="0" smtClean="0">
                <a:latin typeface="Cambria" panose="02040503050406030204" pitchFamily="18" charset="0"/>
                <a:ea typeface="Cambria" panose="02040503050406030204" pitchFamily="18" charset="0"/>
              </a:rPr>
              <a:t>Statement</a:t>
            </a:r>
          </a:p>
          <a:p>
            <a:pPr marL="495300" lvl="0" indent="-342900" algn="just">
              <a:lnSpc>
                <a:spcPct val="200000"/>
              </a:lnSpc>
              <a:spcBef>
                <a:spcPts val="0"/>
              </a:spcBef>
              <a:buFont typeface="Arial" panose="020B0604020202020204" pitchFamily="34" charset="0"/>
              <a:buChar char="•"/>
            </a:pPr>
            <a:r>
              <a:rPr lang="en-US" dirty="0" smtClean="0">
                <a:latin typeface="Cambria" panose="02040503050406030204" pitchFamily="18" charset="0"/>
                <a:ea typeface="Cambria" panose="02040503050406030204" pitchFamily="18" charset="0"/>
              </a:rPr>
              <a:t>Innovation </a:t>
            </a:r>
            <a:r>
              <a:rPr lang="en-US" dirty="0">
                <a:latin typeface="Cambria" panose="02040503050406030204" pitchFamily="18" charset="0"/>
                <a:ea typeface="Cambria" panose="02040503050406030204" pitchFamily="18" charset="0"/>
              </a:rPr>
              <a:t>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err="1" smtClean="0">
                <a:latin typeface="Cambria" panose="02040503050406030204" pitchFamily="18" charset="0"/>
                <a:ea typeface="Cambria" panose="02040503050406030204" pitchFamily="18" charset="0"/>
              </a:rPr>
              <a:t>Git</a:t>
            </a:r>
            <a:r>
              <a:rPr lang="en-US" dirty="0" smtClean="0">
                <a:latin typeface="Cambria" panose="02040503050406030204" pitchFamily="18" charset="0"/>
                <a:ea typeface="Cambria" panose="02040503050406030204" pitchFamily="18" charset="0"/>
              </a:rPr>
              <a:t>-hub Link</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smtClean="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smtClean="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sym typeface="+mn-ea"/>
              </a:rPr>
              <a:t>Problem Statement</a:t>
            </a:r>
            <a:endParaRPr lang="en-US"/>
          </a:p>
        </p:txBody>
      </p:sp>
      <p:sp>
        <p:nvSpPr>
          <p:cNvPr id="3" name="Text Placeholder 2"/>
          <p:cNvSpPr>
            <a:spLocks noGrp="1"/>
          </p:cNvSpPr>
          <p:nvPr>
            <p:ph type="body" idx="1"/>
          </p:nvPr>
        </p:nvSpPr>
        <p:spPr/>
        <p:txBody>
          <a:bodyPr>
            <a:normAutofit/>
          </a:bodyPr>
          <a:lstStyle/>
          <a:p>
            <a:pPr marL="76200" indent="0">
              <a:buNone/>
            </a:pPr>
            <a:r>
              <a:rPr lang="en-US" altLang="en-US" sz="4000" dirty="0"/>
              <a:t>Online Chatbot based ticketing system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sym typeface="+mn-ea"/>
              </a:rPr>
              <a:t>Objectives</a:t>
            </a:r>
            <a:endParaRPr lang="en-US"/>
          </a:p>
        </p:txBody>
      </p:sp>
      <p:sp>
        <p:nvSpPr>
          <p:cNvPr id="3" name="Text Placeholder 2"/>
          <p:cNvSpPr>
            <a:spLocks noGrp="1"/>
          </p:cNvSpPr>
          <p:nvPr>
            <p:ph type="body" idx="1"/>
          </p:nvPr>
        </p:nvSpPr>
        <p:spPr/>
        <p:txBody>
          <a:bodyPr/>
          <a:lstStyle/>
          <a:p>
            <a:r>
              <a:rPr lang="en-US" altLang="en-US" sz="2000" dirty="0"/>
              <a:t>Develop a fully software-driven AI chatbot for ticket booking.</a:t>
            </a:r>
          </a:p>
          <a:p>
            <a:endParaRPr lang="en-US" altLang="en-US" sz="2000" dirty="0"/>
          </a:p>
          <a:p>
            <a:r>
              <a:rPr lang="en-US" altLang="en-US" sz="2000" dirty="0"/>
              <a:t>Enable real-time automated customer support with instant ticket generation.</a:t>
            </a:r>
          </a:p>
          <a:p>
            <a:endParaRPr lang="en-US" altLang="en-US" sz="2000" dirty="0"/>
          </a:p>
          <a:p>
            <a:r>
              <a:rPr lang="en-US" altLang="en-US" sz="2000" dirty="0"/>
              <a:t>Integrate secure online payment gateways within the chatbot.</a:t>
            </a:r>
          </a:p>
          <a:p>
            <a:endParaRPr lang="en-US" altLang="en-US" sz="2000" dirty="0"/>
          </a:p>
          <a:p>
            <a:r>
              <a:rPr lang="en-US" altLang="en-US" sz="2000" dirty="0"/>
              <a:t>Design a simple conversational UI accessible to all age groups.</a:t>
            </a:r>
          </a:p>
          <a:p>
            <a:endParaRPr lang="en-US" altLang="en-US" sz="2000" dirty="0"/>
          </a:p>
          <a:p>
            <a:r>
              <a:rPr lang="en-US" altLang="en-US" sz="2000" dirty="0"/>
              <a:t>Reduce manpower costs while improving user satisfaction.</a:t>
            </a:r>
          </a:p>
          <a:p>
            <a:endParaRPr lang="en-US" altLang="en-US" sz="2000" dirty="0"/>
          </a:p>
          <a:p>
            <a:r>
              <a:rPr lang="en-US" altLang="en-US" sz="2000" dirty="0"/>
              <a:t>Minimize operational costs by reducing dependency on human agents.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035" y="437198"/>
            <a:ext cx="10668000" cy="487500"/>
          </a:xfrm>
        </p:spPr>
        <p:txBody>
          <a:bodyPr/>
          <a:lstStyle/>
          <a:p>
            <a:r>
              <a:rPr lang="en-US" dirty="0" smtClean="0">
                <a:latin typeface="Cambria" panose="02040503050406030204" pitchFamily="18" charset="0"/>
                <a:ea typeface="Cambria" panose="02040503050406030204" pitchFamily="18" charset="0"/>
                <a:sym typeface="+mn-ea"/>
              </a:rPr>
              <a:t>Background and Related work for title Selection</a:t>
            </a:r>
            <a:r>
              <a:rPr lang="en-US" dirty="0" smtClean="0">
                <a:latin typeface="Cambria" panose="02040503050406030204" pitchFamily="18" charset="0"/>
                <a:ea typeface="Cambria" panose="02040503050406030204" pitchFamily="18" charset="0"/>
              </a:rPr>
              <a:t/>
            </a:r>
            <a:br>
              <a:rPr lang="en-US" dirty="0" smtClean="0">
                <a:latin typeface="Cambria" panose="02040503050406030204" pitchFamily="18" charset="0"/>
                <a:ea typeface="Cambria" panose="02040503050406030204" pitchFamily="18" charset="0"/>
              </a:rPr>
            </a:br>
            <a:endParaRPr lang="en-US"/>
          </a:p>
        </p:txBody>
      </p:sp>
      <p:sp>
        <p:nvSpPr>
          <p:cNvPr id="3" name="Text Placeholder 2"/>
          <p:cNvSpPr>
            <a:spLocks noGrp="1"/>
          </p:cNvSpPr>
          <p:nvPr>
            <p:ph type="body" idx="1"/>
          </p:nvPr>
        </p:nvSpPr>
        <p:spPr>
          <a:xfrm>
            <a:off x="245110" y="1143000"/>
            <a:ext cx="11235690" cy="4953000"/>
          </a:xfrm>
        </p:spPr>
        <p:txBody>
          <a:bodyPr>
            <a:normAutofit lnSpcReduction="10000"/>
          </a:bodyPr>
          <a:lstStyle/>
          <a:p>
            <a:pPr marL="76200" indent="0">
              <a:buNone/>
            </a:pPr>
            <a:r>
              <a:rPr lang="en-US" altLang="en-US" sz="2000" dirty="0"/>
              <a:t>Visitors to museums often face several significant challenges due to manual ticket booking systems. One prominent issue is the inefficiency and time consumption associated with the process. Long queues are common, especially during peak hours, weekends, or special exhibitions, leading to frustration and impatience among visitors. Besides the wait times, the manual system is prone to errors, such as incorrect ticket issuance, double bookings, or lost records, which can cause further delays and inconvenience. Overall, these challenges associated with manual ticket booking systems significantly detract from the visitor experience, reducing satisfaction and potentially impacting the museum's reputation and visitor numbers.</a:t>
            </a:r>
          </a:p>
          <a:p>
            <a:pPr marL="76200" indent="0">
              <a:buNone/>
            </a:pPr>
            <a:endParaRPr lang="en-US" altLang="en-US" sz="2000" dirty="0"/>
          </a:p>
          <a:p>
            <a:pPr marL="76200" indent="0">
              <a:buNone/>
            </a:pPr>
            <a:r>
              <a:rPr lang="en-US" altLang="en-US" sz="2000" dirty="0" err="1"/>
              <a:t>Chatbots</a:t>
            </a:r>
            <a:r>
              <a:rPr lang="en-US" altLang="en-US" sz="2000" dirty="0"/>
              <a:t> in customer service, such as airline assistants, IRCTC’s </a:t>
            </a:r>
            <a:r>
              <a:rPr lang="en-US" altLang="en-US" sz="2000" dirty="0" err="1"/>
              <a:t>AskDISHA</a:t>
            </a:r>
            <a:r>
              <a:rPr lang="en-US" altLang="en-US" sz="2000" dirty="0"/>
              <a:t>, and </a:t>
            </a:r>
            <a:r>
              <a:rPr lang="en-US" altLang="en-US" sz="2000" dirty="0" err="1"/>
              <a:t>BookMyShow’s</a:t>
            </a:r>
            <a:r>
              <a:rPr lang="en-US" altLang="en-US" sz="2000" dirty="0"/>
              <a:t> </a:t>
            </a:r>
            <a:r>
              <a:rPr lang="en-US" altLang="en-US" sz="2000" dirty="0" err="1"/>
              <a:t>WhatsApp</a:t>
            </a:r>
            <a:r>
              <a:rPr lang="en-US" altLang="en-US" sz="2000" dirty="0"/>
              <a:t> bot, provide 24/7 interaction and can handle multiple users simultaneously. However, most of these solutions do not combine query handling, booking, and payment into one streamlined conversation flow. This creates an opportunity for a unified, AI-powered chatbot platform that can handle the entire booking process end-to-end, improving user experience and operational efficiency.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spcBef>
                <a:spcPts val="0"/>
              </a:spcBef>
              <a:spcAft>
                <a:spcPts val="0"/>
              </a:spcAft>
              <a:buClr>
                <a:schemeClr val="dk1"/>
              </a:buClr>
              <a:buSzPct val="100000"/>
              <a:buNone/>
            </a:pPr>
            <a:r>
              <a:rPr lang="en-US" altLang="en-US" sz="1800" b="1" dirty="0">
                <a:latin typeface="Cambria" panose="02040503050406030204" pitchFamily="18" charset="0"/>
                <a:ea typeface="Cambria" panose="02040503050406030204" pitchFamily="18" charset="0"/>
              </a:rPr>
              <a:t>Current Challenges:</a:t>
            </a:r>
            <a:endParaRPr lang="en-US" altLang="en-US" sz="1800" dirty="0">
              <a:latin typeface="Cambria" panose="02040503050406030204" pitchFamily="18" charset="0"/>
              <a:ea typeface="Cambria" panose="02040503050406030204" pitchFamily="18" charset="0"/>
            </a:endParaRPr>
          </a:p>
          <a:p>
            <a:pPr marL="438150" lvl="0" indent="-285750" algn="just" rtl="0">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rPr>
              <a:t>Manual systems: time-consuming, error-prone, and restricted by working hours.</a:t>
            </a:r>
          </a:p>
          <a:p>
            <a:pPr marL="438150" lvl="0" indent="-285750" algn="just" rtl="0">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rPr>
              <a:t>Online systems: multiple navigation steps, lack of integrated real-time assistance.</a:t>
            </a:r>
          </a:p>
          <a:p>
            <a:pPr marL="438150" lvl="0" indent="-285750" algn="just" rtl="0">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rPr>
              <a:t>Chatbots: limited functionality, usually focused on queries, not complete booking flow.</a:t>
            </a:r>
          </a:p>
          <a:p>
            <a:pPr marL="342900" lvl="0" indent="-190500" algn="just" rtl="0">
              <a:spcBef>
                <a:spcPts val="0"/>
              </a:spcBef>
              <a:spcAft>
                <a:spcPts val="0"/>
              </a:spcAft>
              <a:buClr>
                <a:schemeClr val="dk1"/>
              </a:buClr>
              <a:buSzPct val="100000"/>
              <a:buNone/>
            </a:pPr>
            <a:endParaRPr lang="en-US" alt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sz="1800" b="1" dirty="0">
                <a:latin typeface="Cambria" panose="02040503050406030204" pitchFamily="18" charset="0"/>
                <a:ea typeface="Cambria" panose="02040503050406030204" pitchFamily="18" charset="0"/>
              </a:rPr>
              <a:t>User Needs:</a:t>
            </a:r>
            <a:endParaRPr lang="en-US" altLang="en-US" sz="1800" dirty="0">
              <a:latin typeface="Cambria" panose="02040503050406030204" pitchFamily="18" charset="0"/>
              <a:ea typeface="Cambria" panose="02040503050406030204" pitchFamily="18" charset="0"/>
            </a:endParaRPr>
          </a:p>
          <a:p>
            <a:pPr marL="438150" lvl="0" indent="-285750" algn="just" rtl="0">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rPr>
              <a:t>Quick and easy booking experience.</a:t>
            </a:r>
          </a:p>
          <a:p>
            <a:pPr marL="438150" lvl="0" indent="-285750" algn="just" rtl="0">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rPr>
              <a:t>24/7 availability without human intervention.</a:t>
            </a:r>
          </a:p>
          <a:p>
            <a:pPr marL="438150" lvl="0" indent="-285750" algn="just" rtl="0">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rPr>
              <a:t>Secure payment processing in the same interface.</a:t>
            </a:r>
          </a:p>
          <a:p>
            <a:pPr marL="342900" lvl="0" indent="-190500" algn="just" rtl="0">
              <a:spcBef>
                <a:spcPts val="0"/>
              </a:spcBef>
              <a:spcAft>
                <a:spcPts val="0"/>
              </a:spcAft>
              <a:buClr>
                <a:schemeClr val="dk1"/>
              </a:buClr>
              <a:buSzPct val="100000"/>
              <a:buNone/>
            </a:pPr>
            <a:endParaRPr lang="en-US" alt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altLang="en-US" sz="1800" b="1" dirty="0">
                <a:latin typeface="Cambria" panose="02040503050406030204" pitchFamily="18" charset="0"/>
                <a:ea typeface="Cambria" panose="02040503050406030204" pitchFamily="18" charset="0"/>
              </a:rPr>
              <a:t>Proposed Solution Benefits:</a:t>
            </a:r>
            <a:endParaRPr lang="en-US" altLang="en-US" sz="1800" dirty="0">
              <a:latin typeface="Cambria" panose="02040503050406030204" pitchFamily="18" charset="0"/>
              <a:ea typeface="Cambria" panose="02040503050406030204" pitchFamily="18" charset="0"/>
            </a:endParaRPr>
          </a:p>
          <a:p>
            <a:pPr marL="438150" lvl="0" indent="-285750" algn="just" rtl="0">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rPr>
              <a:t>Unified booking + payment + support in a single chat flow.</a:t>
            </a:r>
          </a:p>
          <a:p>
            <a:pPr marL="438150" lvl="0" indent="-285750" algn="just" rtl="0">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rPr>
              <a:t>Works on web and mobile platforms with no hardware requirement.</a:t>
            </a:r>
          </a:p>
          <a:p>
            <a:pPr marL="438150" lvl="0" indent="-285750" algn="just" rtl="0">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rPr>
              <a:t>Scalable, cost-effective, and user-friendly.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smtClean="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smtClean="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rPr>
              <a:t>https://github.com/nehagogula730-gif/Online-chatbot-based-ticketing-system.git</a:t>
            </a: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Innovation / Novel Contributions</a:t>
            </a:r>
            <a:endParaRPr lang="en-US"/>
          </a:p>
        </p:txBody>
      </p:sp>
      <p:sp>
        <p:nvSpPr>
          <p:cNvPr id="3" name="Text Placeholder 2"/>
          <p:cNvSpPr>
            <a:spLocks noGrp="1"/>
          </p:cNvSpPr>
          <p:nvPr>
            <p:ph type="body" idx="1"/>
          </p:nvPr>
        </p:nvSpPr>
        <p:spPr>
          <a:xfrm>
            <a:off x="292735" y="1143001"/>
            <a:ext cx="10668000" cy="4953000"/>
          </a:xfrm>
        </p:spPr>
        <p:txBody>
          <a:bodyPr>
            <a:normAutofit fontScale="87500" lnSpcReduction="20000"/>
          </a:bodyPr>
          <a:lstStyle/>
          <a:p>
            <a:r>
              <a:rPr lang="en-US" altLang="en-US"/>
              <a:t>Unified Platform: Combines booking, payment, and support into one conversation.</a:t>
            </a:r>
          </a:p>
          <a:p>
            <a:endParaRPr lang="en-US" altLang="en-US"/>
          </a:p>
          <a:p>
            <a:r>
              <a:rPr lang="en-US" altLang="en-US"/>
              <a:t>Software-Only Solution: No hardware dependency, making it cost-effective.</a:t>
            </a:r>
          </a:p>
          <a:p>
            <a:endParaRPr lang="en-US" altLang="en-US"/>
          </a:p>
          <a:p>
            <a:r>
              <a:rPr lang="en-US" altLang="en-US"/>
              <a:t>Interactive Guided Flow: Step-by-step booking to reduce errors.</a:t>
            </a:r>
          </a:p>
          <a:p>
            <a:endParaRPr lang="en-US" altLang="en-US"/>
          </a:p>
          <a:p>
            <a:r>
              <a:rPr lang="en-US" altLang="en-US"/>
              <a:t>Real-Time Processing: Instant ticket generation and payment confirmation.</a:t>
            </a:r>
          </a:p>
          <a:p>
            <a:endParaRPr lang="en-US" altLang="en-US"/>
          </a:p>
          <a:p>
            <a:r>
              <a:rPr lang="en-US" altLang="en-US"/>
              <a:t>Cross-Domain Adaptability: Usable for events, movies, transport, museums, etc.</a:t>
            </a:r>
          </a:p>
          <a:p>
            <a:endParaRPr lang="en-US" altLang="en-US"/>
          </a:p>
          <a:p>
            <a:r>
              <a:rPr lang="en-US" altLang="en-US"/>
              <a:t>User-Centric Design: Simple menu-based UI suitable for all age groups.</a:t>
            </a:r>
          </a:p>
          <a:p>
            <a:endParaRPr lang="en-US" altLang="en-US"/>
          </a:p>
          <a:p>
            <a:r>
              <a:rPr lang="en-US" altLang="en-US"/>
              <a:t>Future-Ready: Expandable with voice commands, multilingual support, and NLP.</a:t>
            </a:r>
          </a:p>
          <a:p>
            <a:endParaRPr lang="en-US" altLang="en-US"/>
          </a:p>
          <a:p>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967</Words>
  <Application>Microsoft Office PowerPoint</Application>
  <PresentationFormat>Widescreen</PresentationFormat>
  <Paragraphs>136</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Bookman Old Style</vt:lpstr>
      <vt:lpstr>Cambria</vt:lpstr>
      <vt:lpstr>Verdana</vt:lpstr>
      <vt:lpstr>Wingdings</vt:lpstr>
      <vt:lpstr>Bioinformatics</vt:lpstr>
      <vt:lpstr>PSCS_481_ Online chatbot based ticketing system</vt:lpstr>
      <vt:lpstr>Problem Statement Number: </vt:lpstr>
      <vt:lpstr>Content</vt:lpstr>
      <vt:lpstr>Problem Statement</vt:lpstr>
      <vt:lpstr>Objectives</vt:lpstr>
      <vt:lpstr>Background and Related work for title Selection </vt:lpstr>
      <vt:lpstr>Analysis of Problem Statement</vt:lpstr>
      <vt:lpstr>Github Link</vt:lpstr>
      <vt:lpstr>Innovation / Novel Contributions</vt:lpstr>
      <vt:lpstr>Timeline of the Project (Gantt Chart)</vt:lpstr>
      <vt:lpstr>References (IEEE Paper format)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Microsoft account</cp:lastModifiedBy>
  <cp:revision>47</cp:revision>
  <dcterms:created xsi:type="dcterms:W3CDTF">2025-08-11T14:02:54Z</dcterms:created>
  <dcterms:modified xsi:type="dcterms:W3CDTF">2025-08-12T17:40:58Z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0764110E48A349B5B18D485DCCFB4E9D_12</vt:lpwstr>
  </property>
  <property fmtid="{D5CDD505-2E9C-101B-9397-08002B2CF9AE}" pid="3" name="KSOProductBuildVer">
    <vt:lpwstr>1033-12.2.0.22222</vt:lpwstr>
  </property>
</Properties>
</file>