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Lst>
  <p:sldSz cx="18288000" cy="10287000"/>
  <p:notesSz cx="6858000" cy="9144000"/>
  <p:embeddedFontLst>
    <p:embeddedFont>
      <p:font typeface="Aileron Regular" charset="1" panose="00000500000000000000"/>
      <p:regular r:id="rId6"/>
      <p:bold r:id="rId7"/>
      <p:italic r:id="rId8"/>
      <p:boldItalic r:id="rId9"/>
    </p:embeddedFont>
    <p:embeddedFont>
      <p:font typeface="Anonymous Pro" charset="1" panose="02060609030202000504"/>
      <p:regular r:id="rId10"/>
      <p:bold r:id="rId11"/>
      <p:italic r:id="rId12"/>
      <p:boldItalic r:id="rId13"/>
    </p:embeddedFont>
    <p:embeddedFont>
      <p:font typeface="Arimo" charset="1" panose="020B0604020202020204"/>
      <p:regular r:id="rId14"/>
      <p:bold r:id="rId15"/>
      <p:italic r:id="rId16"/>
      <p:boldItalic r:id="rId17"/>
    </p:embeddedFont>
    <p:embeddedFont>
      <p:font typeface="Aileron Heavy" charset="1" panose="00000A00000000000000"/>
      <p:regular r:id="rId18"/>
      <p:bold r:id="rId19"/>
      <p:italic r:id="rId20"/>
      <p:boldItalic r:id="rId21"/>
    </p:embeddedFont>
    <p:embeddedFont>
      <p:font typeface="Assistant Regular" charset="1" panose="00000500000000000000"/>
      <p:regular r:id="rId22"/>
      <p:bold r:id="rId23"/>
    </p:embeddedFont>
    <p:embeddedFont>
      <p:font typeface="Assistant Bold" charset="1" panose="00000800000000000000"/>
      <p:regular r:id="rId24"/>
      <p:bold r:id="rId25"/>
    </p:embeddedFont>
    <p:embeddedFont>
      <p:font typeface="Cormorant Garamond Bold" charset="1" panose="00000800000000000000"/>
      <p:regular r:id="rId26"/>
      <p:italic r:id="rId27"/>
    </p:embeddedFont>
    <p:embeddedFont>
      <p:font typeface="Amiko" charset="1" panose="0000050000000000000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C2120"/>
        </a:solidFill>
      </p:bgPr>
    </p:bg>
    <p:spTree>
      <p:nvGrpSpPr>
        <p:cNvPr id="1" name=""/>
        <p:cNvGrpSpPr/>
        <p:nvPr/>
      </p:nvGrpSpPr>
      <p:grpSpPr>
        <a:xfrm>
          <a:off x="0" y="0"/>
          <a:ext cx="0" cy="0"/>
          <a:chOff x="0" y="0"/>
          <a:chExt cx="0" cy="0"/>
        </a:xfrm>
      </p:grpSpPr>
      <p:grpSp>
        <p:nvGrpSpPr>
          <p:cNvPr name="Group 2" id="2"/>
          <p:cNvGrpSpPr/>
          <p:nvPr/>
        </p:nvGrpSpPr>
        <p:grpSpPr>
          <a:xfrm rot="0">
            <a:off x="5768623" y="2036277"/>
            <a:ext cx="11490677" cy="4921863"/>
            <a:chOff x="0" y="0"/>
            <a:chExt cx="11887135" cy="5091680"/>
          </a:xfrm>
        </p:grpSpPr>
        <p:sp>
          <p:nvSpPr>
            <p:cNvPr name="Freeform 3" id="3"/>
            <p:cNvSpPr/>
            <p:nvPr/>
          </p:nvSpPr>
          <p:spPr>
            <a:xfrm>
              <a:off x="0" y="0"/>
              <a:ext cx="11887136" cy="5091680"/>
            </a:xfrm>
            <a:custGeom>
              <a:avLst/>
              <a:gdLst/>
              <a:ahLst/>
              <a:cxnLst/>
              <a:rect r="r" b="b" t="t" l="l"/>
              <a:pathLst>
                <a:path h="5091680" w="11887136">
                  <a:moveTo>
                    <a:pt x="0" y="0"/>
                  </a:moveTo>
                  <a:lnTo>
                    <a:pt x="0" y="5091680"/>
                  </a:lnTo>
                  <a:lnTo>
                    <a:pt x="11887136" y="5091680"/>
                  </a:lnTo>
                  <a:lnTo>
                    <a:pt x="11887136" y="0"/>
                  </a:lnTo>
                  <a:lnTo>
                    <a:pt x="0" y="0"/>
                  </a:lnTo>
                  <a:close/>
                  <a:moveTo>
                    <a:pt x="11826175" y="5030720"/>
                  </a:moveTo>
                  <a:lnTo>
                    <a:pt x="59690" y="5030720"/>
                  </a:lnTo>
                  <a:lnTo>
                    <a:pt x="59690" y="59690"/>
                  </a:lnTo>
                  <a:lnTo>
                    <a:pt x="11826175" y="59690"/>
                  </a:lnTo>
                  <a:lnTo>
                    <a:pt x="11826175" y="5030720"/>
                  </a:lnTo>
                  <a:close/>
                </a:path>
              </a:pathLst>
            </a:custGeom>
            <a:solidFill>
              <a:srgbClr val="F2EFEB"/>
            </a:solidFill>
          </p:spPr>
        </p:sp>
      </p:grpSp>
      <p:sp>
        <p:nvSpPr>
          <p:cNvPr name="AutoShape 4" id="4"/>
          <p:cNvSpPr/>
          <p:nvPr/>
        </p:nvSpPr>
        <p:spPr>
          <a:xfrm rot="0">
            <a:off x="-506336" y="3698476"/>
            <a:ext cx="7911112" cy="1597465"/>
          </a:xfrm>
          <a:prstGeom prst="rect">
            <a:avLst/>
          </a:prstGeom>
          <a:solidFill>
            <a:srgbClr val="F2EFEB"/>
          </a:solidFill>
        </p:spPr>
      </p:sp>
      <p:sp>
        <p:nvSpPr>
          <p:cNvPr name="TextBox 5" id="5"/>
          <p:cNvSpPr txBox="true"/>
          <p:nvPr/>
        </p:nvSpPr>
        <p:spPr>
          <a:xfrm rot="0">
            <a:off x="8394038" y="3116084"/>
            <a:ext cx="7705726" cy="2752725"/>
          </a:xfrm>
          <a:prstGeom prst="rect">
            <a:avLst/>
          </a:prstGeom>
        </p:spPr>
        <p:txBody>
          <a:bodyPr anchor="t" rtlCol="false" tIns="0" lIns="0" bIns="0" rIns="0">
            <a:spAutoFit/>
          </a:bodyPr>
          <a:lstStyle/>
          <a:p>
            <a:pPr>
              <a:lnSpc>
                <a:spcPts val="10800"/>
              </a:lnSpc>
            </a:pPr>
            <a:r>
              <a:rPr lang="en-US" b="true" sz="9000" i="false">
                <a:solidFill>
                  <a:srgbClr val="F2EFEB"/>
                </a:solidFill>
                <a:latin typeface="Amiko"/>
              </a:rPr>
              <a:t>SENTIMENT ANALYSIS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423578" y="1028700"/>
            <a:ext cx="6489725" cy="8173433"/>
            <a:chOff x="0" y="0"/>
            <a:chExt cx="6713637" cy="8455437"/>
          </a:xfrm>
        </p:grpSpPr>
        <p:sp>
          <p:nvSpPr>
            <p:cNvPr name="Freeform 3" id="3"/>
            <p:cNvSpPr/>
            <p:nvPr/>
          </p:nvSpPr>
          <p:spPr>
            <a:xfrm>
              <a:off x="0" y="0"/>
              <a:ext cx="6713637" cy="8455437"/>
            </a:xfrm>
            <a:custGeom>
              <a:avLst/>
              <a:gdLst/>
              <a:ahLst/>
              <a:cxnLst/>
              <a:rect r="r" b="b" t="t" l="l"/>
              <a:pathLst>
                <a:path h="8455437" w="6713637">
                  <a:moveTo>
                    <a:pt x="0" y="0"/>
                  </a:moveTo>
                  <a:lnTo>
                    <a:pt x="0" y="8455437"/>
                  </a:lnTo>
                  <a:lnTo>
                    <a:pt x="6713637" y="8455437"/>
                  </a:lnTo>
                  <a:lnTo>
                    <a:pt x="6713637" y="0"/>
                  </a:lnTo>
                  <a:lnTo>
                    <a:pt x="0" y="0"/>
                  </a:lnTo>
                  <a:close/>
                  <a:moveTo>
                    <a:pt x="6652677" y="8394478"/>
                  </a:moveTo>
                  <a:lnTo>
                    <a:pt x="59690" y="8394478"/>
                  </a:lnTo>
                  <a:lnTo>
                    <a:pt x="59690" y="59690"/>
                  </a:lnTo>
                  <a:lnTo>
                    <a:pt x="6652677" y="59690"/>
                  </a:lnTo>
                  <a:lnTo>
                    <a:pt x="6652677" y="8394478"/>
                  </a:lnTo>
                  <a:close/>
                </a:path>
              </a:pathLst>
            </a:custGeom>
            <a:solidFill>
              <a:srgbClr val="1C2120"/>
            </a:solidFill>
          </p:spPr>
        </p:sp>
      </p:grpSp>
      <p:sp>
        <p:nvSpPr>
          <p:cNvPr name="TextBox 4" id="4"/>
          <p:cNvSpPr txBox="true"/>
          <p:nvPr/>
        </p:nvSpPr>
        <p:spPr>
          <a:xfrm rot="0">
            <a:off x="1028700" y="1290378"/>
            <a:ext cx="4942033" cy="1050925"/>
          </a:xfrm>
          <a:prstGeom prst="rect">
            <a:avLst/>
          </a:prstGeom>
        </p:spPr>
        <p:txBody>
          <a:bodyPr anchor="t" rtlCol="false" tIns="0" lIns="0" bIns="0" rIns="0">
            <a:spAutoFit/>
          </a:bodyPr>
          <a:lstStyle/>
          <a:p>
            <a:pPr>
              <a:lnSpc>
                <a:spcPts val="8450"/>
              </a:lnSpc>
            </a:pPr>
            <a:r>
              <a:rPr lang="en-US" b="false" sz="6500" i="false" spc="65">
                <a:solidFill>
                  <a:srgbClr val="1C2120"/>
                </a:solidFill>
                <a:latin typeface="Aileron Heavy"/>
              </a:rPr>
              <a:t>DRAWBACK</a:t>
            </a:r>
          </a:p>
        </p:txBody>
      </p:sp>
      <p:sp>
        <p:nvSpPr>
          <p:cNvPr name="TextBox 5" id="5"/>
          <p:cNvSpPr txBox="true"/>
          <p:nvPr/>
        </p:nvSpPr>
        <p:spPr>
          <a:xfrm rot="0">
            <a:off x="1194167" y="2525660"/>
            <a:ext cx="4948547" cy="6267450"/>
          </a:xfrm>
          <a:prstGeom prst="rect">
            <a:avLst/>
          </a:prstGeom>
        </p:spPr>
        <p:txBody>
          <a:bodyPr anchor="t" rtlCol="false" tIns="0" lIns="0" bIns="0" rIns="0">
            <a:spAutoFit/>
          </a:bodyPr>
          <a:lstStyle/>
          <a:p>
            <a:pPr>
              <a:lnSpc>
                <a:spcPts val="4500"/>
              </a:lnSpc>
            </a:pPr>
            <a:r>
              <a:rPr lang="en-US" b="false" sz="3000" i="false" spc="30">
                <a:solidFill>
                  <a:srgbClr val="1C2120"/>
                </a:solidFill>
                <a:latin typeface="Aileron Regular"/>
              </a:rPr>
              <a:t>The first disadvantage is that the Naive Bayes classifier makes a very strong assumption on the shape of your data distribution, i.e. any two features are independent given the output class. Due to this, the result can be (potentially) very bad - hence, a “naive” classifier</a:t>
            </a:r>
          </a:p>
        </p:txBody>
      </p:sp>
      <p:pic>
        <p:nvPicPr>
          <p:cNvPr name="Picture 6" id="6"/>
          <p:cNvPicPr>
            <a:picLocks noChangeAspect="true"/>
          </p:cNvPicPr>
          <p:nvPr/>
        </p:nvPicPr>
        <p:blipFill>
          <a:blip r:embed="rId2"/>
          <a:srcRect l="0" t="0" r="0" b="0"/>
          <a:stretch>
            <a:fillRect/>
          </a:stretch>
        </p:blipFill>
        <p:spPr>
          <a:xfrm flipH="false" flipV="false" rot="0">
            <a:off x="7142545" y="1563626"/>
            <a:ext cx="11145455" cy="7229484"/>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489725" cy="8173433"/>
            <a:chOff x="0" y="0"/>
            <a:chExt cx="6713637" cy="8455437"/>
          </a:xfrm>
        </p:grpSpPr>
        <p:sp>
          <p:nvSpPr>
            <p:cNvPr name="Freeform 3" id="3"/>
            <p:cNvSpPr/>
            <p:nvPr/>
          </p:nvSpPr>
          <p:spPr>
            <a:xfrm>
              <a:off x="0" y="0"/>
              <a:ext cx="6713637" cy="8455437"/>
            </a:xfrm>
            <a:custGeom>
              <a:avLst/>
              <a:gdLst/>
              <a:ahLst/>
              <a:cxnLst/>
              <a:rect r="r" b="b" t="t" l="l"/>
              <a:pathLst>
                <a:path h="8455437" w="6713637">
                  <a:moveTo>
                    <a:pt x="0" y="0"/>
                  </a:moveTo>
                  <a:lnTo>
                    <a:pt x="0" y="8455437"/>
                  </a:lnTo>
                  <a:lnTo>
                    <a:pt x="6713637" y="8455437"/>
                  </a:lnTo>
                  <a:lnTo>
                    <a:pt x="6713637" y="0"/>
                  </a:lnTo>
                  <a:lnTo>
                    <a:pt x="0" y="0"/>
                  </a:lnTo>
                  <a:close/>
                  <a:moveTo>
                    <a:pt x="6652677" y="8394478"/>
                  </a:moveTo>
                  <a:lnTo>
                    <a:pt x="59690" y="8394478"/>
                  </a:lnTo>
                  <a:lnTo>
                    <a:pt x="59690" y="59690"/>
                  </a:lnTo>
                  <a:lnTo>
                    <a:pt x="6652677" y="59690"/>
                  </a:lnTo>
                  <a:lnTo>
                    <a:pt x="6652677" y="8394478"/>
                  </a:lnTo>
                  <a:close/>
                </a:path>
              </a:pathLst>
            </a:custGeom>
            <a:solidFill>
              <a:srgbClr val="1C2120"/>
            </a:solidFill>
          </p:spPr>
        </p:sp>
      </p:grpSp>
      <p:sp>
        <p:nvSpPr>
          <p:cNvPr name="TextBox 4" id="4"/>
          <p:cNvSpPr txBox="true"/>
          <p:nvPr/>
        </p:nvSpPr>
        <p:spPr>
          <a:xfrm rot="0">
            <a:off x="1619014" y="2921414"/>
            <a:ext cx="4942033" cy="3184525"/>
          </a:xfrm>
          <a:prstGeom prst="rect">
            <a:avLst/>
          </a:prstGeom>
        </p:spPr>
        <p:txBody>
          <a:bodyPr anchor="t" rtlCol="false" tIns="0" lIns="0" bIns="0" rIns="0">
            <a:spAutoFit/>
          </a:bodyPr>
          <a:lstStyle/>
          <a:p>
            <a:pPr>
              <a:lnSpc>
                <a:spcPts val="8450"/>
              </a:lnSpc>
            </a:pPr>
            <a:r>
              <a:rPr lang="en-US" b="false" sz="6500" i="false" spc="65">
                <a:solidFill>
                  <a:srgbClr val="1C2120"/>
                </a:solidFill>
                <a:latin typeface="Aileron Heavy"/>
              </a:rPr>
              <a:t>SUPPORT VECTOR MACHINE </a:t>
            </a:r>
          </a:p>
        </p:txBody>
      </p:sp>
      <p:sp>
        <p:nvSpPr>
          <p:cNvPr name="TextBox 5" id="5"/>
          <p:cNvSpPr txBox="true"/>
          <p:nvPr/>
        </p:nvSpPr>
        <p:spPr>
          <a:xfrm rot="0">
            <a:off x="8264950" y="2136289"/>
            <a:ext cx="8994350" cy="6400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mo"/>
              </a:rPr>
              <a:t>To build a deep-learning model for sentiment analysis, we first have to represent our sentences in a vector space. We represent our sentences with vectors that take into account both the words that appear and the semantic structure. A first way to do this is to represent every word with an n-feature vector, and to represent our sentence with a n*length matrix. We represent every word by an index vector. And we integrate in our deep learning model a hidden layer of linear neurons that transforms these big vectors into much smaller ones.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sp>
        <p:nvSpPr>
          <p:cNvPr name="TextBox 2" id="2"/>
          <p:cNvSpPr txBox="true"/>
          <p:nvPr/>
        </p:nvSpPr>
        <p:spPr>
          <a:xfrm rot="0">
            <a:off x="700926" y="411455"/>
            <a:ext cx="16230600" cy="3733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mo"/>
              </a:rPr>
              <a:t>We take these smaller vectors as an input of a convolutional neural network. We train the model as a whole, so that the word vectors we use are trained to fit the sentiment information of the words, i.e. so that the features we get capture enough information on the words to predict the sentiment of the sentence.  We will take the features of this word vector as parameters of our model and optimise them using a gradient descent. Doing that, we will have for every sentence a set of features that represent the structure of the sentence. These features capture most of the useful information on how the words follow each other.</a:t>
            </a:r>
          </a:p>
        </p:txBody>
      </p:sp>
      <p:pic>
        <p:nvPicPr>
          <p:cNvPr name="Picture 3" id="3"/>
          <p:cNvPicPr>
            <a:picLocks noChangeAspect="true"/>
          </p:cNvPicPr>
          <p:nvPr/>
        </p:nvPicPr>
        <p:blipFill>
          <a:blip r:embed="rId2"/>
          <a:srcRect l="0" t="0" r="0" b="0"/>
          <a:stretch>
            <a:fillRect/>
          </a:stretch>
        </p:blipFill>
        <p:spPr>
          <a:xfrm flipH="false" flipV="false" rot="0">
            <a:off x="3518280" y="4621366"/>
            <a:ext cx="11251440" cy="5274112"/>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489725" cy="8173433"/>
            <a:chOff x="0" y="0"/>
            <a:chExt cx="6713637" cy="8455437"/>
          </a:xfrm>
        </p:grpSpPr>
        <p:sp>
          <p:nvSpPr>
            <p:cNvPr name="Freeform 3" id="3"/>
            <p:cNvSpPr/>
            <p:nvPr/>
          </p:nvSpPr>
          <p:spPr>
            <a:xfrm>
              <a:off x="0" y="0"/>
              <a:ext cx="6713637" cy="8455437"/>
            </a:xfrm>
            <a:custGeom>
              <a:avLst/>
              <a:gdLst/>
              <a:ahLst/>
              <a:cxnLst/>
              <a:rect r="r" b="b" t="t" l="l"/>
              <a:pathLst>
                <a:path h="8455437" w="6713637">
                  <a:moveTo>
                    <a:pt x="0" y="0"/>
                  </a:moveTo>
                  <a:lnTo>
                    <a:pt x="0" y="8455437"/>
                  </a:lnTo>
                  <a:lnTo>
                    <a:pt x="6713637" y="8455437"/>
                  </a:lnTo>
                  <a:lnTo>
                    <a:pt x="6713637" y="0"/>
                  </a:lnTo>
                  <a:lnTo>
                    <a:pt x="0" y="0"/>
                  </a:lnTo>
                  <a:close/>
                  <a:moveTo>
                    <a:pt x="6652677" y="8394478"/>
                  </a:moveTo>
                  <a:lnTo>
                    <a:pt x="59690" y="8394478"/>
                  </a:lnTo>
                  <a:lnTo>
                    <a:pt x="59690" y="59690"/>
                  </a:lnTo>
                  <a:lnTo>
                    <a:pt x="6652677" y="59690"/>
                  </a:lnTo>
                  <a:lnTo>
                    <a:pt x="6652677" y="8394478"/>
                  </a:lnTo>
                  <a:close/>
                </a:path>
              </a:pathLst>
            </a:custGeom>
            <a:solidFill>
              <a:srgbClr val="1C2120"/>
            </a:solidFill>
          </p:spPr>
        </p:sp>
      </p:grpSp>
      <p:sp>
        <p:nvSpPr>
          <p:cNvPr name="TextBox 4" id="4"/>
          <p:cNvSpPr txBox="true"/>
          <p:nvPr/>
        </p:nvSpPr>
        <p:spPr>
          <a:xfrm rot="0">
            <a:off x="1669441" y="2803183"/>
            <a:ext cx="4942033" cy="1050925"/>
          </a:xfrm>
          <a:prstGeom prst="rect">
            <a:avLst/>
          </a:prstGeom>
        </p:spPr>
        <p:txBody>
          <a:bodyPr anchor="t" rtlCol="false" tIns="0" lIns="0" bIns="0" rIns="0">
            <a:spAutoFit/>
          </a:bodyPr>
          <a:lstStyle/>
          <a:p>
            <a:pPr>
              <a:lnSpc>
                <a:spcPts val="8450"/>
              </a:lnSpc>
            </a:pPr>
            <a:r>
              <a:rPr lang="en-US" b="false" sz="6500" i="false" spc="65">
                <a:solidFill>
                  <a:srgbClr val="1C2120"/>
                </a:solidFill>
                <a:latin typeface="Aileron Heavy"/>
              </a:rPr>
              <a:t>RESULTS</a:t>
            </a:r>
          </a:p>
        </p:txBody>
      </p:sp>
      <p:sp>
        <p:nvSpPr>
          <p:cNvPr name="TextBox 5" id="5"/>
          <p:cNvSpPr txBox="true"/>
          <p:nvPr/>
        </p:nvSpPr>
        <p:spPr>
          <a:xfrm rot="5400000">
            <a:off x="12786864" y="4852035"/>
            <a:ext cx="7173305" cy="582930"/>
          </a:xfrm>
          <a:prstGeom prst="rect">
            <a:avLst/>
          </a:prstGeom>
        </p:spPr>
        <p:txBody>
          <a:bodyPr anchor="t" rtlCol="false" tIns="0" lIns="0" bIns="0" rIns="0">
            <a:spAutoFit/>
          </a:bodyPr>
          <a:lstStyle/>
          <a:p>
            <a:pPr algn="ctr">
              <a:lnSpc>
                <a:spcPts val="4680"/>
              </a:lnSpc>
            </a:pPr>
            <a:r>
              <a:rPr lang="en-US" b="true" sz="3600" i="false" spc="107">
                <a:solidFill>
                  <a:srgbClr val="F2EFEB"/>
                </a:solidFill>
                <a:latin typeface="Aileron Regular"/>
              </a:rPr>
              <a:t>Who we are </a:t>
            </a:r>
          </a:p>
        </p:txBody>
      </p:sp>
      <p:sp>
        <p:nvSpPr>
          <p:cNvPr name="TextBox 6" id="6"/>
          <p:cNvSpPr txBox="true"/>
          <p:nvPr/>
        </p:nvSpPr>
        <p:spPr>
          <a:xfrm rot="0">
            <a:off x="1215617" y="4114460"/>
            <a:ext cx="5849680" cy="3981883"/>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Arimo"/>
              </a:rPr>
              <a:t>This process is far more accurate with an accuracy of around 82.34% and it can get better with more data sets trained and exposed. this is the best wasy to analyse sentiments.</a:t>
            </a:r>
          </a:p>
        </p:txBody>
      </p:sp>
      <p:pic>
        <p:nvPicPr>
          <p:cNvPr name="Picture 7" id="7"/>
          <p:cNvPicPr>
            <a:picLocks noChangeAspect="true"/>
          </p:cNvPicPr>
          <p:nvPr/>
        </p:nvPicPr>
        <p:blipFill>
          <a:blip r:embed="rId2"/>
          <a:srcRect l="0" t="0" r="0" b="0"/>
          <a:stretch>
            <a:fillRect/>
          </a:stretch>
        </p:blipFill>
        <p:spPr>
          <a:xfrm flipH="false" flipV="false" rot="0">
            <a:off x="8161840" y="3275324"/>
            <a:ext cx="9850639" cy="4821019"/>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212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0635773" cy="8192448"/>
            <a:chOff x="0" y="0"/>
            <a:chExt cx="11002734" cy="8475108"/>
          </a:xfrm>
        </p:grpSpPr>
        <p:sp>
          <p:nvSpPr>
            <p:cNvPr name="Freeform 3" id="3"/>
            <p:cNvSpPr/>
            <p:nvPr/>
          </p:nvSpPr>
          <p:spPr>
            <a:xfrm>
              <a:off x="0" y="0"/>
              <a:ext cx="11002734" cy="8475108"/>
            </a:xfrm>
            <a:custGeom>
              <a:avLst/>
              <a:gdLst/>
              <a:ahLst/>
              <a:cxnLst/>
              <a:rect r="r" b="b" t="t" l="l"/>
              <a:pathLst>
                <a:path h="8475108" w="11002734">
                  <a:moveTo>
                    <a:pt x="0" y="0"/>
                  </a:moveTo>
                  <a:lnTo>
                    <a:pt x="0" y="8475108"/>
                  </a:lnTo>
                  <a:lnTo>
                    <a:pt x="11002734" y="8475108"/>
                  </a:lnTo>
                  <a:lnTo>
                    <a:pt x="11002734" y="0"/>
                  </a:lnTo>
                  <a:lnTo>
                    <a:pt x="0" y="0"/>
                  </a:lnTo>
                  <a:close/>
                  <a:moveTo>
                    <a:pt x="10941774" y="8414148"/>
                  </a:moveTo>
                  <a:lnTo>
                    <a:pt x="59690" y="8414148"/>
                  </a:lnTo>
                  <a:lnTo>
                    <a:pt x="59690" y="59690"/>
                  </a:lnTo>
                  <a:lnTo>
                    <a:pt x="10941774" y="59690"/>
                  </a:lnTo>
                  <a:lnTo>
                    <a:pt x="10941774" y="8414148"/>
                  </a:lnTo>
                  <a:close/>
                </a:path>
              </a:pathLst>
            </a:custGeom>
            <a:solidFill>
              <a:srgbClr val="8D8F84">
                <a:alpha val="12941"/>
              </a:srgbClr>
            </a:solidFill>
          </p:spPr>
        </p:sp>
      </p:grpSp>
      <p:sp>
        <p:nvSpPr>
          <p:cNvPr name="AutoShape 4" id="4"/>
          <p:cNvSpPr/>
          <p:nvPr/>
        </p:nvSpPr>
        <p:spPr>
          <a:xfrm rot="0">
            <a:off x="1028700" y="4101036"/>
            <a:ext cx="10640182" cy="3190618"/>
          </a:xfrm>
          <a:prstGeom prst="rect">
            <a:avLst/>
          </a:prstGeom>
          <a:solidFill>
            <a:srgbClr val="F2EFEB"/>
          </a:solidFill>
        </p:spPr>
      </p:sp>
      <p:grpSp>
        <p:nvGrpSpPr>
          <p:cNvPr name="Group 5" id="5"/>
          <p:cNvGrpSpPr/>
          <p:nvPr/>
        </p:nvGrpSpPr>
        <p:grpSpPr>
          <a:xfrm rot="0">
            <a:off x="1777849" y="2408373"/>
            <a:ext cx="9137475" cy="2326411"/>
            <a:chOff x="0" y="0"/>
            <a:chExt cx="12183300" cy="3101881"/>
          </a:xfrm>
        </p:grpSpPr>
        <p:sp>
          <p:nvSpPr>
            <p:cNvPr name="TextBox 6" id="6"/>
            <p:cNvSpPr txBox="true"/>
            <p:nvPr/>
          </p:nvSpPr>
          <p:spPr>
            <a:xfrm rot="0">
              <a:off x="0" y="-85725"/>
              <a:ext cx="12125094" cy="1702858"/>
            </a:xfrm>
            <a:prstGeom prst="rect">
              <a:avLst/>
            </a:prstGeom>
          </p:spPr>
          <p:txBody>
            <a:bodyPr anchor="t" rtlCol="false" tIns="0" lIns="0" bIns="0" rIns="0">
              <a:spAutoFit/>
            </a:bodyPr>
            <a:lstStyle/>
            <a:p>
              <a:pPr>
                <a:lnSpc>
                  <a:spcPts val="10400"/>
                </a:lnSpc>
              </a:pPr>
              <a:r>
                <a:rPr lang="en-US" b="false" sz="8000" i="false" spc="80">
                  <a:solidFill>
                    <a:srgbClr val="F2EFEB"/>
                  </a:solidFill>
                  <a:latin typeface="Aileron Heavy"/>
                </a:rPr>
                <a:t>TWITTER</a:t>
              </a:r>
            </a:p>
          </p:txBody>
        </p:sp>
        <p:sp>
          <p:nvSpPr>
            <p:cNvPr name="TextBox 7" id="7"/>
            <p:cNvSpPr txBox="true"/>
            <p:nvPr/>
          </p:nvSpPr>
          <p:spPr>
            <a:xfrm rot="0">
              <a:off x="0" y="2337341"/>
              <a:ext cx="12183300" cy="764540"/>
            </a:xfrm>
            <a:prstGeom prst="rect">
              <a:avLst/>
            </a:prstGeom>
          </p:spPr>
          <p:txBody>
            <a:bodyPr anchor="t" rtlCol="false" tIns="0" lIns="0" bIns="0" rIns="0">
              <a:spAutoFit/>
            </a:bodyPr>
            <a:lstStyle/>
            <a:p>
              <a:pPr>
                <a:lnSpc>
                  <a:spcPts val="4680"/>
                </a:lnSpc>
              </a:pPr>
            </a:p>
          </p:txBody>
        </p:sp>
      </p:grpSp>
      <p:sp>
        <p:nvSpPr>
          <p:cNvPr name="TextBox 8" id="8"/>
          <p:cNvSpPr txBox="true"/>
          <p:nvPr/>
        </p:nvSpPr>
        <p:spPr>
          <a:xfrm rot="0">
            <a:off x="1028700" y="5039199"/>
            <a:ext cx="10640182" cy="16903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Arimo"/>
              </a:rPr>
              <a:t>Twitter is a microblogging and social networking service on which users post and interact with messages known as "tweets".</a:t>
            </a:r>
          </a:p>
        </p:txBody>
      </p:sp>
      <p:pic>
        <p:nvPicPr>
          <p:cNvPr name="Picture 9" id="9"/>
          <p:cNvPicPr>
            <a:picLocks noChangeAspect="true"/>
          </p:cNvPicPr>
          <p:nvPr/>
        </p:nvPicPr>
        <p:blipFill>
          <a:blip r:embed="rId2"/>
          <a:srcRect l="0" t="0" r="0" b="0"/>
          <a:stretch>
            <a:fillRect/>
          </a:stretch>
        </p:blipFill>
        <p:spPr>
          <a:xfrm flipH="false" flipV="false" rot="0">
            <a:off x="11888311" y="3855968"/>
            <a:ext cx="6090533" cy="3435685"/>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2120"/>
        </a:solidFill>
      </p:bgPr>
    </p:bg>
    <p:spTree>
      <p:nvGrpSpPr>
        <p:cNvPr id="1" name=""/>
        <p:cNvGrpSpPr/>
        <p:nvPr/>
      </p:nvGrpSpPr>
      <p:grpSpPr>
        <a:xfrm>
          <a:off x="0" y="0"/>
          <a:ext cx="0" cy="0"/>
          <a:chOff x="0" y="0"/>
          <a:chExt cx="0" cy="0"/>
        </a:xfrm>
      </p:grpSpPr>
      <p:sp>
        <p:nvSpPr>
          <p:cNvPr name="TextBox 2" id="2"/>
          <p:cNvSpPr txBox="true"/>
          <p:nvPr/>
        </p:nvSpPr>
        <p:spPr>
          <a:xfrm rot="0">
            <a:off x="2856784" y="689610"/>
            <a:ext cx="13926622" cy="582930"/>
          </a:xfrm>
          <a:prstGeom prst="rect">
            <a:avLst/>
          </a:prstGeom>
        </p:spPr>
        <p:txBody>
          <a:bodyPr anchor="t" rtlCol="false" tIns="0" lIns="0" bIns="0" rIns="0">
            <a:spAutoFit/>
          </a:bodyPr>
          <a:lstStyle/>
          <a:p>
            <a:pPr>
              <a:lnSpc>
                <a:spcPts val="4800"/>
              </a:lnSpc>
            </a:pPr>
            <a:r>
              <a:rPr lang="en-US" b="false" sz="3200" i="false" spc="32">
                <a:solidFill>
                  <a:srgbClr val="F2EFEB"/>
                </a:solidFill>
                <a:latin typeface="Aileron Regular"/>
              </a:rPr>
              <a:t>We use twitter API for the SVM method, downloaded from Kaggle</a:t>
            </a:r>
          </a:p>
        </p:txBody>
      </p:sp>
      <p:pic>
        <p:nvPicPr>
          <p:cNvPr name="Picture 3" id="3"/>
          <p:cNvPicPr>
            <a:picLocks noChangeAspect="true"/>
          </p:cNvPicPr>
          <p:nvPr/>
        </p:nvPicPr>
        <p:blipFill>
          <a:blip r:embed="rId2"/>
          <a:srcRect l="0" t="0" r="0" b="0"/>
          <a:stretch>
            <a:fillRect/>
          </a:stretch>
        </p:blipFill>
        <p:spPr>
          <a:xfrm flipH="false" flipV="false" rot="0">
            <a:off x="1028700" y="1738787"/>
            <a:ext cx="16230600" cy="7263194"/>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189712"/>
            <a:ext cx="6182031" cy="3826414"/>
            <a:chOff x="0" y="0"/>
            <a:chExt cx="8242708" cy="5101885"/>
          </a:xfrm>
        </p:grpSpPr>
        <p:sp>
          <p:nvSpPr>
            <p:cNvPr name="TextBox 3" id="3"/>
            <p:cNvSpPr txBox="true"/>
            <p:nvPr/>
          </p:nvSpPr>
          <p:spPr>
            <a:xfrm rot="0">
              <a:off x="0" y="0"/>
              <a:ext cx="8242708" cy="2906097"/>
            </a:xfrm>
            <a:prstGeom prst="rect">
              <a:avLst/>
            </a:prstGeom>
          </p:spPr>
          <p:txBody>
            <a:bodyPr anchor="t" rtlCol="false" tIns="0" lIns="0" bIns="0" rIns="0">
              <a:spAutoFit/>
            </a:bodyPr>
            <a:lstStyle/>
            <a:p>
              <a:pPr>
                <a:lnSpc>
                  <a:spcPts val="8640"/>
                </a:lnSpc>
              </a:pPr>
              <a:r>
                <a:rPr lang="en-US" sz="7200" i="false" spc="72">
                  <a:solidFill>
                    <a:srgbClr val="111B1E"/>
                  </a:solidFill>
                  <a:latin typeface="Assistant Bold"/>
                </a:rPr>
                <a:t>PROPOSED METHOD</a:t>
              </a:r>
            </a:p>
          </p:txBody>
        </p:sp>
        <p:sp>
          <p:nvSpPr>
            <p:cNvPr name="TextBox 4" id="4"/>
            <p:cNvSpPr txBox="true"/>
            <p:nvPr/>
          </p:nvSpPr>
          <p:spPr>
            <a:xfrm rot="0">
              <a:off x="0" y="3726562"/>
              <a:ext cx="8242708" cy="1375323"/>
            </a:xfrm>
            <a:prstGeom prst="rect">
              <a:avLst/>
            </a:prstGeom>
          </p:spPr>
          <p:txBody>
            <a:bodyPr anchor="t" rtlCol="false" tIns="0" lIns="0" bIns="0" rIns="0">
              <a:spAutoFit/>
            </a:bodyPr>
            <a:lstStyle/>
            <a:p>
              <a:pPr>
                <a:lnSpc>
                  <a:spcPts val="4199"/>
                </a:lnSpc>
              </a:pPr>
              <a:r>
                <a:rPr lang="en-US" b="false" sz="2999" i="false" spc="29">
                  <a:solidFill>
                    <a:srgbClr val="111B1E"/>
                  </a:solidFill>
                  <a:latin typeface="Assistant Regular"/>
                </a:rPr>
                <a:t>SVM method can be done in the following steps</a:t>
              </a:r>
            </a:p>
          </p:txBody>
        </p:sp>
      </p:grpSp>
      <p:sp>
        <p:nvSpPr>
          <p:cNvPr name="AutoShape 5" id="5"/>
          <p:cNvSpPr/>
          <p:nvPr/>
        </p:nvSpPr>
        <p:spPr>
          <a:xfrm rot="0">
            <a:off x="8225517" y="-610588"/>
            <a:ext cx="25347" cy="11612150"/>
          </a:xfrm>
          <a:prstGeom prst="rect">
            <a:avLst/>
          </a:prstGeom>
          <a:solidFill>
            <a:srgbClr val="111B1E">
              <a:alpha val="29803"/>
            </a:srgbClr>
          </a:solidFill>
        </p:spPr>
      </p:sp>
      <p:sp>
        <p:nvSpPr>
          <p:cNvPr name="AutoShape 6" id="6"/>
          <p:cNvSpPr/>
          <p:nvPr/>
        </p:nvSpPr>
        <p:spPr>
          <a:xfrm rot="0">
            <a:off x="17813964" y="-610588"/>
            <a:ext cx="25347" cy="11612150"/>
          </a:xfrm>
          <a:prstGeom prst="rect">
            <a:avLst/>
          </a:prstGeom>
          <a:solidFill>
            <a:srgbClr val="111B1E">
              <a:alpha val="29803"/>
            </a:srgbClr>
          </a:solidFill>
        </p:spPr>
      </p:sp>
      <p:sp>
        <p:nvSpPr>
          <p:cNvPr name="AutoShape 7" id="7"/>
          <p:cNvSpPr/>
          <p:nvPr/>
        </p:nvSpPr>
        <p:spPr>
          <a:xfrm rot="0">
            <a:off x="-495300" y="-627128"/>
            <a:ext cx="664536" cy="11483520"/>
          </a:xfrm>
          <a:prstGeom prst="rect">
            <a:avLst/>
          </a:prstGeom>
          <a:solidFill>
            <a:srgbClr val="111B1E"/>
          </a:solidFill>
        </p:spPr>
      </p:sp>
      <p:sp>
        <p:nvSpPr>
          <p:cNvPr name="TextBox 8" id="8"/>
          <p:cNvSpPr txBox="true"/>
          <p:nvPr/>
        </p:nvSpPr>
        <p:spPr>
          <a:xfrm rot="0">
            <a:off x="9866899" y="9311289"/>
            <a:ext cx="6344658" cy="410933"/>
          </a:xfrm>
          <a:prstGeom prst="rect">
            <a:avLst/>
          </a:prstGeom>
        </p:spPr>
        <p:txBody>
          <a:bodyPr anchor="t" rtlCol="false" tIns="0" lIns="0" bIns="0" rIns="0">
            <a:spAutoFit/>
          </a:bodyPr>
          <a:lstStyle/>
          <a:p>
            <a:pPr algn="r">
              <a:lnSpc>
                <a:spcPts val="3359"/>
              </a:lnSpc>
            </a:pPr>
            <a:r>
              <a:rPr lang="en-US" b="false" sz="2399" i="false" spc="143">
                <a:solidFill>
                  <a:srgbClr val="FFFFFF"/>
                </a:solidFill>
                <a:latin typeface="Cormorant Garamond Bold"/>
              </a:rPr>
              <a:t>Comstech • Oct. 15, 2020</a:t>
            </a:r>
          </a:p>
        </p:txBody>
      </p:sp>
      <p:pic>
        <p:nvPicPr>
          <p:cNvPr name="Picture 9" id="9"/>
          <p:cNvPicPr>
            <a:picLocks noChangeAspect="true"/>
          </p:cNvPicPr>
          <p:nvPr/>
        </p:nvPicPr>
        <p:blipFill>
          <a:blip r:embed="rId2"/>
          <a:srcRect l="0" t="0" r="0" b="0"/>
          <a:stretch>
            <a:fillRect/>
          </a:stretch>
        </p:blipFill>
        <p:spPr>
          <a:xfrm flipH="false" flipV="false" rot="0">
            <a:off x="8748740" y="1080687"/>
            <a:ext cx="8580976" cy="82296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52500" y="-627128"/>
            <a:ext cx="7103436" cy="11483520"/>
          </a:xfrm>
          <a:prstGeom prst="rect">
            <a:avLst/>
          </a:prstGeom>
          <a:solidFill>
            <a:srgbClr val="111B1E"/>
          </a:solidFill>
        </p:spPr>
      </p:sp>
      <p:sp>
        <p:nvSpPr>
          <p:cNvPr name="TextBox 3" id="3"/>
          <p:cNvSpPr txBox="true"/>
          <p:nvPr/>
        </p:nvSpPr>
        <p:spPr>
          <a:xfrm rot="-5400000">
            <a:off x="-1474186" y="4655211"/>
            <a:ext cx="6991675" cy="2214503"/>
          </a:xfrm>
          <a:prstGeom prst="rect">
            <a:avLst/>
          </a:prstGeom>
        </p:spPr>
        <p:txBody>
          <a:bodyPr anchor="t" rtlCol="false" tIns="0" lIns="0" bIns="0" rIns="0">
            <a:spAutoFit/>
          </a:bodyPr>
          <a:lstStyle/>
          <a:p>
            <a:pPr>
              <a:lnSpc>
                <a:spcPts val="8959"/>
              </a:lnSpc>
            </a:pPr>
            <a:r>
              <a:rPr lang="en-US" b="false" sz="6399" i="false" spc="575">
                <a:solidFill>
                  <a:srgbClr val="FFFFFF"/>
                </a:solidFill>
                <a:latin typeface="Assistant Regular"/>
              </a:rPr>
              <a:t>DATA COLLECTION</a:t>
            </a:r>
          </a:p>
        </p:txBody>
      </p:sp>
      <p:sp>
        <p:nvSpPr>
          <p:cNvPr name="TextBox 4" id="4"/>
          <p:cNvSpPr txBox="true"/>
          <p:nvPr/>
        </p:nvSpPr>
        <p:spPr>
          <a:xfrm rot="0">
            <a:off x="6854801" y="955428"/>
            <a:ext cx="11433199" cy="2004176"/>
          </a:xfrm>
          <a:prstGeom prst="rect">
            <a:avLst/>
          </a:prstGeom>
        </p:spPr>
        <p:txBody>
          <a:bodyPr anchor="t" rtlCol="false" tIns="0" lIns="0" bIns="0" rIns="0">
            <a:spAutoFit/>
          </a:bodyPr>
          <a:lstStyle/>
          <a:p>
            <a:pPr>
              <a:lnSpc>
                <a:spcPts val="3960"/>
              </a:lnSpc>
            </a:pPr>
            <a:r>
              <a:rPr lang="en-US" b="false" sz="3600" i="false">
                <a:solidFill>
                  <a:srgbClr val="111B1E"/>
                </a:solidFill>
                <a:latin typeface="Cormorant Garamond Bold"/>
              </a:rPr>
              <a:t>We collected data from twitter using twitter API. For accessing twitter data, we have to create an app using twitter account which provides credentials (consumer key, consumer secrets, access token and access token secret).</a:t>
            </a:r>
          </a:p>
        </p:txBody>
      </p:sp>
      <p:sp>
        <p:nvSpPr>
          <p:cNvPr name="AutoShape 5" id="5"/>
          <p:cNvSpPr/>
          <p:nvPr/>
        </p:nvSpPr>
        <p:spPr>
          <a:xfrm rot="0">
            <a:off x="6560164" y="-662575"/>
            <a:ext cx="25347" cy="11612150"/>
          </a:xfrm>
          <a:prstGeom prst="rect">
            <a:avLst/>
          </a:prstGeom>
          <a:solidFill>
            <a:srgbClr val="111B1E">
              <a:alpha val="29803"/>
            </a:srgbClr>
          </a:solidFill>
        </p:spPr>
      </p:sp>
      <p:pic>
        <p:nvPicPr>
          <p:cNvPr name="Picture 6" id="6"/>
          <p:cNvPicPr>
            <a:picLocks noChangeAspect="true"/>
          </p:cNvPicPr>
          <p:nvPr/>
        </p:nvPicPr>
        <p:blipFill>
          <a:blip r:embed="rId2"/>
          <a:srcRect l="0" t="0" r="0" b="0"/>
          <a:stretch>
            <a:fillRect/>
          </a:stretch>
        </p:blipFill>
        <p:spPr>
          <a:xfrm flipH="false" flipV="false" rot="0">
            <a:off x="7791860" y="3558813"/>
            <a:ext cx="9188898" cy="5861883"/>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52500" y="-627128"/>
            <a:ext cx="7103436" cy="11483520"/>
          </a:xfrm>
          <a:prstGeom prst="rect">
            <a:avLst/>
          </a:prstGeom>
          <a:solidFill>
            <a:srgbClr val="111B1E"/>
          </a:solidFill>
        </p:spPr>
      </p:sp>
      <p:sp>
        <p:nvSpPr>
          <p:cNvPr name="TextBox 3" id="3"/>
          <p:cNvSpPr txBox="true"/>
          <p:nvPr/>
        </p:nvSpPr>
        <p:spPr>
          <a:xfrm rot="-5400000">
            <a:off x="-1474186" y="4655211"/>
            <a:ext cx="6991675" cy="2214503"/>
          </a:xfrm>
          <a:prstGeom prst="rect">
            <a:avLst/>
          </a:prstGeom>
        </p:spPr>
        <p:txBody>
          <a:bodyPr anchor="t" rtlCol="false" tIns="0" lIns="0" bIns="0" rIns="0">
            <a:spAutoFit/>
          </a:bodyPr>
          <a:lstStyle/>
          <a:p>
            <a:pPr>
              <a:lnSpc>
                <a:spcPts val="8959"/>
              </a:lnSpc>
            </a:pPr>
            <a:r>
              <a:rPr lang="en-US" b="false" sz="6399" i="false" spc="575">
                <a:solidFill>
                  <a:srgbClr val="FFFFFF"/>
                </a:solidFill>
                <a:latin typeface="Assistant Regular"/>
              </a:rPr>
              <a:t>PREPROCESSING OF DATA</a:t>
            </a:r>
          </a:p>
        </p:txBody>
      </p:sp>
      <p:sp>
        <p:nvSpPr>
          <p:cNvPr name="TextBox 4" id="4"/>
          <p:cNvSpPr txBox="true"/>
          <p:nvPr/>
        </p:nvSpPr>
        <p:spPr>
          <a:xfrm rot="0">
            <a:off x="6800490" y="2407186"/>
            <a:ext cx="11487510" cy="5504167"/>
          </a:xfrm>
          <a:prstGeom prst="rect">
            <a:avLst/>
          </a:prstGeom>
        </p:spPr>
        <p:txBody>
          <a:bodyPr anchor="t" rtlCol="false" tIns="0" lIns="0" bIns="0" rIns="0">
            <a:spAutoFit/>
          </a:bodyPr>
          <a:lstStyle/>
          <a:p>
            <a:pPr>
              <a:lnSpc>
                <a:spcPts val="3964"/>
              </a:lnSpc>
            </a:pPr>
            <a:r>
              <a:rPr lang="en-US" b="false" sz="3603" i="false">
                <a:solidFill>
                  <a:srgbClr val="111B1E"/>
                </a:solidFill>
                <a:latin typeface="Cormorant Garamond Bold"/>
              </a:rPr>
              <a:t>Preprocessing includes the following things.</a:t>
            </a:r>
          </a:p>
          <a:p>
            <a:pPr>
              <a:lnSpc>
                <a:spcPts val="3964"/>
              </a:lnSpc>
            </a:pPr>
            <a:r>
              <a:rPr lang="en-US" b="false" sz="3603" i="false">
                <a:solidFill>
                  <a:srgbClr val="111B1E"/>
                </a:solidFill>
                <a:latin typeface="Cormorant Garamond Bold"/>
              </a:rPr>
              <a:t>• All URL (e.g. www.xyz.com), hash tags (e.g. #topic) and targets (@username) are removed.</a:t>
            </a:r>
          </a:p>
          <a:p>
            <a:pPr>
              <a:lnSpc>
                <a:spcPts val="3964"/>
              </a:lnSpc>
            </a:pPr>
            <a:r>
              <a:rPr lang="en-US" b="false" sz="3603" i="false">
                <a:solidFill>
                  <a:srgbClr val="111B1E"/>
                </a:solidFill>
                <a:latin typeface="Cormorant Garamond Bold"/>
              </a:rPr>
              <a:t>• Uppercase letters are converted into lowercase.• All the texts are broken down into tokens. This process is called tokenisation. For example “this is an amazing phone” is broken into individual tokens such „this‟, „is‟, „an‟, „amazing‟ and,,phone‟. On encountering a space, a token is identified.</a:t>
            </a:r>
          </a:p>
          <a:p>
            <a:pPr>
              <a:lnSpc>
                <a:spcPts val="3964"/>
              </a:lnSpc>
            </a:pPr>
            <a:r>
              <a:rPr lang="en-US" b="false" sz="3603" i="false">
                <a:solidFill>
                  <a:srgbClr val="111B1E"/>
                </a:solidFill>
                <a:latin typeface="Cormorant Garamond Bold"/>
              </a:rPr>
              <a:t>• Stop words like articles, prepositions, conjunctions, and pronouns are removed. Stop words provide little or</a:t>
            </a:r>
          </a:p>
          <a:p>
            <a:pPr>
              <a:lnSpc>
                <a:spcPts val="3964"/>
              </a:lnSpc>
            </a:pPr>
            <a:r>
              <a:rPr lang="en-US" b="false" sz="3603" i="false">
                <a:solidFill>
                  <a:srgbClr val="111B1E"/>
                </a:solidFill>
                <a:latin typeface="Cormorant Garamond Bold"/>
              </a:rPr>
              <a:t>no information.</a:t>
            </a:r>
          </a:p>
        </p:txBody>
      </p:sp>
      <p:sp>
        <p:nvSpPr>
          <p:cNvPr name="AutoShape 5" id="5"/>
          <p:cNvSpPr/>
          <p:nvPr/>
        </p:nvSpPr>
        <p:spPr>
          <a:xfrm rot="0">
            <a:off x="6560164" y="-662575"/>
            <a:ext cx="25347" cy="11612150"/>
          </a:xfrm>
          <a:prstGeom prst="rect">
            <a:avLst/>
          </a:prstGeom>
          <a:solidFill>
            <a:srgbClr val="111B1E">
              <a:alpha val="29803"/>
            </a:srgbClr>
          </a:solid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52500" y="-627128"/>
            <a:ext cx="7103436" cy="11483520"/>
          </a:xfrm>
          <a:prstGeom prst="rect">
            <a:avLst/>
          </a:prstGeom>
          <a:solidFill>
            <a:srgbClr val="111B1E"/>
          </a:solidFill>
        </p:spPr>
      </p:sp>
      <p:sp>
        <p:nvSpPr>
          <p:cNvPr name="TextBox 3" id="3"/>
          <p:cNvSpPr txBox="true"/>
          <p:nvPr/>
        </p:nvSpPr>
        <p:spPr>
          <a:xfrm rot="-5400000">
            <a:off x="-1474186" y="4655211"/>
            <a:ext cx="6991675" cy="2214503"/>
          </a:xfrm>
          <a:prstGeom prst="rect">
            <a:avLst/>
          </a:prstGeom>
        </p:spPr>
        <p:txBody>
          <a:bodyPr anchor="t" rtlCol="false" tIns="0" lIns="0" bIns="0" rIns="0">
            <a:spAutoFit/>
          </a:bodyPr>
          <a:lstStyle/>
          <a:p>
            <a:pPr>
              <a:lnSpc>
                <a:spcPts val="8959"/>
              </a:lnSpc>
            </a:pPr>
            <a:r>
              <a:rPr lang="en-US" b="false" sz="6399" i="false" spc="575">
                <a:solidFill>
                  <a:srgbClr val="FFFFFF"/>
                </a:solidFill>
                <a:latin typeface="Assistant Regular"/>
              </a:rPr>
              <a:t>FEATURE EXTRACTION</a:t>
            </a:r>
          </a:p>
        </p:txBody>
      </p:sp>
      <p:sp>
        <p:nvSpPr>
          <p:cNvPr name="TextBox 4" id="4"/>
          <p:cNvSpPr txBox="true"/>
          <p:nvPr/>
        </p:nvSpPr>
        <p:spPr>
          <a:xfrm rot="0">
            <a:off x="6777260" y="1914337"/>
            <a:ext cx="11510740" cy="6496425"/>
          </a:xfrm>
          <a:prstGeom prst="rect">
            <a:avLst/>
          </a:prstGeom>
        </p:spPr>
        <p:txBody>
          <a:bodyPr anchor="t" rtlCol="false" tIns="0" lIns="0" bIns="0" rIns="0">
            <a:spAutoFit/>
          </a:bodyPr>
          <a:lstStyle/>
          <a:p>
            <a:pPr>
              <a:lnSpc>
                <a:spcPts val="3960"/>
              </a:lnSpc>
            </a:pPr>
            <a:r>
              <a:rPr lang="en-US" b="false" sz="3599" i="false">
                <a:solidFill>
                  <a:srgbClr val="111B1E"/>
                </a:solidFill>
                <a:latin typeface="Cormorant Garamond Bold"/>
              </a:rPr>
              <a:t>It is the most important tasks related to classification. It includes the removal of</a:t>
            </a:r>
          </a:p>
          <a:p>
            <a:pPr>
              <a:lnSpc>
                <a:spcPts val="3960"/>
              </a:lnSpc>
            </a:pPr>
            <a:r>
              <a:rPr lang="en-US" b="false" sz="3599" i="false">
                <a:solidFill>
                  <a:srgbClr val="111B1E"/>
                </a:solidFill>
                <a:latin typeface="Cormorant Garamond Bold"/>
              </a:rPr>
              <a:t>irrelevant words or terms that do not express any sentiment. Unigram (n=1) [14] and term frequency and</a:t>
            </a:r>
          </a:p>
          <a:p>
            <a:pPr>
              <a:lnSpc>
                <a:spcPts val="3960"/>
              </a:lnSpc>
            </a:pPr>
            <a:r>
              <a:rPr lang="en-US" b="false" sz="3599" i="false">
                <a:solidFill>
                  <a:srgbClr val="111B1E"/>
                </a:solidFill>
                <a:latin typeface="Cormorant Garamond Bold"/>
              </a:rPr>
              <a:t>inverse document frequency (TF-IDF) [15] is used for feature extraction. The unigram represents</a:t>
            </a:r>
          </a:p>
          <a:p>
            <a:pPr>
              <a:lnSpc>
                <a:spcPts val="3960"/>
              </a:lnSpc>
            </a:pPr>
            <a:r>
              <a:rPr lang="en-US" b="false" sz="3599" i="false">
                <a:solidFill>
                  <a:srgbClr val="111B1E"/>
                </a:solidFill>
                <a:latin typeface="Cormorant Garamond Bold"/>
              </a:rPr>
              <a:t>individual and distinct words. The TF-IDF assigns a score to each word. The term- frequency is computed</a:t>
            </a:r>
          </a:p>
          <a:p>
            <a:pPr>
              <a:lnSpc>
                <a:spcPts val="3960"/>
              </a:lnSpc>
            </a:pPr>
            <a:r>
              <a:rPr lang="en-US" b="false" sz="3599" i="false">
                <a:solidFill>
                  <a:srgbClr val="111B1E"/>
                </a:solidFill>
                <a:latin typeface="Cormorant Garamond Bold"/>
              </a:rPr>
              <a:t>by counting the number of times a given word or term appeared in given document and inverse document</a:t>
            </a:r>
          </a:p>
          <a:p>
            <a:pPr>
              <a:lnSpc>
                <a:spcPts val="3960"/>
              </a:lnSpc>
            </a:pPr>
            <a:r>
              <a:rPr lang="en-US" b="false" sz="3599" i="false">
                <a:solidFill>
                  <a:srgbClr val="111B1E"/>
                </a:solidFill>
                <a:latin typeface="Cormorant Garamond Bold"/>
              </a:rPr>
              <a:t>frequency is computed by dividing the total number of documents by number of documents that has a given</a:t>
            </a:r>
          </a:p>
          <a:p>
            <a:pPr>
              <a:lnSpc>
                <a:spcPts val="3959"/>
              </a:lnSpc>
            </a:pPr>
            <a:r>
              <a:rPr lang="en-US" b="false" sz="3599" i="false">
                <a:solidFill>
                  <a:srgbClr val="111B1E"/>
                </a:solidFill>
                <a:latin typeface="Cormorant Garamond Bold"/>
              </a:rPr>
              <a:t>term.</a:t>
            </a:r>
          </a:p>
        </p:txBody>
      </p:sp>
      <p:sp>
        <p:nvSpPr>
          <p:cNvPr name="AutoShape 5" id="5"/>
          <p:cNvSpPr/>
          <p:nvPr/>
        </p:nvSpPr>
        <p:spPr>
          <a:xfrm rot="0">
            <a:off x="6560164" y="-662575"/>
            <a:ext cx="25347" cy="11612150"/>
          </a:xfrm>
          <a:prstGeom prst="rect">
            <a:avLst/>
          </a:prstGeom>
          <a:solidFill>
            <a:srgbClr val="111B1E">
              <a:alpha val="29803"/>
            </a:srgbClr>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522991" y="1084867"/>
            <a:ext cx="10432118" cy="9202133"/>
            <a:chOff x="0" y="0"/>
            <a:chExt cx="9585617" cy="8455437"/>
          </a:xfrm>
        </p:grpSpPr>
        <p:sp>
          <p:nvSpPr>
            <p:cNvPr name="Freeform 3" id="3"/>
            <p:cNvSpPr/>
            <p:nvPr/>
          </p:nvSpPr>
          <p:spPr>
            <a:xfrm>
              <a:off x="0" y="0"/>
              <a:ext cx="9585617" cy="8455437"/>
            </a:xfrm>
            <a:custGeom>
              <a:avLst/>
              <a:gdLst/>
              <a:ahLst/>
              <a:cxnLst/>
              <a:rect r="r" b="b" t="t" l="l"/>
              <a:pathLst>
                <a:path h="8455437" w="9585617">
                  <a:moveTo>
                    <a:pt x="0" y="0"/>
                  </a:moveTo>
                  <a:lnTo>
                    <a:pt x="0" y="8455437"/>
                  </a:lnTo>
                  <a:lnTo>
                    <a:pt x="9585617" y="8455437"/>
                  </a:lnTo>
                  <a:lnTo>
                    <a:pt x="9585617" y="0"/>
                  </a:lnTo>
                  <a:lnTo>
                    <a:pt x="0" y="0"/>
                  </a:lnTo>
                  <a:close/>
                  <a:moveTo>
                    <a:pt x="9524657" y="8394478"/>
                  </a:moveTo>
                  <a:lnTo>
                    <a:pt x="59690" y="8394478"/>
                  </a:lnTo>
                  <a:lnTo>
                    <a:pt x="59690" y="59690"/>
                  </a:lnTo>
                  <a:lnTo>
                    <a:pt x="9524657" y="59690"/>
                  </a:lnTo>
                  <a:lnTo>
                    <a:pt x="9524657" y="8394478"/>
                  </a:lnTo>
                  <a:close/>
                </a:path>
              </a:pathLst>
            </a:custGeom>
            <a:solidFill>
              <a:srgbClr val="1C2120"/>
            </a:solidFill>
          </p:spPr>
        </p:sp>
      </p:grpSp>
      <p:sp>
        <p:nvSpPr>
          <p:cNvPr name="AutoShape 4" id="4"/>
          <p:cNvSpPr/>
          <p:nvPr/>
        </p:nvSpPr>
        <p:spPr>
          <a:xfrm rot="0">
            <a:off x="2156035" y="-567487"/>
            <a:ext cx="4405229" cy="3304708"/>
          </a:xfrm>
          <a:prstGeom prst="rect">
            <a:avLst/>
          </a:prstGeom>
          <a:solidFill>
            <a:srgbClr val="1C2120"/>
          </a:solidFill>
        </p:spPr>
      </p:sp>
      <p:sp>
        <p:nvSpPr>
          <p:cNvPr name="TextBox 5" id="5"/>
          <p:cNvSpPr txBox="true"/>
          <p:nvPr/>
        </p:nvSpPr>
        <p:spPr>
          <a:xfrm rot="0">
            <a:off x="2844635" y="1191606"/>
            <a:ext cx="3028029" cy="582930"/>
          </a:xfrm>
          <a:prstGeom prst="rect">
            <a:avLst/>
          </a:prstGeom>
        </p:spPr>
        <p:txBody>
          <a:bodyPr anchor="t" rtlCol="false" tIns="0" lIns="0" bIns="0" rIns="0">
            <a:spAutoFit/>
          </a:bodyPr>
          <a:lstStyle/>
          <a:p>
            <a:pPr algn="ctr">
              <a:lnSpc>
                <a:spcPts val="4680"/>
              </a:lnSpc>
            </a:pPr>
            <a:r>
              <a:rPr lang="en-US" b="true" sz="3600" i="false" spc="107">
                <a:solidFill>
                  <a:srgbClr val="F2EFEB"/>
                </a:solidFill>
                <a:latin typeface="Aileron Regular"/>
              </a:rPr>
              <a:t>ABSTRACT</a:t>
            </a:r>
          </a:p>
        </p:txBody>
      </p:sp>
      <p:sp>
        <p:nvSpPr>
          <p:cNvPr name="TextBox 6" id="6"/>
          <p:cNvSpPr txBox="true"/>
          <p:nvPr/>
        </p:nvSpPr>
        <p:spPr>
          <a:xfrm rot="0">
            <a:off x="1028700" y="2819416"/>
            <a:ext cx="7384514" cy="7075183"/>
          </a:xfrm>
          <a:prstGeom prst="rect">
            <a:avLst/>
          </a:prstGeom>
        </p:spPr>
        <p:txBody>
          <a:bodyPr anchor="t" rtlCol="false" tIns="0" lIns="0" bIns="0" rIns="0">
            <a:spAutoFit/>
          </a:bodyPr>
          <a:lstStyle/>
          <a:p>
            <a:pPr>
              <a:lnSpc>
                <a:spcPts val="3492"/>
              </a:lnSpc>
            </a:pPr>
            <a:r>
              <a:rPr lang="en-US" b="false" sz="2328" i="false" spc="23">
                <a:solidFill>
                  <a:srgbClr val="1C2120"/>
                </a:solidFill>
                <a:latin typeface="Aileron Regular"/>
              </a:rPr>
              <a:t>The Internet is the most popular medium of sharing thoughts and opinions. It may be the praise of some popular figure or any sorts of criticism-constructive or hatred. Since every other person supports or dismisses options by people, it is easy to judge public opinions based on the mass opinion. Data mining is one such method of gathering all the necessary comments, tweets, thoughts, words and analysing them and using them to guess the thoughts of the public. These days, it is crucial whenever there is assessment of public sentiments on political leaders or to see what they think of  celebrities or to see the review of products like cell phones. This paper deals with the topic of sentiment analysis, different ways of doing it and different tools used. It measures the cons of sentiment analysis and projects different outcomes as well.</a:t>
            </a:r>
          </a:p>
        </p:txBody>
      </p:sp>
      <p:pic>
        <p:nvPicPr>
          <p:cNvPr name="Picture 7" id="7"/>
          <p:cNvPicPr>
            <a:picLocks noChangeAspect="true"/>
          </p:cNvPicPr>
          <p:nvPr/>
        </p:nvPicPr>
        <p:blipFill>
          <a:blip r:embed="rId2"/>
          <a:srcRect l="1602" t="0" r="1602" b="0"/>
          <a:stretch>
            <a:fillRect/>
          </a:stretch>
        </p:blipFill>
        <p:spPr>
          <a:xfrm flipH="false" flipV="false" rot="0">
            <a:off x="9909127" y="1229706"/>
            <a:ext cx="9495692" cy="8502015"/>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52500" y="-627128"/>
            <a:ext cx="7103436" cy="11483520"/>
          </a:xfrm>
          <a:prstGeom prst="rect">
            <a:avLst/>
          </a:prstGeom>
          <a:solidFill>
            <a:srgbClr val="111B1E"/>
          </a:solidFill>
        </p:spPr>
      </p:sp>
      <p:sp>
        <p:nvSpPr>
          <p:cNvPr name="TextBox 3" id="3"/>
          <p:cNvSpPr txBox="true"/>
          <p:nvPr/>
        </p:nvSpPr>
        <p:spPr>
          <a:xfrm rot="-5400000">
            <a:off x="-2039877" y="5220902"/>
            <a:ext cx="6991675" cy="1083121"/>
          </a:xfrm>
          <a:prstGeom prst="rect">
            <a:avLst/>
          </a:prstGeom>
        </p:spPr>
        <p:txBody>
          <a:bodyPr anchor="t" rtlCol="false" tIns="0" lIns="0" bIns="0" rIns="0">
            <a:spAutoFit/>
          </a:bodyPr>
          <a:lstStyle/>
          <a:p>
            <a:pPr>
              <a:lnSpc>
                <a:spcPts val="8959"/>
              </a:lnSpc>
            </a:pPr>
            <a:r>
              <a:rPr lang="en-US" b="false" sz="6399" i="false" spc="575">
                <a:solidFill>
                  <a:srgbClr val="FFFFFF"/>
                </a:solidFill>
                <a:latin typeface="Assistant Regular"/>
              </a:rPr>
              <a:t>SVM CLASSIFIER</a:t>
            </a:r>
          </a:p>
        </p:txBody>
      </p:sp>
      <p:sp>
        <p:nvSpPr>
          <p:cNvPr name="TextBox 4" id="4"/>
          <p:cNvSpPr txBox="true"/>
          <p:nvPr/>
        </p:nvSpPr>
        <p:spPr>
          <a:xfrm rot="0">
            <a:off x="6777260" y="3910893"/>
            <a:ext cx="11224753" cy="2503314"/>
          </a:xfrm>
          <a:prstGeom prst="rect">
            <a:avLst/>
          </a:prstGeom>
        </p:spPr>
        <p:txBody>
          <a:bodyPr anchor="t" rtlCol="false" tIns="0" lIns="0" bIns="0" rIns="0">
            <a:spAutoFit/>
          </a:bodyPr>
          <a:lstStyle/>
          <a:p>
            <a:pPr>
              <a:lnSpc>
                <a:spcPts val="3959"/>
              </a:lnSpc>
            </a:pPr>
            <a:r>
              <a:rPr lang="en-US" b="false" sz="3599" i="false">
                <a:solidFill>
                  <a:srgbClr val="111B1E"/>
                </a:solidFill>
                <a:latin typeface="Cormorant Garamond Bold"/>
              </a:rPr>
              <a:t>SVM performs classification by finding an optimal hyper-plane that separates two classes. The optimal hyper-plane has maximum margin. The distance between nearest data point and hyperplane is called as margin. The point that lies nearest to hyper-plane is called support vector.</a:t>
            </a:r>
          </a:p>
        </p:txBody>
      </p:sp>
      <p:sp>
        <p:nvSpPr>
          <p:cNvPr name="AutoShape 5" id="5"/>
          <p:cNvSpPr/>
          <p:nvPr/>
        </p:nvSpPr>
        <p:spPr>
          <a:xfrm rot="0">
            <a:off x="6560164" y="-662575"/>
            <a:ext cx="25347" cy="11612150"/>
          </a:xfrm>
          <a:prstGeom prst="rect">
            <a:avLst/>
          </a:prstGeom>
          <a:solidFill>
            <a:srgbClr val="111B1E">
              <a:alpha val="29803"/>
            </a:srgbClr>
          </a:solid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868900" y="0"/>
            <a:ext cx="419100" cy="419100"/>
          </a:xfrm>
          <a:prstGeom prst="rect">
            <a:avLst/>
          </a:prstGeom>
          <a:solidFill>
            <a:srgbClr val="111B1E"/>
          </a:solidFill>
        </p:spPr>
      </p:sp>
      <p:pic>
        <p:nvPicPr>
          <p:cNvPr name="Picture 3" id="3"/>
          <p:cNvPicPr>
            <a:picLocks noChangeAspect="true"/>
          </p:cNvPicPr>
          <p:nvPr/>
        </p:nvPicPr>
        <p:blipFill>
          <a:blip r:embed="rId2"/>
          <a:srcRect l="0" t="0" r="0" b="0"/>
          <a:stretch>
            <a:fillRect/>
          </a:stretch>
        </p:blipFill>
        <p:spPr>
          <a:xfrm flipH="false" flipV="false" rot="0">
            <a:off x="3320663" y="-353529"/>
            <a:ext cx="11646673" cy="549702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2015929" y="4741765"/>
            <a:ext cx="14256141" cy="5545235"/>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911215" y="0"/>
            <a:ext cx="419100" cy="419100"/>
          </a:xfrm>
          <a:prstGeom prst="rect">
            <a:avLst/>
          </a:prstGeom>
          <a:solidFill>
            <a:srgbClr val="111B1E"/>
          </a:solidFill>
        </p:spPr>
      </p:sp>
      <p:sp>
        <p:nvSpPr>
          <p:cNvPr name="AutoShape 3" id="3"/>
          <p:cNvSpPr/>
          <p:nvPr/>
        </p:nvSpPr>
        <p:spPr>
          <a:xfrm rot="0">
            <a:off x="17911215" y="-662575"/>
            <a:ext cx="25347" cy="11612150"/>
          </a:xfrm>
          <a:prstGeom prst="rect">
            <a:avLst/>
          </a:prstGeom>
          <a:solidFill>
            <a:srgbClr val="111B1E">
              <a:alpha val="29803"/>
            </a:srgbClr>
          </a:solidFill>
        </p:spPr>
      </p:sp>
      <p:sp>
        <p:nvSpPr>
          <p:cNvPr name="AutoShape 4" id="4"/>
          <p:cNvSpPr/>
          <p:nvPr/>
        </p:nvSpPr>
        <p:spPr>
          <a:xfrm rot="0">
            <a:off x="-737816" y="8526104"/>
            <a:ext cx="2683836" cy="2301420"/>
          </a:xfrm>
          <a:prstGeom prst="rect">
            <a:avLst/>
          </a:prstGeom>
          <a:solidFill>
            <a:srgbClr val="111B1E"/>
          </a:solidFill>
        </p:spPr>
      </p:sp>
      <p:sp>
        <p:nvSpPr>
          <p:cNvPr name="AutoShape 5" id="5"/>
          <p:cNvSpPr/>
          <p:nvPr/>
        </p:nvSpPr>
        <p:spPr>
          <a:xfrm rot="0">
            <a:off x="1946020" y="43021"/>
            <a:ext cx="25347" cy="11612150"/>
          </a:xfrm>
          <a:prstGeom prst="rect">
            <a:avLst/>
          </a:prstGeom>
          <a:solidFill>
            <a:srgbClr val="111B1E">
              <a:alpha val="29803"/>
            </a:srgbClr>
          </a:solidFill>
        </p:spPr>
      </p:sp>
      <p:pic>
        <p:nvPicPr>
          <p:cNvPr name="Picture 6" id="6"/>
          <p:cNvPicPr>
            <a:picLocks noChangeAspect="true"/>
          </p:cNvPicPr>
          <p:nvPr/>
        </p:nvPicPr>
        <p:blipFill>
          <a:blip r:embed="rId2"/>
          <a:srcRect l="0" t="0" r="0" b="0"/>
          <a:stretch>
            <a:fillRect/>
          </a:stretch>
        </p:blipFill>
        <p:spPr>
          <a:xfrm flipH="false" flipV="false" rot="0">
            <a:off x="4336650" y="516941"/>
            <a:ext cx="10972800" cy="8229600"/>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52500" y="-627128"/>
            <a:ext cx="3510696" cy="11483520"/>
          </a:xfrm>
          <a:prstGeom prst="rect">
            <a:avLst/>
          </a:prstGeom>
          <a:solidFill>
            <a:srgbClr val="111B1E"/>
          </a:solidFill>
        </p:spPr>
      </p:sp>
      <p:sp>
        <p:nvSpPr>
          <p:cNvPr name="TextBox 3" id="3"/>
          <p:cNvSpPr txBox="true"/>
          <p:nvPr/>
        </p:nvSpPr>
        <p:spPr>
          <a:xfrm rot="-5400000">
            <a:off x="-2223750" y="4655211"/>
            <a:ext cx="6991675" cy="2214503"/>
          </a:xfrm>
          <a:prstGeom prst="rect">
            <a:avLst/>
          </a:prstGeom>
        </p:spPr>
        <p:txBody>
          <a:bodyPr anchor="t" rtlCol="false" tIns="0" lIns="0" bIns="0" rIns="0">
            <a:spAutoFit/>
          </a:bodyPr>
          <a:lstStyle/>
          <a:p>
            <a:pPr>
              <a:lnSpc>
                <a:spcPts val="8959"/>
              </a:lnSpc>
            </a:pPr>
            <a:r>
              <a:rPr lang="en-US" b="false" sz="6399" i="false" spc="575">
                <a:solidFill>
                  <a:srgbClr val="FFFFFF"/>
                </a:solidFill>
                <a:latin typeface="Assistant Regular"/>
              </a:rPr>
              <a:t>PERFORMANCE OF ALGORITHM</a:t>
            </a:r>
          </a:p>
        </p:txBody>
      </p:sp>
      <p:pic>
        <p:nvPicPr>
          <p:cNvPr name="Picture 4" id="4"/>
          <p:cNvPicPr>
            <a:picLocks noChangeAspect="true"/>
          </p:cNvPicPr>
          <p:nvPr/>
        </p:nvPicPr>
        <p:blipFill>
          <a:blip r:embed="rId2"/>
          <a:srcRect l="0" t="0" r="0" b="0"/>
          <a:stretch>
            <a:fillRect/>
          </a:stretch>
        </p:blipFill>
        <p:spPr>
          <a:xfrm flipH="false" flipV="false" rot="0">
            <a:off x="2863369" y="1515345"/>
            <a:ext cx="8692283" cy="7742955"/>
          </a:xfrm>
          <a:prstGeom prst="rect">
            <a:avLst/>
          </a:prstGeom>
        </p:spPr>
      </p:pic>
      <p:sp>
        <p:nvSpPr>
          <p:cNvPr name="TextBox 5" id="5"/>
          <p:cNvSpPr txBox="true"/>
          <p:nvPr/>
        </p:nvSpPr>
        <p:spPr>
          <a:xfrm rot="0">
            <a:off x="11555652" y="3823058"/>
            <a:ext cx="5703648" cy="2650408"/>
          </a:xfrm>
          <a:prstGeom prst="rect">
            <a:avLst/>
          </a:prstGeom>
        </p:spPr>
        <p:txBody>
          <a:bodyPr anchor="t" rtlCol="false" tIns="0" lIns="0" bIns="0" rIns="0">
            <a:spAutoFit/>
          </a:bodyPr>
          <a:lstStyle/>
          <a:p>
            <a:pPr algn="ctr">
              <a:lnSpc>
                <a:spcPts val="4211"/>
              </a:lnSpc>
            </a:pPr>
          </a:p>
          <a:p>
            <a:pPr algn="ctr">
              <a:lnSpc>
                <a:spcPts val="4211"/>
              </a:lnSpc>
            </a:pPr>
            <a:r>
              <a:rPr lang="en-US" sz="3630" spc="29">
                <a:solidFill>
                  <a:srgbClr val="000000"/>
                </a:solidFill>
                <a:latin typeface="Amiko"/>
              </a:rPr>
              <a:t>TP-TRUE POSITIVE</a:t>
            </a:r>
          </a:p>
          <a:p>
            <a:pPr algn="ctr">
              <a:lnSpc>
                <a:spcPts val="4211"/>
              </a:lnSpc>
            </a:pPr>
            <a:r>
              <a:rPr lang="en-US" sz="3630" spc="29">
                <a:solidFill>
                  <a:srgbClr val="000000"/>
                </a:solidFill>
                <a:latin typeface="Amiko"/>
              </a:rPr>
              <a:t>FP-FALSE POSITIVE</a:t>
            </a:r>
          </a:p>
          <a:p>
            <a:pPr algn="ctr">
              <a:lnSpc>
                <a:spcPts val="4211"/>
              </a:lnSpc>
            </a:pPr>
            <a:r>
              <a:rPr lang="en-US" sz="3630" spc="29">
                <a:solidFill>
                  <a:srgbClr val="000000"/>
                </a:solidFill>
                <a:latin typeface="Amiko"/>
              </a:rPr>
              <a:t>TN-TRUE NEGATIVE</a:t>
            </a:r>
          </a:p>
          <a:p>
            <a:pPr algn="ctr">
              <a:lnSpc>
                <a:spcPts val="4211"/>
              </a:lnSpc>
            </a:pPr>
            <a:r>
              <a:rPr lang="en-US" sz="3630" spc="29">
                <a:solidFill>
                  <a:srgbClr val="000000"/>
                </a:solidFill>
                <a:latin typeface="Amiko"/>
              </a:rPr>
              <a:t>FN-FALSE NEGATIVE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522991" y="1084867"/>
            <a:ext cx="9265919" cy="8173433"/>
            <a:chOff x="0" y="0"/>
            <a:chExt cx="9585617" cy="8455437"/>
          </a:xfrm>
        </p:grpSpPr>
        <p:sp>
          <p:nvSpPr>
            <p:cNvPr name="Freeform 3" id="3"/>
            <p:cNvSpPr/>
            <p:nvPr/>
          </p:nvSpPr>
          <p:spPr>
            <a:xfrm>
              <a:off x="0" y="0"/>
              <a:ext cx="9585617" cy="8455437"/>
            </a:xfrm>
            <a:custGeom>
              <a:avLst/>
              <a:gdLst/>
              <a:ahLst/>
              <a:cxnLst/>
              <a:rect r="r" b="b" t="t" l="l"/>
              <a:pathLst>
                <a:path h="8455437" w="9585617">
                  <a:moveTo>
                    <a:pt x="0" y="0"/>
                  </a:moveTo>
                  <a:lnTo>
                    <a:pt x="0" y="8455437"/>
                  </a:lnTo>
                  <a:lnTo>
                    <a:pt x="9585617" y="8455437"/>
                  </a:lnTo>
                  <a:lnTo>
                    <a:pt x="9585617" y="0"/>
                  </a:lnTo>
                  <a:lnTo>
                    <a:pt x="0" y="0"/>
                  </a:lnTo>
                  <a:close/>
                  <a:moveTo>
                    <a:pt x="9524657" y="8394478"/>
                  </a:moveTo>
                  <a:lnTo>
                    <a:pt x="59690" y="8394478"/>
                  </a:lnTo>
                  <a:lnTo>
                    <a:pt x="59690" y="59690"/>
                  </a:lnTo>
                  <a:lnTo>
                    <a:pt x="9524657" y="59690"/>
                  </a:lnTo>
                  <a:lnTo>
                    <a:pt x="9524657" y="8394478"/>
                  </a:lnTo>
                  <a:close/>
                </a:path>
              </a:pathLst>
            </a:custGeom>
            <a:solidFill>
              <a:srgbClr val="1C2120"/>
            </a:solidFill>
          </p:spPr>
        </p:sp>
      </p:grpSp>
      <p:sp>
        <p:nvSpPr>
          <p:cNvPr name="AutoShape 4" id="4"/>
          <p:cNvSpPr/>
          <p:nvPr/>
        </p:nvSpPr>
        <p:spPr>
          <a:xfrm rot="0">
            <a:off x="2156035" y="-207277"/>
            <a:ext cx="4405229" cy="3304708"/>
          </a:xfrm>
          <a:prstGeom prst="rect">
            <a:avLst/>
          </a:prstGeom>
          <a:solidFill>
            <a:srgbClr val="1C2120"/>
          </a:solidFill>
        </p:spPr>
      </p:sp>
      <p:sp>
        <p:nvSpPr>
          <p:cNvPr name="TextBox 5" id="5"/>
          <p:cNvSpPr txBox="true"/>
          <p:nvPr/>
        </p:nvSpPr>
        <p:spPr>
          <a:xfrm rot="0">
            <a:off x="2592501" y="1134562"/>
            <a:ext cx="3532297" cy="582930"/>
          </a:xfrm>
          <a:prstGeom prst="rect">
            <a:avLst/>
          </a:prstGeom>
        </p:spPr>
        <p:txBody>
          <a:bodyPr anchor="t" rtlCol="false" tIns="0" lIns="0" bIns="0" rIns="0">
            <a:spAutoFit/>
          </a:bodyPr>
          <a:lstStyle/>
          <a:p>
            <a:pPr algn="ctr">
              <a:lnSpc>
                <a:spcPts val="4680"/>
              </a:lnSpc>
            </a:pPr>
            <a:r>
              <a:rPr lang="en-US" b="true" sz="3600" i="false" spc="107">
                <a:solidFill>
                  <a:srgbClr val="F2EFEB"/>
                </a:solidFill>
                <a:latin typeface="Aileron Regular"/>
              </a:rPr>
              <a:t>CONCLUSION</a:t>
            </a:r>
          </a:p>
        </p:txBody>
      </p:sp>
      <p:sp>
        <p:nvSpPr>
          <p:cNvPr name="TextBox 6" id="6"/>
          <p:cNvSpPr txBox="true"/>
          <p:nvPr/>
        </p:nvSpPr>
        <p:spPr>
          <a:xfrm rot="0">
            <a:off x="574859" y="3436636"/>
            <a:ext cx="7718863" cy="5124450"/>
          </a:xfrm>
          <a:prstGeom prst="rect">
            <a:avLst/>
          </a:prstGeom>
        </p:spPr>
        <p:txBody>
          <a:bodyPr anchor="t" rtlCol="false" tIns="0" lIns="0" bIns="0" rIns="0">
            <a:spAutoFit/>
          </a:bodyPr>
          <a:lstStyle/>
          <a:p>
            <a:pPr algn="ctr">
              <a:lnSpc>
                <a:spcPts val="4500"/>
              </a:lnSpc>
            </a:pPr>
            <a:r>
              <a:rPr lang="en-US" b="false" sz="3000" i="false" spc="30">
                <a:solidFill>
                  <a:srgbClr val="1C2120"/>
                </a:solidFill>
                <a:latin typeface="Aileron Regular"/>
              </a:rPr>
              <a:t>In this era of commercialisation, investors look out for the public’s opinions to measure the success rate of their product. People are now free to give suggestions to certain things as well. To determine large scale public opinion, machine learning is the best method. Strategically, people can act according to the public’s opinion to have the maximum advantage.</a:t>
            </a:r>
          </a:p>
        </p:txBody>
      </p:sp>
      <p:pic>
        <p:nvPicPr>
          <p:cNvPr name="Picture 7" id="7"/>
          <p:cNvPicPr>
            <a:picLocks noChangeAspect="true"/>
          </p:cNvPicPr>
          <p:nvPr/>
        </p:nvPicPr>
        <p:blipFill>
          <a:blip r:embed="rId2"/>
          <a:srcRect l="0" t="0" r="0" b="0"/>
          <a:stretch>
            <a:fillRect/>
          </a:stretch>
        </p:blipFill>
        <p:spPr>
          <a:xfrm flipH="false" flipV="false" rot="0">
            <a:off x="9144000" y="1172662"/>
            <a:ext cx="8623854" cy="7818329"/>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p:cSld>
    <p:bg>
      <p:bgPr>
        <a:solidFill>
          <a:srgbClr val="1C2120"/>
        </a:solidFill>
      </p:bgPr>
    </p:bg>
    <p:spTree>
      <p:nvGrpSpPr>
        <p:cNvPr id="1" name=""/>
        <p:cNvGrpSpPr/>
        <p:nvPr/>
      </p:nvGrpSpPr>
      <p:grpSpPr>
        <a:xfrm>
          <a:off x="0" y="0"/>
          <a:ext cx="0" cy="0"/>
          <a:chOff x="0" y="0"/>
          <a:chExt cx="0" cy="0"/>
        </a:xfrm>
      </p:grpSpPr>
      <p:grpSp>
        <p:nvGrpSpPr>
          <p:cNvPr name="Group 2" id="2"/>
          <p:cNvGrpSpPr/>
          <p:nvPr/>
        </p:nvGrpSpPr>
        <p:grpSpPr>
          <a:xfrm rot="0">
            <a:off x="7498990" y="1027822"/>
            <a:ext cx="9760310" cy="8230478"/>
            <a:chOff x="0" y="0"/>
            <a:chExt cx="10097066" cy="8514451"/>
          </a:xfrm>
        </p:grpSpPr>
        <p:sp>
          <p:nvSpPr>
            <p:cNvPr name="Freeform 3" id="3"/>
            <p:cNvSpPr/>
            <p:nvPr/>
          </p:nvSpPr>
          <p:spPr>
            <a:xfrm>
              <a:off x="0" y="0"/>
              <a:ext cx="10097066" cy="8514451"/>
            </a:xfrm>
            <a:custGeom>
              <a:avLst/>
              <a:gdLst/>
              <a:ahLst/>
              <a:cxnLst/>
              <a:rect r="r" b="b" t="t" l="l"/>
              <a:pathLst>
                <a:path h="8514451" w="10097066">
                  <a:moveTo>
                    <a:pt x="0" y="0"/>
                  </a:moveTo>
                  <a:lnTo>
                    <a:pt x="0" y="8514451"/>
                  </a:lnTo>
                  <a:lnTo>
                    <a:pt x="10097066" y="8514451"/>
                  </a:lnTo>
                  <a:lnTo>
                    <a:pt x="10097066" y="0"/>
                  </a:lnTo>
                  <a:lnTo>
                    <a:pt x="0" y="0"/>
                  </a:lnTo>
                  <a:close/>
                  <a:moveTo>
                    <a:pt x="10036105" y="8453491"/>
                  </a:moveTo>
                  <a:lnTo>
                    <a:pt x="59690" y="8453491"/>
                  </a:lnTo>
                  <a:lnTo>
                    <a:pt x="59690" y="59690"/>
                  </a:lnTo>
                  <a:lnTo>
                    <a:pt x="10036105" y="59690"/>
                  </a:lnTo>
                  <a:lnTo>
                    <a:pt x="10036105" y="8453491"/>
                  </a:lnTo>
                  <a:close/>
                </a:path>
              </a:pathLst>
            </a:custGeom>
            <a:solidFill>
              <a:srgbClr val="F2EFEB">
                <a:alpha val="9803"/>
              </a:srgbClr>
            </a:solidFill>
          </p:spPr>
        </p:sp>
      </p:grpSp>
      <p:sp>
        <p:nvSpPr>
          <p:cNvPr name="AutoShape 4" id="4"/>
          <p:cNvSpPr/>
          <p:nvPr/>
        </p:nvSpPr>
        <p:spPr>
          <a:xfrm rot="0">
            <a:off x="0" y="-197769"/>
            <a:ext cx="6468348" cy="10682539"/>
          </a:xfrm>
          <a:prstGeom prst="rect">
            <a:avLst/>
          </a:prstGeom>
          <a:solidFill>
            <a:srgbClr val="F2EFEB"/>
          </a:solidFill>
        </p:spPr>
      </p:sp>
      <p:sp>
        <p:nvSpPr>
          <p:cNvPr name="TextBox 5" id="5"/>
          <p:cNvSpPr txBox="true"/>
          <p:nvPr/>
        </p:nvSpPr>
        <p:spPr>
          <a:xfrm rot="0">
            <a:off x="0" y="2522099"/>
            <a:ext cx="6468348" cy="2613025"/>
          </a:xfrm>
          <a:prstGeom prst="rect">
            <a:avLst/>
          </a:prstGeom>
        </p:spPr>
        <p:txBody>
          <a:bodyPr anchor="t" rtlCol="false" tIns="0" lIns="0" bIns="0" rIns="0">
            <a:spAutoFit/>
          </a:bodyPr>
          <a:lstStyle/>
          <a:p>
            <a:pPr>
              <a:lnSpc>
                <a:spcPts val="10400"/>
              </a:lnSpc>
            </a:pPr>
            <a:r>
              <a:rPr lang="en-US" b="true" sz="8000" i="false" spc="240">
                <a:solidFill>
                  <a:srgbClr val="1C2120"/>
                </a:solidFill>
                <a:latin typeface="Anonymous Pro"/>
              </a:rPr>
              <a:t>PROBLEM DEFINITION</a:t>
            </a:r>
          </a:p>
        </p:txBody>
      </p:sp>
      <p:sp>
        <p:nvSpPr>
          <p:cNvPr name="TextBox 6" id="6"/>
          <p:cNvSpPr txBox="true"/>
          <p:nvPr/>
        </p:nvSpPr>
        <p:spPr>
          <a:xfrm rot="0">
            <a:off x="7796705" y="952500"/>
            <a:ext cx="9164881" cy="8416484"/>
          </a:xfrm>
          <a:prstGeom prst="rect">
            <a:avLst/>
          </a:prstGeom>
        </p:spPr>
        <p:txBody>
          <a:bodyPr anchor="t" rtlCol="false" tIns="0" lIns="0" bIns="0" rIns="0">
            <a:spAutoFit/>
          </a:bodyPr>
          <a:lstStyle/>
          <a:p>
            <a:pPr algn="ctr">
              <a:lnSpc>
                <a:spcPts val="3920"/>
              </a:lnSpc>
              <a:spcBef>
                <a:spcPct val="0"/>
              </a:spcBef>
            </a:pPr>
            <a:r>
              <a:rPr lang="en-US" sz="2800">
                <a:solidFill>
                  <a:srgbClr val="FFFFFF"/>
                </a:solidFill>
                <a:latin typeface="Arimo"/>
              </a:rPr>
              <a:t>Sentiment analysis is the process of extracting emotions or opinions from a piece of text for a given topic. it allow us to understand the attitudes, opinions and emotions in the text. In it user‘s likes and dislikes are captured from web content. It involves predicting or analysing the hidden information present in the text. This hidden information is very useful to get insights of user’s likes and dislikes. The aim of sentiment analysis is to determine the attitudes of a writer or a speaker for a given topic. Sentiment analysis can also be applied to audio, images and videos.</a:t>
            </a:r>
          </a:p>
          <a:p>
            <a:pPr algn="ctr">
              <a:lnSpc>
                <a:spcPts val="3920"/>
              </a:lnSpc>
              <a:spcBef>
                <a:spcPct val="0"/>
              </a:spcBef>
            </a:pPr>
            <a:r>
              <a:rPr lang="en-US" sz="2800">
                <a:solidFill>
                  <a:srgbClr val="FFFFFF"/>
                </a:solidFill>
                <a:latin typeface="Arimo"/>
              </a:rPr>
              <a:t>Today internet has become the major part of our life. Most of the people use online blogging sites or social networking sites to express their opinions on certain things. They also use these sites to know what other people’s opinions are. Thus mining of this data and sentiment extraction has become an important field of research.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59109" y="702313"/>
            <a:ext cx="10961346" cy="82296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489725" cy="8173433"/>
            <a:chOff x="0" y="0"/>
            <a:chExt cx="6713637" cy="8455437"/>
          </a:xfrm>
        </p:grpSpPr>
        <p:sp>
          <p:nvSpPr>
            <p:cNvPr name="Freeform 3" id="3"/>
            <p:cNvSpPr/>
            <p:nvPr/>
          </p:nvSpPr>
          <p:spPr>
            <a:xfrm>
              <a:off x="0" y="0"/>
              <a:ext cx="6713637" cy="8455437"/>
            </a:xfrm>
            <a:custGeom>
              <a:avLst/>
              <a:gdLst/>
              <a:ahLst/>
              <a:cxnLst/>
              <a:rect r="r" b="b" t="t" l="l"/>
              <a:pathLst>
                <a:path h="8455437" w="6713637">
                  <a:moveTo>
                    <a:pt x="0" y="0"/>
                  </a:moveTo>
                  <a:lnTo>
                    <a:pt x="0" y="8455437"/>
                  </a:lnTo>
                  <a:lnTo>
                    <a:pt x="6713637" y="8455437"/>
                  </a:lnTo>
                  <a:lnTo>
                    <a:pt x="6713637" y="0"/>
                  </a:lnTo>
                  <a:lnTo>
                    <a:pt x="0" y="0"/>
                  </a:lnTo>
                  <a:close/>
                  <a:moveTo>
                    <a:pt x="6652677" y="8394478"/>
                  </a:moveTo>
                  <a:lnTo>
                    <a:pt x="59690" y="8394478"/>
                  </a:lnTo>
                  <a:lnTo>
                    <a:pt x="59690" y="59690"/>
                  </a:lnTo>
                  <a:lnTo>
                    <a:pt x="6652677" y="59690"/>
                  </a:lnTo>
                  <a:lnTo>
                    <a:pt x="6652677" y="8394478"/>
                  </a:lnTo>
                  <a:close/>
                </a:path>
              </a:pathLst>
            </a:custGeom>
            <a:solidFill>
              <a:srgbClr val="1C2120"/>
            </a:solidFill>
          </p:spPr>
        </p:sp>
      </p:grpSp>
      <p:sp>
        <p:nvSpPr>
          <p:cNvPr name="TextBox 4" id="4"/>
          <p:cNvSpPr txBox="true"/>
          <p:nvPr/>
        </p:nvSpPr>
        <p:spPr>
          <a:xfrm rot="0">
            <a:off x="1669441" y="2269783"/>
            <a:ext cx="4942033" cy="2117725"/>
          </a:xfrm>
          <a:prstGeom prst="rect">
            <a:avLst/>
          </a:prstGeom>
        </p:spPr>
        <p:txBody>
          <a:bodyPr anchor="t" rtlCol="false" tIns="0" lIns="0" bIns="0" rIns="0">
            <a:spAutoFit/>
          </a:bodyPr>
          <a:lstStyle/>
          <a:p>
            <a:pPr>
              <a:lnSpc>
                <a:spcPts val="8450"/>
              </a:lnSpc>
            </a:pPr>
            <a:r>
              <a:rPr lang="en-US" b="false" sz="6500" i="false" spc="65">
                <a:solidFill>
                  <a:srgbClr val="1C2120"/>
                </a:solidFill>
                <a:latin typeface="Aileron Heavy"/>
              </a:rPr>
              <a:t>LTSM METHOD</a:t>
            </a:r>
          </a:p>
        </p:txBody>
      </p:sp>
      <p:sp>
        <p:nvSpPr>
          <p:cNvPr name="TextBox 5" id="5"/>
          <p:cNvSpPr txBox="true"/>
          <p:nvPr/>
        </p:nvSpPr>
        <p:spPr>
          <a:xfrm rot="0">
            <a:off x="7955710" y="1513041"/>
            <a:ext cx="10027308" cy="61861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Arimo"/>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They are well-suited to classifying, processing and making predictions based on time series data, since there can be lags of unknown duration between important events in a time series.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14675" y="982188"/>
            <a:ext cx="16230600" cy="7817739"/>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522991" y="1084867"/>
            <a:ext cx="9265919" cy="8173433"/>
            <a:chOff x="0" y="0"/>
            <a:chExt cx="9585617" cy="8455437"/>
          </a:xfrm>
        </p:grpSpPr>
        <p:sp>
          <p:nvSpPr>
            <p:cNvPr name="Freeform 3" id="3"/>
            <p:cNvSpPr/>
            <p:nvPr/>
          </p:nvSpPr>
          <p:spPr>
            <a:xfrm>
              <a:off x="0" y="0"/>
              <a:ext cx="9585617" cy="8455437"/>
            </a:xfrm>
            <a:custGeom>
              <a:avLst/>
              <a:gdLst/>
              <a:ahLst/>
              <a:cxnLst/>
              <a:rect r="r" b="b" t="t" l="l"/>
              <a:pathLst>
                <a:path h="8455437" w="9585617">
                  <a:moveTo>
                    <a:pt x="0" y="0"/>
                  </a:moveTo>
                  <a:lnTo>
                    <a:pt x="0" y="8455437"/>
                  </a:lnTo>
                  <a:lnTo>
                    <a:pt x="9585617" y="8455437"/>
                  </a:lnTo>
                  <a:lnTo>
                    <a:pt x="9585617" y="0"/>
                  </a:lnTo>
                  <a:lnTo>
                    <a:pt x="0" y="0"/>
                  </a:lnTo>
                  <a:close/>
                  <a:moveTo>
                    <a:pt x="9524657" y="8394478"/>
                  </a:moveTo>
                  <a:lnTo>
                    <a:pt x="59690" y="8394478"/>
                  </a:lnTo>
                  <a:lnTo>
                    <a:pt x="59690" y="59690"/>
                  </a:lnTo>
                  <a:lnTo>
                    <a:pt x="9524657" y="59690"/>
                  </a:lnTo>
                  <a:lnTo>
                    <a:pt x="9524657" y="8394478"/>
                  </a:lnTo>
                  <a:close/>
                </a:path>
              </a:pathLst>
            </a:custGeom>
            <a:solidFill>
              <a:srgbClr val="1C2120"/>
            </a:solidFill>
          </p:spPr>
        </p:sp>
      </p:grpSp>
      <p:sp>
        <p:nvSpPr>
          <p:cNvPr name="AutoShape 4" id="4"/>
          <p:cNvSpPr/>
          <p:nvPr/>
        </p:nvSpPr>
        <p:spPr>
          <a:xfrm rot="0">
            <a:off x="2156035" y="-207277"/>
            <a:ext cx="4405229" cy="3304708"/>
          </a:xfrm>
          <a:prstGeom prst="rect">
            <a:avLst/>
          </a:prstGeom>
          <a:solidFill>
            <a:srgbClr val="1C2120"/>
          </a:solidFill>
        </p:spPr>
      </p:sp>
      <p:sp>
        <p:nvSpPr>
          <p:cNvPr name="TextBox 5" id="5"/>
          <p:cNvSpPr txBox="true"/>
          <p:nvPr/>
        </p:nvSpPr>
        <p:spPr>
          <a:xfrm rot="0">
            <a:off x="2676629" y="1134562"/>
            <a:ext cx="3364041" cy="582930"/>
          </a:xfrm>
          <a:prstGeom prst="rect">
            <a:avLst/>
          </a:prstGeom>
        </p:spPr>
        <p:txBody>
          <a:bodyPr anchor="t" rtlCol="false" tIns="0" lIns="0" bIns="0" rIns="0">
            <a:spAutoFit/>
          </a:bodyPr>
          <a:lstStyle/>
          <a:p>
            <a:pPr algn="ctr">
              <a:lnSpc>
                <a:spcPts val="4680"/>
              </a:lnSpc>
            </a:pPr>
            <a:r>
              <a:rPr lang="en-US" b="true" sz="3600" i="false" spc="107">
                <a:solidFill>
                  <a:srgbClr val="F2EFEB"/>
                </a:solidFill>
                <a:latin typeface="Aileron Regular"/>
              </a:rPr>
              <a:t>DRAWBACKS</a:t>
            </a:r>
          </a:p>
        </p:txBody>
      </p:sp>
      <p:sp>
        <p:nvSpPr>
          <p:cNvPr name="TextBox 6" id="6"/>
          <p:cNvSpPr txBox="true"/>
          <p:nvPr/>
        </p:nvSpPr>
        <p:spPr>
          <a:xfrm rot="0">
            <a:off x="1028700" y="3699404"/>
            <a:ext cx="6659899" cy="3409950"/>
          </a:xfrm>
          <a:prstGeom prst="rect">
            <a:avLst/>
          </a:prstGeom>
        </p:spPr>
        <p:txBody>
          <a:bodyPr anchor="t" rtlCol="false" tIns="0" lIns="0" bIns="0" rIns="0">
            <a:spAutoFit/>
          </a:bodyPr>
          <a:lstStyle/>
          <a:p>
            <a:pPr algn="ctr">
              <a:lnSpc>
                <a:spcPts val="4500"/>
              </a:lnSpc>
            </a:pPr>
            <a:r>
              <a:rPr lang="en-US" b="false" sz="3000" i="false" spc="30">
                <a:solidFill>
                  <a:srgbClr val="1C2120"/>
                </a:solidFill>
                <a:latin typeface="Aileron Regular"/>
              </a:rPr>
              <a:t>The main drawbacks of this method are that the data sets don’t train as quickly as we expect it to. They also take up a lot of memory and are easy to overfit. They are sensitive to random weight initialisation.</a:t>
            </a:r>
          </a:p>
        </p:txBody>
      </p:sp>
      <p:pic>
        <p:nvPicPr>
          <p:cNvPr name="Picture 7" id="7"/>
          <p:cNvPicPr>
            <a:picLocks noChangeAspect="true"/>
          </p:cNvPicPr>
          <p:nvPr/>
        </p:nvPicPr>
        <p:blipFill>
          <a:blip r:embed="rId2"/>
          <a:srcRect l="0" t="0" r="0" b="0"/>
          <a:stretch>
            <a:fillRect/>
          </a:stretch>
        </p:blipFill>
        <p:spPr>
          <a:xfrm flipH="false" flipV="false" rot="0">
            <a:off x="9144000" y="1834365"/>
            <a:ext cx="8899249" cy="667443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F2EFE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489725" cy="8173433"/>
            <a:chOff x="0" y="0"/>
            <a:chExt cx="6713637" cy="8455437"/>
          </a:xfrm>
        </p:grpSpPr>
        <p:sp>
          <p:nvSpPr>
            <p:cNvPr name="Freeform 3" id="3"/>
            <p:cNvSpPr/>
            <p:nvPr/>
          </p:nvSpPr>
          <p:spPr>
            <a:xfrm>
              <a:off x="0" y="0"/>
              <a:ext cx="6713637" cy="8455437"/>
            </a:xfrm>
            <a:custGeom>
              <a:avLst/>
              <a:gdLst/>
              <a:ahLst/>
              <a:cxnLst/>
              <a:rect r="r" b="b" t="t" l="l"/>
              <a:pathLst>
                <a:path h="8455437" w="6713637">
                  <a:moveTo>
                    <a:pt x="0" y="0"/>
                  </a:moveTo>
                  <a:lnTo>
                    <a:pt x="0" y="8455437"/>
                  </a:lnTo>
                  <a:lnTo>
                    <a:pt x="6713637" y="8455437"/>
                  </a:lnTo>
                  <a:lnTo>
                    <a:pt x="6713637" y="0"/>
                  </a:lnTo>
                  <a:lnTo>
                    <a:pt x="0" y="0"/>
                  </a:lnTo>
                  <a:close/>
                  <a:moveTo>
                    <a:pt x="6652677" y="8394478"/>
                  </a:moveTo>
                  <a:lnTo>
                    <a:pt x="59690" y="8394478"/>
                  </a:lnTo>
                  <a:lnTo>
                    <a:pt x="59690" y="59690"/>
                  </a:lnTo>
                  <a:lnTo>
                    <a:pt x="6652677" y="59690"/>
                  </a:lnTo>
                  <a:lnTo>
                    <a:pt x="6652677" y="8394478"/>
                  </a:lnTo>
                  <a:close/>
                </a:path>
              </a:pathLst>
            </a:custGeom>
            <a:solidFill>
              <a:srgbClr val="1C2120"/>
            </a:solidFill>
          </p:spPr>
        </p:sp>
      </p:grpSp>
      <p:sp>
        <p:nvSpPr>
          <p:cNvPr name="TextBox 4" id="4"/>
          <p:cNvSpPr txBox="true"/>
          <p:nvPr/>
        </p:nvSpPr>
        <p:spPr>
          <a:xfrm rot="0">
            <a:off x="1669441" y="1736383"/>
            <a:ext cx="4942033" cy="3184525"/>
          </a:xfrm>
          <a:prstGeom prst="rect">
            <a:avLst/>
          </a:prstGeom>
        </p:spPr>
        <p:txBody>
          <a:bodyPr anchor="t" rtlCol="false" tIns="0" lIns="0" bIns="0" rIns="0">
            <a:spAutoFit/>
          </a:bodyPr>
          <a:lstStyle/>
          <a:p>
            <a:pPr>
              <a:lnSpc>
                <a:spcPts val="8450"/>
              </a:lnSpc>
            </a:pPr>
            <a:r>
              <a:rPr lang="en-US" b="false" sz="6500" i="false" spc="65">
                <a:solidFill>
                  <a:srgbClr val="1C2120"/>
                </a:solidFill>
                <a:latin typeface="Aileron Heavy"/>
              </a:rPr>
              <a:t>NAIVE BAYES METHOD</a:t>
            </a:r>
          </a:p>
        </p:txBody>
      </p:sp>
      <p:sp>
        <p:nvSpPr>
          <p:cNvPr name="TextBox 5" id="5"/>
          <p:cNvSpPr txBox="true"/>
          <p:nvPr/>
        </p:nvSpPr>
        <p:spPr>
          <a:xfrm rot="5400000">
            <a:off x="12786864" y="4852035"/>
            <a:ext cx="7173305" cy="582930"/>
          </a:xfrm>
          <a:prstGeom prst="rect">
            <a:avLst/>
          </a:prstGeom>
        </p:spPr>
        <p:txBody>
          <a:bodyPr anchor="t" rtlCol="false" tIns="0" lIns="0" bIns="0" rIns="0">
            <a:spAutoFit/>
          </a:bodyPr>
          <a:lstStyle/>
          <a:p>
            <a:pPr algn="ctr">
              <a:lnSpc>
                <a:spcPts val="4680"/>
              </a:lnSpc>
            </a:pPr>
            <a:r>
              <a:rPr lang="en-US" b="true" sz="3600" i="false" spc="107">
                <a:solidFill>
                  <a:srgbClr val="F2EFEB"/>
                </a:solidFill>
                <a:latin typeface="Aileron Regular"/>
              </a:rPr>
              <a:t>Who we are </a:t>
            </a:r>
          </a:p>
        </p:txBody>
      </p:sp>
      <p:sp>
        <p:nvSpPr>
          <p:cNvPr name="TextBox 6" id="6"/>
          <p:cNvSpPr txBox="true"/>
          <p:nvPr/>
        </p:nvSpPr>
        <p:spPr>
          <a:xfrm rot="0">
            <a:off x="8954364" y="1471122"/>
            <a:ext cx="8304936" cy="7294110"/>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Arimo"/>
              </a:rPr>
              <a:t>In machine learning, naive Bayes classifier uses Bayes' theorem with strong (naive) independence assumptions between the features which were word frequencies. Naive Bayes classifiers are highly accessible, requires number of parameters which are linear in the number of variables (features/predictors) in the learning problem. Training of Maximum-likelihood can be used for evaluation of a closed form expression which considers linear time, rather than expensive approximate iteration that is used for different types of classifiers.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FE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624146" y="1028700"/>
            <a:ext cx="11039707"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DADlnGEdVO4</dc:identifier>
  <dcterms:modified xsi:type="dcterms:W3CDTF">2011-08-01T06:04:30Z</dcterms:modified>
  <cp:revision>1</cp:revision>
  <dc:title>SENTIMENT ANALYSIS</dc:title>
</cp:coreProperties>
</file>