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6"/>
  </p:notesMasterIdLst>
  <p:sldIdLst>
    <p:sldId id="277" r:id="rId2"/>
    <p:sldId id="279" r:id="rId3"/>
    <p:sldId id="280" r:id="rId4"/>
    <p:sldId id="283" r:id="rId5"/>
    <p:sldId id="285" r:id="rId6"/>
    <p:sldId id="287" r:id="rId7"/>
    <p:sldId id="289" r:id="rId8"/>
    <p:sldId id="290" r:id="rId9"/>
    <p:sldId id="292" r:id="rId10"/>
    <p:sldId id="293" r:id="rId11"/>
    <p:sldId id="294" r:id="rId12"/>
    <p:sldId id="295" r:id="rId13"/>
    <p:sldId id="296" r:id="rId14"/>
    <p:sldId id="29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p:cViewPr varScale="1">
        <p:scale>
          <a:sx n="87" d="100"/>
          <a:sy n="87" d="100"/>
        </p:scale>
        <p:origin x="704"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C59759-5965-48A6-9191-48D608D9FCC0}" type="datetimeFigureOut">
              <a:rPr lang="en-US" smtClean="0"/>
              <a:pPr/>
              <a:t>3/21/2023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468D0B-3074-442C-861E-36DB92868A0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C5D3-0DC8-034A-8C5F-A1F6B4B431E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F0F60E2C-2BAE-0F16-985D-17C1019728B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F1DF9E-6677-B9F8-E0F9-154DB24DE272}"/>
              </a:ext>
            </a:extLst>
          </p:cNvPr>
          <p:cNvSpPr>
            <a:spLocks noGrp="1"/>
          </p:cNvSpPr>
          <p:nvPr>
            <p:ph type="dt" sz="half" idx="10"/>
          </p:nvPr>
        </p:nvSpPr>
        <p:spPr/>
        <p:txBody>
          <a:bodyPr/>
          <a:lstStyle/>
          <a:p>
            <a:fld id="{128D0338-46BE-454A-8253-C6694E11BDB7}" type="datetime1">
              <a:rPr lang="en-US" smtClean="0"/>
              <a:pPr/>
              <a:t>3/21/2023</a:t>
            </a:fld>
            <a:endParaRPr lang="en-US"/>
          </a:p>
        </p:txBody>
      </p:sp>
      <p:sp>
        <p:nvSpPr>
          <p:cNvPr id="5" name="Footer Placeholder 4">
            <a:extLst>
              <a:ext uri="{FF2B5EF4-FFF2-40B4-BE49-F238E27FC236}">
                <a16:creationId xmlns:a16="http://schemas.microsoft.com/office/drawing/2014/main" id="{3DB14CC5-7ED8-674C-EBDF-B647FD224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354FB4-8955-B6DF-18B1-160AA2564182}"/>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2548195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B5EF7-362C-B9D6-800A-B128D4838C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E86D05-010E-136F-B0E9-881F3E8A38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2B5D11-5F01-99D3-384E-B97C53B3509D}"/>
              </a:ext>
            </a:extLst>
          </p:cNvPr>
          <p:cNvSpPr>
            <a:spLocks noGrp="1"/>
          </p:cNvSpPr>
          <p:nvPr>
            <p:ph type="dt" sz="half" idx="10"/>
          </p:nvPr>
        </p:nvSpPr>
        <p:spPr/>
        <p:txBody>
          <a:bodyPr/>
          <a:lstStyle/>
          <a:p>
            <a:fld id="{AD1DB54C-7B54-4BA0-B418-744D28195CEA}" type="datetime1">
              <a:rPr lang="en-US" smtClean="0"/>
              <a:pPr/>
              <a:t>3/21/2023</a:t>
            </a:fld>
            <a:endParaRPr lang="en-US"/>
          </a:p>
        </p:txBody>
      </p:sp>
      <p:sp>
        <p:nvSpPr>
          <p:cNvPr id="5" name="Footer Placeholder 4">
            <a:extLst>
              <a:ext uri="{FF2B5EF4-FFF2-40B4-BE49-F238E27FC236}">
                <a16:creationId xmlns:a16="http://schemas.microsoft.com/office/drawing/2014/main" id="{03CE18AA-176D-522A-3F30-EBC39D678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6C868-7F2C-A3A3-F882-14D265D7CE8B}"/>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976452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458585-AB13-2B77-2378-779FA083AAA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B9A0A2-DA86-412E-B8C9-CB7AB4D4D4B1}"/>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21C93E-40A4-B104-2869-947EC42C6D70}"/>
              </a:ext>
            </a:extLst>
          </p:cNvPr>
          <p:cNvSpPr>
            <a:spLocks noGrp="1"/>
          </p:cNvSpPr>
          <p:nvPr>
            <p:ph type="dt" sz="half" idx="10"/>
          </p:nvPr>
        </p:nvSpPr>
        <p:spPr/>
        <p:txBody>
          <a:bodyPr/>
          <a:lstStyle/>
          <a:p>
            <a:fld id="{B53C7FEF-1FB5-49F6-9054-440E2159E3D4}" type="datetime1">
              <a:rPr lang="en-US" smtClean="0"/>
              <a:pPr/>
              <a:t>3/21/2023</a:t>
            </a:fld>
            <a:endParaRPr lang="en-US"/>
          </a:p>
        </p:txBody>
      </p:sp>
      <p:sp>
        <p:nvSpPr>
          <p:cNvPr id="5" name="Footer Placeholder 4">
            <a:extLst>
              <a:ext uri="{FF2B5EF4-FFF2-40B4-BE49-F238E27FC236}">
                <a16:creationId xmlns:a16="http://schemas.microsoft.com/office/drawing/2014/main" id="{E9BC5BB9-A153-EF74-19B1-98B1BDBCB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8C4B53-88E2-827D-D3D0-24A4E82A5E6B}"/>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3161760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4696-16EC-F2E1-ED92-C2911F610F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7FCBAC-6ED2-351B-5219-27A1A4BB22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4E4F3C-823A-FE4F-5B98-541670066D5B}"/>
              </a:ext>
            </a:extLst>
          </p:cNvPr>
          <p:cNvSpPr>
            <a:spLocks noGrp="1"/>
          </p:cNvSpPr>
          <p:nvPr>
            <p:ph type="dt" sz="half" idx="10"/>
          </p:nvPr>
        </p:nvSpPr>
        <p:spPr/>
        <p:txBody>
          <a:bodyPr/>
          <a:lstStyle/>
          <a:p>
            <a:fld id="{1FB08C9C-6999-495A-B6C4-03145A9B5E92}" type="datetime1">
              <a:rPr lang="en-US" smtClean="0"/>
              <a:pPr/>
              <a:t>3/21/2023</a:t>
            </a:fld>
            <a:endParaRPr lang="en-US"/>
          </a:p>
        </p:txBody>
      </p:sp>
      <p:sp>
        <p:nvSpPr>
          <p:cNvPr id="5" name="Footer Placeholder 4">
            <a:extLst>
              <a:ext uri="{FF2B5EF4-FFF2-40B4-BE49-F238E27FC236}">
                <a16:creationId xmlns:a16="http://schemas.microsoft.com/office/drawing/2014/main" id="{D78E0EC8-3124-4695-CB7C-F16D12202A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DA09E2-6B04-01CF-EBE5-7D009621998C}"/>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3061482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9EF3-0DF8-D368-31E8-3BC0AD4B457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66A6EC-3556-5675-965D-87EC51C0EC5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13AAEF-CF4E-B42D-D6B3-FE2B566E484F}"/>
              </a:ext>
            </a:extLst>
          </p:cNvPr>
          <p:cNvSpPr>
            <a:spLocks noGrp="1"/>
          </p:cNvSpPr>
          <p:nvPr>
            <p:ph type="dt" sz="half" idx="10"/>
          </p:nvPr>
        </p:nvSpPr>
        <p:spPr/>
        <p:txBody>
          <a:bodyPr/>
          <a:lstStyle/>
          <a:p>
            <a:fld id="{10EFC6F3-FB06-4200-9AAD-DE1B314792AA}" type="datetime1">
              <a:rPr lang="en-US" smtClean="0"/>
              <a:pPr/>
              <a:t>3/21/2023</a:t>
            </a:fld>
            <a:endParaRPr lang="en-US"/>
          </a:p>
        </p:txBody>
      </p:sp>
      <p:sp>
        <p:nvSpPr>
          <p:cNvPr id="5" name="Footer Placeholder 4">
            <a:extLst>
              <a:ext uri="{FF2B5EF4-FFF2-40B4-BE49-F238E27FC236}">
                <a16:creationId xmlns:a16="http://schemas.microsoft.com/office/drawing/2014/main" id="{E0124E15-A1C4-2608-A112-D82500BA80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06809-E2F5-E12D-323F-BD2444070692}"/>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94060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12C46-16C5-409B-6986-5E067FCC46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93258E-95D2-44E8-7675-542B41B0738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E7C56B-EC04-5F99-F0AF-8D1275F29E7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546320-0BEC-F77F-1821-789D367585B0}"/>
              </a:ext>
            </a:extLst>
          </p:cNvPr>
          <p:cNvSpPr>
            <a:spLocks noGrp="1"/>
          </p:cNvSpPr>
          <p:nvPr>
            <p:ph type="dt" sz="half" idx="10"/>
          </p:nvPr>
        </p:nvSpPr>
        <p:spPr/>
        <p:txBody>
          <a:bodyPr/>
          <a:lstStyle/>
          <a:p>
            <a:fld id="{4F8534C2-AAAA-42DA-8444-066B74D07C21}" type="datetime1">
              <a:rPr lang="en-US" smtClean="0"/>
              <a:pPr/>
              <a:t>3/21/2023</a:t>
            </a:fld>
            <a:endParaRPr lang="en-US"/>
          </a:p>
        </p:txBody>
      </p:sp>
      <p:sp>
        <p:nvSpPr>
          <p:cNvPr id="6" name="Footer Placeholder 5">
            <a:extLst>
              <a:ext uri="{FF2B5EF4-FFF2-40B4-BE49-F238E27FC236}">
                <a16:creationId xmlns:a16="http://schemas.microsoft.com/office/drawing/2014/main" id="{7FEA26F5-97B6-8D43-8434-14005E6F60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37F78D-2234-00EF-4361-022A02E3254A}"/>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592301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1A10F-22BB-2769-FB59-0EBDF058968A}"/>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A1FD69-1C96-F17C-C948-BDDD4590B14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95523AD-4867-2FA9-1EE5-286B3CEA9A0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9A5316-C899-8005-03C5-568EA1D37F3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2AAC1C8-FBD2-3EE8-09FB-5E7BEF51F2A8}"/>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B1A559-BA5A-AF54-71F9-3CA75261BB9D}"/>
              </a:ext>
            </a:extLst>
          </p:cNvPr>
          <p:cNvSpPr>
            <a:spLocks noGrp="1"/>
          </p:cNvSpPr>
          <p:nvPr>
            <p:ph type="dt" sz="half" idx="10"/>
          </p:nvPr>
        </p:nvSpPr>
        <p:spPr/>
        <p:txBody>
          <a:bodyPr/>
          <a:lstStyle/>
          <a:p>
            <a:fld id="{98BFC36B-97EA-4BC7-AFDF-7A6A137C914D}" type="datetime1">
              <a:rPr lang="en-US" smtClean="0"/>
              <a:pPr/>
              <a:t>3/21/2023</a:t>
            </a:fld>
            <a:endParaRPr lang="en-US"/>
          </a:p>
        </p:txBody>
      </p:sp>
      <p:sp>
        <p:nvSpPr>
          <p:cNvPr id="8" name="Footer Placeholder 7">
            <a:extLst>
              <a:ext uri="{FF2B5EF4-FFF2-40B4-BE49-F238E27FC236}">
                <a16:creationId xmlns:a16="http://schemas.microsoft.com/office/drawing/2014/main" id="{1F580D87-AC2F-AD4C-A6A2-9DC3F32883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46D2E1-DAEE-AA22-E489-42E10F0F4005}"/>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3054051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E7EC-24AE-F1CB-6DF8-1E10218D73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AC2D25-4CDE-9919-263B-43A4D17E67D9}"/>
              </a:ext>
            </a:extLst>
          </p:cNvPr>
          <p:cNvSpPr>
            <a:spLocks noGrp="1"/>
          </p:cNvSpPr>
          <p:nvPr>
            <p:ph type="dt" sz="half" idx="10"/>
          </p:nvPr>
        </p:nvSpPr>
        <p:spPr/>
        <p:txBody>
          <a:bodyPr/>
          <a:lstStyle/>
          <a:p>
            <a:fld id="{83BE32A7-6CD8-41B1-8492-97C3EC8B9767}" type="datetime1">
              <a:rPr lang="en-US" smtClean="0"/>
              <a:pPr/>
              <a:t>3/21/2023</a:t>
            </a:fld>
            <a:endParaRPr lang="en-US"/>
          </a:p>
        </p:txBody>
      </p:sp>
      <p:sp>
        <p:nvSpPr>
          <p:cNvPr id="4" name="Footer Placeholder 3">
            <a:extLst>
              <a:ext uri="{FF2B5EF4-FFF2-40B4-BE49-F238E27FC236}">
                <a16:creationId xmlns:a16="http://schemas.microsoft.com/office/drawing/2014/main" id="{6853DE0E-180C-F990-01DA-DECEBFED87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93A69C-BAB2-0842-A3DC-69F919F84976}"/>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372341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1FF53C-B4C3-A074-5B20-D5AC0DEB1D51}"/>
              </a:ext>
            </a:extLst>
          </p:cNvPr>
          <p:cNvSpPr>
            <a:spLocks noGrp="1"/>
          </p:cNvSpPr>
          <p:nvPr>
            <p:ph type="dt" sz="half" idx="10"/>
          </p:nvPr>
        </p:nvSpPr>
        <p:spPr/>
        <p:txBody>
          <a:bodyPr/>
          <a:lstStyle/>
          <a:p>
            <a:fld id="{C7D22767-CE96-4856-B894-492CD39BA6B1}" type="datetime1">
              <a:rPr lang="en-US" smtClean="0"/>
              <a:pPr/>
              <a:t>3/21/2023</a:t>
            </a:fld>
            <a:endParaRPr lang="en-US"/>
          </a:p>
        </p:txBody>
      </p:sp>
      <p:sp>
        <p:nvSpPr>
          <p:cNvPr id="3" name="Footer Placeholder 2">
            <a:extLst>
              <a:ext uri="{FF2B5EF4-FFF2-40B4-BE49-F238E27FC236}">
                <a16:creationId xmlns:a16="http://schemas.microsoft.com/office/drawing/2014/main" id="{344BD040-0397-46B6-860B-6E53FFE661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466BAD-D7C4-5F50-6D13-5721A5E2CA69}"/>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2395593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E7C0F-60D1-5327-F536-DDD788C1B2C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74EF5D-4CF2-70C5-0077-C45810A10BC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C75727-F9B1-A61E-40BC-C39DF3AEFA0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464BCAA-AA9B-4553-0D8E-9CBD302B09D8}"/>
              </a:ext>
            </a:extLst>
          </p:cNvPr>
          <p:cNvSpPr>
            <a:spLocks noGrp="1"/>
          </p:cNvSpPr>
          <p:nvPr>
            <p:ph type="dt" sz="half" idx="10"/>
          </p:nvPr>
        </p:nvSpPr>
        <p:spPr/>
        <p:txBody>
          <a:bodyPr/>
          <a:lstStyle/>
          <a:p>
            <a:fld id="{904BD011-6691-4390-BA96-B7A2A22324AA}" type="datetime1">
              <a:rPr lang="en-US" smtClean="0"/>
              <a:pPr/>
              <a:t>3/21/2023</a:t>
            </a:fld>
            <a:endParaRPr lang="en-US"/>
          </a:p>
        </p:txBody>
      </p:sp>
      <p:sp>
        <p:nvSpPr>
          <p:cNvPr id="6" name="Footer Placeholder 5">
            <a:extLst>
              <a:ext uri="{FF2B5EF4-FFF2-40B4-BE49-F238E27FC236}">
                <a16:creationId xmlns:a16="http://schemas.microsoft.com/office/drawing/2014/main" id="{F210313C-44B8-FDB2-836E-412901513A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EF900-9A64-856A-6DCA-6A03EFEE25BC}"/>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2647403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888A-C3FC-D7BC-4057-4067CCED10A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37E53C-71C5-DEC4-6F86-6F626FC42F9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E45FD408-87D2-C3A0-7E87-7C81F19FEA5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4C963BA-08D3-767D-9925-BBA6E93F5649}"/>
              </a:ext>
            </a:extLst>
          </p:cNvPr>
          <p:cNvSpPr>
            <a:spLocks noGrp="1"/>
          </p:cNvSpPr>
          <p:nvPr>
            <p:ph type="dt" sz="half" idx="10"/>
          </p:nvPr>
        </p:nvSpPr>
        <p:spPr/>
        <p:txBody>
          <a:bodyPr/>
          <a:lstStyle/>
          <a:p>
            <a:fld id="{48895DA4-05A0-47EC-8595-48B836936C98}" type="datetime1">
              <a:rPr lang="en-US" smtClean="0"/>
              <a:pPr/>
              <a:t>3/21/2023</a:t>
            </a:fld>
            <a:endParaRPr lang="en-US"/>
          </a:p>
        </p:txBody>
      </p:sp>
      <p:sp>
        <p:nvSpPr>
          <p:cNvPr id="6" name="Footer Placeholder 5">
            <a:extLst>
              <a:ext uri="{FF2B5EF4-FFF2-40B4-BE49-F238E27FC236}">
                <a16:creationId xmlns:a16="http://schemas.microsoft.com/office/drawing/2014/main" id="{01D076A6-8365-088C-253A-FDBD10B5E0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956907-3A3C-6845-38D0-3E80883E3189}"/>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1908077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2D48A4-C4AA-E2ED-31B0-180481492D0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3EAED4-1105-2C25-74F6-A97D7051B4C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607630-A894-D948-60BB-79E6F480AAA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2E5C322-A497-4AB7-94F5-64485B6E6F80}" type="datetime1">
              <a:rPr lang="en-US" smtClean="0"/>
              <a:pPr/>
              <a:t>3/21/2023</a:t>
            </a:fld>
            <a:endParaRPr lang="en-US"/>
          </a:p>
        </p:txBody>
      </p:sp>
      <p:sp>
        <p:nvSpPr>
          <p:cNvPr id="5" name="Footer Placeholder 4">
            <a:extLst>
              <a:ext uri="{FF2B5EF4-FFF2-40B4-BE49-F238E27FC236}">
                <a16:creationId xmlns:a16="http://schemas.microsoft.com/office/drawing/2014/main" id="{6643F9E5-3399-DBB7-12B2-B837DA880D4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3A4766-6C0A-9220-B6A2-F1119D89C30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C0EEC8-D480-4789-9CB1-BA42484492C5}" type="slidenum">
              <a:rPr lang="en-US" smtClean="0"/>
              <a:pPr/>
              <a:t>‹#›</a:t>
            </a:fld>
            <a:endParaRPr lang="en-US"/>
          </a:p>
        </p:txBody>
      </p:sp>
    </p:spTree>
    <p:extLst>
      <p:ext uri="{BB962C8B-B14F-4D97-AF65-F5344CB8AC3E}">
        <p14:creationId xmlns:p14="http://schemas.microsoft.com/office/powerpoint/2010/main" val="264215348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mage"/>
          <p:cNvPicPr>
            <a:picLocks noChangeAspect="1" noChangeArrowheads="1"/>
          </p:cNvPicPr>
          <p:nvPr/>
        </p:nvPicPr>
        <p:blipFill>
          <a:blip r:embed="rId2" cstate="print"/>
          <a:srcRect/>
          <a:stretch>
            <a:fillRect/>
          </a:stretch>
        </p:blipFill>
        <p:spPr bwMode="auto">
          <a:xfrm>
            <a:off x="7772400" y="762000"/>
            <a:ext cx="1115291" cy="1252724"/>
          </a:xfrm>
          <a:prstGeom prst="rect">
            <a:avLst/>
          </a:prstGeom>
          <a:noFill/>
        </p:spPr>
      </p:pic>
      <p:sp>
        <p:nvSpPr>
          <p:cNvPr id="5" name="Rectangle 4"/>
          <p:cNvSpPr/>
          <p:nvPr/>
        </p:nvSpPr>
        <p:spPr>
          <a:xfrm>
            <a:off x="685800" y="2847697"/>
            <a:ext cx="7920352" cy="3693319"/>
          </a:xfrm>
          <a:prstGeom prst="rect">
            <a:avLst/>
          </a:prstGeom>
        </p:spPr>
        <p:txBody>
          <a:bodyPr wrap="square">
            <a:spAutoFit/>
          </a:bodyPr>
          <a:lstStyle/>
          <a:p>
            <a:pPr algn="ctr"/>
            <a:endParaRPr lang="en-US" dirty="0"/>
          </a:p>
          <a:p>
            <a:pPr algn="ctr"/>
            <a:r>
              <a:rPr lang="en-US" dirty="0">
                <a:latin typeface="Times New Roman" panose="02020603050405020304" pitchFamily="18" charset="0"/>
                <a:cs typeface="Times New Roman" pitchFamily="18" charset="0"/>
              </a:rPr>
              <a:t> Seminar(18EES84)</a:t>
            </a:r>
          </a:p>
          <a:p>
            <a:pPr algn="ctr"/>
            <a:r>
              <a:rPr lang="en-US" dirty="0">
                <a:latin typeface="Times New Roman" panose="02020603050405020304" pitchFamily="18" charset="0"/>
                <a:cs typeface="Times New Roman" pitchFamily="18" charset="0"/>
              </a:rPr>
              <a:t>on </a:t>
            </a:r>
          </a:p>
          <a:p>
            <a:pPr algn="ctr"/>
            <a:r>
              <a:rPr lang="en-US" b="1" dirty="0">
                <a:latin typeface="Times New Roman" panose="02020603050405020304" pitchFamily="18" charset="0"/>
                <a:cs typeface="Times New Roman" panose="02020603050405020304" pitchFamily="18" charset="0"/>
              </a:rPr>
              <a:t>FAULTS OCCUR IN SOLAR PV POWER GENERATION SYSTEM</a:t>
            </a:r>
          </a:p>
          <a:p>
            <a:pPr algn="ctr"/>
            <a:r>
              <a:rPr lang="en-US" dirty="0">
                <a:latin typeface="Times New Roman" pitchFamily="18" charset="0"/>
                <a:cs typeface="Times New Roman" pitchFamily="18" charset="0"/>
              </a:rPr>
              <a:t>BY</a:t>
            </a:r>
          </a:p>
          <a:p>
            <a:pPr algn="ctr"/>
            <a:r>
              <a:rPr lang="en-US" dirty="0">
                <a:latin typeface="Times New Roman" pitchFamily="18" charset="0"/>
                <a:cs typeface="Times New Roman" pitchFamily="18" charset="0"/>
              </a:rPr>
              <a:t> PRAKRUTHI K N</a:t>
            </a:r>
          </a:p>
          <a:p>
            <a:pPr algn="ctr"/>
            <a:r>
              <a:rPr lang="en-US" dirty="0">
                <a:latin typeface="Times New Roman" pitchFamily="18" charset="0"/>
                <a:cs typeface="Times New Roman" pitchFamily="18" charset="0"/>
              </a:rPr>
              <a:t>4GW19EE026</a:t>
            </a:r>
          </a:p>
          <a:p>
            <a:pPr algn="ctr"/>
            <a:endParaRPr lang="en-US" b="1" dirty="0">
              <a:latin typeface="Times New Roman" pitchFamily="18" charset="0"/>
              <a:cs typeface="Times New Roman" pitchFamily="18" charset="0"/>
            </a:endParaRPr>
          </a:p>
          <a:p>
            <a:pPr algn="ctr"/>
            <a:r>
              <a:rPr lang="en-US" b="1" dirty="0">
                <a:latin typeface="Times New Roman" pitchFamily="18" charset="0"/>
                <a:cs typeface="Times New Roman" pitchFamily="18" charset="0"/>
              </a:rPr>
              <a:t>Under the Guidance of </a:t>
            </a:r>
          </a:p>
          <a:p>
            <a:pPr algn="ct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Smt.Shilpashri</a:t>
            </a:r>
            <a:r>
              <a:rPr lang="en-US" b="1" dirty="0">
                <a:latin typeface="Times New Roman" pitchFamily="18" charset="0"/>
                <a:cs typeface="Times New Roman" pitchFamily="18" charset="0"/>
              </a:rPr>
              <a:t> V N</a:t>
            </a:r>
          </a:p>
          <a:p>
            <a:pPr algn="ctr"/>
            <a:r>
              <a:rPr lang="en-US" b="1" dirty="0">
                <a:latin typeface="Times New Roman" pitchFamily="18" charset="0"/>
                <a:cs typeface="Times New Roman" pitchFamily="18" charset="0"/>
              </a:rPr>
              <a:t>Assistant professor</a:t>
            </a:r>
          </a:p>
          <a:p>
            <a:pPr algn="ctr"/>
            <a:r>
              <a:rPr lang="en-US" b="1" dirty="0">
                <a:latin typeface="Times New Roman" pitchFamily="18" charset="0"/>
                <a:cs typeface="Times New Roman" pitchFamily="18" charset="0"/>
              </a:rPr>
              <a:t>Dept. of EEE </a:t>
            </a:r>
            <a:endParaRPr lang="en-US" dirty="0">
              <a:latin typeface="Times New Roman" pitchFamily="18" charset="0"/>
              <a:cs typeface="Times New Roman" pitchFamily="18" charset="0"/>
            </a:endParaRPr>
          </a:p>
          <a:p>
            <a:pPr algn="ctr"/>
            <a:endParaRPr lang="en-US" b="1" dirty="0"/>
          </a:p>
        </p:txBody>
      </p:sp>
      <p:sp>
        <p:nvSpPr>
          <p:cNvPr id="7" name="Rectangle 6"/>
          <p:cNvSpPr/>
          <p:nvPr/>
        </p:nvSpPr>
        <p:spPr>
          <a:xfrm>
            <a:off x="537848" y="2619097"/>
            <a:ext cx="8350335" cy="369332"/>
          </a:xfrm>
          <a:prstGeom prst="rect">
            <a:avLst/>
          </a:prstGeom>
        </p:spPr>
        <p:txBody>
          <a:bodyPr wrap="square">
            <a:spAutoFit/>
          </a:bodyPr>
          <a:lstStyle/>
          <a:p>
            <a:r>
              <a:rPr lang="en-US" sz="1600" b="1" dirty="0">
                <a:latin typeface="Bookman Old Style" pitchFamily="18" charset="0"/>
              </a:rPr>
              <a:t>     </a:t>
            </a:r>
            <a:r>
              <a:rPr lang="en-US" b="1" dirty="0">
                <a:latin typeface="Times New Roman" panose="02020603050405020304" pitchFamily="18" charset="0"/>
                <a:cs typeface="Times New Roman" panose="02020603050405020304" pitchFamily="18" charset="0"/>
              </a:rPr>
              <a:t>DEPARTMENT OF ELECTRICAL AND ELECTRONICS ENGINEERING</a:t>
            </a:r>
          </a:p>
        </p:txBody>
      </p:sp>
      <p:sp>
        <p:nvSpPr>
          <p:cNvPr id="8" name="Slide Number Placeholder 7"/>
          <p:cNvSpPr>
            <a:spLocks noGrp="1"/>
          </p:cNvSpPr>
          <p:nvPr>
            <p:ph type="sldNum" sz="quarter" idx="12"/>
          </p:nvPr>
        </p:nvSpPr>
        <p:spPr/>
        <p:txBody>
          <a:bodyPr/>
          <a:lstStyle/>
          <a:p>
            <a:fld id="{C7C0EEC8-D480-4789-9CB1-BA42484492C5}" type="slidenum">
              <a:rPr lang="en-US" smtClean="0"/>
              <a:pPr/>
              <a:t>1</a:t>
            </a:fld>
            <a:endParaRPr lang="en-US"/>
          </a:p>
        </p:txBody>
      </p:sp>
      <p:pic>
        <p:nvPicPr>
          <p:cNvPr id="9" name="Picture 8" descr="Letterhead NEW 1.jpg"/>
          <p:cNvPicPr/>
          <p:nvPr/>
        </p:nvPicPr>
        <p:blipFill>
          <a:blip r:embed="rId3"/>
          <a:stretch>
            <a:fillRect/>
          </a:stretch>
        </p:blipFill>
        <p:spPr>
          <a:xfrm>
            <a:off x="152400" y="304800"/>
            <a:ext cx="7477125" cy="2057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078C7-8CFD-9D5F-302B-DCAAC1188266}"/>
              </a:ext>
            </a:extLst>
          </p:cNvPr>
          <p:cNvSpPr>
            <a:spLocks noGrp="1"/>
          </p:cNvSpPr>
          <p:nvPr>
            <p:ph type="title"/>
          </p:nvPr>
        </p:nvSpPr>
        <p:spPr>
          <a:xfrm>
            <a:off x="228600" y="365126"/>
            <a:ext cx="8610600" cy="1325563"/>
          </a:xfrm>
        </p:spPr>
        <p:txBody>
          <a:bodyPr>
            <a:normAutofit/>
          </a:bodyPr>
          <a:lstStyle/>
          <a:p>
            <a:pPr algn="ctr"/>
            <a:r>
              <a:rPr lang="en-IN" sz="2700" b="1" dirty="0">
                <a:latin typeface="Times New Roman" panose="02020603050405020304" pitchFamily="18" charset="0"/>
                <a:cs typeface="Times New Roman" panose="02020603050405020304" pitchFamily="18" charset="0"/>
              </a:rPr>
              <a:t>LINE TO LINE FAULTS IN A PV ARRAY UNDER STC</a:t>
            </a:r>
            <a:br>
              <a:rPr lang="en-IN"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52D390D-C695-41E7-226B-8B575CDA7C1D}"/>
              </a:ext>
            </a:extLst>
          </p:cNvPr>
          <p:cNvSpPr>
            <a:spLocks noGrp="1"/>
          </p:cNvSpPr>
          <p:nvPr>
            <p:ph idx="1"/>
          </p:nvPr>
        </p:nvSpPr>
        <p:spPr>
          <a:xfrm>
            <a:off x="628650" y="1447800"/>
            <a:ext cx="7886700" cy="4729163"/>
          </a:xfrm>
        </p:spPr>
        <p:txBody>
          <a:bodyPr/>
          <a:lstStyle/>
          <a:p>
            <a:pPr marL="71120" marR="68580" algn="just">
              <a:lnSpc>
                <a:spcPct val="100000"/>
              </a:lnSpc>
              <a:spcAft>
                <a:spcPts val="0"/>
              </a:spcAft>
            </a:pPr>
            <a:r>
              <a:rPr lang="en-US" sz="1800" dirty="0">
                <a:effectLst/>
                <a:latin typeface="Times New Roman" panose="02020603050405020304" pitchFamily="18" charset="0"/>
                <a:ea typeface="Times New Roman" panose="02020603050405020304" pitchFamily="18" charset="0"/>
              </a:rPr>
              <a:t>This fault is a low-resistance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link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made in an electrical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 or network between two</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 points of potential.</a:t>
            </a:r>
            <a:r>
              <a:rPr lang="en-US" sz="1800" spc="5" dirty="0">
                <a:effectLst/>
                <a:latin typeface="Times New Roman" panose="02020603050405020304" pitchFamily="18" charset="0"/>
                <a:ea typeface="Times New Roman" panose="02020603050405020304" pitchFamily="18" charset="0"/>
              </a:rPr>
              <a:t> </a:t>
            </a:r>
          </a:p>
          <a:p>
            <a:pPr marL="71120" marR="68580" algn="just">
              <a:lnSpc>
                <a:spcPct val="100000"/>
              </a:lnSpc>
              <a:spcAft>
                <a:spcPts val="0"/>
              </a:spcAft>
            </a:pPr>
            <a:r>
              <a:rPr lang="en-US" sz="1800" dirty="0">
                <a:effectLst/>
                <a:latin typeface="Times New Roman" panose="02020603050405020304" pitchFamily="18" charset="0"/>
                <a:ea typeface="Times New Roman" panose="02020603050405020304" pitchFamily="18" charset="0"/>
              </a:rPr>
              <a:t>The line-to-line fault is generally described in PV systems as a “short-circuit” fault for array cables or PV modules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various potential.</a:t>
            </a:r>
          </a:p>
          <a:p>
            <a:pPr marL="0" marR="68580" indent="0" algn="just">
              <a:lnSpc>
                <a:spcPct val="100000"/>
              </a:lnSpc>
              <a:spcAft>
                <a:spcPts val="0"/>
              </a:spcAft>
              <a:buNone/>
            </a:pPr>
            <a:r>
              <a:rPr lang="en-US" sz="1800" dirty="0">
                <a:effectLst/>
                <a:latin typeface="Times New Roman" panose="02020603050405020304" pitchFamily="18" charset="0"/>
                <a:ea typeface="Times New Roman" panose="02020603050405020304" pitchFamily="18" charset="0"/>
              </a:rPr>
              <a:t> </a:t>
            </a:r>
          </a:p>
          <a:p>
            <a:pPr marL="0" marR="68580" indent="0" algn="just">
              <a:lnSpc>
                <a:spcPct val="100000"/>
              </a:lnSpc>
              <a:spcAft>
                <a:spcPts val="0"/>
              </a:spcAft>
              <a:buNone/>
            </a:pPr>
            <a:r>
              <a:rPr lang="en-US" sz="1800" b="1" dirty="0">
                <a:effectLst/>
                <a:latin typeface="Times New Roman" panose="02020603050405020304" pitchFamily="18" charset="0"/>
                <a:ea typeface="Times New Roman" panose="02020603050405020304" pitchFamily="18" charset="0"/>
              </a:rPr>
              <a:t>A line-to-line fault can be caused mainly by the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following</a:t>
            </a:r>
            <a:r>
              <a:rPr lang="en-US" sz="1800" b="1" spc="-10" dirty="0">
                <a:latin typeface="Times New Roman" panose="02020603050405020304" pitchFamily="18" charset="0"/>
                <a:ea typeface="Times New Roman" panose="02020603050405020304" pitchFamily="18" charset="0"/>
              </a:rPr>
              <a:t>:</a:t>
            </a:r>
            <a:endParaRPr lang="en-IN" sz="1800" b="1" dirty="0">
              <a:effectLst/>
              <a:latin typeface="Times New Roman" panose="02020603050405020304" pitchFamily="18" charset="0"/>
              <a:ea typeface="Times New Roman" panose="02020603050405020304" pitchFamily="18" charset="0"/>
            </a:endParaRPr>
          </a:p>
          <a:p>
            <a:pPr marL="342900" lvl="0" indent="-342900">
              <a:lnSpc>
                <a:spcPct val="100000"/>
              </a:lnSpc>
              <a:buSzPts val="1000"/>
              <a:buFont typeface="Symbol" panose="05050102010706020507" pitchFamily="18" charset="2"/>
              <a:buChar char=""/>
              <a:tabLst>
                <a:tab pos="528320" algn="l"/>
                <a:tab pos="52895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DC</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junction</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box</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line</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line</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faults</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such</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as water</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ingress,</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corrosion</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as well</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as</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mechanical</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damage.</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nSpc>
                <a:spcPct val="100000"/>
              </a:lnSpc>
              <a:buSzPts val="1000"/>
              <a:buFont typeface="Symbol" panose="05050102010706020507" pitchFamily="18" charset="2"/>
              <a:buChar char=""/>
              <a:tabLst>
                <a:tab pos="528320" algn="l"/>
                <a:tab pos="52895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Cables</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Insulation</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failure for</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example</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animal</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eating by cable</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insulation</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causes</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line</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fault.</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nSpc>
                <a:spcPct val="100000"/>
              </a:lnSpc>
              <a:buSzPts val="1000"/>
              <a:buFont typeface="Symbol" panose="05050102010706020507" pitchFamily="18" charset="2"/>
              <a:buChar char=""/>
              <a:tabLst>
                <a:tab pos="528320" algn="l"/>
                <a:tab pos="52895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Incidental</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short</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circuit</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among</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current</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conductors,</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that</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is</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nail</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driven</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by</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exposed</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wires.</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0" indent="0">
              <a:spcBef>
                <a:spcPts val="25"/>
              </a:spcBef>
              <a:buNone/>
            </a:pPr>
            <a:endParaRPr lang="en-IN" sz="18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B411B2A3-5A80-04AE-EE75-8199270D2E31}"/>
              </a:ext>
            </a:extLst>
          </p:cNvPr>
          <p:cNvSpPr>
            <a:spLocks noGrp="1"/>
          </p:cNvSpPr>
          <p:nvPr>
            <p:ph type="sldNum" sz="quarter" idx="12"/>
          </p:nvPr>
        </p:nvSpPr>
        <p:spPr/>
        <p:txBody>
          <a:bodyPr/>
          <a:lstStyle/>
          <a:p>
            <a:fld id="{C7C0EEC8-D480-4789-9CB1-BA42484492C5}" type="slidenum">
              <a:rPr lang="en-US" smtClean="0"/>
              <a:pPr/>
              <a:t>10</a:t>
            </a:fld>
            <a:endParaRPr lang="en-US"/>
          </a:p>
        </p:txBody>
      </p:sp>
    </p:spTree>
    <p:extLst>
      <p:ext uri="{BB962C8B-B14F-4D97-AF65-F5344CB8AC3E}">
        <p14:creationId xmlns:p14="http://schemas.microsoft.com/office/powerpoint/2010/main" val="3496353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37D60-6FEA-CC7E-F70F-BB63CC83B9F7}"/>
              </a:ext>
            </a:extLst>
          </p:cNvPr>
          <p:cNvSpPr>
            <a:spLocks noGrp="1"/>
          </p:cNvSpPr>
          <p:nvPr>
            <p:ph type="title"/>
          </p:nvPr>
        </p:nvSpPr>
        <p:spPr>
          <a:xfrm>
            <a:off x="628650" y="328550"/>
            <a:ext cx="78867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MISMATCH FAULTS IN A PV ARRAY</a:t>
            </a:r>
            <a:endParaRPr lang="en-IN" sz="3200" b="1" dirty="0"/>
          </a:p>
        </p:txBody>
      </p:sp>
      <p:sp>
        <p:nvSpPr>
          <p:cNvPr id="3" name="Content Placeholder 2">
            <a:extLst>
              <a:ext uri="{FF2B5EF4-FFF2-40B4-BE49-F238E27FC236}">
                <a16:creationId xmlns:a16="http://schemas.microsoft.com/office/drawing/2014/main" id="{FDCB7CF9-E6F2-1BD5-3097-CC220724C04F}"/>
              </a:ext>
            </a:extLst>
          </p:cNvPr>
          <p:cNvSpPr>
            <a:spLocks noGrp="1"/>
          </p:cNvSpPr>
          <p:nvPr>
            <p:ph idx="1"/>
          </p:nvPr>
        </p:nvSpPr>
        <p:spPr>
          <a:xfrm>
            <a:off x="612191" y="1645579"/>
            <a:ext cx="8115300" cy="4375151"/>
          </a:xfrm>
        </p:spPr>
        <p:txBody>
          <a:bodyPr>
            <a:normAutofit fontScale="92500" lnSpcReduction="20000"/>
          </a:bodyPr>
          <a:lstStyle/>
          <a:p>
            <a:pPr marL="71120" marR="67945" algn="just">
              <a:lnSpc>
                <a:spcPct val="100000"/>
              </a:lnSpc>
              <a:spcAft>
                <a:spcPts val="0"/>
              </a:spcAft>
            </a:pPr>
            <a:r>
              <a:rPr lang="en-US" sz="2000" dirty="0">
                <a:effectLst/>
                <a:latin typeface="Times New Roman" panose="02020603050405020304" pitchFamily="18" charset="0"/>
                <a:ea typeface="Times New Roman" panose="02020603050405020304" pitchFamily="18" charset="0"/>
              </a:rPr>
              <a:t>In the PV modules, mismatches arise if one module's electrical characteristics are substantially modified compared with</a:t>
            </a:r>
            <a:r>
              <a:rPr lang="en-US" sz="2000" spc="-2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other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modules.</a:t>
            </a:r>
            <a:r>
              <a:rPr lang="en-US" sz="2000" spc="5" dirty="0">
                <a:effectLst/>
                <a:latin typeface="Times New Roman" panose="02020603050405020304" pitchFamily="18" charset="0"/>
                <a:ea typeface="Times New Roman" panose="02020603050405020304" pitchFamily="18" charset="0"/>
              </a:rPr>
              <a:t> </a:t>
            </a:r>
          </a:p>
          <a:p>
            <a:pPr marL="0" marR="67945" indent="0" algn="just">
              <a:lnSpc>
                <a:spcPct val="100000"/>
              </a:lnSpc>
              <a:spcAft>
                <a:spcPts val="0"/>
              </a:spcAft>
              <a:buNone/>
            </a:pPr>
            <a:endParaRPr lang="en-US" sz="2000" spc="5" dirty="0">
              <a:effectLst/>
              <a:latin typeface="Times New Roman" panose="02020603050405020304" pitchFamily="18" charset="0"/>
              <a:ea typeface="Times New Roman" panose="02020603050405020304" pitchFamily="18" charset="0"/>
            </a:endParaRPr>
          </a:p>
          <a:p>
            <a:pPr marL="71120" marR="67945" algn="just">
              <a:lnSpc>
                <a:spcPct val="100000"/>
              </a:lnSpc>
              <a:spcAft>
                <a:spcPts val="0"/>
              </a:spcAft>
            </a:pP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modules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solar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cells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interconnection that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has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varied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conditions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their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environment, is the cause of mismatch faults. </a:t>
            </a:r>
          </a:p>
          <a:p>
            <a:pPr marL="0" marR="67945" indent="0" algn="just">
              <a:lnSpc>
                <a:spcPct val="100000"/>
              </a:lnSpc>
              <a:spcAft>
                <a:spcPts val="0"/>
              </a:spcAft>
              <a:buNone/>
            </a:pPr>
            <a:endParaRPr lang="en-US" sz="2000" dirty="0">
              <a:effectLst/>
              <a:latin typeface="Times New Roman" panose="02020603050405020304" pitchFamily="18" charset="0"/>
              <a:ea typeface="Times New Roman" panose="02020603050405020304" pitchFamily="18" charset="0"/>
            </a:endParaRPr>
          </a:p>
          <a:p>
            <a:pPr marL="71120" marR="67945" algn="just">
              <a:lnSpc>
                <a:spcPct val="100000"/>
              </a:lnSpc>
              <a:spcAft>
                <a:spcPts val="0"/>
              </a:spcAft>
            </a:pPr>
            <a:r>
              <a:rPr lang="en-US" sz="2000" dirty="0">
                <a:effectLst/>
                <a:latin typeface="Times New Roman" panose="02020603050405020304" pitchFamily="18" charset="0"/>
                <a:ea typeface="Times New Roman" panose="02020603050405020304" pitchFamily="18" charset="0"/>
              </a:rPr>
              <a:t>Mismatch fault is the most prominent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form of defect in PV arrays compared to ground faults as well as line-to-line faults. </a:t>
            </a:r>
          </a:p>
          <a:p>
            <a:pPr marL="71120" marR="67945" algn="just">
              <a:lnSpc>
                <a:spcPct val="100000"/>
              </a:lnSpc>
              <a:spcAft>
                <a:spcPts val="0"/>
              </a:spcAft>
            </a:pPr>
            <a:endParaRPr lang="en-US" sz="2000" dirty="0">
              <a:effectLst/>
              <a:latin typeface="Times New Roman" panose="02020603050405020304" pitchFamily="18" charset="0"/>
              <a:ea typeface="Times New Roman" panose="02020603050405020304" pitchFamily="18" charset="0"/>
            </a:endParaRPr>
          </a:p>
          <a:p>
            <a:pPr marL="71120" marR="67945" algn="just">
              <a:lnSpc>
                <a:spcPct val="100000"/>
              </a:lnSpc>
              <a:spcAft>
                <a:spcPts val="0"/>
              </a:spcAft>
            </a:pPr>
            <a:r>
              <a:rPr lang="en-US" sz="2000" dirty="0">
                <a:effectLst/>
                <a:latin typeface="Times New Roman" panose="02020603050405020304" pitchFamily="18" charset="0"/>
                <a:ea typeface="Times New Roman" panose="02020603050405020304" pitchFamily="18" charset="0"/>
              </a:rPr>
              <a:t>Mismatch faults can result in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permanent PV</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module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damage 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substantial</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power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losses.</a:t>
            </a:r>
            <a:r>
              <a:rPr lang="en-US" sz="2000" spc="5" dirty="0">
                <a:effectLst/>
                <a:latin typeface="Times New Roman" panose="02020603050405020304" pitchFamily="18" charset="0"/>
                <a:ea typeface="Times New Roman" panose="02020603050405020304" pitchFamily="18" charset="0"/>
              </a:rPr>
              <a:t> </a:t>
            </a:r>
          </a:p>
          <a:p>
            <a:pPr marL="71120" marR="67945" algn="just">
              <a:lnSpc>
                <a:spcPct val="100000"/>
              </a:lnSpc>
              <a:spcAft>
                <a:spcPts val="0"/>
              </a:spcAft>
            </a:pPr>
            <a:endParaRPr lang="en-US" sz="2000" spc="5" dirty="0">
              <a:effectLst/>
              <a:latin typeface="Times New Roman" panose="02020603050405020304" pitchFamily="18" charset="0"/>
              <a:ea typeface="Times New Roman" panose="02020603050405020304" pitchFamily="18" charset="0"/>
            </a:endParaRPr>
          </a:p>
          <a:p>
            <a:pPr marL="71120" marR="67945" algn="just">
              <a:lnSpc>
                <a:spcPct val="100000"/>
              </a:lnSpc>
              <a:spcAft>
                <a:spcPts val="0"/>
              </a:spcAft>
            </a:pPr>
            <a:r>
              <a:rPr lang="en-US" sz="2000" dirty="0">
                <a:effectLst/>
                <a:latin typeface="Times New Roman" panose="02020603050405020304" pitchFamily="18" charset="0"/>
                <a:ea typeface="Times New Roman" panose="02020603050405020304" pitchFamily="18" charset="0"/>
              </a:rPr>
              <a:t>Mismatch faults can cause major difficulties in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arrays, as well as PV modules due to the entire PV module's worst-case operating condition</a:t>
            </a:r>
            <a:r>
              <a:rPr lang="en-US" sz="1800" dirty="0">
                <a:effectLst/>
                <a:latin typeface="Times New Roman" panose="02020603050405020304" pitchFamily="18" charset="0"/>
                <a:ea typeface="Times New Roman" panose="02020603050405020304" pitchFamily="18" charset="0"/>
              </a:rPr>
              <a:t>.</a:t>
            </a:r>
          </a:p>
          <a:p>
            <a:pPr marL="0" indent="0">
              <a:buNone/>
            </a:pPr>
            <a:endParaRPr lang="en-IN" dirty="0"/>
          </a:p>
        </p:txBody>
      </p:sp>
      <p:sp>
        <p:nvSpPr>
          <p:cNvPr id="4" name="Slide Number Placeholder 3">
            <a:extLst>
              <a:ext uri="{FF2B5EF4-FFF2-40B4-BE49-F238E27FC236}">
                <a16:creationId xmlns:a16="http://schemas.microsoft.com/office/drawing/2014/main" id="{1B53C7DB-37DC-8A93-86E3-6574103D0369}"/>
              </a:ext>
            </a:extLst>
          </p:cNvPr>
          <p:cNvSpPr>
            <a:spLocks noGrp="1"/>
          </p:cNvSpPr>
          <p:nvPr>
            <p:ph type="sldNum" sz="quarter" idx="12"/>
          </p:nvPr>
        </p:nvSpPr>
        <p:spPr/>
        <p:txBody>
          <a:bodyPr/>
          <a:lstStyle/>
          <a:p>
            <a:fld id="{C7C0EEC8-D480-4789-9CB1-BA42484492C5}" type="slidenum">
              <a:rPr lang="en-US" smtClean="0"/>
              <a:pPr/>
              <a:t>11</a:t>
            </a:fld>
            <a:endParaRPr lang="en-US"/>
          </a:p>
        </p:txBody>
      </p:sp>
    </p:spTree>
    <p:extLst>
      <p:ext uri="{BB962C8B-B14F-4D97-AF65-F5344CB8AC3E}">
        <p14:creationId xmlns:p14="http://schemas.microsoft.com/office/powerpoint/2010/main" val="3240100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5983E-7A95-B599-38FE-97E6954158BD}"/>
              </a:ext>
            </a:extLst>
          </p:cNvPr>
          <p:cNvSpPr>
            <a:spLocks noGrp="1"/>
          </p:cNvSpPr>
          <p:nvPr>
            <p:ph type="title"/>
          </p:nvPr>
        </p:nvSpPr>
        <p:spPr/>
        <p:txBody>
          <a:bodyPr>
            <a:normAutofit/>
          </a:bodyPr>
          <a:lstStyle/>
          <a:p>
            <a:pPr algn="ctr"/>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3DB9B98-71BA-2246-68AC-003789F5D8A9}"/>
              </a:ext>
            </a:extLst>
          </p:cNvPr>
          <p:cNvSpPr>
            <a:spLocks noGrp="1"/>
          </p:cNvSpPr>
          <p:nvPr>
            <p:ph idx="1"/>
          </p:nvPr>
        </p:nvSpPr>
        <p:spPr/>
        <p:txBody>
          <a:bodyPr>
            <a:normAutofit/>
          </a:bodyPr>
          <a:lstStyle/>
          <a:p>
            <a:pPr algn="just"/>
            <a:r>
              <a:rPr lang="en-US" sz="2400" dirty="0">
                <a:effectLst/>
                <a:latin typeface="Times New Roman" panose="02020603050405020304" pitchFamily="18" charset="0"/>
                <a:ea typeface="Times New Roman" panose="02020603050405020304" pitchFamily="18" charset="0"/>
              </a:rPr>
              <a:t>For fault protection and detection in PV arrays, traditional methods commonly incorporate OCPD(circuit fuses or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breakers) in PV components series . These protective devices can only clear faults as well as isolate faulty circuits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when it contains the large faulty current.</a:t>
            </a:r>
          </a:p>
          <a:p>
            <a:pPr marL="0" indent="0" algn="just">
              <a:buNone/>
            </a:pPr>
            <a:endParaRPr lang="en-US" sz="24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PV</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faults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more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complex due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mismatches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between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PV</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modules,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different</a:t>
            </a:r>
            <a:r>
              <a:rPr lang="en-US" sz="2400" spc="2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fault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locations varying environmental conditions. as well as the . This needs specific attention in PV</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arrays</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 fault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analysis.</a:t>
            </a:r>
            <a:endParaRPr lang="en-IN" sz="2400" dirty="0"/>
          </a:p>
        </p:txBody>
      </p:sp>
      <p:sp>
        <p:nvSpPr>
          <p:cNvPr id="4" name="Slide Number Placeholder 3">
            <a:extLst>
              <a:ext uri="{FF2B5EF4-FFF2-40B4-BE49-F238E27FC236}">
                <a16:creationId xmlns:a16="http://schemas.microsoft.com/office/drawing/2014/main" id="{1C252E8D-1B6E-C263-1C7D-00BF9DFE8E02}"/>
              </a:ext>
            </a:extLst>
          </p:cNvPr>
          <p:cNvSpPr>
            <a:spLocks noGrp="1"/>
          </p:cNvSpPr>
          <p:nvPr>
            <p:ph type="sldNum" sz="quarter" idx="12"/>
          </p:nvPr>
        </p:nvSpPr>
        <p:spPr/>
        <p:txBody>
          <a:bodyPr/>
          <a:lstStyle/>
          <a:p>
            <a:fld id="{C7C0EEC8-D480-4789-9CB1-BA42484492C5}" type="slidenum">
              <a:rPr lang="en-US" smtClean="0"/>
              <a:pPr/>
              <a:t>12</a:t>
            </a:fld>
            <a:endParaRPr lang="en-US"/>
          </a:p>
        </p:txBody>
      </p:sp>
    </p:spTree>
    <p:extLst>
      <p:ext uri="{BB962C8B-B14F-4D97-AF65-F5344CB8AC3E}">
        <p14:creationId xmlns:p14="http://schemas.microsoft.com/office/powerpoint/2010/main" val="893833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109AE-3E4A-229D-E68D-CDD624CFE40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00711982-9818-D233-1000-1323A342693D}"/>
              </a:ext>
            </a:extLst>
          </p:cNvPr>
          <p:cNvSpPr>
            <a:spLocks noGrp="1"/>
          </p:cNvSpPr>
          <p:nvPr>
            <p:ph idx="1"/>
          </p:nvPr>
        </p:nvSpPr>
        <p:spPr>
          <a:xfrm>
            <a:off x="628650" y="1600200"/>
            <a:ext cx="7886700" cy="4576763"/>
          </a:xfrm>
        </p:spPr>
        <p:txBody>
          <a:bodyPr/>
          <a:lstStyle/>
          <a:p>
            <a:pPr marL="342900" marR="76835" lvl="0" indent="-342900" algn="just">
              <a:buFont typeface="+mj-lt"/>
              <a:buAutoNum type="arabicPeriod"/>
              <a:tabLst>
                <a:tab pos="257175" algn="l"/>
              </a:tabLst>
            </a:pPr>
            <a:r>
              <a:rPr lang="en-US" sz="1800" dirty="0">
                <a:solidFill>
                  <a:srgbClr val="221F1F"/>
                </a:solidFill>
                <a:effectLst/>
                <a:latin typeface="Times New Roman" panose="02020603050405020304" pitchFamily="18" charset="0"/>
                <a:ea typeface="Times New Roman" panose="02020603050405020304" pitchFamily="18" charset="0"/>
              </a:rPr>
              <a:t>S. K. Firth, K. J. Lomas, and S. J. Rees, "A simple model of PV system performance and its use in fault detection,"</a:t>
            </a:r>
            <a:r>
              <a:rPr lang="en-US" sz="1800" spc="5"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Elsevier</a:t>
            </a:r>
            <a:r>
              <a:rPr lang="en-US" sz="1800" spc="15"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a:t>
            </a:r>
            <a:r>
              <a:rPr lang="en-US" sz="1800" spc="-10"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solar</a:t>
            </a:r>
            <a:r>
              <a:rPr lang="en-US" sz="1800" spc="5"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energy,</a:t>
            </a:r>
            <a:r>
              <a:rPr lang="en-US" sz="1800" spc="5"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2009.</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251460" algn="l"/>
              </a:tabLst>
            </a:pPr>
            <a:r>
              <a:rPr lang="en-US" sz="1800" dirty="0">
                <a:solidFill>
                  <a:srgbClr val="221F1F"/>
                </a:solidFill>
                <a:effectLst/>
                <a:latin typeface="Times New Roman" panose="02020603050405020304" pitchFamily="18" charset="0"/>
                <a:ea typeface="Times New Roman" panose="02020603050405020304" pitchFamily="18" charset="0"/>
              </a:rPr>
              <a:t>J.</a:t>
            </a:r>
            <a:r>
              <a:rPr lang="en-US" sz="1800" spc="-10"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Wiles.</a:t>
            </a:r>
            <a:r>
              <a:rPr lang="en-US" sz="1800" spc="-5"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(2008)</a:t>
            </a:r>
            <a:r>
              <a:rPr lang="en-US" sz="1800" spc="-20"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To Fuse</a:t>
            </a:r>
            <a:r>
              <a:rPr lang="en-US" sz="1800" spc="-5"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or</a:t>
            </a:r>
            <a:r>
              <a:rPr lang="en-US" sz="1800" spc="-10"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Not</a:t>
            </a:r>
            <a:r>
              <a:rPr lang="en-US" sz="1800" spc="-10"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to</a:t>
            </a:r>
            <a:r>
              <a:rPr lang="en-US" sz="1800" spc="-5"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Fuse?</a:t>
            </a:r>
            <a:r>
              <a:rPr lang="en-US" sz="1800" spc="35"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Home</a:t>
            </a:r>
            <a:r>
              <a:rPr lang="en-US" sz="1800" spc="-10"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Power #125,</a:t>
            </a:r>
            <a:r>
              <a:rPr lang="en-US" sz="1800" spc="-10"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code</a:t>
            </a:r>
            <a:r>
              <a:rPr lang="en-US" sz="1800" spc="-5"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corner.</a:t>
            </a:r>
            <a:r>
              <a:rPr lang="en-US" sz="1800" spc="-5"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106-108.</a:t>
            </a:r>
            <a:endParaRPr lang="en-IN" sz="1800" dirty="0">
              <a:effectLst/>
              <a:latin typeface="Times New Roman" panose="02020603050405020304" pitchFamily="18" charset="0"/>
              <a:ea typeface="Times New Roman" panose="02020603050405020304" pitchFamily="18" charset="0"/>
            </a:endParaRPr>
          </a:p>
          <a:p>
            <a:pPr marL="342900" marR="70485" lvl="0" indent="-342900" algn="just">
              <a:buFont typeface="+mj-lt"/>
              <a:buAutoNum type="arabicPeriod"/>
              <a:tabLst>
                <a:tab pos="260350" algn="l"/>
              </a:tabLst>
            </a:pPr>
            <a:r>
              <a:rPr lang="en-US" sz="1800" dirty="0">
                <a:solidFill>
                  <a:srgbClr val="221F1F"/>
                </a:solidFill>
                <a:effectLst/>
                <a:latin typeface="Times New Roman" panose="02020603050405020304" pitchFamily="18" charset="0"/>
                <a:ea typeface="Times New Roman" panose="02020603050405020304" pitchFamily="18" charset="0"/>
              </a:rPr>
              <a:t>S. E. Forman, "Performance of Experimental Terrestrial Photovoltaic Modules," Reliability, IEEE Transactions on,</a:t>
            </a:r>
            <a:r>
              <a:rPr lang="en-US" sz="1800" spc="5"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vol.</a:t>
            </a:r>
            <a:r>
              <a:rPr lang="en-US" sz="1800" spc="-5"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R-31, pp.</a:t>
            </a:r>
            <a:r>
              <a:rPr lang="en-US" sz="1800" spc="-10"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235-245, 1982.</a:t>
            </a:r>
            <a:endParaRPr lang="en-IN" sz="1800" dirty="0">
              <a:effectLst/>
              <a:latin typeface="Times New Roman" panose="02020603050405020304" pitchFamily="18" charset="0"/>
              <a:ea typeface="Times New Roman" panose="02020603050405020304" pitchFamily="18" charset="0"/>
            </a:endParaRPr>
          </a:p>
          <a:p>
            <a:pPr marL="342900" marR="69215" lvl="0" indent="-342900" algn="just">
              <a:buFont typeface="+mj-lt"/>
              <a:buAutoNum type="arabicPeriod"/>
              <a:tabLst>
                <a:tab pos="336550" algn="l"/>
              </a:tabLst>
            </a:pPr>
            <a:r>
              <a:rPr lang="en-US" sz="1800" dirty="0">
                <a:solidFill>
                  <a:srgbClr val="221F1F"/>
                </a:solidFill>
                <a:effectLst/>
                <a:latin typeface="Times New Roman" panose="02020603050405020304" pitchFamily="18" charset="0"/>
                <a:ea typeface="Times New Roman" panose="02020603050405020304" pitchFamily="18" charset="0"/>
              </a:rPr>
              <a:t>D. </a:t>
            </a:r>
            <a:r>
              <a:rPr lang="en-US" sz="1800" dirty="0" err="1">
                <a:solidFill>
                  <a:srgbClr val="221F1F"/>
                </a:solidFill>
                <a:effectLst/>
                <a:latin typeface="Times New Roman" panose="02020603050405020304" pitchFamily="18" charset="0"/>
                <a:ea typeface="Times New Roman" panose="02020603050405020304" pitchFamily="18" charset="0"/>
              </a:rPr>
              <a:t>Stell</a:t>
            </a:r>
            <a:r>
              <a:rPr lang="en-US" sz="1800" dirty="0">
                <a:solidFill>
                  <a:srgbClr val="221F1F"/>
                </a:solidFill>
                <a:effectLst/>
                <a:latin typeface="Times New Roman" panose="02020603050405020304" pitchFamily="18" charset="0"/>
                <a:ea typeface="Times New Roman" panose="02020603050405020304" pitchFamily="18" charset="0"/>
              </a:rPr>
              <a:t> </a:t>
            </a:r>
            <a:r>
              <a:rPr lang="en-US" sz="1800" dirty="0" err="1">
                <a:solidFill>
                  <a:srgbClr val="221F1F"/>
                </a:solidFill>
                <a:effectLst/>
                <a:latin typeface="Times New Roman" panose="02020603050405020304" pitchFamily="18" charset="0"/>
                <a:ea typeface="Times New Roman" panose="02020603050405020304" pitchFamily="18" charset="0"/>
              </a:rPr>
              <a:t>bogen</a:t>
            </a:r>
            <a:r>
              <a:rPr lang="en-US" sz="1800" dirty="0">
                <a:solidFill>
                  <a:srgbClr val="221F1F"/>
                </a:solidFill>
                <a:effectLst/>
                <a:latin typeface="Times New Roman" panose="02020603050405020304" pitchFamily="18" charset="0"/>
                <a:ea typeface="Times New Roman" panose="02020603050405020304" pitchFamily="18" charset="0"/>
              </a:rPr>
              <a:t> , "Use of PV circuit simulation for fault detection in PV array fields," in Photovoltaic Specialists</a:t>
            </a:r>
            <a:r>
              <a:rPr lang="en-US" sz="1800" spc="5"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Conference,</a:t>
            </a:r>
            <a:r>
              <a:rPr lang="en-US" sz="1800" spc="-5"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Conference Record</a:t>
            </a:r>
            <a:r>
              <a:rPr lang="en-US" sz="1800" spc="5"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of</a:t>
            </a:r>
            <a:r>
              <a:rPr lang="en-US" sz="1800" spc="-10"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the</a:t>
            </a:r>
            <a:r>
              <a:rPr lang="en-US" sz="1800" spc="-5"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Twenty</a:t>
            </a:r>
            <a:r>
              <a:rPr lang="en-US" sz="1800" spc="-5"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Third</a:t>
            </a:r>
            <a:r>
              <a:rPr lang="en-US" sz="1800" spc="5"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IEEE,</a:t>
            </a:r>
            <a:r>
              <a:rPr lang="en-US" sz="1800" spc="-10"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pp. 1302-1307,1993.</a:t>
            </a:r>
            <a:endParaRPr lang="en-IN" sz="1800" dirty="0">
              <a:effectLst/>
              <a:latin typeface="Times New Roman" panose="02020603050405020304" pitchFamily="18" charset="0"/>
              <a:ea typeface="Times New Roman" panose="02020603050405020304" pitchFamily="18" charset="0"/>
            </a:endParaRPr>
          </a:p>
          <a:p>
            <a:pPr marL="342900" marR="71120" lvl="0" indent="-342900" algn="just">
              <a:buFont typeface="+mj-lt"/>
              <a:buAutoNum type="arabicPeriod"/>
              <a:tabLst>
                <a:tab pos="322580" algn="l"/>
              </a:tabLst>
            </a:pPr>
            <a:r>
              <a:rPr lang="en-US" sz="1800" dirty="0">
                <a:solidFill>
                  <a:srgbClr val="221F1F"/>
                </a:solidFill>
                <a:effectLst/>
                <a:latin typeface="Times New Roman" panose="02020603050405020304" pitchFamily="18" charset="0"/>
                <a:ea typeface="Times New Roman" panose="02020603050405020304" pitchFamily="18" charset="0"/>
              </a:rPr>
              <a:t>K.-H. Chao, S.-H. Ho, and M.-H. Wang, Modeling and fault diagnosis of a photovoltaic system ,Electric Power</a:t>
            </a:r>
            <a:r>
              <a:rPr lang="en-US" sz="1800" spc="5"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Systems</a:t>
            </a:r>
            <a:r>
              <a:rPr lang="en-US" sz="1800" spc="-10"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Research,</a:t>
            </a:r>
            <a:r>
              <a:rPr lang="en-US" sz="1800" spc="5"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2008.</a:t>
            </a:r>
            <a:endParaRPr lang="en-IN" sz="1800" dirty="0">
              <a:effectLst/>
              <a:latin typeface="Times New Roman" panose="02020603050405020304" pitchFamily="18" charset="0"/>
              <a:ea typeface="Times New Roman" panose="02020603050405020304" pitchFamily="18" charset="0"/>
            </a:endParaRPr>
          </a:p>
          <a:p>
            <a:pPr marL="342900" marR="69215" lvl="0" indent="-342900" algn="just">
              <a:spcBef>
                <a:spcPts val="5"/>
              </a:spcBef>
              <a:spcAft>
                <a:spcPts val="0"/>
              </a:spcAft>
              <a:buFont typeface="+mj-lt"/>
              <a:buAutoNum type="arabicPeriod"/>
              <a:tabLst>
                <a:tab pos="336550" algn="l"/>
              </a:tabLst>
            </a:pPr>
            <a:r>
              <a:rPr lang="en-US" sz="1800" dirty="0">
                <a:solidFill>
                  <a:srgbClr val="221F1F"/>
                </a:solidFill>
                <a:effectLst/>
                <a:latin typeface="Times New Roman" panose="02020603050405020304" pitchFamily="18" charset="0"/>
                <a:ea typeface="Times New Roman" panose="02020603050405020304" pitchFamily="18" charset="0"/>
              </a:rPr>
              <a:t>K.-H. Chao, C.-J. Li, and S.-H. Ho, "Modeling and fault simulation of photovoltaic generation systems using</a:t>
            </a:r>
            <a:r>
              <a:rPr lang="en-US" sz="1800" spc="5"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circuit-based model," in Sustainable Energy Technologies, 2008. ICSET 2008. IEEE  International Conference on, pp.</a:t>
            </a:r>
            <a:r>
              <a:rPr lang="en-US" sz="1800" spc="5"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290-294,</a:t>
            </a:r>
            <a:r>
              <a:rPr lang="en-US" sz="1800" spc="-10" dirty="0">
                <a:solidFill>
                  <a:srgbClr val="221F1F"/>
                </a:solidFill>
                <a:effectLst/>
                <a:latin typeface="Times New Roman" panose="02020603050405020304" pitchFamily="18" charset="0"/>
                <a:ea typeface="Times New Roman" panose="02020603050405020304" pitchFamily="18" charset="0"/>
              </a:rPr>
              <a:t> </a:t>
            </a:r>
            <a:r>
              <a:rPr lang="en-US" sz="1800" dirty="0">
                <a:solidFill>
                  <a:srgbClr val="221F1F"/>
                </a:solidFill>
                <a:effectLst/>
                <a:latin typeface="Times New Roman" panose="02020603050405020304" pitchFamily="18" charset="0"/>
                <a:ea typeface="Times New Roman" panose="02020603050405020304" pitchFamily="18" charset="0"/>
              </a:rPr>
              <a:t>2008.</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4D1D625D-E2C4-C0CE-05AE-8E070E835C84}"/>
              </a:ext>
            </a:extLst>
          </p:cNvPr>
          <p:cNvSpPr>
            <a:spLocks noGrp="1"/>
          </p:cNvSpPr>
          <p:nvPr>
            <p:ph type="sldNum" sz="quarter" idx="12"/>
          </p:nvPr>
        </p:nvSpPr>
        <p:spPr/>
        <p:txBody>
          <a:bodyPr/>
          <a:lstStyle/>
          <a:p>
            <a:fld id="{C7C0EEC8-D480-4789-9CB1-BA42484492C5}" type="slidenum">
              <a:rPr lang="en-US" smtClean="0"/>
              <a:pPr/>
              <a:t>13</a:t>
            </a:fld>
            <a:endParaRPr lang="en-US"/>
          </a:p>
        </p:txBody>
      </p:sp>
    </p:spTree>
    <p:extLst>
      <p:ext uri="{BB962C8B-B14F-4D97-AF65-F5344CB8AC3E}">
        <p14:creationId xmlns:p14="http://schemas.microsoft.com/office/powerpoint/2010/main" val="1102891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04407A1-6898-A4CB-37CF-B348A4C23E9A}"/>
              </a:ext>
            </a:extLst>
          </p:cNvPr>
          <p:cNvSpPr>
            <a:spLocks noGrp="1"/>
          </p:cNvSpPr>
          <p:nvPr>
            <p:ph type="sldNum" sz="quarter" idx="12"/>
          </p:nvPr>
        </p:nvSpPr>
        <p:spPr/>
        <p:txBody>
          <a:bodyPr/>
          <a:lstStyle/>
          <a:p>
            <a:fld id="{C7C0EEC8-D480-4789-9CB1-BA42484492C5}" type="slidenum">
              <a:rPr lang="en-US" smtClean="0"/>
              <a:pPr/>
              <a:t>14</a:t>
            </a:fld>
            <a:endParaRPr lang="en-US"/>
          </a:p>
        </p:txBody>
      </p:sp>
      <p:pic>
        <p:nvPicPr>
          <p:cNvPr id="2050" name="Picture 2" descr="How to create that perfect thank you slide in your PowerPoint presenta –  Tellit | #powerpointdesigners | purshoLOGY">
            <a:extLst>
              <a:ext uri="{FF2B5EF4-FFF2-40B4-BE49-F238E27FC236}">
                <a16:creationId xmlns:a16="http://schemas.microsoft.com/office/drawing/2014/main" id="{C9ECDEFD-09BE-2979-888F-ED34A63983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1447800"/>
            <a:ext cx="5105400" cy="3731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505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F57CA-581D-6499-CD7C-5CB76A771FE4}"/>
              </a:ext>
            </a:extLst>
          </p:cNvPr>
          <p:cNvSpPr>
            <a:spLocks noGrp="1"/>
          </p:cNvSpPr>
          <p:nvPr>
            <p:ph type="title"/>
          </p:nvPr>
        </p:nvSpPr>
        <p:spPr>
          <a:xfrm>
            <a:off x="628650" y="328551"/>
            <a:ext cx="7886700" cy="1006474"/>
          </a:xfrm>
        </p:spPr>
        <p:txBody>
          <a:bodyPr>
            <a:normAutofit/>
          </a:bodyPr>
          <a:lstStyle/>
          <a:p>
            <a:r>
              <a:rPr lang="en-US" sz="3200" b="1" dirty="0">
                <a:latin typeface="Times New Roman" panose="02020603050405020304" pitchFamily="18" charset="0"/>
                <a:cs typeface="Times New Roman" panose="02020603050405020304" pitchFamily="18" charset="0"/>
              </a:rPr>
              <a:t>CONTENTS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C80538-BDD0-DDED-A3E6-D3B3CD1ECB2C}"/>
              </a:ext>
            </a:extLst>
          </p:cNvPr>
          <p:cNvSpPr>
            <a:spLocks noGrp="1"/>
          </p:cNvSpPr>
          <p:nvPr>
            <p:ph idx="1"/>
          </p:nvPr>
        </p:nvSpPr>
        <p:spPr>
          <a:xfrm>
            <a:off x="457200" y="1676400"/>
            <a:ext cx="8229600" cy="4449763"/>
          </a:xfrm>
        </p:spPr>
        <p:txBody>
          <a:bodyPr>
            <a:normAutofit fontScale="77500" lnSpcReduction="20000"/>
          </a:bodyPr>
          <a:lstStyle/>
          <a:p>
            <a:pPr>
              <a:lnSpc>
                <a:spcPct val="200000"/>
              </a:lnSpc>
            </a:pPr>
            <a:r>
              <a:rPr lang="en-US" sz="2400" dirty="0">
                <a:latin typeface="Times New Roman" panose="02020603050405020304" pitchFamily="18" charset="0"/>
                <a:cs typeface="Times New Roman" panose="02020603050405020304" pitchFamily="18" charset="0"/>
              </a:rPr>
              <a:t>INTRODUCTION</a:t>
            </a:r>
            <a:endParaRPr lang="en-IN" sz="2400" dirty="0">
              <a:latin typeface="Times New Roman" panose="02020603050405020304" pitchFamily="18" charset="0"/>
              <a:cs typeface="Times New Roman" panose="02020603050405020304" pitchFamily="18" charset="0"/>
            </a:endParaRPr>
          </a:p>
          <a:p>
            <a:pPr>
              <a:lnSpc>
                <a:spcPct val="200000"/>
              </a:lnSpc>
            </a:pPr>
            <a:r>
              <a:rPr lang="en-IN" sz="2400" dirty="0">
                <a:latin typeface="Times New Roman" panose="02020603050405020304" pitchFamily="18" charset="0"/>
                <a:cs typeface="Times New Roman" panose="02020603050405020304" pitchFamily="18" charset="0"/>
              </a:rPr>
              <a:t>METHODOLOGY</a:t>
            </a:r>
          </a:p>
          <a:p>
            <a:pPr>
              <a:lnSpc>
                <a:spcPct val="200000"/>
              </a:lnSpc>
            </a:pPr>
            <a:r>
              <a:rPr lang="en-IN" sz="2400" dirty="0">
                <a:latin typeface="Times New Roman" panose="02020603050405020304" pitchFamily="18" charset="0"/>
                <a:cs typeface="Times New Roman" panose="02020603050405020304" pitchFamily="18" charset="0"/>
              </a:rPr>
              <a:t>GROUND FAULTS IN A PV ARRAY UNDER STC</a:t>
            </a:r>
          </a:p>
          <a:p>
            <a:pPr>
              <a:lnSpc>
                <a:spcPct val="200000"/>
              </a:lnSpc>
            </a:pPr>
            <a:r>
              <a:rPr lang="en-IN" sz="2400" dirty="0">
                <a:latin typeface="Times New Roman" panose="02020603050405020304" pitchFamily="18" charset="0"/>
                <a:cs typeface="Times New Roman" panose="02020603050405020304" pitchFamily="18" charset="0"/>
              </a:rPr>
              <a:t>LINE TO LINE FAULTS IN A PV ARRAY UNDER STC</a:t>
            </a:r>
          </a:p>
          <a:p>
            <a:pPr>
              <a:lnSpc>
                <a:spcPct val="200000"/>
              </a:lnSpc>
            </a:pPr>
            <a:r>
              <a:rPr lang="en-IN" sz="2400" dirty="0">
                <a:latin typeface="Times New Roman" panose="02020603050405020304" pitchFamily="18" charset="0"/>
                <a:cs typeface="Times New Roman" panose="02020603050405020304" pitchFamily="18" charset="0"/>
              </a:rPr>
              <a:t>MISMATCH FAULTS IN A PV ARRAY</a:t>
            </a:r>
          </a:p>
          <a:p>
            <a:pPr>
              <a:lnSpc>
                <a:spcPct val="200000"/>
              </a:lnSpc>
            </a:pPr>
            <a:r>
              <a:rPr lang="en-IN" sz="2400" dirty="0">
                <a:latin typeface="Times New Roman" panose="02020603050405020304" pitchFamily="18" charset="0"/>
                <a:cs typeface="Times New Roman" panose="02020603050405020304" pitchFamily="18" charset="0"/>
              </a:rPr>
              <a:t>CONCLUSION</a:t>
            </a:r>
          </a:p>
          <a:p>
            <a:pPr>
              <a:lnSpc>
                <a:spcPct val="200000"/>
              </a:lnSpc>
            </a:pPr>
            <a:r>
              <a:rPr lang="en-IN" sz="2400" dirty="0">
                <a:latin typeface="Times New Roman" panose="02020603050405020304" pitchFamily="18" charset="0"/>
                <a:cs typeface="Times New Roman" panose="02020603050405020304" pitchFamily="18" charset="0"/>
              </a:rPr>
              <a:t>REFERENCE</a:t>
            </a:r>
          </a:p>
          <a:p>
            <a:endParaRPr lang="en-IN" sz="24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DA22BA5-2A6B-C6C1-49A2-34AE3BF05466}"/>
              </a:ext>
            </a:extLst>
          </p:cNvPr>
          <p:cNvSpPr>
            <a:spLocks noGrp="1"/>
          </p:cNvSpPr>
          <p:nvPr>
            <p:ph type="sldNum" sz="quarter" idx="12"/>
          </p:nvPr>
        </p:nvSpPr>
        <p:spPr/>
        <p:txBody>
          <a:bodyPr/>
          <a:lstStyle/>
          <a:p>
            <a:fld id="{C7C0EEC8-D480-4789-9CB1-BA42484492C5}" type="slidenum">
              <a:rPr lang="en-US" smtClean="0"/>
              <a:pPr/>
              <a:t>2</a:t>
            </a:fld>
            <a:endParaRPr lang="en-US"/>
          </a:p>
        </p:txBody>
      </p:sp>
    </p:spTree>
    <p:extLst>
      <p:ext uri="{BB962C8B-B14F-4D97-AF65-F5344CB8AC3E}">
        <p14:creationId xmlns:p14="http://schemas.microsoft.com/office/powerpoint/2010/main" val="1858001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CB853-B006-8966-F954-0E4003696AB8}"/>
              </a:ext>
            </a:extLst>
          </p:cNvPr>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CE6AD05-0F10-05B0-CE85-BFB0E4B7E9B2}"/>
              </a:ext>
            </a:extLst>
          </p:cNvPr>
          <p:cNvSpPr>
            <a:spLocks noGrp="1"/>
          </p:cNvSpPr>
          <p:nvPr>
            <p:ph idx="1"/>
          </p:nvPr>
        </p:nvSpPr>
        <p:spPr>
          <a:xfrm>
            <a:off x="645109" y="1729892"/>
            <a:ext cx="7886700" cy="4805363"/>
          </a:xfrm>
        </p:spPr>
        <p:txBody>
          <a:bodyPr>
            <a:normAutofit lnSpcReduction="10000"/>
          </a:bodyPr>
          <a:lstStyle/>
          <a:p>
            <a:r>
              <a:rPr lang="en-GB" sz="1800" dirty="0">
                <a:latin typeface="Times New Roman" panose="02020603050405020304" pitchFamily="18" charset="0"/>
                <a:cs typeface="Times New Roman" panose="02020603050405020304" pitchFamily="18" charset="0"/>
              </a:rPr>
              <a:t>A PV array normally contains many parallel PV strings and there are many modules in series in each string.</a:t>
            </a:r>
          </a:p>
          <a:p>
            <a:pPr marL="0" indent="0">
              <a:buNone/>
            </a:pPr>
            <a:r>
              <a:rPr lang="en-GB" sz="1800" dirty="0">
                <a:latin typeface="Times New Roman" panose="02020603050405020304" pitchFamily="18" charset="0"/>
                <a:cs typeface="Times New Roman" panose="02020603050405020304" pitchFamily="18" charset="0"/>
              </a:rPr>
              <a:t> </a:t>
            </a:r>
          </a:p>
          <a:p>
            <a:r>
              <a:rPr lang="en-GB" sz="1800" dirty="0">
                <a:latin typeface="Times New Roman" panose="02020603050405020304" pitchFamily="18" charset="0"/>
                <a:cs typeface="Times New Roman" panose="02020603050405020304" pitchFamily="18" charset="0"/>
              </a:rPr>
              <a:t>Each module, string as well as whole array have its I-V characteristics as well as unique MPP : “ maximum power point ” whether in normal or a fault state. </a:t>
            </a:r>
          </a:p>
          <a:p>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Their total I-V curve is controlled by the interactions between the PV modules. Therefore, PV modules function together as a chain, which is just a powerful as the weakest link. </a:t>
            </a:r>
          </a:p>
          <a:p>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 PV array faults destroy PV modules and wires and cause electrical shock threats along with fire danger.</a:t>
            </a:r>
          </a:p>
          <a:p>
            <a:pPr marL="0" indent="0">
              <a:buNone/>
            </a:pPr>
            <a:r>
              <a:rPr lang="en-GB" sz="1800" dirty="0">
                <a:latin typeface="Times New Roman" panose="02020603050405020304" pitchFamily="18" charset="0"/>
                <a:cs typeface="Times New Roman" panose="02020603050405020304" pitchFamily="18" charset="0"/>
              </a:rPr>
              <a:t> </a:t>
            </a:r>
          </a:p>
          <a:p>
            <a:r>
              <a:rPr lang="en-GB" sz="1800" dirty="0">
                <a:latin typeface="Times New Roman" panose="02020603050405020304" pitchFamily="18" charset="0"/>
                <a:cs typeface="Times New Roman" panose="02020603050405020304" pitchFamily="18" charset="0"/>
              </a:rPr>
              <a:t>The only source for fault current is considered the PV array. In other terms, it is expected that any inverter, battery, lightning strike, or external source does not cause an overcurrent or overvoltage. </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5844D15-2485-E4B5-0CE2-DF549119FA64}"/>
              </a:ext>
            </a:extLst>
          </p:cNvPr>
          <p:cNvSpPr>
            <a:spLocks noGrp="1"/>
          </p:cNvSpPr>
          <p:nvPr>
            <p:ph type="sldNum" sz="quarter" idx="12"/>
          </p:nvPr>
        </p:nvSpPr>
        <p:spPr/>
        <p:txBody>
          <a:bodyPr/>
          <a:lstStyle/>
          <a:p>
            <a:fld id="{C7C0EEC8-D480-4789-9CB1-BA42484492C5}" type="slidenum">
              <a:rPr lang="en-US" smtClean="0"/>
              <a:pPr/>
              <a:t>3</a:t>
            </a:fld>
            <a:endParaRPr lang="en-US"/>
          </a:p>
        </p:txBody>
      </p:sp>
    </p:spTree>
    <p:extLst>
      <p:ext uri="{BB962C8B-B14F-4D97-AF65-F5344CB8AC3E}">
        <p14:creationId xmlns:p14="http://schemas.microsoft.com/office/powerpoint/2010/main" val="51468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62D41-1966-2243-0B82-8FBD59A635ED}"/>
              </a:ext>
            </a:extLst>
          </p:cNvPr>
          <p:cNvSpPr>
            <a:spLocks noGrp="1"/>
          </p:cNvSpPr>
          <p:nvPr>
            <p:ph type="title"/>
          </p:nvPr>
        </p:nvSpPr>
        <p:spPr>
          <a:xfrm>
            <a:off x="2286000" y="681037"/>
            <a:ext cx="6229350" cy="965200"/>
          </a:xfrm>
        </p:spPr>
        <p:txBody>
          <a:bodyPr>
            <a:normAutofit fontScale="90000"/>
          </a:bodyPr>
          <a:lstStyle/>
          <a:p>
            <a:r>
              <a:rPr lang="en-IN" sz="3200" b="1" dirty="0">
                <a:latin typeface="Times New Roman" panose="02020603050405020304" pitchFamily="18" charset="0"/>
                <a:cs typeface="Times New Roman" panose="02020603050405020304" pitchFamily="18" charset="0"/>
              </a:rPr>
              <a:t>METHODOLOGY </a:t>
            </a:r>
            <a:br>
              <a:rPr lang="en-IN"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015A9F9-BCA8-52E5-89CA-60DF3B233F6E}"/>
              </a:ext>
            </a:extLst>
          </p:cNvPr>
          <p:cNvSpPr>
            <a:spLocks noGrp="1"/>
          </p:cNvSpPr>
          <p:nvPr>
            <p:ph type="sldNum" sz="quarter" idx="12"/>
          </p:nvPr>
        </p:nvSpPr>
        <p:spPr/>
        <p:txBody>
          <a:bodyPr/>
          <a:lstStyle/>
          <a:p>
            <a:fld id="{C7C0EEC8-D480-4789-9CB1-BA42484492C5}" type="slidenum">
              <a:rPr lang="en-US" smtClean="0"/>
              <a:pPr/>
              <a:t>4</a:t>
            </a:fld>
            <a:endParaRPr lang="en-US"/>
          </a:p>
        </p:txBody>
      </p:sp>
      <p:sp>
        <p:nvSpPr>
          <p:cNvPr id="11" name="Content Placeholder 10">
            <a:extLst>
              <a:ext uri="{FF2B5EF4-FFF2-40B4-BE49-F238E27FC236}">
                <a16:creationId xmlns:a16="http://schemas.microsoft.com/office/drawing/2014/main" id="{B8C29381-7E1D-45D6-6129-66B01D9B3B58}"/>
              </a:ext>
            </a:extLst>
          </p:cNvPr>
          <p:cNvSpPr>
            <a:spLocks noGrp="1"/>
          </p:cNvSpPr>
          <p:nvPr>
            <p:ph idx="1"/>
          </p:nvPr>
        </p:nvSpPr>
        <p:spPr/>
        <p:txBody>
          <a:bodyPr/>
          <a:lstStyle/>
          <a:p>
            <a:pPr>
              <a:lnSpc>
                <a:spcPct val="150000"/>
              </a:lnSpc>
            </a:pPr>
            <a:r>
              <a:rPr lang="en-IN" sz="2400" dirty="0">
                <a:latin typeface="Times New Roman" panose="02020603050405020304" pitchFamily="18" charset="0"/>
                <a:cs typeface="Times New Roman" panose="02020603050405020304" pitchFamily="18" charset="0"/>
              </a:rPr>
              <a:t>Faults impact on PV Arrays Performance.</a:t>
            </a:r>
          </a:p>
          <a:p>
            <a:pPr>
              <a:lnSpc>
                <a:spcPct val="150000"/>
              </a:lnSpc>
            </a:pPr>
            <a:r>
              <a:rPr lang="en-IN" sz="2400" dirty="0">
                <a:latin typeface="Times New Roman" panose="02020603050405020304" pitchFamily="18" charset="0"/>
                <a:cs typeface="Times New Roman" panose="02020603050405020304" pitchFamily="18" charset="0"/>
              </a:rPr>
              <a:t>Approaches of fault analysis.</a:t>
            </a:r>
          </a:p>
          <a:p>
            <a:pPr marL="0" indent="0">
              <a:lnSpc>
                <a:spcPct val="150000"/>
              </a:lnSpc>
              <a:buNone/>
            </a:pPr>
            <a:r>
              <a:rPr lang="en-IN" dirty="0"/>
              <a:t> </a:t>
            </a:r>
          </a:p>
        </p:txBody>
      </p:sp>
    </p:spTree>
    <p:extLst>
      <p:ext uri="{BB962C8B-B14F-4D97-AF65-F5344CB8AC3E}">
        <p14:creationId xmlns:p14="http://schemas.microsoft.com/office/powerpoint/2010/main" val="3769853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1F2D7F-417F-97DB-1407-9BBDBAA65F07}"/>
              </a:ext>
            </a:extLst>
          </p:cNvPr>
          <p:cNvSpPr>
            <a:spLocks noGrp="1"/>
          </p:cNvSpPr>
          <p:nvPr>
            <p:ph idx="1"/>
          </p:nvPr>
        </p:nvSpPr>
        <p:spPr>
          <a:xfrm>
            <a:off x="628650" y="381000"/>
            <a:ext cx="7886700" cy="6019800"/>
          </a:xfrm>
        </p:spPr>
        <p:txBody>
          <a:bodyPr>
            <a:normAutofit/>
          </a:bodyPr>
          <a:lstStyle/>
          <a:p>
            <a:pPr marL="0" indent="0" algn="ctr">
              <a:buNone/>
            </a:pPr>
            <a:r>
              <a:rPr lang="en-IN" sz="3000" b="1" dirty="0">
                <a:latin typeface="Times New Roman" panose="02020603050405020304" pitchFamily="18" charset="0"/>
                <a:cs typeface="Times New Roman" panose="02020603050405020304" pitchFamily="18" charset="0"/>
              </a:rPr>
              <a:t>Faults impact on PV Array Performance</a:t>
            </a:r>
          </a:p>
          <a:p>
            <a:pPr marL="0" indent="0">
              <a:buNone/>
            </a:pPr>
            <a:endParaRPr lang="en-IN" sz="2400" b="1" dirty="0">
              <a:latin typeface="Times New Roman" panose="02020603050405020304" pitchFamily="18" charset="0"/>
              <a:cs typeface="Times New Roman" panose="02020603050405020304" pitchFamily="18" charset="0"/>
            </a:endParaRPr>
          </a:p>
          <a:p>
            <a:pPr>
              <a:lnSpc>
                <a:spcPct val="100000"/>
              </a:lnSpc>
            </a:pPr>
            <a:r>
              <a:rPr lang="en-GB" sz="1800" dirty="0">
                <a:latin typeface="Times New Roman" panose="02020603050405020304" pitchFamily="18" charset="0"/>
                <a:cs typeface="Times New Roman" panose="02020603050405020304" pitchFamily="18" charset="0"/>
              </a:rPr>
              <a:t>PV array faults affect the power output and result in critical and maybe dangerous circumstances.</a:t>
            </a:r>
          </a:p>
          <a:p>
            <a:pPr>
              <a:lnSpc>
                <a:spcPct val="100000"/>
              </a:lnSpc>
            </a:pPr>
            <a:r>
              <a:rPr lang="en-GB" sz="1800" dirty="0">
                <a:latin typeface="Times New Roman" panose="02020603050405020304" pitchFamily="18" charset="0"/>
                <a:cs typeface="Times New Roman" panose="02020603050405020304" pitchFamily="18" charset="0"/>
              </a:rPr>
              <a:t> The PV array is considered the only cause of fault current in this work.</a:t>
            </a:r>
          </a:p>
          <a:p>
            <a:pPr>
              <a:lnSpc>
                <a:spcPct val="100000"/>
              </a:lnSpc>
            </a:pPr>
            <a:r>
              <a:rPr lang="en-GB" sz="1800" dirty="0">
                <a:latin typeface="Times New Roman" panose="02020603050405020304" pitchFamily="18" charset="0"/>
                <a:cs typeface="Times New Roman" panose="02020603050405020304" pitchFamily="18" charset="0"/>
              </a:rPr>
              <a:t> The protective devices can handle faults and insulate fault circuits only when they have a high faulty current.</a:t>
            </a:r>
          </a:p>
          <a:p>
            <a:pPr marL="0" indent="0">
              <a:lnSpc>
                <a:spcPct val="100000"/>
              </a:lnSpc>
              <a:buNone/>
            </a:pPr>
            <a:r>
              <a:rPr lang="en-GB" sz="1800" b="1" dirty="0">
                <a:latin typeface="Times New Roman" panose="02020603050405020304" pitchFamily="18" charset="0"/>
                <a:cs typeface="Times New Roman" panose="02020603050405020304" pitchFamily="18" charset="0"/>
              </a:rPr>
              <a:t>The following considerations could make fault analysis in PV more challenging</a:t>
            </a:r>
            <a:r>
              <a:rPr lang="en-GB" sz="1800" dirty="0">
                <a:latin typeface="Times New Roman" panose="02020603050405020304" pitchFamily="18" charset="0"/>
                <a:cs typeface="Times New Roman" panose="02020603050405020304" pitchFamily="18" charset="0"/>
              </a:rPr>
              <a:t>: </a:t>
            </a:r>
          </a:p>
          <a:p>
            <a:pPr>
              <a:lnSpc>
                <a:spcPct val="100000"/>
              </a:lnSpc>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Faults forms may vary according to there fault locations, PV array configurations and number of solar PV modules. </a:t>
            </a:r>
          </a:p>
          <a:p>
            <a:pPr>
              <a:lnSpc>
                <a:spcPct val="100000"/>
              </a:lnSpc>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 Environmental factors, including different irradiance levels as well as PV array temperature.</a:t>
            </a:r>
          </a:p>
          <a:p>
            <a:pPr>
              <a:lnSpc>
                <a:spcPct val="100000"/>
              </a:lnSpc>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 PV technology is distinct to the aging, the hot spot along with other PV mismatch faults. These causes might lead to a decrease in fault current than predicted. </a:t>
            </a:r>
          </a:p>
        </p:txBody>
      </p:sp>
      <p:sp>
        <p:nvSpPr>
          <p:cNvPr id="4" name="Slide Number Placeholder 3">
            <a:extLst>
              <a:ext uri="{FF2B5EF4-FFF2-40B4-BE49-F238E27FC236}">
                <a16:creationId xmlns:a16="http://schemas.microsoft.com/office/drawing/2014/main" id="{9A86E4A5-87DD-D00F-F735-C08120F409D4}"/>
              </a:ext>
            </a:extLst>
          </p:cNvPr>
          <p:cNvSpPr>
            <a:spLocks noGrp="1"/>
          </p:cNvSpPr>
          <p:nvPr>
            <p:ph type="sldNum" sz="quarter" idx="12"/>
          </p:nvPr>
        </p:nvSpPr>
        <p:spPr/>
        <p:txBody>
          <a:bodyPr/>
          <a:lstStyle/>
          <a:p>
            <a:fld id="{C7C0EEC8-D480-4789-9CB1-BA42484492C5}" type="slidenum">
              <a:rPr lang="en-US" smtClean="0"/>
              <a:pPr/>
              <a:t>5</a:t>
            </a:fld>
            <a:endParaRPr lang="en-US"/>
          </a:p>
        </p:txBody>
      </p:sp>
    </p:spTree>
    <p:extLst>
      <p:ext uri="{BB962C8B-B14F-4D97-AF65-F5344CB8AC3E}">
        <p14:creationId xmlns:p14="http://schemas.microsoft.com/office/powerpoint/2010/main" val="977101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FB2249-FBE6-A870-2E3E-A3C3B975F763}"/>
              </a:ext>
            </a:extLst>
          </p:cNvPr>
          <p:cNvSpPr>
            <a:spLocks noGrp="1"/>
          </p:cNvSpPr>
          <p:nvPr>
            <p:ph idx="1"/>
          </p:nvPr>
        </p:nvSpPr>
        <p:spPr>
          <a:xfrm>
            <a:off x="628650" y="99948"/>
            <a:ext cx="7886700" cy="6584952"/>
          </a:xfrm>
        </p:spPr>
        <p:txBody>
          <a:bodyPr>
            <a:normAutofit/>
          </a:bodyPr>
          <a:lstStyle/>
          <a:p>
            <a:pPr marL="0" indent="0" algn="ctr">
              <a:buNone/>
            </a:pPr>
            <a:r>
              <a:rPr lang="en-IN" sz="2800" b="1" dirty="0">
                <a:latin typeface="Times New Roman" panose="02020603050405020304" pitchFamily="18" charset="0"/>
                <a:cs typeface="Times New Roman" panose="02020603050405020304" pitchFamily="18" charset="0"/>
              </a:rPr>
              <a:t>Approaches of fault analysis</a:t>
            </a:r>
          </a:p>
          <a:p>
            <a:r>
              <a:rPr lang="en-US" sz="1600" dirty="0">
                <a:effectLst/>
                <a:latin typeface="Times New Roman" panose="02020603050405020304" pitchFamily="18" charset="0"/>
                <a:ea typeface="Times New Roman" panose="02020603050405020304" pitchFamily="18" charset="0"/>
              </a:rPr>
              <a:t>There are three basic fault analysis for a PV array. </a:t>
            </a:r>
          </a:p>
          <a:p>
            <a:r>
              <a:rPr lang="en-US" sz="1600" dirty="0">
                <a:effectLst/>
                <a:latin typeface="Times New Roman" panose="02020603050405020304" pitchFamily="18" charset="0"/>
                <a:ea typeface="Times New Roman" panose="02020603050405020304" pitchFamily="18" charset="0"/>
              </a:rPr>
              <a:t>The PV scheme has </a:t>
            </a:r>
            <a:r>
              <a:rPr lang="en-US" sz="1600" i="1" dirty="0">
                <a:effectLst/>
                <a:latin typeface="Times New Roman" panose="02020603050405020304" pitchFamily="18" charset="0"/>
                <a:ea typeface="Times New Roman" panose="02020603050405020304" pitchFamily="18" charset="0"/>
              </a:rPr>
              <a:t>n </a:t>
            </a:r>
            <a:r>
              <a:rPr lang="en-US" sz="1600" dirty="0">
                <a:effectLst/>
                <a:latin typeface="Times New Roman" panose="02020603050405020304" pitchFamily="18" charset="0"/>
                <a:ea typeface="Times New Roman" panose="02020603050405020304" pitchFamily="18" charset="0"/>
              </a:rPr>
              <a:t>parallel</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PV strings linked in a distinct positive or negative bus via the PV string cables. </a:t>
            </a:r>
            <a:endParaRPr lang="en-US" sz="1600" dirty="0">
              <a:latin typeface="Times New Roman" panose="02020603050405020304" pitchFamily="18" charset="0"/>
              <a:ea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rPr>
              <a:t>The PV array works in standard conditions and generates a current of I</a:t>
            </a:r>
            <a:r>
              <a:rPr lang="en-US" sz="1600" i="1" baseline="-25000" dirty="0">
                <a:effectLst/>
                <a:latin typeface="Times New Roman" panose="02020603050405020304" pitchFamily="18" charset="0"/>
                <a:ea typeface="Times New Roman" panose="02020603050405020304" pitchFamily="18" charset="0"/>
              </a:rPr>
              <a:t>1</a:t>
            </a:r>
            <a:r>
              <a:rPr lang="en-US" sz="1600" i="1" dirty="0">
                <a:effectLst/>
                <a:latin typeface="Times New Roman" panose="02020603050405020304" pitchFamily="18" charset="0"/>
                <a:ea typeface="Times New Roman" panose="02020603050405020304" pitchFamily="18" charset="0"/>
              </a:rPr>
              <a:t>,I</a:t>
            </a:r>
            <a:r>
              <a:rPr lang="en-US" sz="1600" i="1" baseline="-25000" dirty="0">
                <a:effectLst/>
                <a:latin typeface="Times New Roman" panose="02020603050405020304" pitchFamily="18" charset="0"/>
                <a:ea typeface="Times New Roman" panose="02020603050405020304" pitchFamily="18" charset="0"/>
              </a:rPr>
              <a:t>2</a:t>
            </a:r>
            <a:r>
              <a:rPr lang="en-US" sz="1600" i="1" dirty="0">
                <a:effectLst/>
                <a:latin typeface="Times New Roman" panose="02020603050405020304" pitchFamily="18" charset="0"/>
                <a:ea typeface="Times New Roman" panose="02020603050405020304" pitchFamily="18" charset="0"/>
              </a:rPr>
              <a:t>… I</a:t>
            </a:r>
            <a:r>
              <a:rPr lang="en-US" sz="1600" i="1" baseline="-25000" dirty="0">
                <a:effectLst/>
                <a:latin typeface="Times New Roman" panose="02020603050405020304" pitchFamily="18" charset="0"/>
                <a:ea typeface="Times New Roman" panose="02020603050405020304" pitchFamily="18" charset="0"/>
              </a:rPr>
              <a:t>n</a:t>
            </a:r>
            <a:r>
              <a:rPr lang="en-US" sz="1600" i="1"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 each string. If the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strings of PV are all electrically equivalent and operate in the same working environment then </a:t>
            </a:r>
            <a:r>
              <a:rPr lang="en-US" sz="1600" i="1" dirty="0">
                <a:effectLst/>
                <a:latin typeface="Times New Roman" panose="02020603050405020304" pitchFamily="18" charset="0"/>
                <a:ea typeface="Times New Roman" panose="02020603050405020304" pitchFamily="18" charset="0"/>
              </a:rPr>
              <a:t>I</a:t>
            </a:r>
            <a:r>
              <a:rPr lang="en-US" sz="1600" i="1" baseline="-25000" dirty="0">
                <a:effectLst/>
                <a:latin typeface="Times New Roman" panose="02020603050405020304" pitchFamily="18" charset="0"/>
                <a:ea typeface="Times New Roman" panose="02020603050405020304" pitchFamily="18" charset="0"/>
              </a:rPr>
              <a:t>1</a:t>
            </a:r>
            <a:r>
              <a:rPr lang="en-US" sz="1600" i="1" dirty="0">
                <a:effectLst/>
                <a:latin typeface="Times New Roman" panose="02020603050405020304" pitchFamily="18" charset="0"/>
                <a:ea typeface="Times New Roman" panose="02020603050405020304" pitchFamily="18" charset="0"/>
              </a:rPr>
              <a:t>=I</a:t>
            </a:r>
            <a:r>
              <a:rPr lang="en-US" sz="1600" i="1" baseline="-25000" dirty="0">
                <a:effectLst/>
                <a:latin typeface="Times New Roman" panose="02020603050405020304" pitchFamily="18" charset="0"/>
                <a:ea typeface="Times New Roman" panose="02020603050405020304" pitchFamily="18" charset="0"/>
              </a:rPr>
              <a:t>2</a:t>
            </a:r>
            <a:r>
              <a:rPr lang="en-US" sz="1600" i="1" dirty="0">
                <a:effectLst/>
                <a:latin typeface="Times New Roman" panose="02020603050405020304" pitchFamily="18" charset="0"/>
                <a:ea typeface="Times New Roman" panose="02020603050405020304" pitchFamily="18" charset="0"/>
              </a:rPr>
              <a:t>=… =I</a:t>
            </a:r>
            <a:r>
              <a:rPr lang="en-US" sz="1600" i="1" baseline="-25000" dirty="0">
                <a:effectLst/>
                <a:latin typeface="Times New Roman" panose="02020603050405020304" pitchFamily="18" charset="0"/>
                <a:ea typeface="Times New Roman" panose="02020603050405020304" pitchFamily="18" charset="0"/>
              </a:rPr>
              <a:t>n</a:t>
            </a:r>
            <a:r>
              <a:rPr lang="en-US" sz="1600" i="1" dirty="0">
                <a:effectLst/>
                <a:latin typeface="Times New Roman" panose="02020603050405020304" pitchFamily="18" charset="0"/>
                <a:ea typeface="Times New Roman" panose="02020603050405020304" pitchFamily="18" charset="0"/>
              </a:rPr>
              <a:t>=I</a:t>
            </a:r>
            <a:r>
              <a:rPr lang="en-US" sz="1600" dirty="0">
                <a:effectLst/>
                <a:latin typeface="Times New Roman" panose="02020603050405020304" pitchFamily="18" charset="0"/>
                <a:ea typeface="Times New Roman" panose="02020603050405020304" pitchFamily="18" charset="0"/>
              </a:rPr>
              <a:t>. </a:t>
            </a:r>
          </a:p>
          <a:p>
            <a:r>
              <a:rPr lang="en-US" sz="1600" dirty="0">
                <a:effectLst/>
                <a:latin typeface="Times New Roman" panose="02020603050405020304" pitchFamily="18" charset="0"/>
                <a:ea typeface="Times New Roman" panose="02020603050405020304" pitchFamily="18" charset="0"/>
              </a:rPr>
              <a:t>The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overall current through the inverter is </a:t>
            </a:r>
            <a:r>
              <a:rPr lang="en-US" sz="1600" i="1" dirty="0" err="1">
                <a:effectLst/>
                <a:latin typeface="Times New Roman" panose="02020603050405020304" pitchFamily="18" charset="0"/>
                <a:ea typeface="Times New Roman" panose="02020603050405020304" pitchFamily="18" charset="0"/>
              </a:rPr>
              <a:t>I</a:t>
            </a:r>
            <a:r>
              <a:rPr lang="en-US" sz="1600" i="1" baseline="-25000" dirty="0" err="1">
                <a:effectLst/>
                <a:latin typeface="Times New Roman" panose="02020603050405020304" pitchFamily="18" charset="0"/>
                <a:ea typeface="Times New Roman" panose="02020603050405020304" pitchFamily="18" charset="0"/>
              </a:rPr>
              <a:t>pos</a:t>
            </a:r>
            <a:r>
              <a:rPr lang="en-US" sz="1600" i="1" dirty="0">
                <a:effectLst/>
                <a:latin typeface="Times New Roman" panose="02020603050405020304" pitchFamily="18" charset="0"/>
                <a:ea typeface="Times New Roman" panose="02020603050405020304" pitchFamily="18" charset="0"/>
              </a:rPr>
              <a:t>=</a:t>
            </a:r>
            <a:r>
              <a:rPr lang="en-US" sz="1600" i="1" dirty="0" err="1">
                <a:effectLst/>
                <a:latin typeface="Times New Roman" panose="02020603050405020304" pitchFamily="18" charset="0"/>
                <a:ea typeface="Times New Roman" panose="02020603050405020304" pitchFamily="18" charset="0"/>
              </a:rPr>
              <a:t>n×I</a:t>
            </a:r>
            <a:r>
              <a:rPr lang="en-US" sz="1600" dirty="0">
                <a:effectLst/>
                <a:latin typeface="Times New Roman" panose="02020603050405020304" pitchFamily="18" charset="0"/>
                <a:ea typeface="Times New Roman" panose="02020603050405020304" pitchFamily="18" charset="0"/>
              </a:rPr>
              <a:t>. Two GFPD switches are closed under standard work conditions, and the</a:t>
            </a:r>
            <a:r>
              <a:rPr lang="en-US" sz="1600" spc="5" dirty="0">
                <a:effectLst/>
                <a:latin typeface="Times New Roman" panose="02020603050405020304" pitchFamily="18" charset="0"/>
                <a:ea typeface="Times New Roman" panose="02020603050405020304" pitchFamily="18" charset="0"/>
              </a:rPr>
              <a:t> </a:t>
            </a:r>
            <a:r>
              <a:rPr lang="en-US" sz="1600" i="1" dirty="0">
                <a:effectLst/>
                <a:latin typeface="Times New Roman" panose="02020603050405020304" pitchFamily="18" charset="0"/>
                <a:ea typeface="Times New Roman" panose="02020603050405020304" pitchFamily="18" charset="0"/>
              </a:rPr>
              <a:t>Ig</a:t>
            </a:r>
            <a:r>
              <a:rPr lang="en-US" sz="1600" dirty="0">
                <a:effectLst/>
                <a:latin typeface="Times New Roman" panose="02020603050405020304" pitchFamily="18" charset="0"/>
                <a:ea typeface="Times New Roman" panose="02020603050405020304" pitchFamily="18" charset="0"/>
              </a:rPr>
              <a:t>(“ground-fault current”) in GFPD is nil. As a consequence, the current following out of the inverter </a:t>
            </a:r>
            <a:r>
              <a:rPr lang="en-US" sz="1600" i="1" dirty="0" err="1">
                <a:effectLst/>
                <a:latin typeface="Times New Roman" panose="02020603050405020304" pitchFamily="18" charset="0"/>
                <a:ea typeface="Times New Roman" panose="02020603050405020304" pitchFamily="18" charset="0"/>
              </a:rPr>
              <a:t>I</a:t>
            </a:r>
            <a:r>
              <a:rPr lang="en-US" sz="1600" i="1" baseline="-25000" dirty="0" err="1">
                <a:effectLst/>
                <a:latin typeface="Times New Roman" panose="02020603050405020304" pitchFamily="18" charset="0"/>
                <a:ea typeface="Times New Roman" panose="02020603050405020304" pitchFamily="18" charset="0"/>
              </a:rPr>
              <a:t>neg</a:t>
            </a:r>
            <a:r>
              <a:rPr lang="en-US" sz="1600" i="1" baseline="-250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must be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equivalent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5" dirty="0">
                <a:effectLst/>
                <a:latin typeface="Times New Roman" panose="02020603050405020304" pitchFamily="18" charset="0"/>
                <a:ea typeface="Times New Roman" panose="02020603050405020304" pitchFamily="18" charset="0"/>
              </a:rPr>
              <a:t> </a:t>
            </a:r>
            <a:r>
              <a:rPr lang="en-US" sz="1600" i="1" dirty="0" err="1">
                <a:effectLst/>
                <a:latin typeface="Times New Roman" panose="02020603050405020304" pitchFamily="18" charset="0"/>
                <a:ea typeface="Times New Roman" panose="02020603050405020304" pitchFamily="18" charset="0"/>
              </a:rPr>
              <a:t>I</a:t>
            </a:r>
            <a:r>
              <a:rPr lang="en-US" sz="1600" i="1" baseline="-25000" dirty="0" err="1">
                <a:effectLst/>
                <a:latin typeface="Times New Roman" panose="02020603050405020304" pitchFamily="18" charset="0"/>
                <a:ea typeface="Times New Roman" panose="02020603050405020304" pitchFamily="18" charset="0"/>
              </a:rPr>
              <a:t>pos</a:t>
            </a:r>
            <a:r>
              <a:rPr lang="en-US" sz="1600" dirty="0">
                <a:effectLst/>
                <a:latin typeface="Times New Roman" panose="02020603050405020304" pitchFamily="18" charset="0"/>
                <a:ea typeface="Times New Roman" panose="02020603050405020304" pitchFamily="18" charset="0"/>
              </a:rPr>
              <a:t>(</a:t>
            </a:r>
            <a:r>
              <a:rPr lang="en-US" sz="1600" i="1" dirty="0" err="1">
                <a:effectLst/>
                <a:latin typeface="Times New Roman" panose="02020603050405020304" pitchFamily="18" charset="0"/>
                <a:ea typeface="Times New Roman" panose="02020603050405020304" pitchFamily="18" charset="0"/>
              </a:rPr>
              <a:t>I</a:t>
            </a:r>
            <a:r>
              <a:rPr lang="en-US" sz="1600" i="1" baseline="-25000" dirty="0" err="1">
                <a:effectLst/>
                <a:latin typeface="Times New Roman" panose="02020603050405020304" pitchFamily="18" charset="0"/>
                <a:ea typeface="Times New Roman" panose="02020603050405020304" pitchFamily="18" charset="0"/>
              </a:rPr>
              <a:t>pos</a:t>
            </a:r>
            <a:r>
              <a:rPr lang="en-US" sz="1600" dirty="0">
                <a:effectLst/>
                <a:latin typeface="Times New Roman" panose="02020603050405020304" pitchFamily="18" charset="0"/>
                <a:ea typeface="Times New Roman" panose="02020603050405020304" pitchFamily="18" charset="0"/>
              </a:rPr>
              <a:t>=</a:t>
            </a:r>
            <a:r>
              <a:rPr lang="en-US" sz="1600" i="1" dirty="0" err="1">
                <a:effectLst/>
                <a:latin typeface="Times New Roman" panose="02020603050405020304" pitchFamily="18" charset="0"/>
                <a:ea typeface="Times New Roman" panose="02020603050405020304" pitchFamily="18" charset="0"/>
              </a:rPr>
              <a:t>I</a:t>
            </a:r>
            <a:r>
              <a:rPr lang="en-US" sz="1600" i="1" baseline="-25000" dirty="0" err="1">
                <a:effectLst/>
                <a:latin typeface="Times New Roman" panose="02020603050405020304" pitchFamily="18" charset="0"/>
                <a:ea typeface="Times New Roman" panose="02020603050405020304" pitchFamily="18" charset="0"/>
              </a:rPr>
              <a:t>neg</a:t>
            </a:r>
            <a:r>
              <a:rPr lang="en-US" sz="16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L="0" indent="0">
              <a:buNone/>
            </a:pPr>
            <a:endParaRPr lang="en-IN" sz="28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E251D86-2786-8100-CB0B-22F18FAE165E}"/>
              </a:ext>
            </a:extLst>
          </p:cNvPr>
          <p:cNvSpPr>
            <a:spLocks noGrp="1"/>
          </p:cNvSpPr>
          <p:nvPr>
            <p:ph type="sldNum" sz="quarter" idx="12"/>
          </p:nvPr>
        </p:nvSpPr>
        <p:spPr/>
        <p:txBody>
          <a:bodyPr/>
          <a:lstStyle/>
          <a:p>
            <a:fld id="{C7C0EEC8-D480-4789-9CB1-BA42484492C5}" type="slidenum">
              <a:rPr lang="en-US" smtClean="0"/>
              <a:pPr/>
              <a:t>6</a:t>
            </a:fld>
            <a:endParaRPr lang="en-US"/>
          </a:p>
        </p:txBody>
      </p:sp>
      <p:pic>
        <p:nvPicPr>
          <p:cNvPr id="5" name="image10.png">
            <a:extLst>
              <a:ext uri="{FF2B5EF4-FFF2-40B4-BE49-F238E27FC236}">
                <a16:creationId xmlns:a16="http://schemas.microsoft.com/office/drawing/2014/main" id="{E1C7DB48-E871-FA8C-5FE8-490A5F735477}"/>
              </a:ext>
            </a:extLst>
          </p:cNvPr>
          <p:cNvPicPr>
            <a:picLocks noChangeAspect="1"/>
          </p:cNvPicPr>
          <p:nvPr/>
        </p:nvPicPr>
        <p:blipFill>
          <a:blip r:embed="rId2" cstate="print"/>
          <a:stretch>
            <a:fillRect/>
          </a:stretch>
        </p:blipFill>
        <p:spPr>
          <a:xfrm>
            <a:off x="2286000" y="3505200"/>
            <a:ext cx="4952999" cy="2927351"/>
          </a:xfrm>
          <a:prstGeom prst="rect">
            <a:avLst/>
          </a:prstGeom>
        </p:spPr>
      </p:pic>
    </p:spTree>
    <p:extLst>
      <p:ext uri="{BB962C8B-B14F-4D97-AF65-F5344CB8AC3E}">
        <p14:creationId xmlns:p14="http://schemas.microsoft.com/office/powerpoint/2010/main" val="526619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B909D35-A325-76E5-97AB-D9D7DBD0613E}"/>
              </a:ext>
            </a:extLst>
          </p:cNvPr>
          <p:cNvSpPr>
            <a:spLocks noGrp="1"/>
          </p:cNvSpPr>
          <p:nvPr>
            <p:ph type="sldNum" sz="quarter" idx="12"/>
          </p:nvPr>
        </p:nvSpPr>
        <p:spPr/>
        <p:txBody>
          <a:bodyPr/>
          <a:lstStyle/>
          <a:p>
            <a:fld id="{C7C0EEC8-D480-4789-9CB1-BA42484492C5}" type="slidenum">
              <a:rPr lang="en-US" smtClean="0"/>
              <a:pPr/>
              <a:t>7</a:t>
            </a:fld>
            <a:endParaRPr lang="en-US"/>
          </a:p>
        </p:txBody>
      </p:sp>
      <p:sp>
        <p:nvSpPr>
          <p:cNvPr id="7" name="Content Placeholder 6">
            <a:extLst>
              <a:ext uri="{FF2B5EF4-FFF2-40B4-BE49-F238E27FC236}">
                <a16:creationId xmlns:a16="http://schemas.microsoft.com/office/drawing/2014/main" id="{38BD4577-8CC8-44D0-BC5C-046EDC6E8519}"/>
              </a:ext>
            </a:extLst>
          </p:cNvPr>
          <p:cNvSpPr>
            <a:spLocks noGrp="1"/>
          </p:cNvSpPr>
          <p:nvPr>
            <p:ph idx="1"/>
          </p:nvPr>
        </p:nvSpPr>
        <p:spPr>
          <a:xfrm>
            <a:off x="304800" y="136524"/>
            <a:ext cx="8534400" cy="6584952"/>
          </a:xfrm>
        </p:spPr>
        <p:txBody>
          <a:bodyPr>
            <a:normAutofit/>
          </a:bodyPr>
          <a:lstStyle/>
          <a:p>
            <a:pPr marL="0" indent="0">
              <a:buNone/>
            </a:pPr>
            <a:r>
              <a:rPr lang="en-US" sz="2200" b="1" dirty="0">
                <a:effectLst/>
                <a:latin typeface="Times New Roman" panose="02020603050405020304" pitchFamily="18" charset="0"/>
                <a:ea typeface="Times New Roman" panose="02020603050405020304" pitchFamily="18" charset="0"/>
              </a:rPr>
              <a:t>The fault analysis include :</a:t>
            </a:r>
          </a:p>
          <a:p>
            <a:r>
              <a:rPr lang="en-US" sz="1800" b="1" dirty="0">
                <a:effectLst/>
                <a:latin typeface="Times New Roman" panose="02020603050405020304" pitchFamily="18" charset="0"/>
                <a:ea typeface="Times New Roman" panose="02020603050405020304" pitchFamily="18" charset="0"/>
              </a:rPr>
              <a:t>I-V characteristics analysis</a:t>
            </a:r>
          </a:p>
          <a:p>
            <a:r>
              <a:rPr lang="en-US" sz="1800" b="1" dirty="0">
                <a:effectLst/>
                <a:latin typeface="Times New Roman" panose="02020603050405020304" pitchFamily="18" charset="0"/>
                <a:ea typeface="Times New Roman" panose="02020603050405020304" pitchFamily="18" charset="0"/>
              </a:rPr>
              <a:t>Kirchhoff's Current Law Analysis</a:t>
            </a:r>
          </a:p>
          <a:p>
            <a:r>
              <a:rPr lang="en-US" sz="1800" b="1" dirty="0">
                <a:latin typeface="Times New Roman" panose="02020603050405020304" pitchFamily="18" charset="0"/>
                <a:ea typeface="Times New Roman" panose="02020603050405020304" pitchFamily="18" charset="0"/>
              </a:rPr>
              <a:t>P</a:t>
            </a:r>
            <a:r>
              <a:rPr lang="en-US" sz="1800" b="1" dirty="0">
                <a:effectLst/>
                <a:latin typeface="Times New Roman" panose="02020603050405020304" pitchFamily="18" charset="0"/>
                <a:ea typeface="Times New Roman" panose="02020603050405020304" pitchFamily="18" charset="0"/>
              </a:rPr>
              <a:t>ower conservation</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analysis</a:t>
            </a:r>
          </a:p>
          <a:p>
            <a:pPr marL="0" indent="0">
              <a:buNone/>
            </a:pPr>
            <a:r>
              <a:rPr lang="en-US" sz="2200" b="1" dirty="0">
                <a:latin typeface="Times New Roman" panose="02020603050405020304" pitchFamily="18" charset="0"/>
              </a:rPr>
              <a:t>1. I-V Characteristics Analysis:</a:t>
            </a:r>
          </a:p>
          <a:p>
            <a:r>
              <a:rPr lang="en-US" sz="1600" dirty="0">
                <a:effectLst/>
                <a:latin typeface="Times New Roman" panose="02020603050405020304" pitchFamily="18" charset="0"/>
                <a:ea typeface="Times New Roman" panose="02020603050405020304" pitchFamily="18" charset="0"/>
              </a:rPr>
              <a:t>In general, PV array faults may induce fluctuations in the voltage along with unequal currents between PV strings.</a:t>
            </a:r>
            <a:endParaRPr lang="en-US" sz="1600" spc="5" dirty="0">
              <a:effectLst/>
              <a:latin typeface="Times New Roman" panose="02020603050405020304" pitchFamily="18" charset="0"/>
              <a:ea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rPr>
              <a:t>Figure  illustrates that the I-V curves vary significantly across the entire array, the normal part, and the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fault parts of the array. The normal part &amp;faulted part of the array should work at a similar voltage and parallel to one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another. </a:t>
            </a:r>
          </a:p>
          <a:p>
            <a:r>
              <a:rPr lang="en-US" sz="1600" dirty="0">
                <a:effectLst/>
                <a:latin typeface="Times New Roman" panose="02020603050405020304" pitchFamily="18" charset="0"/>
                <a:ea typeface="Times New Roman" panose="02020603050405020304" pitchFamily="18" charset="0"/>
              </a:rPr>
              <a:t>It is noted that even under fault, the normal part still has a positive current, but the</a:t>
            </a:r>
            <a:r>
              <a:rPr lang="en-US" sz="1600" spc="2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array</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faulted part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has</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 back-fed</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current,</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which</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might</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harm</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cable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PV</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modules.</a:t>
            </a:r>
            <a:endParaRPr lang="en-IN" sz="1600" dirty="0">
              <a:effectLst/>
              <a:latin typeface="Times New Roman" panose="02020603050405020304" pitchFamily="18" charset="0"/>
              <a:ea typeface="Times New Roman" panose="02020603050405020304" pitchFamily="18" charset="0"/>
            </a:endParaRPr>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p:txBody>
      </p:sp>
      <p:pic>
        <p:nvPicPr>
          <p:cNvPr id="10" name="image12.png">
            <a:extLst>
              <a:ext uri="{FF2B5EF4-FFF2-40B4-BE49-F238E27FC236}">
                <a16:creationId xmlns:a16="http://schemas.microsoft.com/office/drawing/2014/main" id="{66D0B802-E579-3FBC-FAD0-0B7CDA42237B}"/>
              </a:ext>
            </a:extLst>
          </p:cNvPr>
          <p:cNvPicPr>
            <a:picLocks noChangeAspect="1"/>
          </p:cNvPicPr>
          <p:nvPr/>
        </p:nvPicPr>
        <p:blipFill>
          <a:blip r:embed="rId2" cstate="print"/>
          <a:stretch>
            <a:fillRect/>
          </a:stretch>
        </p:blipFill>
        <p:spPr>
          <a:xfrm>
            <a:off x="1676400" y="4072180"/>
            <a:ext cx="4876800" cy="2557220"/>
          </a:xfrm>
          <a:prstGeom prst="rect">
            <a:avLst/>
          </a:prstGeom>
        </p:spPr>
      </p:pic>
    </p:spTree>
    <p:extLst>
      <p:ext uri="{BB962C8B-B14F-4D97-AF65-F5344CB8AC3E}">
        <p14:creationId xmlns:p14="http://schemas.microsoft.com/office/powerpoint/2010/main" val="2710292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90E730-44F9-D661-8358-5D381B852AB1}"/>
              </a:ext>
            </a:extLst>
          </p:cNvPr>
          <p:cNvSpPr>
            <a:spLocks noGrp="1"/>
          </p:cNvSpPr>
          <p:nvPr>
            <p:ph idx="1"/>
          </p:nvPr>
        </p:nvSpPr>
        <p:spPr>
          <a:xfrm>
            <a:off x="381000" y="228600"/>
            <a:ext cx="8534400" cy="6492876"/>
          </a:xfrm>
        </p:spPr>
        <p:txBody>
          <a:bodyPr/>
          <a:lstStyle/>
          <a:p>
            <a:pPr marL="0" indent="0">
              <a:buNone/>
            </a:pPr>
            <a:r>
              <a:rPr lang="en-IN" sz="2200" b="1" dirty="0">
                <a:latin typeface="Times New Roman" panose="02020603050405020304" pitchFamily="18" charset="0"/>
                <a:cs typeface="Times New Roman" panose="02020603050405020304" pitchFamily="18" charset="0"/>
              </a:rPr>
              <a:t>2. KCL Analysis:</a:t>
            </a:r>
          </a:p>
          <a:p>
            <a:pPr marL="71120" marR="69850" algn="just">
              <a:lnSpc>
                <a:spcPct val="100000"/>
              </a:lnSpc>
              <a:spcAft>
                <a:spcPts val="0"/>
              </a:spcAft>
            </a:pPr>
            <a:r>
              <a:rPr lang="en-US" sz="1800" dirty="0">
                <a:effectLst/>
                <a:latin typeface="Times New Roman" panose="02020603050405020304" pitchFamily="18" charset="0"/>
                <a:ea typeface="Times New Roman" panose="02020603050405020304" pitchFamily="18" charset="0"/>
              </a:rPr>
              <a:t>KCL</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demands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total</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currents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flow</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into</a:t>
            </a:r>
            <a:r>
              <a:rPr lang="en-US" sz="1800" spc="40" dirty="0">
                <a:effectLst/>
                <a:latin typeface="Times New Roman" panose="02020603050405020304" pitchFamily="18" charset="0"/>
                <a:ea typeface="Times New Roman" panose="02020603050405020304" pitchFamily="18" charset="0"/>
              </a:rPr>
              <a:t> the </a:t>
            </a:r>
            <a:r>
              <a:rPr lang="en-US" sz="1800" dirty="0">
                <a:effectLst/>
                <a:latin typeface="Times New Roman" panose="02020603050405020304" pitchFamily="18" charset="0"/>
                <a:ea typeface="Times New Roman" panose="02020603050405020304" pitchFamily="18" charset="0"/>
              </a:rPr>
              <a:t>each</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node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junction)</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electrical</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circuits,</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equivalent</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the sum of current that flows out of the node where a node is any location with 2 or more wires are attached to 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node. </a:t>
            </a:r>
          </a:p>
          <a:p>
            <a:pPr marL="71120" marR="69850" algn="just">
              <a:lnSpc>
                <a:spcPct val="100000"/>
              </a:lnSpc>
              <a:spcAft>
                <a:spcPts val="0"/>
              </a:spcAft>
            </a:pPr>
            <a:r>
              <a:rPr lang="en-US" sz="1800" dirty="0">
                <a:effectLst/>
                <a:latin typeface="Times New Roman" panose="02020603050405020304" pitchFamily="18" charset="0"/>
                <a:ea typeface="Times New Roman" panose="02020603050405020304" pitchFamily="18" charset="0"/>
              </a:rPr>
              <a:t>From this perspective , a negative/positive bus bar, a ground-fault point , or the inverter might be considered a node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 PV systems. </a:t>
            </a:r>
          </a:p>
          <a:p>
            <a:pPr marL="0" marR="69850" indent="0" algn="just">
              <a:lnSpc>
                <a:spcPct val="100000"/>
              </a:lnSpc>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69850" indent="0" algn="just">
              <a:lnSpc>
                <a:spcPct val="100000"/>
              </a:lnSpc>
              <a:spcAft>
                <a:spcPts val="0"/>
              </a:spcAft>
              <a:buNone/>
            </a:pPr>
            <a:r>
              <a:rPr lang="en-IN" sz="2200" b="1" dirty="0">
                <a:latin typeface="Times New Roman" panose="02020603050405020304" pitchFamily="18" charset="0"/>
                <a:cs typeface="Times New Roman" panose="02020603050405020304" pitchFamily="18" charset="0"/>
              </a:rPr>
              <a:t>3. Conservation of power Analysis:</a:t>
            </a:r>
          </a:p>
          <a:p>
            <a:pPr marL="71120"/>
            <a:r>
              <a:rPr lang="en-US" sz="1800" dirty="0">
                <a:effectLst/>
                <a:latin typeface="Times New Roman" panose="02020603050405020304" pitchFamily="18" charset="0"/>
                <a:ea typeface="Times New Roman" panose="02020603050405020304" pitchFamily="18" charset="0"/>
              </a:rPr>
              <a:t>The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production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PV arrays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must</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sum</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losses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 load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endParaRPr lang="en-IN" sz="1800" dirty="0">
              <a:latin typeface="Times New Roman" panose="02020603050405020304" pitchFamily="18" charset="0"/>
              <a:ea typeface="Times New Roman" panose="02020603050405020304" pitchFamily="18" charset="0"/>
            </a:endParaRPr>
          </a:p>
          <a:p>
            <a:pPr marL="71120"/>
            <a:r>
              <a:rPr lang="en-US" sz="1800" i="1" dirty="0">
                <a:effectLst/>
                <a:latin typeface="Times New Roman" panose="02020603050405020304" pitchFamily="18" charset="0"/>
                <a:ea typeface="Times New Roman" panose="02020603050405020304" pitchFamily="18" charset="0"/>
              </a:rPr>
              <a:t>P</a:t>
            </a:r>
            <a:r>
              <a:rPr lang="en-US" sz="1100" i="1" dirty="0">
                <a:effectLst/>
                <a:latin typeface="Times New Roman" panose="02020603050405020304" pitchFamily="18" charset="0"/>
                <a:ea typeface="Times New Roman" panose="02020603050405020304" pitchFamily="18" charset="0"/>
              </a:rPr>
              <a:t>G</a:t>
            </a:r>
            <a:r>
              <a:rPr lang="en-US" sz="1800" dirty="0">
                <a:effectLst/>
                <a:latin typeface="Times New Roman" panose="02020603050405020304" pitchFamily="18" charset="0"/>
                <a:ea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rPr>
              <a:t>P</a:t>
            </a:r>
            <a:r>
              <a:rPr lang="en-US" sz="1100" i="1" dirty="0">
                <a:effectLst/>
                <a:latin typeface="Times New Roman" panose="02020603050405020304" pitchFamily="18" charset="0"/>
                <a:ea typeface="Times New Roman" panose="02020603050405020304" pitchFamily="18" charset="0"/>
              </a:rPr>
              <a:t>load </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P</a:t>
            </a:r>
            <a:r>
              <a:rPr lang="en-US" sz="1100" i="1" dirty="0">
                <a:effectLst/>
                <a:latin typeface="Times New Roman" panose="02020603050405020304" pitchFamily="18" charset="0"/>
                <a:ea typeface="Times New Roman" panose="02020603050405020304" pitchFamily="18" charset="0"/>
              </a:rPr>
              <a:t>loss</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P</a:t>
            </a:r>
            <a:r>
              <a:rPr lang="en-US" sz="1100" i="1" dirty="0">
                <a:effectLst/>
                <a:latin typeface="Times New Roman" panose="02020603050405020304" pitchFamily="18" charset="0"/>
                <a:ea typeface="Times New Roman" panose="02020603050405020304" pitchFamily="18" charset="0"/>
              </a:rPr>
              <a:t>fault</a:t>
            </a:r>
            <a:endParaRPr lang="en-IN" sz="1100" dirty="0">
              <a:effectLst/>
              <a:latin typeface="Times New Roman" panose="02020603050405020304" pitchFamily="18" charset="0"/>
              <a:ea typeface="Times New Roman" panose="02020603050405020304" pitchFamily="18" charset="0"/>
            </a:endParaRPr>
          </a:p>
          <a:p>
            <a:pPr marL="71120" marR="69850" algn="just">
              <a:spcBef>
                <a:spcPts val="1075"/>
              </a:spcBef>
              <a:spcAft>
                <a:spcPts val="0"/>
              </a:spcAft>
            </a:pPr>
            <a:r>
              <a:rPr lang="en-US" sz="1800" dirty="0">
                <a:effectLst/>
                <a:latin typeface="Times New Roman" panose="02020603050405020304" pitchFamily="18" charset="0"/>
                <a:ea typeface="Times New Roman" panose="02020603050405020304" pitchFamily="18" charset="0"/>
              </a:rPr>
              <a:t>Here , </a:t>
            </a:r>
            <a:r>
              <a:rPr lang="en-US" sz="1800" i="1" dirty="0">
                <a:latin typeface="Times New Roman" panose="02020603050405020304" pitchFamily="18" charset="0"/>
                <a:ea typeface="Times New Roman" panose="02020603050405020304" pitchFamily="18" charset="0"/>
              </a:rPr>
              <a:t>P</a:t>
            </a:r>
            <a:r>
              <a:rPr lang="en-US" sz="1100" i="1" dirty="0">
                <a:latin typeface="Times New Roman" panose="02020603050405020304" pitchFamily="18" charset="0"/>
                <a:ea typeface="Times New Roman" panose="02020603050405020304" pitchFamily="18" charset="0"/>
              </a:rPr>
              <a:t>G</a:t>
            </a:r>
            <a:r>
              <a:rPr lang="en-US" sz="1800" i="1"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indicates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produced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 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PV</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array</a:t>
            </a:r>
            <a:r>
              <a:rPr lang="en-US" sz="1800" spc="5" dirty="0">
                <a:effectLst/>
                <a:latin typeface="Times New Roman" panose="02020603050405020304" pitchFamily="18" charset="0"/>
                <a:ea typeface="Times New Roman" panose="02020603050405020304" pitchFamily="18" charset="0"/>
              </a:rPr>
              <a:t> </a:t>
            </a:r>
          </a:p>
          <a:p>
            <a:pPr marL="0" marR="69850" indent="0" algn="just">
              <a:spcBef>
                <a:spcPts val="1075"/>
              </a:spcBef>
              <a:spcAft>
                <a:spcPts val="0"/>
              </a:spcAft>
              <a:buNone/>
            </a:pPr>
            <a:r>
              <a:rPr lang="en-US" sz="1800" i="1" spc="5" dirty="0">
                <a:latin typeface="Times New Roman" panose="02020603050405020304" pitchFamily="18" charset="0"/>
                <a:ea typeface="Times New Roman" panose="02020603050405020304" pitchFamily="18" charset="0"/>
              </a:rPr>
              <a:t>             P</a:t>
            </a:r>
            <a:r>
              <a:rPr lang="en-US" sz="1100" i="1" spc="5" dirty="0">
                <a:latin typeface="Times New Roman" panose="02020603050405020304" pitchFamily="18" charset="0"/>
                <a:ea typeface="Times New Roman" panose="02020603050405020304" pitchFamily="18" charset="0"/>
              </a:rPr>
              <a:t>load</a:t>
            </a:r>
            <a:r>
              <a:rPr lang="en-US" sz="1800" i="1" spc="5"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supplying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inverter</a:t>
            </a:r>
          </a:p>
          <a:p>
            <a:pPr marL="0" marR="69850" indent="0" algn="just">
              <a:spcBef>
                <a:spcPts val="1075"/>
              </a:spcBef>
              <a:spcAft>
                <a:spcPts val="0"/>
              </a:spcAft>
              <a:buNone/>
            </a:pPr>
            <a:r>
              <a:rPr lang="en-US" sz="1800" i="1" dirty="0">
                <a:latin typeface="Times New Roman" panose="02020603050405020304" pitchFamily="18" charset="0"/>
                <a:ea typeface="Times New Roman" panose="02020603050405020304" pitchFamily="18" charset="0"/>
              </a:rPr>
              <a:t>            P</a:t>
            </a:r>
            <a:r>
              <a:rPr lang="en-US" sz="1100" i="1" dirty="0">
                <a:latin typeface="Times New Roman" panose="02020603050405020304" pitchFamily="18" charset="0"/>
                <a:ea typeface="Times New Roman" panose="02020603050405020304" pitchFamily="18" charset="0"/>
              </a:rPr>
              <a:t>loss</a:t>
            </a:r>
            <a:r>
              <a:rPr lang="en-US" sz="1800" i="1"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signifies the losses power in PV array, that is due to wiring cables resistance</a:t>
            </a:r>
          </a:p>
          <a:p>
            <a:pPr marL="0" marR="69850" indent="0" algn="just">
              <a:spcBef>
                <a:spcPts val="1075"/>
              </a:spcBef>
              <a:spcAft>
                <a:spcPts val="0"/>
              </a:spcAft>
              <a:buNone/>
            </a:pPr>
            <a:r>
              <a:rPr lang="en-US" sz="1800" i="1" dirty="0">
                <a:latin typeface="Times New Roman" panose="02020603050405020304" pitchFamily="18" charset="0"/>
                <a:ea typeface="Times New Roman" panose="02020603050405020304" pitchFamily="18" charset="0"/>
              </a:rPr>
              <a:t>           P</a:t>
            </a:r>
            <a:r>
              <a:rPr lang="en-US" sz="1100" i="1" dirty="0">
                <a:latin typeface="Times New Roman" panose="02020603050405020304" pitchFamily="18" charset="0"/>
                <a:ea typeface="Times New Roman" panose="02020603050405020304" pitchFamily="18" charset="0"/>
              </a:rPr>
              <a:t>fault </a:t>
            </a:r>
            <a:r>
              <a:rPr lang="en-US" sz="1800" dirty="0">
                <a:effectLst/>
                <a:latin typeface="Times New Roman" panose="02020603050405020304" pitchFamily="18" charset="0"/>
                <a:ea typeface="Times New Roman" panose="02020603050405020304" pitchFamily="18" charset="0"/>
              </a:rPr>
              <a:t>denotes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specific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load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dissipated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during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fault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working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conditions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faulted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array.</a:t>
            </a:r>
            <a:endParaRPr lang="en-IN" sz="1800" dirty="0">
              <a:effectLst/>
              <a:latin typeface="Times New Roman" panose="02020603050405020304" pitchFamily="18" charset="0"/>
              <a:ea typeface="Times New Roman" panose="02020603050405020304" pitchFamily="18" charset="0"/>
            </a:endParaRPr>
          </a:p>
          <a:p>
            <a:pPr marL="0" marR="67945" indent="0" algn="just">
              <a:spcAft>
                <a:spcPts val="0"/>
              </a:spcAft>
              <a:buNone/>
            </a:pPr>
            <a:endParaRPr lang="en-US" sz="1800" dirty="0">
              <a:effectLst/>
              <a:latin typeface="Times New Roman" panose="02020603050405020304" pitchFamily="18" charset="0"/>
              <a:ea typeface="Times New Roman" panose="02020603050405020304" pitchFamily="18" charset="0"/>
            </a:endParaRPr>
          </a:p>
          <a:p>
            <a:pPr marL="342900" lvl="0" indent="-342900">
              <a:lnSpc>
                <a:spcPts val="1225"/>
              </a:lnSpc>
              <a:buSzPts val="1000"/>
              <a:buFont typeface="Symbol" panose="05050102010706020507" pitchFamily="18" charset="2"/>
              <a:buChar char=""/>
              <a:tabLst>
                <a:tab pos="528320" algn="l"/>
                <a:tab pos="528955" algn="l"/>
              </a:tabLst>
            </a:pP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0" indent="0">
              <a:buNone/>
            </a:pPr>
            <a:endParaRPr lang="en-IN" dirty="0"/>
          </a:p>
        </p:txBody>
      </p:sp>
      <p:sp>
        <p:nvSpPr>
          <p:cNvPr id="4" name="Slide Number Placeholder 3">
            <a:extLst>
              <a:ext uri="{FF2B5EF4-FFF2-40B4-BE49-F238E27FC236}">
                <a16:creationId xmlns:a16="http://schemas.microsoft.com/office/drawing/2014/main" id="{0B24E344-D248-9AE6-56C6-BF3AE686A69A}"/>
              </a:ext>
            </a:extLst>
          </p:cNvPr>
          <p:cNvSpPr>
            <a:spLocks noGrp="1"/>
          </p:cNvSpPr>
          <p:nvPr>
            <p:ph type="sldNum" sz="quarter" idx="12"/>
          </p:nvPr>
        </p:nvSpPr>
        <p:spPr/>
        <p:txBody>
          <a:bodyPr/>
          <a:lstStyle/>
          <a:p>
            <a:fld id="{C7C0EEC8-D480-4789-9CB1-BA42484492C5}" type="slidenum">
              <a:rPr lang="en-US" smtClean="0"/>
              <a:pPr/>
              <a:t>8</a:t>
            </a:fld>
            <a:endParaRPr lang="en-US"/>
          </a:p>
        </p:txBody>
      </p:sp>
    </p:spTree>
    <p:extLst>
      <p:ext uri="{BB962C8B-B14F-4D97-AF65-F5344CB8AC3E}">
        <p14:creationId xmlns:p14="http://schemas.microsoft.com/office/powerpoint/2010/main" val="1726864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28E3A-C724-794B-491B-25E4BAE89B90}"/>
              </a:ext>
            </a:extLst>
          </p:cNvPr>
          <p:cNvSpPr>
            <a:spLocks noGrp="1"/>
          </p:cNvSpPr>
          <p:nvPr>
            <p:ph type="title"/>
          </p:nvPr>
        </p:nvSpPr>
        <p:spPr>
          <a:xfrm>
            <a:off x="304800" y="365126"/>
            <a:ext cx="8610600" cy="1325563"/>
          </a:xfrm>
        </p:spPr>
        <p:txBody>
          <a:bodyPr>
            <a:normAutofit/>
          </a:bodyPr>
          <a:lstStyle/>
          <a:p>
            <a:r>
              <a:rPr lang="en-IN" sz="2800" b="1" dirty="0">
                <a:latin typeface="Times New Roman" panose="02020603050405020304" pitchFamily="18" charset="0"/>
                <a:cs typeface="Times New Roman" panose="02020603050405020304" pitchFamily="18" charset="0"/>
              </a:rPr>
              <a:t>   GROUND FAULTS IN A PV ARRAY UNDER STC</a:t>
            </a:r>
          </a:p>
        </p:txBody>
      </p:sp>
      <p:sp>
        <p:nvSpPr>
          <p:cNvPr id="3" name="Content Placeholder 2">
            <a:extLst>
              <a:ext uri="{FF2B5EF4-FFF2-40B4-BE49-F238E27FC236}">
                <a16:creationId xmlns:a16="http://schemas.microsoft.com/office/drawing/2014/main" id="{F8F41C7E-7446-9E13-7AEE-F726DF775C9D}"/>
              </a:ext>
            </a:extLst>
          </p:cNvPr>
          <p:cNvSpPr>
            <a:spLocks noGrp="1"/>
          </p:cNvSpPr>
          <p:nvPr>
            <p:ph idx="1"/>
          </p:nvPr>
        </p:nvSpPr>
        <p:spPr>
          <a:xfrm>
            <a:off x="628650" y="1072038"/>
            <a:ext cx="7886700" cy="4713923"/>
          </a:xfrm>
        </p:spPr>
        <p:txBody>
          <a:bodyPr>
            <a:normAutofit/>
          </a:bodyPr>
          <a:lstStyle/>
          <a:p>
            <a:pPr marL="0" indent="0">
              <a:spcBef>
                <a:spcPts val="35"/>
              </a:spcBef>
              <a:buNone/>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71120" marR="67945" algn="just">
              <a:spcAft>
                <a:spcPts val="0"/>
              </a:spcAft>
            </a:pPr>
            <a:r>
              <a:rPr lang="en-US" sz="1800" dirty="0">
                <a:effectLst/>
                <a:latin typeface="Times New Roman" panose="02020603050405020304" pitchFamily="18" charset="0"/>
                <a:ea typeface="Times New Roman" panose="02020603050405020304" pitchFamily="18" charset="0"/>
              </a:rPr>
              <a:t>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electric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short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circuit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accidental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involves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ground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usually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referred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current-carrying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conductors. The magnitude of the ground-fault current is based on geographical factors, fault impedance, and fault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location.</a:t>
            </a:r>
          </a:p>
          <a:p>
            <a:pPr marL="71120" marR="67945" algn="just">
              <a:spcAft>
                <a:spcPts val="0"/>
              </a:spcAft>
            </a:pPr>
            <a:r>
              <a:rPr lang="en-US" sz="1800" dirty="0">
                <a:effectLst/>
                <a:latin typeface="Times New Roman" panose="02020603050405020304" pitchFamily="18" charset="0"/>
                <a:ea typeface="Times New Roman" panose="02020603050405020304" pitchFamily="18" charset="0"/>
              </a:rPr>
              <a:t>When a ground fault is not correctly protected, the fault connection may start generating a DC arc that may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turn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into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danger 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maintain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15" dirty="0">
                <a:effectLst/>
                <a:latin typeface="Times New Roman" panose="02020603050405020304" pitchFamily="18" charset="0"/>
                <a:ea typeface="Times New Roman" panose="02020603050405020304" pitchFamily="18" charset="0"/>
              </a:rPr>
              <a:t> </a:t>
            </a:r>
          </a:p>
          <a:p>
            <a:pPr marL="71120" marR="67945" algn="just">
              <a:spcAft>
                <a:spcPts val="0"/>
              </a:spcAft>
            </a:pPr>
            <a:endParaRPr lang="en-US" sz="1800" spc="15" dirty="0">
              <a:effectLst/>
              <a:latin typeface="Times New Roman" panose="02020603050405020304" pitchFamily="18" charset="0"/>
              <a:ea typeface="Times New Roman" panose="02020603050405020304" pitchFamily="18" charset="0"/>
            </a:endParaRPr>
          </a:p>
          <a:p>
            <a:pPr marL="0" marR="67945" indent="0" algn="just">
              <a:spcAft>
                <a:spcPts val="0"/>
              </a:spcAft>
              <a:buNone/>
            </a:pPr>
            <a:r>
              <a:rPr lang="en-US" sz="1800" b="1" dirty="0">
                <a:effectLst/>
                <a:latin typeface="Times New Roman" panose="02020603050405020304" pitchFamily="18" charset="0"/>
                <a:ea typeface="Times New Roman" panose="02020603050405020304" pitchFamily="18" charset="0"/>
              </a:rPr>
              <a:t>The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following</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are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typical causes</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for</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ground faults.</a:t>
            </a:r>
            <a:endParaRPr lang="en-IN" sz="1800" b="1" dirty="0">
              <a:effectLst/>
              <a:latin typeface="Times New Roman" panose="02020603050405020304" pitchFamily="18" charset="0"/>
              <a:ea typeface="Times New Roman" panose="02020603050405020304" pitchFamily="18" charset="0"/>
            </a:endParaRPr>
          </a:p>
          <a:p>
            <a:pPr marL="342900" marR="72390" lvl="0" indent="-342900">
              <a:lnSpc>
                <a:spcPct val="110000"/>
              </a:lnSpc>
              <a:spcAft>
                <a:spcPts val="0"/>
              </a:spcAft>
              <a:buSzPts val="1000"/>
              <a:buFont typeface="Symbol" panose="05050102010706020507" pitchFamily="18" charset="2"/>
              <a:buChar char=""/>
              <a:tabLst>
                <a:tab pos="528320" algn="l"/>
                <a:tab pos="52895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Ground</a:t>
            </a:r>
            <a:r>
              <a:rPr lang="en-US" sz="1800" spc="9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faults</a:t>
            </a:r>
            <a:r>
              <a:rPr lang="en-US" sz="1800" spc="9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with</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PV</a:t>
            </a:r>
            <a:r>
              <a:rPr lang="en-US" sz="1800" spc="8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modules,</a:t>
            </a:r>
            <a:r>
              <a:rPr lang="en-US" sz="1800" spc="7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that</a:t>
            </a:r>
            <a:r>
              <a:rPr lang="en-US" sz="1800" spc="7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is</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7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short-circuiting</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a:t>
            </a:r>
            <a:r>
              <a:rPr lang="en-US" sz="1800" spc="7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solar</a:t>
            </a:r>
            <a:r>
              <a:rPr lang="en-US" sz="1800" spc="7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cells</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7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8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grounded</a:t>
            </a:r>
            <a:r>
              <a:rPr lang="en-US" sz="1800" spc="9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module</a:t>
            </a:r>
            <a:r>
              <a:rPr lang="en-US" sz="1800" spc="8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frames</a:t>
            </a:r>
            <a:r>
              <a:rPr lang="en-US" sz="1800" spc="7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by</a:t>
            </a:r>
            <a:r>
              <a:rPr lang="en-US" sz="1800" spc="-23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degrading</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PV</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module</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encapsulation, damage</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impact</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or</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water corrosion, etc</a:t>
            </a:r>
            <a:r>
              <a:rPr lang="en-US" sz="1800" dirty="0">
                <a:latin typeface="Times New Roman" panose="02020603050405020304" pitchFamily="18" charset="0"/>
                <a:ea typeface="Symbol" panose="05050102010706020507" pitchFamily="18" charset="2"/>
                <a:cs typeface="Symbol" panose="05050102010706020507" pitchFamily="18" charset="2"/>
              </a:rPr>
              <a:t>.</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marR="73025" lvl="0" indent="-342900">
              <a:lnSpc>
                <a:spcPct val="110000"/>
              </a:lnSpc>
              <a:spcBef>
                <a:spcPts val="10"/>
              </a:spcBef>
              <a:spcAft>
                <a:spcPts val="0"/>
              </a:spcAft>
              <a:buSzPts val="1000"/>
              <a:buFont typeface="Symbol" panose="05050102010706020507" pitchFamily="18" charset="2"/>
              <a:buChar char=""/>
              <a:tabLst>
                <a:tab pos="528320" algn="l"/>
                <a:tab pos="52895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Incidental</a:t>
            </a:r>
            <a:r>
              <a:rPr lang="en-US" sz="1800" spc="7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short</a:t>
            </a:r>
            <a:r>
              <a:rPr lang="en-US" sz="1800" spc="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circuit</a:t>
            </a:r>
            <a:r>
              <a:rPr lang="en-US" sz="1800" spc="7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in</a:t>
            </a:r>
            <a:r>
              <a:rPr lang="en-US" sz="1800" spc="7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7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ground</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and</a:t>
            </a:r>
            <a:r>
              <a:rPr lang="en-US" sz="1800" spc="7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normal</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conductor,</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such</a:t>
            </a:r>
            <a:r>
              <a:rPr lang="en-US" sz="1800" spc="5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as</a:t>
            </a:r>
            <a:r>
              <a:rPr lang="en-US" sz="1800" spc="7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a:t>
            </a:r>
            <a:r>
              <a:rPr lang="en-US" sz="1800" spc="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cable</a:t>
            </a:r>
            <a:r>
              <a:rPr lang="en-US" sz="1800" spc="7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in</a:t>
            </a:r>
            <a:r>
              <a:rPr lang="en-US" sz="1800" spc="7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7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junction</a:t>
            </a:r>
            <a:r>
              <a:rPr lang="en-US" sz="1800" spc="5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box</a:t>
            </a:r>
            <a:r>
              <a:rPr lang="en-US" sz="1800" spc="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a:t>
            </a:r>
            <a:r>
              <a:rPr lang="en-US" sz="1800" spc="7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module</a:t>
            </a:r>
            <a:r>
              <a:rPr lang="en-US" sz="1800" spc="-23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that</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contacted</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 grounded</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conductor.</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nSpc>
                <a:spcPct val="110000"/>
              </a:lnSpc>
              <a:spcBef>
                <a:spcPts val="5"/>
              </a:spcBef>
              <a:spcAft>
                <a:spcPts val="0"/>
              </a:spcAft>
              <a:buSzPts val="1000"/>
              <a:buFont typeface="Symbol" panose="05050102010706020507" pitchFamily="18" charset="2"/>
              <a:buChar char=""/>
              <a:tabLst>
                <a:tab pos="528320" algn="l"/>
                <a:tab pos="52895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A</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cable</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insulation fault, such as</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animal</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eating</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by</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cable</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insulation,</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causes</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ground fault.</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0" indent="0">
              <a:spcBef>
                <a:spcPts val="25"/>
              </a:spcBef>
              <a:buNone/>
            </a:pPr>
            <a:endParaRPr lang="en-IN" sz="18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74C20B48-E0F6-C7BE-F311-960B71703593}"/>
              </a:ext>
            </a:extLst>
          </p:cNvPr>
          <p:cNvSpPr>
            <a:spLocks noGrp="1"/>
          </p:cNvSpPr>
          <p:nvPr>
            <p:ph type="sldNum" sz="quarter" idx="12"/>
          </p:nvPr>
        </p:nvSpPr>
        <p:spPr/>
        <p:txBody>
          <a:bodyPr/>
          <a:lstStyle/>
          <a:p>
            <a:fld id="{C7C0EEC8-D480-4789-9CB1-BA42484492C5}" type="slidenum">
              <a:rPr lang="en-US" smtClean="0"/>
              <a:pPr/>
              <a:t>9</a:t>
            </a:fld>
            <a:endParaRPr lang="en-US"/>
          </a:p>
        </p:txBody>
      </p:sp>
    </p:spTree>
    <p:extLst>
      <p:ext uri="{BB962C8B-B14F-4D97-AF65-F5344CB8AC3E}">
        <p14:creationId xmlns:p14="http://schemas.microsoft.com/office/powerpoint/2010/main" val="2590372429"/>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9635</TotalTime>
  <Words>1519</Words>
  <Application>Microsoft Office PowerPoint</Application>
  <PresentationFormat>On-screen Show (4:3)</PresentationFormat>
  <Paragraphs>128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Bookman Old Style</vt:lpstr>
      <vt:lpstr>Calibri</vt:lpstr>
      <vt:lpstr>Calibri Light</vt:lpstr>
      <vt:lpstr>Symbol</vt:lpstr>
      <vt:lpstr>Times New Roman</vt:lpstr>
      <vt:lpstr>Wingdings</vt:lpstr>
      <vt:lpstr>Office Theme</vt:lpstr>
      <vt:lpstr>PowerPoint Presentation</vt:lpstr>
      <vt:lpstr>CONTENTS</vt:lpstr>
      <vt:lpstr>INTRODUCTION</vt:lpstr>
      <vt:lpstr>METHODOLOGY  </vt:lpstr>
      <vt:lpstr>PowerPoint Presentation</vt:lpstr>
      <vt:lpstr>PowerPoint Presentation</vt:lpstr>
      <vt:lpstr>PowerPoint Presentation</vt:lpstr>
      <vt:lpstr>PowerPoint Presentation</vt:lpstr>
      <vt:lpstr>   GROUND FAULTS IN A PV ARRAY UNDER STC</vt:lpstr>
      <vt:lpstr>LINE TO LINE FAULTS IN A PV ARRAY UNDER STC </vt:lpstr>
      <vt:lpstr>MISMATCH FAULTS IN A PV ARRAY</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Prakruthi K N</cp:lastModifiedBy>
  <cp:revision>150</cp:revision>
  <dcterms:created xsi:type="dcterms:W3CDTF">2021-05-15T08:56:15Z</dcterms:created>
  <dcterms:modified xsi:type="dcterms:W3CDTF">2023-03-21T08:12:38Z</dcterms:modified>
</cp:coreProperties>
</file>