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5"/>
  </p:notesMasterIdLst>
  <p:sldIdLst>
    <p:sldId id="277" r:id="rId2"/>
    <p:sldId id="278" r:id="rId3"/>
    <p:sldId id="279" r:id="rId4"/>
    <p:sldId id="280" r:id="rId5"/>
    <p:sldId id="281" r:id="rId6"/>
    <p:sldId id="282" r:id="rId7"/>
    <p:sldId id="284" r:id="rId8"/>
    <p:sldId id="285" r:id="rId9"/>
    <p:sldId id="286" r:id="rId10"/>
    <p:sldId id="289" r:id="rId11"/>
    <p:sldId id="290" r:id="rId12"/>
    <p:sldId id="291" r:id="rId13"/>
    <p:sldId id="29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01" autoAdjust="0"/>
    <p:restoredTop sz="94660"/>
  </p:normalViewPr>
  <p:slideViewPr>
    <p:cSldViewPr>
      <p:cViewPr varScale="1">
        <p:scale>
          <a:sx n="87" d="100"/>
          <a:sy n="87" d="100"/>
        </p:scale>
        <p:origin x="652"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C59759-5965-48A6-9191-48D608D9FCC0}" type="datetimeFigureOut">
              <a:rPr lang="en-US" smtClean="0"/>
              <a:pPr/>
              <a:t>3/21/2023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468D0B-3074-442C-861E-36DB92868A09}" type="slidenum">
              <a:rPr lang="en-US" smtClean="0"/>
              <a:pPr/>
              <a:t>‹#›</a:t>
            </a:fld>
            <a:endParaRPr lang="en-US"/>
          </a:p>
        </p:txBody>
      </p:sp>
    </p:spTree>
    <p:extLst>
      <p:ext uri="{BB962C8B-B14F-4D97-AF65-F5344CB8AC3E}">
        <p14:creationId xmlns:p14="http://schemas.microsoft.com/office/powerpoint/2010/main" val="2666442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C5D3-0DC8-034A-8C5F-A1F6B4B431E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F0F60E2C-2BAE-0F16-985D-17C1019728B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F1DF9E-6677-B9F8-E0F9-154DB24DE272}"/>
              </a:ext>
            </a:extLst>
          </p:cNvPr>
          <p:cNvSpPr>
            <a:spLocks noGrp="1"/>
          </p:cNvSpPr>
          <p:nvPr>
            <p:ph type="dt" sz="half" idx="10"/>
          </p:nvPr>
        </p:nvSpPr>
        <p:spPr/>
        <p:txBody>
          <a:bodyPr/>
          <a:lstStyle/>
          <a:p>
            <a:fld id="{128D0338-46BE-454A-8253-C6694E11BDB7}" type="datetime1">
              <a:rPr lang="en-US" smtClean="0"/>
              <a:pPr/>
              <a:t>3/21/2023</a:t>
            </a:fld>
            <a:endParaRPr lang="en-US"/>
          </a:p>
        </p:txBody>
      </p:sp>
      <p:sp>
        <p:nvSpPr>
          <p:cNvPr id="5" name="Footer Placeholder 4">
            <a:extLst>
              <a:ext uri="{FF2B5EF4-FFF2-40B4-BE49-F238E27FC236}">
                <a16:creationId xmlns:a16="http://schemas.microsoft.com/office/drawing/2014/main" id="{3DB14CC5-7ED8-674C-EBDF-B647FD224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354FB4-8955-B6DF-18B1-160AA2564182}"/>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2548195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B5EF7-362C-B9D6-800A-B128D4838C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E86D05-010E-136F-B0E9-881F3E8A38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2B5D11-5F01-99D3-384E-B97C53B3509D}"/>
              </a:ext>
            </a:extLst>
          </p:cNvPr>
          <p:cNvSpPr>
            <a:spLocks noGrp="1"/>
          </p:cNvSpPr>
          <p:nvPr>
            <p:ph type="dt" sz="half" idx="10"/>
          </p:nvPr>
        </p:nvSpPr>
        <p:spPr/>
        <p:txBody>
          <a:bodyPr/>
          <a:lstStyle/>
          <a:p>
            <a:fld id="{AD1DB54C-7B54-4BA0-B418-744D28195CEA}" type="datetime1">
              <a:rPr lang="en-US" smtClean="0"/>
              <a:pPr/>
              <a:t>3/21/2023</a:t>
            </a:fld>
            <a:endParaRPr lang="en-US"/>
          </a:p>
        </p:txBody>
      </p:sp>
      <p:sp>
        <p:nvSpPr>
          <p:cNvPr id="5" name="Footer Placeholder 4">
            <a:extLst>
              <a:ext uri="{FF2B5EF4-FFF2-40B4-BE49-F238E27FC236}">
                <a16:creationId xmlns:a16="http://schemas.microsoft.com/office/drawing/2014/main" id="{03CE18AA-176D-522A-3F30-EBC39D678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6C868-7F2C-A3A3-F882-14D265D7CE8B}"/>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976452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458585-AB13-2B77-2378-779FA083AAA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B9A0A2-DA86-412E-B8C9-CB7AB4D4D4B1}"/>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21C93E-40A4-B104-2869-947EC42C6D70}"/>
              </a:ext>
            </a:extLst>
          </p:cNvPr>
          <p:cNvSpPr>
            <a:spLocks noGrp="1"/>
          </p:cNvSpPr>
          <p:nvPr>
            <p:ph type="dt" sz="half" idx="10"/>
          </p:nvPr>
        </p:nvSpPr>
        <p:spPr/>
        <p:txBody>
          <a:bodyPr/>
          <a:lstStyle/>
          <a:p>
            <a:fld id="{B53C7FEF-1FB5-49F6-9054-440E2159E3D4}" type="datetime1">
              <a:rPr lang="en-US" smtClean="0"/>
              <a:pPr/>
              <a:t>3/21/2023</a:t>
            </a:fld>
            <a:endParaRPr lang="en-US"/>
          </a:p>
        </p:txBody>
      </p:sp>
      <p:sp>
        <p:nvSpPr>
          <p:cNvPr id="5" name="Footer Placeholder 4">
            <a:extLst>
              <a:ext uri="{FF2B5EF4-FFF2-40B4-BE49-F238E27FC236}">
                <a16:creationId xmlns:a16="http://schemas.microsoft.com/office/drawing/2014/main" id="{E9BC5BB9-A153-EF74-19B1-98B1BDBCB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8C4B53-88E2-827D-D3D0-24A4E82A5E6B}"/>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3161760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4696-16EC-F2E1-ED92-C2911F610F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7FCBAC-6ED2-351B-5219-27A1A4BB22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4E4F3C-823A-FE4F-5B98-541670066D5B}"/>
              </a:ext>
            </a:extLst>
          </p:cNvPr>
          <p:cNvSpPr>
            <a:spLocks noGrp="1"/>
          </p:cNvSpPr>
          <p:nvPr>
            <p:ph type="dt" sz="half" idx="10"/>
          </p:nvPr>
        </p:nvSpPr>
        <p:spPr/>
        <p:txBody>
          <a:bodyPr/>
          <a:lstStyle/>
          <a:p>
            <a:fld id="{1FB08C9C-6999-495A-B6C4-03145A9B5E92}" type="datetime1">
              <a:rPr lang="en-US" smtClean="0"/>
              <a:pPr/>
              <a:t>3/21/2023</a:t>
            </a:fld>
            <a:endParaRPr lang="en-US"/>
          </a:p>
        </p:txBody>
      </p:sp>
      <p:sp>
        <p:nvSpPr>
          <p:cNvPr id="5" name="Footer Placeholder 4">
            <a:extLst>
              <a:ext uri="{FF2B5EF4-FFF2-40B4-BE49-F238E27FC236}">
                <a16:creationId xmlns:a16="http://schemas.microsoft.com/office/drawing/2014/main" id="{D78E0EC8-3124-4695-CB7C-F16D12202A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DA09E2-6B04-01CF-EBE5-7D009621998C}"/>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3061482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9EF3-0DF8-D368-31E8-3BC0AD4B457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66A6EC-3556-5675-965D-87EC51C0EC5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13AAEF-CF4E-B42D-D6B3-FE2B566E484F}"/>
              </a:ext>
            </a:extLst>
          </p:cNvPr>
          <p:cNvSpPr>
            <a:spLocks noGrp="1"/>
          </p:cNvSpPr>
          <p:nvPr>
            <p:ph type="dt" sz="half" idx="10"/>
          </p:nvPr>
        </p:nvSpPr>
        <p:spPr/>
        <p:txBody>
          <a:bodyPr/>
          <a:lstStyle/>
          <a:p>
            <a:fld id="{10EFC6F3-FB06-4200-9AAD-DE1B314792AA}" type="datetime1">
              <a:rPr lang="en-US" smtClean="0"/>
              <a:pPr/>
              <a:t>3/21/2023</a:t>
            </a:fld>
            <a:endParaRPr lang="en-US"/>
          </a:p>
        </p:txBody>
      </p:sp>
      <p:sp>
        <p:nvSpPr>
          <p:cNvPr id="5" name="Footer Placeholder 4">
            <a:extLst>
              <a:ext uri="{FF2B5EF4-FFF2-40B4-BE49-F238E27FC236}">
                <a16:creationId xmlns:a16="http://schemas.microsoft.com/office/drawing/2014/main" id="{E0124E15-A1C4-2608-A112-D82500BA80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06809-E2F5-E12D-323F-BD2444070692}"/>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94060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12C46-16C5-409B-6986-5E067FCC46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93258E-95D2-44E8-7675-542B41B0738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E7C56B-EC04-5F99-F0AF-8D1275F29E7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546320-0BEC-F77F-1821-789D367585B0}"/>
              </a:ext>
            </a:extLst>
          </p:cNvPr>
          <p:cNvSpPr>
            <a:spLocks noGrp="1"/>
          </p:cNvSpPr>
          <p:nvPr>
            <p:ph type="dt" sz="half" idx="10"/>
          </p:nvPr>
        </p:nvSpPr>
        <p:spPr/>
        <p:txBody>
          <a:bodyPr/>
          <a:lstStyle/>
          <a:p>
            <a:fld id="{4F8534C2-AAAA-42DA-8444-066B74D07C21}" type="datetime1">
              <a:rPr lang="en-US" smtClean="0"/>
              <a:pPr/>
              <a:t>3/21/2023</a:t>
            </a:fld>
            <a:endParaRPr lang="en-US"/>
          </a:p>
        </p:txBody>
      </p:sp>
      <p:sp>
        <p:nvSpPr>
          <p:cNvPr id="6" name="Footer Placeholder 5">
            <a:extLst>
              <a:ext uri="{FF2B5EF4-FFF2-40B4-BE49-F238E27FC236}">
                <a16:creationId xmlns:a16="http://schemas.microsoft.com/office/drawing/2014/main" id="{7FEA26F5-97B6-8D43-8434-14005E6F60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37F78D-2234-00EF-4361-022A02E3254A}"/>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592301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1A10F-22BB-2769-FB59-0EBDF058968A}"/>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A1FD69-1C96-F17C-C948-BDDD4590B14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95523AD-4867-2FA9-1EE5-286B3CEA9A0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9A5316-C899-8005-03C5-568EA1D37F3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2AAC1C8-FBD2-3EE8-09FB-5E7BEF51F2A8}"/>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B1A559-BA5A-AF54-71F9-3CA75261BB9D}"/>
              </a:ext>
            </a:extLst>
          </p:cNvPr>
          <p:cNvSpPr>
            <a:spLocks noGrp="1"/>
          </p:cNvSpPr>
          <p:nvPr>
            <p:ph type="dt" sz="half" idx="10"/>
          </p:nvPr>
        </p:nvSpPr>
        <p:spPr/>
        <p:txBody>
          <a:bodyPr/>
          <a:lstStyle/>
          <a:p>
            <a:fld id="{98BFC36B-97EA-4BC7-AFDF-7A6A137C914D}" type="datetime1">
              <a:rPr lang="en-US" smtClean="0"/>
              <a:pPr/>
              <a:t>3/21/2023</a:t>
            </a:fld>
            <a:endParaRPr lang="en-US"/>
          </a:p>
        </p:txBody>
      </p:sp>
      <p:sp>
        <p:nvSpPr>
          <p:cNvPr id="8" name="Footer Placeholder 7">
            <a:extLst>
              <a:ext uri="{FF2B5EF4-FFF2-40B4-BE49-F238E27FC236}">
                <a16:creationId xmlns:a16="http://schemas.microsoft.com/office/drawing/2014/main" id="{1F580D87-AC2F-AD4C-A6A2-9DC3F32883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46D2E1-DAEE-AA22-E489-42E10F0F4005}"/>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3054051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E7EC-24AE-F1CB-6DF8-1E10218D73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AC2D25-4CDE-9919-263B-43A4D17E67D9}"/>
              </a:ext>
            </a:extLst>
          </p:cNvPr>
          <p:cNvSpPr>
            <a:spLocks noGrp="1"/>
          </p:cNvSpPr>
          <p:nvPr>
            <p:ph type="dt" sz="half" idx="10"/>
          </p:nvPr>
        </p:nvSpPr>
        <p:spPr/>
        <p:txBody>
          <a:bodyPr/>
          <a:lstStyle/>
          <a:p>
            <a:fld id="{83BE32A7-6CD8-41B1-8492-97C3EC8B9767}" type="datetime1">
              <a:rPr lang="en-US" smtClean="0"/>
              <a:pPr/>
              <a:t>3/21/2023</a:t>
            </a:fld>
            <a:endParaRPr lang="en-US"/>
          </a:p>
        </p:txBody>
      </p:sp>
      <p:sp>
        <p:nvSpPr>
          <p:cNvPr id="4" name="Footer Placeholder 3">
            <a:extLst>
              <a:ext uri="{FF2B5EF4-FFF2-40B4-BE49-F238E27FC236}">
                <a16:creationId xmlns:a16="http://schemas.microsoft.com/office/drawing/2014/main" id="{6853DE0E-180C-F990-01DA-DECEBFED87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93A69C-BAB2-0842-A3DC-69F919F84976}"/>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372341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1FF53C-B4C3-A074-5B20-D5AC0DEB1D51}"/>
              </a:ext>
            </a:extLst>
          </p:cNvPr>
          <p:cNvSpPr>
            <a:spLocks noGrp="1"/>
          </p:cNvSpPr>
          <p:nvPr>
            <p:ph type="dt" sz="half" idx="10"/>
          </p:nvPr>
        </p:nvSpPr>
        <p:spPr/>
        <p:txBody>
          <a:bodyPr/>
          <a:lstStyle/>
          <a:p>
            <a:fld id="{C7D22767-CE96-4856-B894-492CD39BA6B1}" type="datetime1">
              <a:rPr lang="en-US" smtClean="0"/>
              <a:pPr/>
              <a:t>3/21/2023</a:t>
            </a:fld>
            <a:endParaRPr lang="en-US"/>
          </a:p>
        </p:txBody>
      </p:sp>
      <p:sp>
        <p:nvSpPr>
          <p:cNvPr id="3" name="Footer Placeholder 2">
            <a:extLst>
              <a:ext uri="{FF2B5EF4-FFF2-40B4-BE49-F238E27FC236}">
                <a16:creationId xmlns:a16="http://schemas.microsoft.com/office/drawing/2014/main" id="{344BD040-0397-46B6-860B-6E53FFE661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466BAD-D7C4-5F50-6D13-5721A5E2CA69}"/>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2395593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E7C0F-60D1-5327-F536-DDD788C1B2C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74EF5D-4CF2-70C5-0077-C45810A10BC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C75727-F9B1-A61E-40BC-C39DF3AEFA0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464BCAA-AA9B-4553-0D8E-9CBD302B09D8}"/>
              </a:ext>
            </a:extLst>
          </p:cNvPr>
          <p:cNvSpPr>
            <a:spLocks noGrp="1"/>
          </p:cNvSpPr>
          <p:nvPr>
            <p:ph type="dt" sz="half" idx="10"/>
          </p:nvPr>
        </p:nvSpPr>
        <p:spPr/>
        <p:txBody>
          <a:bodyPr/>
          <a:lstStyle/>
          <a:p>
            <a:fld id="{904BD011-6691-4390-BA96-B7A2A22324AA}" type="datetime1">
              <a:rPr lang="en-US" smtClean="0"/>
              <a:pPr/>
              <a:t>3/21/2023</a:t>
            </a:fld>
            <a:endParaRPr lang="en-US"/>
          </a:p>
        </p:txBody>
      </p:sp>
      <p:sp>
        <p:nvSpPr>
          <p:cNvPr id="6" name="Footer Placeholder 5">
            <a:extLst>
              <a:ext uri="{FF2B5EF4-FFF2-40B4-BE49-F238E27FC236}">
                <a16:creationId xmlns:a16="http://schemas.microsoft.com/office/drawing/2014/main" id="{F210313C-44B8-FDB2-836E-412901513A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EF900-9A64-856A-6DCA-6A03EFEE25BC}"/>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2647403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888A-C3FC-D7BC-4057-4067CCED10A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37E53C-71C5-DEC4-6F86-6F626FC42F9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E45FD408-87D2-C3A0-7E87-7C81F19FEA5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4C963BA-08D3-767D-9925-BBA6E93F5649}"/>
              </a:ext>
            </a:extLst>
          </p:cNvPr>
          <p:cNvSpPr>
            <a:spLocks noGrp="1"/>
          </p:cNvSpPr>
          <p:nvPr>
            <p:ph type="dt" sz="half" idx="10"/>
          </p:nvPr>
        </p:nvSpPr>
        <p:spPr/>
        <p:txBody>
          <a:bodyPr/>
          <a:lstStyle/>
          <a:p>
            <a:fld id="{48895DA4-05A0-47EC-8595-48B836936C98}" type="datetime1">
              <a:rPr lang="en-US" smtClean="0"/>
              <a:pPr/>
              <a:t>3/21/2023</a:t>
            </a:fld>
            <a:endParaRPr lang="en-US"/>
          </a:p>
        </p:txBody>
      </p:sp>
      <p:sp>
        <p:nvSpPr>
          <p:cNvPr id="6" name="Footer Placeholder 5">
            <a:extLst>
              <a:ext uri="{FF2B5EF4-FFF2-40B4-BE49-F238E27FC236}">
                <a16:creationId xmlns:a16="http://schemas.microsoft.com/office/drawing/2014/main" id="{01D076A6-8365-088C-253A-FDBD10B5E0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956907-3A3C-6845-38D0-3E80883E3189}"/>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1908077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2D48A4-C4AA-E2ED-31B0-180481492D0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3EAED4-1105-2C25-74F6-A97D7051B4C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607630-A894-D948-60BB-79E6F480AAA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2E5C322-A497-4AB7-94F5-64485B6E6F80}" type="datetime1">
              <a:rPr lang="en-US" smtClean="0"/>
              <a:pPr/>
              <a:t>3/21/2023</a:t>
            </a:fld>
            <a:endParaRPr lang="en-US"/>
          </a:p>
        </p:txBody>
      </p:sp>
      <p:sp>
        <p:nvSpPr>
          <p:cNvPr id="5" name="Footer Placeholder 4">
            <a:extLst>
              <a:ext uri="{FF2B5EF4-FFF2-40B4-BE49-F238E27FC236}">
                <a16:creationId xmlns:a16="http://schemas.microsoft.com/office/drawing/2014/main" id="{6643F9E5-3399-DBB7-12B2-B837DA880D4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3A4766-6C0A-9220-B6A2-F1119D89C30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C0EEC8-D480-4789-9CB1-BA42484492C5}" type="slidenum">
              <a:rPr lang="en-US" smtClean="0"/>
              <a:pPr/>
              <a:t>‹#›</a:t>
            </a:fld>
            <a:endParaRPr lang="en-US"/>
          </a:p>
        </p:txBody>
      </p:sp>
    </p:spTree>
    <p:extLst>
      <p:ext uri="{BB962C8B-B14F-4D97-AF65-F5344CB8AC3E}">
        <p14:creationId xmlns:p14="http://schemas.microsoft.com/office/powerpoint/2010/main" val="264215348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mage"/>
          <p:cNvPicPr>
            <a:picLocks noChangeAspect="1" noChangeArrowheads="1"/>
          </p:cNvPicPr>
          <p:nvPr/>
        </p:nvPicPr>
        <p:blipFill>
          <a:blip r:embed="rId2" cstate="print"/>
          <a:srcRect/>
          <a:stretch>
            <a:fillRect/>
          </a:stretch>
        </p:blipFill>
        <p:spPr bwMode="auto">
          <a:xfrm>
            <a:off x="7772400" y="762000"/>
            <a:ext cx="1115291" cy="1252724"/>
          </a:xfrm>
          <a:prstGeom prst="rect">
            <a:avLst/>
          </a:prstGeom>
          <a:noFill/>
        </p:spPr>
      </p:pic>
      <p:sp>
        <p:nvSpPr>
          <p:cNvPr id="5" name="Rectangle 4"/>
          <p:cNvSpPr/>
          <p:nvPr/>
        </p:nvSpPr>
        <p:spPr>
          <a:xfrm>
            <a:off x="152400" y="2667000"/>
            <a:ext cx="8453752" cy="3970318"/>
          </a:xfrm>
          <a:prstGeom prst="rect">
            <a:avLst/>
          </a:prstGeom>
        </p:spPr>
        <p:txBody>
          <a:bodyPr wrap="square">
            <a:spAutoFit/>
          </a:bodyPr>
          <a:lstStyle/>
          <a:p>
            <a:pPr algn="ctr"/>
            <a:endParaRPr lang="en-US" dirty="0"/>
          </a:p>
          <a:p>
            <a:pPr algn="ctr"/>
            <a:r>
              <a:rPr lang="en-US" dirty="0">
                <a:latin typeface="Times New Roman" panose="02020603050405020304" pitchFamily="18" charset="0"/>
                <a:cs typeface="Times New Roman" pitchFamily="18" charset="0"/>
              </a:rPr>
              <a:t> Seminar(18EES84)</a:t>
            </a:r>
          </a:p>
          <a:p>
            <a:pPr algn="ctr"/>
            <a:r>
              <a:rPr lang="en-US" dirty="0">
                <a:latin typeface="Times New Roman" panose="02020603050405020304" pitchFamily="18" charset="0"/>
                <a:cs typeface="Times New Roman" pitchFamily="18" charset="0"/>
              </a:rPr>
              <a:t>on </a:t>
            </a:r>
          </a:p>
          <a:p>
            <a:pPr algn="ctr"/>
            <a:r>
              <a:rPr lang="en-US" b="1" dirty="0">
                <a:latin typeface="Times New Roman" panose="02020603050405020304" pitchFamily="18" charset="0"/>
                <a:cs typeface="Times New Roman" panose="02020603050405020304" pitchFamily="18" charset="0"/>
              </a:rPr>
              <a:t>“PERFORMANCE ANALYSIS OF SOLAR HEAT GENERATION SYSTEM FOR MULTI – PURPOSE APPLICATIONS”</a:t>
            </a:r>
          </a:p>
          <a:p>
            <a:pPr algn="ctr"/>
            <a:r>
              <a:rPr lang="en-US" dirty="0">
                <a:latin typeface="Times New Roman" pitchFamily="18" charset="0"/>
                <a:cs typeface="Times New Roman" pitchFamily="18" charset="0"/>
              </a:rPr>
              <a:t>BY</a:t>
            </a:r>
          </a:p>
          <a:p>
            <a:pPr algn="ctr"/>
            <a:r>
              <a:rPr lang="en-US" dirty="0">
                <a:latin typeface="Times New Roman" pitchFamily="18" charset="0"/>
                <a:cs typeface="Times New Roman" pitchFamily="18" charset="0"/>
              </a:rPr>
              <a:t> RAKSHITHA G</a:t>
            </a:r>
          </a:p>
          <a:p>
            <a:pPr algn="ctr"/>
            <a:r>
              <a:rPr lang="en-US" dirty="0">
                <a:latin typeface="Times New Roman" pitchFamily="18" charset="0"/>
                <a:cs typeface="Times New Roman" pitchFamily="18" charset="0"/>
              </a:rPr>
              <a:t>4GW19EE030</a:t>
            </a:r>
          </a:p>
          <a:p>
            <a:pPr algn="ctr"/>
            <a:endParaRPr lang="en-US" b="1" dirty="0">
              <a:latin typeface="Times New Roman" pitchFamily="18" charset="0"/>
              <a:cs typeface="Times New Roman" pitchFamily="18" charset="0"/>
            </a:endParaRPr>
          </a:p>
          <a:p>
            <a:pPr algn="ctr"/>
            <a:r>
              <a:rPr lang="en-US" b="1" dirty="0">
                <a:latin typeface="Times New Roman" pitchFamily="18" charset="0"/>
                <a:cs typeface="Times New Roman" pitchFamily="18" charset="0"/>
              </a:rPr>
              <a:t>Under the Guidance of </a:t>
            </a:r>
          </a:p>
          <a:p>
            <a:pPr algn="ctr"/>
            <a:r>
              <a:rPr lang="en-US" b="1" dirty="0">
                <a:latin typeface="Times New Roman" pitchFamily="18" charset="0"/>
                <a:cs typeface="Times New Roman" pitchFamily="18" charset="0"/>
              </a:rPr>
              <a:t> Smt. </a:t>
            </a:r>
            <a:r>
              <a:rPr lang="en-US" b="1" dirty="0" err="1">
                <a:latin typeface="Times New Roman" pitchFamily="18" charset="0"/>
                <a:cs typeface="Times New Roman" pitchFamily="18" charset="0"/>
              </a:rPr>
              <a:t>Shilpashri</a:t>
            </a:r>
            <a:r>
              <a:rPr lang="en-US" b="1" dirty="0">
                <a:latin typeface="Times New Roman" pitchFamily="18" charset="0"/>
                <a:cs typeface="Times New Roman" pitchFamily="18" charset="0"/>
              </a:rPr>
              <a:t> V N</a:t>
            </a:r>
          </a:p>
          <a:p>
            <a:pPr algn="ctr"/>
            <a:r>
              <a:rPr lang="en-US" b="1" dirty="0">
                <a:latin typeface="Times New Roman" pitchFamily="18" charset="0"/>
                <a:cs typeface="Times New Roman" pitchFamily="18" charset="0"/>
              </a:rPr>
              <a:t>Assistant professor</a:t>
            </a:r>
          </a:p>
          <a:p>
            <a:pPr algn="ctr"/>
            <a:r>
              <a:rPr lang="en-US" b="1" dirty="0">
                <a:latin typeface="Times New Roman" pitchFamily="18" charset="0"/>
                <a:cs typeface="Times New Roman" pitchFamily="18" charset="0"/>
              </a:rPr>
              <a:t>Dept. of EEE </a:t>
            </a:r>
            <a:endParaRPr lang="en-US" dirty="0">
              <a:latin typeface="Times New Roman" pitchFamily="18" charset="0"/>
              <a:cs typeface="Times New Roman" pitchFamily="18" charset="0"/>
            </a:endParaRPr>
          </a:p>
          <a:p>
            <a:pPr algn="ctr"/>
            <a:endParaRPr lang="en-US" b="1" dirty="0"/>
          </a:p>
        </p:txBody>
      </p:sp>
      <p:sp>
        <p:nvSpPr>
          <p:cNvPr id="7" name="Rectangle 6"/>
          <p:cNvSpPr/>
          <p:nvPr/>
        </p:nvSpPr>
        <p:spPr>
          <a:xfrm>
            <a:off x="537848" y="2619097"/>
            <a:ext cx="8350335" cy="369332"/>
          </a:xfrm>
          <a:prstGeom prst="rect">
            <a:avLst/>
          </a:prstGeom>
        </p:spPr>
        <p:txBody>
          <a:bodyPr wrap="square">
            <a:spAutoFit/>
          </a:bodyPr>
          <a:lstStyle/>
          <a:p>
            <a:r>
              <a:rPr lang="en-US" sz="1600" b="1" dirty="0">
                <a:latin typeface="Bookman Old Style" pitchFamily="18" charset="0"/>
              </a:rPr>
              <a:t>     </a:t>
            </a:r>
            <a:r>
              <a:rPr lang="en-US" b="1" dirty="0">
                <a:latin typeface="Times New Roman" panose="02020603050405020304" pitchFamily="18" charset="0"/>
                <a:cs typeface="Times New Roman" panose="02020603050405020304" pitchFamily="18" charset="0"/>
              </a:rPr>
              <a:t>DEPARTMENT OF ELECTRICAL AND ELECTRONICS ENGINEERING</a:t>
            </a:r>
          </a:p>
        </p:txBody>
      </p:sp>
      <p:sp>
        <p:nvSpPr>
          <p:cNvPr id="8" name="Slide Number Placeholder 7"/>
          <p:cNvSpPr>
            <a:spLocks noGrp="1"/>
          </p:cNvSpPr>
          <p:nvPr>
            <p:ph type="sldNum" sz="quarter" idx="12"/>
          </p:nvPr>
        </p:nvSpPr>
        <p:spPr/>
        <p:txBody>
          <a:bodyPr/>
          <a:lstStyle/>
          <a:p>
            <a:fld id="{C7C0EEC8-D480-4789-9CB1-BA42484492C5}" type="slidenum">
              <a:rPr lang="en-US" smtClean="0"/>
              <a:pPr/>
              <a:t>1</a:t>
            </a:fld>
            <a:endParaRPr lang="en-US"/>
          </a:p>
        </p:txBody>
      </p:sp>
      <p:pic>
        <p:nvPicPr>
          <p:cNvPr id="9" name="Picture 8" descr="Letterhead NEW 1.jpg"/>
          <p:cNvPicPr/>
          <p:nvPr/>
        </p:nvPicPr>
        <p:blipFill>
          <a:blip r:embed="rId3"/>
          <a:stretch>
            <a:fillRect/>
          </a:stretch>
        </p:blipFill>
        <p:spPr>
          <a:xfrm>
            <a:off x="152400" y="304800"/>
            <a:ext cx="7477125" cy="2057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1"/>
            <a:ext cx="8362950" cy="609599"/>
          </a:xfrm>
        </p:spPr>
        <p:txBody>
          <a:bodyPr/>
          <a:lstStyle/>
          <a:p>
            <a:r>
              <a:rPr lang="en-US" b="1" dirty="0">
                <a:latin typeface="Times New Roman" pitchFamily="18" charset="0"/>
                <a:cs typeface="Times New Roman" pitchFamily="18" charset="0"/>
              </a:rPr>
              <a:t>RESULT</a:t>
            </a:r>
          </a:p>
        </p:txBody>
      </p:sp>
      <p:sp>
        <p:nvSpPr>
          <p:cNvPr id="4" name="Slide Number Placeholder 3"/>
          <p:cNvSpPr>
            <a:spLocks noGrp="1"/>
          </p:cNvSpPr>
          <p:nvPr>
            <p:ph type="sldNum" sz="quarter" idx="12"/>
          </p:nvPr>
        </p:nvSpPr>
        <p:spPr/>
        <p:txBody>
          <a:bodyPr/>
          <a:lstStyle/>
          <a:p>
            <a:fld id="{C7C0EEC8-D480-4789-9CB1-BA42484492C5}" type="slidenum">
              <a:rPr lang="en-US" smtClean="0"/>
              <a:pPr/>
              <a:t>10</a:t>
            </a:fld>
            <a:endParaRPr lang="en-US"/>
          </a:p>
        </p:txBody>
      </p:sp>
      <p:sp>
        <p:nvSpPr>
          <p:cNvPr id="6" name="Content Placeholder 5"/>
          <p:cNvSpPr>
            <a:spLocks noGrp="1"/>
          </p:cNvSpPr>
          <p:nvPr>
            <p:ph idx="1"/>
          </p:nvPr>
        </p:nvSpPr>
        <p:spPr>
          <a:xfrm>
            <a:off x="152400" y="762000"/>
            <a:ext cx="8763000" cy="5943600"/>
          </a:xfrm>
        </p:spPr>
        <p:txBody>
          <a:bodyPr>
            <a:normAutofit/>
          </a:bodyPr>
          <a:lstStyle/>
          <a:p>
            <a:r>
              <a:rPr lang="en-US" sz="2200" dirty="0">
                <a:latin typeface="Times New Roman" pitchFamily="18" charset="0"/>
                <a:cs typeface="Times New Roman" pitchFamily="18" charset="0"/>
              </a:rPr>
              <a:t>The simulation of the proposed system is conducted for one year based on the operating, design and weather conditions given in previous sections. The results of the solar space heating and the desalination unit are presented in this section.</a:t>
            </a:r>
          </a:p>
          <a:p>
            <a:pPr marL="0" lvl="0" indent="0">
              <a:buNone/>
            </a:pPr>
            <a:r>
              <a:rPr lang="en-US" b="1" i="1" dirty="0">
                <a:latin typeface="Times New Roman" pitchFamily="18" charset="0"/>
                <a:cs typeface="Times New Roman" pitchFamily="18" charset="0"/>
              </a:rPr>
              <a:t>      </a:t>
            </a:r>
            <a:r>
              <a:rPr lang="en-US" sz="2200" b="1" i="1" dirty="0">
                <a:latin typeface="Times New Roman" pitchFamily="18" charset="0"/>
                <a:cs typeface="Times New Roman" pitchFamily="18" charset="0"/>
              </a:rPr>
              <a:t>A. Space heating</a:t>
            </a:r>
            <a:endParaRPr lang="en-US" sz="2200" b="1" dirty="0">
              <a:latin typeface="Times New Roman" pitchFamily="18" charset="0"/>
              <a:cs typeface="Times New Roman" pitchFamily="18" charset="0"/>
            </a:endParaRPr>
          </a:p>
          <a:p>
            <a:r>
              <a:rPr lang="en-US" sz="2200" dirty="0">
                <a:latin typeface="Times New Roman" pitchFamily="18" charset="0"/>
                <a:cs typeface="Times New Roman" pitchFamily="18" charset="0"/>
              </a:rPr>
              <a:t>The annual heating demand for the administration building is shown in Fig 8. It can be observed that solar field can provide the space heating system by over 93% of the entire energy required which is equivalent to about 5.1 </a:t>
            </a:r>
            <a:r>
              <a:rPr lang="en-US" sz="2200" dirty="0" err="1">
                <a:latin typeface="Times New Roman" pitchFamily="18" charset="0"/>
                <a:cs typeface="Times New Roman" pitchFamily="18" charset="0"/>
              </a:rPr>
              <a:t>MWh</a:t>
            </a:r>
            <a:r>
              <a:rPr lang="en-US" sz="2200" dirty="0">
                <a:latin typeface="Times New Roman" pitchFamily="18" charset="0"/>
                <a:cs typeface="Times New Roman" pitchFamily="18" charset="0"/>
              </a:rPr>
              <a:t> annually. </a:t>
            </a:r>
          </a:p>
          <a:p>
            <a:r>
              <a:rPr lang="en-US" sz="2200" dirty="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pPr marL="0" indent="0">
              <a:buNone/>
            </a:pP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Fig.d</a:t>
            </a:r>
            <a:r>
              <a:rPr lang="en-US" sz="2200" dirty="0">
                <a:latin typeface="Times New Roman" pitchFamily="18" charset="0"/>
                <a:cs typeface="Times New Roman" pitchFamily="18" charset="0"/>
              </a:rPr>
              <a:t>. Annual heating demand for the building                       </a:t>
            </a:r>
            <a:r>
              <a:rPr lang="en-US" sz="2200" dirty="0" err="1">
                <a:latin typeface="Times New Roman" pitchFamily="18" charset="0"/>
                <a:cs typeface="Times New Roman" pitchFamily="18" charset="0"/>
              </a:rPr>
              <a:t>fig.e</a:t>
            </a:r>
            <a:r>
              <a:rPr lang="en-US" sz="2200" dirty="0">
                <a:latin typeface="Times New Roman" pitchFamily="18" charset="0"/>
                <a:cs typeface="Times New Roman" pitchFamily="18" charset="0"/>
              </a:rPr>
              <a:t>.</a:t>
            </a:r>
          </a:p>
          <a:p>
            <a:pPr marL="0" indent="0">
              <a:buNone/>
            </a:pP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Fig.e</a:t>
            </a:r>
            <a:r>
              <a:rPr lang="en-US" sz="2200" dirty="0">
                <a:latin typeface="Times New Roman" pitchFamily="18" charset="0"/>
                <a:cs typeface="Times New Roman" pitchFamily="18" charset="0"/>
              </a:rPr>
              <a:t> - Represents the first week of January results of building solar              </a:t>
            </a:r>
          </a:p>
          <a:p>
            <a:endParaRPr lang="en-US" sz="2200" dirty="0">
              <a:latin typeface="Times New Roman" pitchFamily="18" charset="0"/>
              <a:cs typeface="Times New Roman" pitchFamily="18" charset="0"/>
            </a:endParaRPr>
          </a:p>
        </p:txBody>
      </p:sp>
      <p:pic>
        <p:nvPicPr>
          <p:cNvPr id="7" name="image8.png"/>
          <p:cNvPicPr/>
          <p:nvPr/>
        </p:nvPicPr>
        <p:blipFill>
          <a:blip r:embed="rId2" cstate="print"/>
          <a:stretch>
            <a:fillRect/>
          </a:stretch>
        </p:blipFill>
        <p:spPr>
          <a:xfrm>
            <a:off x="457200" y="3810000"/>
            <a:ext cx="3505200" cy="2041574"/>
          </a:xfrm>
          <a:prstGeom prst="rect">
            <a:avLst/>
          </a:prstGeom>
        </p:spPr>
      </p:pic>
      <p:pic>
        <p:nvPicPr>
          <p:cNvPr id="8" name="image9.png"/>
          <p:cNvPicPr/>
          <p:nvPr/>
        </p:nvPicPr>
        <p:blipFill>
          <a:blip r:embed="rId3" cstate="print"/>
          <a:stretch>
            <a:fillRect/>
          </a:stretch>
        </p:blipFill>
        <p:spPr>
          <a:xfrm>
            <a:off x="5410200" y="3646268"/>
            <a:ext cx="3332480" cy="2181860"/>
          </a:xfrm>
          <a:prstGeom prst="rect">
            <a:avLst/>
          </a:prstGeom>
        </p:spPr>
      </p:pic>
    </p:spTree>
    <p:extLst>
      <p:ext uri="{BB962C8B-B14F-4D97-AF65-F5344CB8AC3E}">
        <p14:creationId xmlns:p14="http://schemas.microsoft.com/office/powerpoint/2010/main" val="1575777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191500" cy="5646738"/>
          </a:xfrm>
        </p:spPr>
        <p:txBody>
          <a:bodyPr/>
          <a:lstStyle/>
          <a:p>
            <a:pPr marL="0" lvl="0" indent="0">
              <a:buNone/>
            </a:pPr>
            <a:r>
              <a:rPr lang="en-US" sz="2200" b="1" i="1" dirty="0">
                <a:latin typeface="Times New Roman" pitchFamily="18" charset="0"/>
                <a:cs typeface="Times New Roman" pitchFamily="18" charset="0"/>
              </a:rPr>
              <a:t>B. MSF Desalination</a:t>
            </a:r>
          </a:p>
          <a:p>
            <a:pPr marL="0" lvl="0" indent="0">
              <a:buNone/>
            </a:pPr>
            <a:endParaRPr lang="en-US" sz="2200" b="1" dirty="0">
              <a:latin typeface="Times New Roman" pitchFamily="18" charset="0"/>
              <a:cs typeface="Times New Roman" pitchFamily="18" charset="0"/>
            </a:endParaRPr>
          </a:p>
          <a:p>
            <a:r>
              <a:rPr lang="en-US" sz="2200" dirty="0">
                <a:latin typeface="Times New Roman" panose="02020603050405020304" pitchFamily="18" charset="0"/>
                <a:cs typeface="Times New Roman" panose="02020603050405020304" pitchFamily="18" charset="0"/>
              </a:rPr>
              <a:t>The performance of the thermal energy required by the MSF desalination unit is demonstrated in Fig. 10. The results show that the energy required for running the unit for 12 hours per day for the whole year is 155 </a:t>
            </a:r>
            <a:r>
              <a:rPr lang="en-US" sz="2200" dirty="0" err="1">
                <a:latin typeface="Times New Roman" panose="02020603050405020304" pitchFamily="18" charset="0"/>
                <a:cs typeface="Times New Roman" panose="02020603050405020304" pitchFamily="18" charset="0"/>
              </a:rPr>
              <a:t>MWh</a:t>
            </a:r>
            <a:r>
              <a:rPr lang="en-US" sz="2200" dirty="0">
                <a:latin typeface="Times New Roman" panose="02020603050405020304" pitchFamily="18" charset="0"/>
                <a:cs typeface="Times New Roman" panose="02020603050405020304" pitchFamily="18" charset="0"/>
              </a:rPr>
              <a:t> annually. It is proved that over 69.5% of this energy can be obtained from the solar field.</a:t>
            </a: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endParaRPr lang="en-US" dirty="0"/>
          </a:p>
        </p:txBody>
      </p:sp>
      <p:sp>
        <p:nvSpPr>
          <p:cNvPr id="4" name="Slide Number Placeholder 3"/>
          <p:cNvSpPr>
            <a:spLocks noGrp="1"/>
          </p:cNvSpPr>
          <p:nvPr>
            <p:ph type="sldNum" sz="quarter" idx="12"/>
          </p:nvPr>
        </p:nvSpPr>
        <p:spPr/>
        <p:txBody>
          <a:bodyPr/>
          <a:lstStyle/>
          <a:p>
            <a:fld id="{C7C0EEC8-D480-4789-9CB1-BA42484492C5}" type="slidenum">
              <a:rPr lang="en-US" smtClean="0"/>
              <a:pPr/>
              <a:t>11</a:t>
            </a:fld>
            <a:endParaRPr lang="en-US"/>
          </a:p>
        </p:txBody>
      </p:sp>
    </p:spTree>
    <p:extLst>
      <p:ext uri="{BB962C8B-B14F-4D97-AF65-F5344CB8AC3E}">
        <p14:creationId xmlns:p14="http://schemas.microsoft.com/office/powerpoint/2010/main" val="3937589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15350" cy="838199"/>
          </a:xfrm>
        </p:spPr>
        <p:txBody>
          <a:bodyPr/>
          <a:lstStyle/>
          <a:p>
            <a:r>
              <a:rPr lang="en-US" b="1"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0" y="597437"/>
            <a:ext cx="9067800" cy="6225394"/>
          </a:xfrm>
        </p:spPr>
        <p:txBody>
          <a:bodyPr>
            <a:normAutofit/>
          </a:bodyPr>
          <a:lstStyle/>
          <a:p>
            <a:pPr>
              <a:lnSpc>
                <a:spcPct val="160000"/>
              </a:lnSpc>
            </a:pPr>
            <a:r>
              <a:rPr lang="en-US" sz="2000" dirty="0">
                <a:latin typeface="Times New Roman" pitchFamily="18" charset="0"/>
                <a:cs typeface="Times New Roman" pitchFamily="18" charset="0"/>
              </a:rPr>
              <a:t>The suggested system is based on 80 evacuated tube solar collectors and 1200 liters thermal storage tank capacity. </a:t>
            </a:r>
          </a:p>
          <a:p>
            <a:pPr>
              <a:lnSpc>
                <a:spcPct val="160000"/>
              </a:lnSpc>
            </a:pPr>
            <a:r>
              <a:rPr lang="en-US" sz="2000" dirty="0">
                <a:latin typeface="Times New Roman" pitchFamily="18" charset="0"/>
                <a:cs typeface="Times New Roman" pitchFamily="18" charset="0"/>
              </a:rPr>
              <a:t>The system was simulated using TRNSYS environment.</a:t>
            </a:r>
          </a:p>
          <a:p>
            <a:pPr>
              <a:lnSpc>
                <a:spcPct val="160000"/>
              </a:lnSpc>
            </a:pPr>
            <a:r>
              <a:rPr lang="en-US" sz="2000" dirty="0">
                <a:latin typeface="Times New Roman" pitchFamily="18" charset="0"/>
                <a:cs typeface="Times New Roman" pitchFamily="18" charset="0"/>
              </a:rPr>
              <a:t>The results of the simulation for one year have shown that the system can provide up to </a:t>
            </a:r>
            <a:r>
              <a:rPr lang="en-US" sz="2000" b="1" dirty="0">
                <a:latin typeface="Times New Roman" pitchFamily="18" charset="0"/>
                <a:cs typeface="Times New Roman" pitchFamily="18" charset="0"/>
              </a:rPr>
              <a:t>93%</a:t>
            </a:r>
            <a:r>
              <a:rPr lang="en-US" sz="2000" dirty="0">
                <a:latin typeface="Times New Roman" pitchFamily="18" charset="0"/>
                <a:cs typeface="Times New Roman" pitchFamily="18" charset="0"/>
              </a:rPr>
              <a:t> of heating load for space heating demand and </a:t>
            </a:r>
            <a:r>
              <a:rPr lang="en-US" sz="2000" b="1" dirty="0">
                <a:latin typeface="Times New Roman" pitchFamily="18" charset="0"/>
                <a:cs typeface="Times New Roman" pitchFamily="18" charset="0"/>
              </a:rPr>
              <a:t>69.5%</a:t>
            </a:r>
            <a:r>
              <a:rPr lang="en-US" sz="2000" dirty="0">
                <a:latin typeface="Times New Roman" pitchFamily="18" charset="0"/>
                <a:cs typeface="Times New Roman" pitchFamily="18" charset="0"/>
              </a:rPr>
              <a:t> of the energy requirement for the desalination from solar energy. </a:t>
            </a:r>
          </a:p>
          <a:p>
            <a:pPr marL="0" indent="0">
              <a:lnSpc>
                <a:spcPct val="160000"/>
              </a:lnSpc>
              <a:buNone/>
            </a:pPr>
            <a:r>
              <a:rPr lang="en-US" sz="2000" dirty="0">
                <a:latin typeface="Times New Roman" pitchFamily="18" charset="0"/>
                <a:cs typeface="Times New Roman" pitchFamily="18" charset="0"/>
              </a:rPr>
              <a:t>                                                                   </a:t>
            </a:r>
          </a:p>
          <a:p>
            <a:pPr marL="0" indent="0">
              <a:lnSpc>
                <a:spcPct val="160000"/>
              </a:lnSpc>
              <a:buNone/>
            </a:pPr>
            <a:endParaRPr lang="en-US" sz="2000" dirty="0">
              <a:latin typeface="Times New Roman" pitchFamily="18" charset="0"/>
              <a:cs typeface="Times New Roman" pitchFamily="18" charset="0"/>
            </a:endParaRPr>
          </a:p>
          <a:p>
            <a:pPr>
              <a:lnSpc>
                <a:spcPct val="160000"/>
              </a:lnSpc>
            </a:pPr>
            <a:endParaRPr lang="en-US" sz="2000" dirty="0">
              <a:latin typeface="Times New Roman" pitchFamily="18" charset="0"/>
              <a:cs typeface="Times New Roman" pitchFamily="18" charset="0"/>
            </a:endParaRPr>
          </a:p>
          <a:p>
            <a:pPr marL="0" indent="0">
              <a:lnSpc>
                <a:spcPct val="160000"/>
              </a:lnSpc>
              <a:buNone/>
            </a:pPr>
            <a:endParaRPr lang="en-US" sz="2000" dirty="0">
              <a:latin typeface="Times New Roman" pitchFamily="18" charset="0"/>
              <a:cs typeface="Times New Roman" pitchFamily="18" charset="0"/>
            </a:endParaRPr>
          </a:p>
          <a:p>
            <a:endParaRPr lang="en-US" sz="2000" dirty="0"/>
          </a:p>
        </p:txBody>
      </p:sp>
      <p:sp>
        <p:nvSpPr>
          <p:cNvPr id="4" name="Slide Number Placeholder 3"/>
          <p:cNvSpPr>
            <a:spLocks noGrp="1"/>
          </p:cNvSpPr>
          <p:nvPr>
            <p:ph type="sldNum" sz="quarter" idx="12"/>
          </p:nvPr>
        </p:nvSpPr>
        <p:spPr/>
        <p:txBody>
          <a:bodyPr/>
          <a:lstStyle/>
          <a:p>
            <a:fld id="{C7C0EEC8-D480-4789-9CB1-BA42484492C5}" type="slidenum">
              <a:rPr lang="en-US" smtClean="0"/>
              <a:pPr/>
              <a:t>12</a:t>
            </a:fld>
            <a:endParaRPr lang="en-US"/>
          </a:p>
        </p:txBody>
      </p:sp>
    </p:spTree>
    <p:extLst>
      <p:ext uri="{BB962C8B-B14F-4D97-AF65-F5344CB8AC3E}">
        <p14:creationId xmlns:p14="http://schemas.microsoft.com/office/powerpoint/2010/main" val="3621805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C0EEC8-D480-4789-9CB1-BA42484492C5}" type="slidenum">
              <a:rPr lang="en-US" smtClean="0"/>
              <a:pPr/>
              <a:t>13</a:t>
            </a:fld>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371600"/>
            <a:ext cx="5962650"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4299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69FD-DBD4-CEAD-7552-01D7BD8F429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CONTENTS</a:t>
            </a:r>
          </a:p>
        </p:txBody>
      </p:sp>
      <p:sp>
        <p:nvSpPr>
          <p:cNvPr id="4" name="Content Placeholder 3">
            <a:extLst>
              <a:ext uri="{FF2B5EF4-FFF2-40B4-BE49-F238E27FC236}">
                <a16:creationId xmlns:a16="http://schemas.microsoft.com/office/drawing/2014/main" id="{97189A41-6970-2412-CF1D-2F04E96ECD5E}"/>
              </a:ext>
            </a:extLst>
          </p:cNvPr>
          <p:cNvSpPr>
            <a:spLocks noGrp="1"/>
          </p:cNvSpPr>
          <p:nvPr>
            <p:ph idx="1"/>
          </p:nvPr>
        </p:nvSpPr>
        <p:spPr/>
        <p:txBody>
          <a:bodyPr>
            <a:normAutofit/>
          </a:bodyPr>
          <a:lstStyle/>
          <a:p>
            <a:pPr>
              <a:lnSpc>
                <a:spcPct val="150000"/>
              </a:lnSpc>
            </a:pPr>
            <a:r>
              <a:rPr lang="en-IN" sz="2000" dirty="0">
                <a:latin typeface="Times New Roman" panose="02020603050405020304" pitchFamily="18" charset="0"/>
                <a:cs typeface="Times New Roman" panose="02020603050405020304" pitchFamily="18" charset="0"/>
              </a:rPr>
              <a:t>INTRODUCTION</a:t>
            </a:r>
          </a:p>
          <a:p>
            <a:pPr>
              <a:lnSpc>
                <a:spcPct val="150000"/>
              </a:lnSpc>
            </a:pPr>
            <a:r>
              <a:rPr lang="en-IN" sz="2000" dirty="0">
                <a:latin typeface="Times New Roman" panose="02020603050405020304" pitchFamily="18" charset="0"/>
                <a:cs typeface="Times New Roman" panose="02020603050405020304" pitchFamily="18" charset="0"/>
              </a:rPr>
              <a:t>METHODOLOGY</a:t>
            </a:r>
          </a:p>
          <a:p>
            <a:pPr>
              <a:lnSpc>
                <a:spcPct val="150000"/>
              </a:lnSpc>
            </a:pPr>
            <a:r>
              <a:rPr lang="en-IN" sz="2000" dirty="0">
                <a:latin typeface="Times New Roman" panose="02020603050405020304" pitchFamily="18" charset="0"/>
                <a:cs typeface="Times New Roman" panose="02020603050405020304" pitchFamily="18" charset="0"/>
              </a:rPr>
              <a:t>SYSTEMS MODELLING</a:t>
            </a:r>
          </a:p>
          <a:p>
            <a:pPr>
              <a:lnSpc>
                <a:spcPct val="150000"/>
              </a:lnSpc>
            </a:pPr>
            <a:r>
              <a:rPr lang="en-IN" sz="2000" dirty="0">
                <a:latin typeface="Times New Roman" panose="02020603050405020304" pitchFamily="18" charset="0"/>
                <a:cs typeface="Times New Roman" panose="02020603050405020304" pitchFamily="18" charset="0"/>
              </a:rPr>
              <a:t>CONCLUSION</a:t>
            </a:r>
          </a:p>
          <a:p>
            <a:pPr>
              <a:lnSpc>
                <a:spcPct val="150000"/>
              </a:lnSpc>
            </a:pPr>
            <a:r>
              <a:rPr lang="en-IN" sz="2000" dirty="0">
                <a:latin typeface="Times New Roman" panose="02020603050405020304" pitchFamily="18" charset="0"/>
                <a:cs typeface="Times New Roman" panose="02020603050405020304" pitchFamily="18" charset="0"/>
              </a:rPr>
              <a:t>RESULT</a:t>
            </a:r>
          </a:p>
          <a:p>
            <a:pPr>
              <a:lnSpc>
                <a:spcPct val="150000"/>
              </a:lnSpc>
            </a:pPr>
            <a:r>
              <a:rPr lang="en-IN" sz="2000" dirty="0">
                <a:latin typeface="Times New Roman" panose="02020603050405020304" pitchFamily="18" charset="0"/>
                <a:cs typeface="Times New Roman" panose="02020603050405020304" pitchFamily="18" charset="0"/>
              </a:rPr>
              <a:t>REFERENCE</a:t>
            </a:r>
          </a:p>
        </p:txBody>
      </p:sp>
      <p:sp>
        <p:nvSpPr>
          <p:cNvPr id="3" name="Slide Number Placeholder 2">
            <a:extLst>
              <a:ext uri="{FF2B5EF4-FFF2-40B4-BE49-F238E27FC236}">
                <a16:creationId xmlns:a16="http://schemas.microsoft.com/office/drawing/2014/main" id="{0B5A6631-8549-38E4-949B-3AB4C06BA40D}"/>
              </a:ext>
            </a:extLst>
          </p:cNvPr>
          <p:cNvSpPr>
            <a:spLocks noGrp="1"/>
          </p:cNvSpPr>
          <p:nvPr>
            <p:ph type="sldNum" sz="quarter" idx="12"/>
          </p:nvPr>
        </p:nvSpPr>
        <p:spPr/>
        <p:txBody>
          <a:bodyPr/>
          <a:lstStyle/>
          <a:p>
            <a:fld id="{C7C0EEC8-D480-4789-9CB1-BA42484492C5}" type="slidenum">
              <a:rPr lang="en-US" smtClean="0"/>
              <a:pPr/>
              <a:t>2</a:t>
            </a:fld>
            <a:endParaRPr lang="en-US"/>
          </a:p>
        </p:txBody>
      </p:sp>
    </p:spTree>
    <p:extLst>
      <p:ext uri="{BB962C8B-B14F-4D97-AF65-F5344CB8AC3E}">
        <p14:creationId xmlns:p14="http://schemas.microsoft.com/office/powerpoint/2010/main" val="1281889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0312D-13DB-C82B-6D99-39CCC8943F7E}"/>
              </a:ext>
            </a:extLst>
          </p:cNvPr>
          <p:cNvSpPr>
            <a:spLocks noGrp="1"/>
          </p:cNvSpPr>
          <p:nvPr>
            <p:ph type="title"/>
          </p:nvPr>
        </p:nvSpPr>
        <p:spPr>
          <a:xfrm>
            <a:off x="533400" y="108743"/>
            <a:ext cx="7886700" cy="1325563"/>
          </a:xfrm>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18CBEAB-05F6-9A40-0709-C007A529E15B}"/>
              </a:ext>
            </a:extLst>
          </p:cNvPr>
          <p:cNvSpPr>
            <a:spLocks noGrp="1"/>
          </p:cNvSpPr>
          <p:nvPr>
            <p:ph idx="1"/>
          </p:nvPr>
        </p:nvSpPr>
        <p:spPr>
          <a:xfrm>
            <a:off x="381000" y="1371600"/>
            <a:ext cx="8066532" cy="5181600"/>
          </a:xfrm>
        </p:spPr>
        <p:txBody>
          <a:bodyPr>
            <a:noAutofit/>
          </a:bodyPr>
          <a:lstStyle/>
          <a:p>
            <a:pPr>
              <a:lnSpc>
                <a:spcPct val="100000"/>
              </a:lnSpc>
            </a:pPr>
            <a:r>
              <a:rPr lang="en-US" sz="2200" dirty="0">
                <a:effectLst/>
                <a:latin typeface="Times New Roman" panose="02020603050405020304" pitchFamily="18" charset="0"/>
                <a:ea typeface="Times New Roman" panose="02020603050405020304" pitchFamily="18" charset="0"/>
              </a:rPr>
              <a:t>A theoretical model is developed using</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TRNSYS software </a:t>
            </a:r>
          </a:p>
          <a:p>
            <a:pPr>
              <a:lnSpc>
                <a:spcPct val="100000"/>
              </a:lnSpc>
            </a:pPr>
            <a:r>
              <a:rPr lang="en-GB" sz="2200" dirty="0">
                <a:latin typeface="Times New Roman" panose="02020603050405020304" pitchFamily="18" charset="0"/>
                <a:cs typeface="Times New Roman" panose="02020603050405020304" pitchFamily="18" charset="0"/>
              </a:rPr>
              <a:t>Residential sector is responsible for over 40% of the total global primary energy consumption and 30% of the greenhouse gas emission.</a:t>
            </a:r>
          </a:p>
          <a:p>
            <a:pPr>
              <a:lnSpc>
                <a:spcPct val="100000"/>
              </a:lnSpc>
            </a:pPr>
            <a:r>
              <a:rPr lang="en-GB" sz="2200" dirty="0">
                <a:latin typeface="Times New Roman" panose="02020603050405020304" pitchFamily="18" charset="0"/>
                <a:cs typeface="Times New Roman" panose="02020603050405020304" pitchFamily="18" charset="0"/>
              </a:rPr>
              <a:t>By the end of 2016 over 113 million solar thermal systems was in operation, around 63% of which are small systems installed in a single-family house. </a:t>
            </a:r>
          </a:p>
          <a:p>
            <a:pPr>
              <a:lnSpc>
                <a:spcPct val="100000"/>
              </a:lnSpc>
            </a:pPr>
            <a:r>
              <a:rPr lang="en-GB" sz="2200" dirty="0">
                <a:latin typeface="Times New Roman" panose="02020603050405020304" pitchFamily="18" charset="0"/>
                <a:cs typeface="Times New Roman" panose="02020603050405020304" pitchFamily="18" charset="0"/>
              </a:rPr>
              <a:t>Many strategies have been considered in order to increase energy efficiency in buildings , they are Building Added (BA) or Building Integrated Solar (BIS) to exploit solar energy in buildings and to reduce capital cost.</a:t>
            </a:r>
          </a:p>
          <a:p>
            <a:pPr>
              <a:lnSpc>
                <a:spcPct val="100000"/>
              </a:lnSpc>
            </a:pPr>
            <a:r>
              <a:rPr lang="en-GB" sz="2200" dirty="0">
                <a:latin typeface="Times New Roman" panose="02020603050405020304" pitchFamily="18" charset="0"/>
                <a:cs typeface="Times New Roman" panose="02020603050405020304" pitchFamily="18" charset="0"/>
              </a:rPr>
              <a:t>The performance of the solar system and the building performance are measured experimentally and calculated by TRNSYS.</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514D37E-83B4-8414-411A-A8D503673C17}"/>
              </a:ext>
            </a:extLst>
          </p:cNvPr>
          <p:cNvSpPr>
            <a:spLocks noGrp="1"/>
          </p:cNvSpPr>
          <p:nvPr>
            <p:ph type="sldNum" sz="quarter" idx="12"/>
          </p:nvPr>
        </p:nvSpPr>
        <p:spPr/>
        <p:txBody>
          <a:bodyPr/>
          <a:lstStyle/>
          <a:p>
            <a:fld id="{C7C0EEC8-D480-4789-9CB1-BA42484492C5}" type="slidenum">
              <a:rPr lang="en-US" smtClean="0"/>
              <a:pPr/>
              <a:t>3</a:t>
            </a:fld>
            <a:endParaRPr lang="en-US"/>
          </a:p>
        </p:txBody>
      </p:sp>
    </p:spTree>
    <p:extLst>
      <p:ext uri="{BB962C8B-B14F-4D97-AF65-F5344CB8AC3E}">
        <p14:creationId xmlns:p14="http://schemas.microsoft.com/office/powerpoint/2010/main" val="2007440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FB99D-A42F-C81A-9854-ABF8E5279755}"/>
              </a:ext>
            </a:extLst>
          </p:cNvPr>
          <p:cNvSpPr>
            <a:spLocks noGrp="1"/>
          </p:cNvSpPr>
          <p:nvPr>
            <p:ph type="title"/>
          </p:nvPr>
        </p:nvSpPr>
        <p:spPr/>
        <p:txBody>
          <a:bodyPr/>
          <a:lstStyle/>
          <a:p>
            <a:r>
              <a:rPr lang="en-IN" b="1" dirty="0"/>
              <a:t>METHODOLOGY</a:t>
            </a:r>
          </a:p>
        </p:txBody>
      </p:sp>
      <p:sp>
        <p:nvSpPr>
          <p:cNvPr id="3" name="Content Placeholder 2">
            <a:extLst>
              <a:ext uri="{FF2B5EF4-FFF2-40B4-BE49-F238E27FC236}">
                <a16:creationId xmlns:a16="http://schemas.microsoft.com/office/drawing/2014/main" id="{AA049A1F-94A5-0386-707E-9916CF772842}"/>
              </a:ext>
            </a:extLst>
          </p:cNvPr>
          <p:cNvSpPr>
            <a:spLocks noGrp="1"/>
          </p:cNvSpPr>
          <p:nvPr>
            <p:ph idx="1"/>
          </p:nvPr>
        </p:nvSpPr>
        <p:spPr/>
        <p:txBody>
          <a:bodyPr/>
          <a:lstStyle/>
          <a:p>
            <a:r>
              <a:rPr lang="en-GB" sz="2200" dirty="0">
                <a:latin typeface="Times New Roman" panose="02020603050405020304" pitchFamily="18" charset="0"/>
                <a:cs typeface="Times New Roman" panose="02020603050405020304" pitchFamily="18" charset="0"/>
              </a:rPr>
              <a:t>SOLAR FIELD</a:t>
            </a:r>
          </a:p>
          <a:p>
            <a:r>
              <a:rPr lang="en-GB" sz="2200" dirty="0">
                <a:latin typeface="Times New Roman" panose="02020603050405020304" pitchFamily="18" charset="0"/>
                <a:cs typeface="Times New Roman" panose="02020603050405020304" pitchFamily="18" charset="0"/>
              </a:rPr>
              <a:t>BUILDING DESCRIPTION</a:t>
            </a:r>
          </a:p>
          <a:p>
            <a:r>
              <a:rPr lang="en-IN" sz="2200" dirty="0">
                <a:latin typeface="Times New Roman" panose="02020603050405020304" pitchFamily="18" charset="0"/>
                <a:cs typeface="Times New Roman" panose="02020603050405020304" pitchFamily="18" charset="0"/>
              </a:rPr>
              <a:t>MSF DESALINATION UNIT</a:t>
            </a:r>
          </a:p>
          <a:p>
            <a:endParaRPr lang="en-IN" dirty="0"/>
          </a:p>
        </p:txBody>
      </p:sp>
      <p:sp>
        <p:nvSpPr>
          <p:cNvPr id="4" name="Slide Number Placeholder 3">
            <a:extLst>
              <a:ext uri="{FF2B5EF4-FFF2-40B4-BE49-F238E27FC236}">
                <a16:creationId xmlns:a16="http://schemas.microsoft.com/office/drawing/2014/main" id="{9CE22A10-248D-7A6A-95FB-24430BD30C2C}"/>
              </a:ext>
            </a:extLst>
          </p:cNvPr>
          <p:cNvSpPr>
            <a:spLocks noGrp="1"/>
          </p:cNvSpPr>
          <p:nvPr>
            <p:ph type="sldNum" sz="quarter" idx="12"/>
          </p:nvPr>
        </p:nvSpPr>
        <p:spPr/>
        <p:txBody>
          <a:bodyPr/>
          <a:lstStyle/>
          <a:p>
            <a:fld id="{C7C0EEC8-D480-4789-9CB1-BA42484492C5}" type="slidenum">
              <a:rPr lang="en-US" smtClean="0"/>
              <a:pPr/>
              <a:t>4</a:t>
            </a:fld>
            <a:endParaRPr lang="en-US"/>
          </a:p>
        </p:txBody>
      </p:sp>
    </p:spTree>
    <p:extLst>
      <p:ext uri="{BB962C8B-B14F-4D97-AF65-F5344CB8AC3E}">
        <p14:creationId xmlns:p14="http://schemas.microsoft.com/office/powerpoint/2010/main" val="3721043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CA6F7A-CC10-1350-9AC3-37B3DF28CAEA}"/>
              </a:ext>
            </a:extLst>
          </p:cNvPr>
          <p:cNvSpPr>
            <a:spLocks noGrp="1"/>
          </p:cNvSpPr>
          <p:nvPr>
            <p:ph idx="1"/>
          </p:nvPr>
        </p:nvSpPr>
        <p:spPr>
          <a:xfrm>
            <a:off x="152400" y="228600"/>
            <a:ext cx="8763000" cy="6629400"/>
          </a:xfrm>
        </p:spPr>
        <p:txBody>
          <a:bodyPr>
            <a:normAutofit fontScale="77500" lnSpcReduction="20000"/>
          </a:bodyPr>
          <a:lstStyle/>
          <a:p>
            <a:pPr marL="0" indent="0">
              <a:buNone/>
            </a:pPr>
            <a:r>
              <a:rPr lang="en-IN" sz="2800" b="1" dirty="0">
                <a:latin typeface="Times New Roman" panose="02020603050405020304" pitchFamily="18" charset="0"/>
                <a:cs typeface="Times New Roman" panose="02020603050405020304" pitchFamily="18" charset="0"/>
              </a:rPr>
              <a:t>   SOLAR FIELD</a:t>
            </a:r>
          </a:p>
          <a:p>
            <a:pPr marL="0" indent="0">
              <a:buNone/>
            </a:pPr>
            <a:endParaRPr lang="en-IN" sz="2200" dirty="0">
              <a:latin typeface="Times New Roman" panose="02020603050405020304" pitchFamily="18" charset="0"/>
              <a:cs typeface="Times New Roman" panose="02020603050405020304" pitchFamily="18" charset="0"/>
            </a:endParaRPr>
          </a:p>
          <a:p>
            <a:pPr>
              <a:lnSpc>
                <a:spcPct val="120000"/>
              </a:lnSpc>
            </a:pPr>
            <a:r>
              <a:rPr lang="en-GB" sz="2200" dirty="0">
                <a:latin typeface="Times New Roman" panose="02020603050405020304" pitchFamily="18" charset="0"/>
                <a:cs typeface="Times New Roman" panose="02020603050405020304" pitchFamily="18" charset="0"/>
              </a:rPr>
              <a:t>Solar field is designed using TRNSYS software. </a:t>
            </a:r>
          </a:p>
          <a:p>
            <a:pPr>
              <a:lnSpc>
                <a:spcPct val="120000"/>
              </a:lnSpc>
            </a:pPr>
            <a:r>
              <a:rPr lang="en-GB" sz="2200" dirty="0">
                <a:latin typeface="Times New Roman" panose="02020603050405020304" pitchFamily="18" charset="0"/>
                <a:cs typeface="Times New Roman" panose="02020603050405020304" pitchFamily="18" charset="0"/>
              </a:rPr>
              <a:t>It is consisting of 80 evacuated tubes, solar collectors arranged in 2 columns and 18 rows. </a:t>
            </a:r>
          </a:p>
          <a:p>
            <a:pPr>
              <a:lnSpc>
                <a:spcPct val="120000"/>
              </a:lnSpc>
            </a:pPr>
            <a:r>
              <a:rPr lang="en-GB" sz="2200" dirty="0">
                <a:latin typeface="Times New Roman" panose="02020603050405020304" pitchFamily="18" charset="0"/>
                <a:cs typeface="Times New Roman" panose="02020603050405020304" pitchFamily="18" charset="0"/>
              </a:rPr>
              <a:t>Two 4000 litres of thermal energy storage tanks is integrated to the field to achieve the regular supply of thermal energy to the applications. </a:t>
            </a:r>
          </a:p>
          <a:p>
            <a:pPr>
              <a:lnSpc>
                <a:spcPct val="120000"/>
              </a:lnSpc>
            </a:pPr>
            <a:r>
              <a:rPr lang="en-GB" sz="2200" dirty="0">
                <a:latin typeface="Times New Roman" panose="02020603050405020304" pitchFamily="18" charset="0"/>
                <a:cs typeface="Times New Roman" panose="02020603050405020304" pitchFamily="18" charset="0"/>
              </a:rPr>
              <a:t>The optimum layout of central solar field is found to operate space heating system of the administration building at CSERS and MSF water desalination unit.</a:t>
            </a:r>
          </a:p>
          <a:p>
            <a:pPr>
              <a:lnSpc>
                <a:spcPct val="120000"/>
              </a:lnSpc>
            </a:pPr>
            <a:endParaRPr lang="en-GB" sz="2200" dirty="0">
              <a:latin typeface="Times New Roman" panose="02020603050405020304" pitchFamily="18" charset="0"/>
              <a:cs typeface="Times New Roman" panose="02020603050405020304" pitchFamily="18" charset="0"/>
            </a:endParaRPr>
          </a:p>
          <a:p>
            <a:endParaRPr lang="en-GB" sz="2200" dirty="0">
              <a:latin typeface="Times New Roman" panose="02020603050405020304" pitchFamily="18" charset="0"/>
              <a:cs typeface="Times New Roman" panose="02020603050405020304" pitchFamily="18" charset="0"/>
            </a:endParaRPr>
          </a:p>
          <a:p>
            <a:pPr marL="0" indent="0">
              <a:buNone/>
            </a:pPr>
            <a:endParaRPr lang="en-GB" sz="2200" dirty="0">
              <a:latin typeface="Times New Roman" panose="02020603050405020304" pitchFamily="18" charset="0"/>
              <a:cs typeface="Times New Roman" panose="02020603050405020304" pitchFamily="18" charset="0"/>
            </a:endParaRPr>
          </a:p>
          <a:p>
            <a:endParaRPr lang="en-GB" sz="2200" dirty="0">
              <a:latin typeface="Times New Roman" panose="02020603050405020304" pitchFamily="18" charset="0"/>
              <a:cs typeface="Times New Roman" panose="02020603050405020304" pitchFamily="18" charset="0"/>
            </a:endParaRPr>
          </a:p>
          <a:p>
            <a:endParaRPr lang="en-GB" sz="2200" dirty="0">
              <a:latin typeface="Times New Roman" panose="02020603050405020304" pitchFamily="18" charset="0"/>
              <a:cs typeface="Times New Roman" panose="02020603050405020304" pitchFamily="18" charset="0"/>
            </a:endParaRPr>
          </a:p>
          <a:p>
            <a:endParaRPr lang="en-GB" sz="2200" dirty="0">
              <a:latin typeface="Times New Roman" panose="02020603050405020304" pitchFamily="18" charset="0"/>
              <a:cs typeface="Times New Roman" panose="02020603050405020304" pitchFamily="18" charset="0"/>
            </a:endParaRPr>
          </a:p>
          <a:p>
            <a:pPr marL="0" indent="0">
              <a:buNone/>
            </a:pPr>
            <a:endParaRPr lang="en-GB" sz="2200" dirty="0">
              <a:latin typeface="Times New Roman" panose="02020603050405020304" pitchFamily="18" charset="0"/>
              <a:cs typeface="Times New Roman" panose="02020603050405020304" pitchFamily="18" charset="0"/>
            </a:endParaRPr>
          </a:p>
          <a:p>
            <a:pPr marL="0" indent="0">
              <a:buNone/>
            </a:pPr>
            <a:endParaRPr lang="en-GB"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                                                     </a:t>
            </a: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                                                                   Fig.1</a:t>
            </a:r>
          </a:p>
        </p:txBody>
      </p:sp>
      <p:sp>
        <p:nvSpPr>
          <p:cNvPr id="4" name="Slide Number Placeholder 3">
            <a:extLst>
              <a:ext uri="{FF2B5EF4-FFF2-40B4-BE49-F238E27FC236}">
                <a16:creationId xmlns:a16="http://schemas.microsoft.com/office/drawing/2014/main" id="{EC3F77AB-C323-E58C-7442-8FA2161F1D30}"/>
              </a:ext>
            </a:extLst>
          </p:cNvPr>
          <p:cNvSpPr>
            <a:spLocks noGrp="1"/>
          </p:cNvSpPr>
          <p:nvPr>
            <p:ph type="sldNum" sz="quarter" idx="12"/>
          </p:nvPr>
        </p:nvSpPr>
        <p:spPr/>
        <p:txBody>
          <a:bodyPr/>
          <a:lstStyle/>
          <a:p>
            <a:fld id="{C7C0EEC8-D480-4789-9CB1-BA42484492C5}" type="slidenum">
              <a:rPr lang="en-US" smtClean="0"/>
              <a:pPr/>
              <a:t>5</a:t>
            </a:fld>
            <a:endParaRPr lang="en-US"/>
          </a:p>
        </p:txBody>
      </p:sp>
      <p:pic>
        <p:nvPicPr>
          <p:cNvPr id="5" name="Picture 4">
            <a:extLst>
              <a:ext uri="{FF2B5EF4-FFF2-40B4-BE49-F238E27FC236}">
                <a16:creationId xmlns:a16="http://schemas.microsoft.com/office/drawing/2014/main" id="{47E1FD0D-2E80-187F-8BF4-64D1F3C6717E}"/>
              </a:ext>
            </a:extLst>
          </p:cNvPr>
          <p:cNvPicPr>
            <a:picLocks noChangeAspect="1"/>
          </p:cNvPicPr>
          <p:nvPr/>
        </p:nvPicPr>
        <p:blipFill>
          <a:blip r:embed="rId2"/>
          <a:stretch>
            <a:fillRect/>
          </a:stretch>
        </p:blipFill>
        <p:spPr>
          <a:xfrm>
            <a:off x="2043112" y="2743200"/>
            <a:ext cx="5057775" cy="3216276"/>
          </a:xfrm>
          <a:prstGeom prst="rect">
            <a:avLst/>
          </a:prstGeom>
        </p:spPr>
      </p:pic>
    </p:spTree>
    <p:extLst>
      <p:ext uri="{BB962C8B-B14F-4D97-AF65-F5344CB8AC3E}">
        <p14:creationId xmlns:p14="http://schemas.microsoft.com/office/powerpoint/2010/main" val="3628690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D6BD33-1AF1-7C24-B0A5-73CEB6800796}"/>
              </a:ext>
            </a:extLst>
          </p:cNvPr>
          <p:cNvSpPr>
            <a:spLocks noGrp="1"/>
          </p:cNvSpPr>
          <p:nvPr>
            <p:ph idx="1"/>
          </p:nvPr>
        </p:nvSpPr>
        <p:spPr>
          <a:xfrm>
            <a:off x="76200" y="76200"/>
            <a:ext cx="8877300" cy="6705600"/>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BUILDING DESCRIPTION</a:t>
            </a:r>
          </a:p>
          <a:p>
            <a:pPr>
              <a:lnSpc>
                <a:spcPct val="110000"/>
              </a:lnSpc>
            </a:pPr>
            <a:r>
              <a:rPr lang="en-GB" sz="2200" dirty="0">
                <a:latin typeface="Times New Roman" panose="02020603050405020304" pitchFamily="18" charset="0"/>
                <a:cs typeface="Times New Roman" panose="02020603050405020304" pitchFamily="18" charset="0"/>
              </a:rPr>
              <a:t>The targeted </a:t>
            </a:r>
            <a:r>
              <a:rPr lang="en-IN" sz="2200" dirty="0">
                <a:latin typeface="Times New Roman" panose="02020603050405020304" pitchFamily="18" charset="0"/>
                <a:cs typeface="Times New Roman" panose="02020603050405020304" pitchFamily="18" charset="0"/>
              </a:rPr>
              <a:t>administrative </a:t>
            </a:r>
            <a:r>
              <a:rPr lang="en-GB" sz="2200" dirty="0">
                <a:latin typeface="Times New Roman" panose="02020603050405020304" pitchFamily="18" charset="0"/>
                <a:cs typeface="Times New Roman" panose="02020603050405020304" pitchFamily="18" charset="0"/>
              </a:rPr>
              <a:t>building is a ground floor building and the total area considered for space heating , and the height is 2.6 m. The building's main façade is oriented to the </a:t>
            </a:r>
            <a:r>
              <a:rPr lang="en-GB" sz="2200" b="1" dirty="0">
                <a:latin typeface="Times New Roman" panose="02020603050405020304" pitchFamily="18" charset="0"/>
                <a:cs typeface="Times New Roman" panose="02020603050405020304" pitchFamily="18" charset="0"/>
              </a:rPr>
              <a:t>west</a:t>
            </a:r>
            <a:r>
              <a:rPr lang="en-GB" sz="2200" dirty="0">
                <a:latin typeface="Times New Roman" panose="02020603050405020304" pitchFamily="18" charset="0"/>
                <a:cs typeface="Times New Roman" panose="02020603050405020304" pitchFamily="18" charset="0"/>
              </a:rPr>
              <a:t>. </a:t>
            </a:r>
          </a:p>
          <a:p>
            <a:pPr>
              <a:lnSpc>
                <a:spcPct val="110000"/>
              </a:lnSpc>
            </a:pPr>
            <a:r>
              <a:rPr lang="en-GB" sz="2200" dirty="0">
                <a:latin typeface="Times New Roman" panose="02020603050405020304" pitchFamily="18" charset="0"/>
                <a:cs typeface="Times New Roman" panose="02020603050405020304" pitchFamily="18" charset="0"/>
              </a:rPr>
              <a:t>The building is consisting of 30 offices and the building envelope adopts 200 mm concrete slabs with 60 mm thickness EPS (expanded polystyrene) insulation. </a:t>
            </a:r>
          </a:p>
          <a:p>
            <a:pPr>
              <a:lnSpc>
                <a:spcPct val="110000"/>
              </a:lnSpc>
            </a:pPr>
            <a:r>
              <a:rPr lang="en-GB" sz="2200" dirty="0">
                <a:latin typeface="Times New Roman" panose="02020603050405020304" pitchFamily="18" charset="0"/>
                <a:cs typeface="Times New Roman" panose="02020603050405020304" pitchFamily="18" charset="0"/>
              </a:rPr>
              <a:t>The general view of the building is shown in Fig. 2.</a:t>
            </a:r>
          </a:p>
          <a:p>
            <a:endParaRPr lang="en-GB" sz="2200" dirty="0">
              <a:latin typeface="Times New Roman" panose="02020603050405020304" pitchFamily="18" charset="0"/>
              <a:cs typeface="Times New Roman" panose="02020603050405020304" pitchFamily="18" charset="0"/>
            </a:endParaRPr>
          </a:p>
          <a:p>
            <a:endParaRPr lang="en-GB" sz="2200" dirty="0">
              <a:latin typeface="Times New Roman" panose="02020603050405020304" pitchFamily="18" charset="0"/>
              <a:cs typeface="Times New Roman" panose="02020603050405020304" pitchFamily="18" charset="0"/>
            </a:endParaRPr>
          </a:p>
          <a:p>
            <a:pPr marL="0" indent="0">
              <a:buNone/>
            </a:pPr>
            <a:endParaRPr lang="en-GB" sz="2200" dirty="0">
              <a:latin typeface="Times New Roman" panose="02020603050405020304" pitchFamily="18" charset="0"/>
              <a:cs typeface="Times New Roman" panose="02020603050405020304" pitchFamily="18" charset="0"/>
            </a:endParaRPr>
          </a:p>
          <a:p>
            <a:pPr marL="0" indent="0">
              <a:buNone/>
            </a:pPr>
            <a:r>
              <a:rPr lang="en-GB" sz="2200" dirty="0">
                <a:latin typeface="Times New Roman" panose="02020603050405020304" pitchFamily="18" charset="0"/>
                <a:cs typeface="Times New Roman" panose="02020603050405020304" pitchFamily="18" charset="0"/>
              </a:rPr>
              <a:t>                                                  </a:t>
            </a:r>
          </a:p>
          <a:p>
            <a:pPr marL="0" indent="0">
              <a:buNone/>
            </a:pPr>
            <a:r>
              <a:rPr lang="en-GB" sz="2200" dirty="0">
                <a:latin typeface="Times New Roman" panose="02020603050405020304" pitchFamily="18" charset="0"/>
                <a:cs typeface="Times New Roman" panose="02020603050405020304" pitchFamily="18" charset="0"/>
              </a:rPr>
              <a:t>                                   Fig.2                                                      </a:t>
            </a:r>
          </a:p>
          <a:p>
            <a:r>
              <a:rPr lang="en-US" sz="2200" dirty="0">
                <a:effectLst/>
                <a:latin typeface="Times New Roman" panose="02020603050405020304" pitchFamily="18" charset="0"/>
                <a:ea typeface="Times New Roman" panose="02020603050405020304" pitchFamily="18" charset="0"/>
              </a:rPr>
              <a:t>The southern part of the building is attached to the solar field</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using cast iron radiators. </a:t>
            </a:r>
          </a:p>
          <a:p>
            <a:pPr marL="0" indent="0">
              <a:buNone/>
            </a:pPr>
            <a:endParaRPr lang="en-GB"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F414FBC-AC9A-1EBA-8EC9-7904CF946394}"/>
              </a:ext>
            </a:extLst>
          </p:cNvPr>
          <p:cNvSpPr>
            <a:spLocks noGrp="1"/>
          </p:cNvSpPr>
          <p:nvPr>
            <p:ph type="sldNum" sz="quarter" idx="12"/>
          </p:nvPr>
        </p:nvSpPr>
        <p:spPr/>
        <p:txBody>
          <a:bodyPr/>
          <a:lstStyle/>
          <a:p>
            <a:fld id="{C7C0EEC8-D480-4789-9CB1-BA42484492C5}" type="slidenum">
              <a:rPr lang="en-US" smtClean="0"/>
              <a:pPr/>
              <a:t>6</a:t>
            </a:fld>
            <a:endParaRPr lang="en-US"/>
          </a:p>
        </p:txBody>
      </p:sp>
      <p:pic>
        <p:nvPicPr>
          <p:cNvPr id="6" name="image3.jpeg">
            <a:extLst>
              <a:ext uri="{FF2B5EF4-FFF2-40B4-BE49-F238E27FC236}">
                <a16:creationId xmlns:a16="http://schemas.microsoft.com/office/drawing/2014/main" id="{7263235E-0EFC-E00E-1115-2F5EFE14AC39}"/>
              </a:ext>
            </a:extLst>
          </p:cNvPr>
          <p:cNvPicPr>
            <a:picLocks noChangeAspect="1"/>
          </p:cNvPicPr>
          <p:nvPr/>
        </p:nvPicPr>
        <p:blipFill>
          <a:blip r:embed="rId2" cstate="print"/>
          <a:stretch>
            <a:fillRect/>
          </a:stretch>
        </p:blipFill>
        <p:spPr>
          <a:xfrm>
            <a:off x="838200" y="3451555"/>
            <a:ext cx="4464688" cy="1555751"/>
          </a:xfrm>
          <a:prstGeom prst="rect">
            <a:avLst/>
          </a:prstGeom>
        </p:spPr>
      </p:pic>
    </p:spTree>
    <p:extLst>
      <p:ext uri="{BB962C8B-B14F-4D97-AF65-F5344CB8AC3E}">
        <p14:creationId xmlns:p14="http://schemas.microsoft.com/office/powerpoint/2010/main" val="3640309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A365EDA-15A3-3E7F-BC49-F80AF60FF921}"/>
              </a:ext>
            </a:extLst>
          </p:cNvPr>
          <p:cNvSpPr>
            <a:spLocks noGrp="1"/>
          </p:cNvSpPr>
          <p:nvPr>
            <p:ph sz="half" idx="2"/>
          </p:nvPr>
        </p:nvSpPr>
        <p:spPr>
          <a:xfrm>
            <a:off x="0" y="152400"/>
            <a:ext cx="8763000" cy="6569076"/>
          </a:xfrm>
        </p:spPr>
        <p:txBody>
          <a:bodyPr>
            <a:normAutofit/>
          </a:bodyPr>
          <a:lstStyle/>
          <a:p>
            <a:r>
              <a:rPr lang="en-IN" sz="2400" b="1" dirty="0">
                <a:latin typeface="Times New Roman" panose="02020603050405020304" pitchFamily="18" charset="0"/>
                <a:cs typeface="Times New Roman" panose="02020603050405020304" pitchFamily="18" charset="0"/>
              </a:rPr>
              <a:t>MSF DESALINATION UNIT</a:t>
            </a:r>
          </a:p>
          <a:p>
            <a:pPr marL="0" indent="0">
              <a:buNone/>
            </a:pPr>
            <a:endParaRPr lang="en-US" sz="2200" dirty="0">
              <a:latin typeface="Times New Roman" panose="02020603050405020304" pitchFamily="18" charset="0"/>
              <a:ea typeface="Times New Roman" panose="02020603050405020304" pitchFamily="18" charset="0"/>
            </a:endParaRPr>
          </a:p>
          <a:p>
            <a:r>
              <a:rPr lang="en-US" sz="2200" dirty="0">
                <a:effectLst/>
                <a:latin typeface="Times New Roman" panose="02020603050405020304" pitchFamily="18" charset="0"/>
                <a:ea typeface="Times New Roman" panose="02020603050405020304" pitchFamily="18" charset="0"/>
              </a:rPr>
              <a:t>The desalination unit targeted in this study is small scale low</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temperature MSF desalination unit. </a:t>
            </a:r>
          </a:p>
          <a:p>
            <a:r>
              <a:rPr lang="en-US" sz="2200" dirty="0">
                <a:effectLst/>
                <a:latin typeface="Times New Roman" panose="02020603050405020304" pitchFamily="18" charset="0"/>
                <a:ea typeface="Times New Roman" panose="02020603050405020304" pitchFamily="18" charset="0"/>
              </a:rPr>
              <a:t>The capacity of the unit is</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5 m</a:t>
            </a:r>
            <a:r>
              <a:rPr lang="en-US" sz="2200" baseline="30000" dirty="0">
                <a:effectLst/>
                <a:latin typeface="Times New Roman" panose="02020603050405020304" pitchFamily="18" charset="0"/>
                <a:ea typeface="Times New Roman" panose="02020603050405020304" pitchFamily="18" charset="0"/>
              </a:rPr>
              <a:t>3</a:t>
            </a:r>
            <a:r>
              <a:rPr lang="en-US" sz="2200" dirty="0">
                <a:effectLst/>
                <a:latin typeface="Times New Roman" panose="02020603050405020304" pitchFamily="18" charset="0"/>
                <a:ea typeface="Times New Roman" panose="02020603050405020304" pitchFamily="18" charset="0"/>
              </a:rPr>
              <a:t>/day and it works at 70-80 °C. The technical specification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of the unit is given in Table1.</a:t>
            </a:r>
          </a:p>
          <a:p>
            <a:r>
              <a:rPr lang="en-US" sz="2200" dirty="0">
                <a:effectLst/>
                <a:latin typeface="Times New Roman" panose="02020603050405020304" pitchFamily="18" charset="0"/>
                <a:ea typeface="Times New Roman" panose="02020603050405020304" pitchFamily="18" charset="0"/>
              </a:rPr>
              <a:t> The general view of the unit is</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shown in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Fig. 4.</a:t>
            </a:r>
          </a:p>
          <a:p>
            <a:endParaRPr lang="en-US" sz="1800"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Fig .4</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D49D3A07-F6F7-BFEF-AE61-5227B3648A92}"/>
              </a:ext>
            </a:extLst>
          </p:cNvPr>
          <p:cNvSpPr>
            <a:spLocks noGrp="1"/>
          </p:cNvSpPr>
          <p:nvPr>
            <p:ph type="sldNum" sz="quarter" idx="12"/>
          </p:nvPr>
        </p:nvSpPr>
        <p:spPr/>
        <p:txBody>
          <a:bodyPr/>
          <a:lstStyle/>
          <a:p>
            <a:fld id="{C7C0EEC8-D480-4789-9CB1-BA42484492C5}" type="slidenum">
              <a:rPr lang="en-US" smtClean="0"/>
              <a:pPr/>
              <a:t>7</a:t>
            </a:fld>
            <a:endParaRPr lang="en-US"/>
          </a:p>
        </p:txBody>
      </p:sp>
      <p:pic>
        <p:nvPicPr>
          <p:cNvPr id="6" name="Picture 5">
            <a:extLst>
              <a:ext uri="{FF2B5EF4-FFF2-40B4-BE49-F238E27FC236}">
                <a16:creationId xmlns:a16="http://schemas.microsoft.com/office/drawing/2014/main" id="{F8411978-FCA9-9570-189C-6F374AC8D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345" y="2971800"/>
            <a:ext cx="4149155" cy="3250629"/>
          </a:xfrm>
          <a:prstGeom prst="rect">
            <a:avLst/>
          </a:prstGeom>
        </p:spPr>
      </p:pic>
      <p:sp>
        <p:nvSpPr>
          <p:cNvPr id="8" name="TextBox 7">
            <a:extLst>
              <a:ext uri="{FF2B5EF4-FFF2-40B4-BE49-F238E27FC236}">
                <a16:creationId xmlns:a16="http://schemas.microsoft.com/office/drawing/2014/main" id="{EF467E64-78E4-3B32-D359-220A9394D341}"/>
              </a:ext>
            </a:extLst>
          </p:cNvPr>
          <p:cNvSpPr txBox="1"/>
          <p:nvPr/>
        </p:nvSpPr>
        <p:spPr>
          <a:xfrm>
            <a:off x="-381000" y="5113270"/>
            <a:ext cx="4953000" cy="1754326"/>
          </a:xfrm>
          <a:prstGeom prst="rect">
            <a:avLst/>
          </a:prstGeom>
          <a:noFill/>
        </p:spPr>
        <p:txBody>
          <a:bodyPr wrap="square">
            <a:spAutoFit/>
          </a:bodyPr>
          <a:lstStyle/>
          <a:p>
            <a:pPr marL="744220" marR="742950" algn="ctr">
              <a:spcAft>
                <a:spcPts val="0"/>
              </a:spcAft>
            </a:pPr>
            <a:endParaRPr lang="en-US" sz="1800" dirty="0">
              <a:effectLst/>
              <a:latin typeface="Times New Roman" panose="02020603050405020304" pitchFamily="18" charset="0"/>
              <a:ea typeface="Times New Roman" panose="02020603050405020304" pitchFamily="18" charset="0"/>
            </a:endParaRPr>
          </a:p>
          <a:p>
            <a:pPr marL="744220" marR="742950" algn="ctr">
              <a:spcAft>
                <a:spcPts val="0"/>
              </a:spcAft>
            </a:pPr>
            <a:endParaRPr lang="en-US" dirty="0">
              <a:latin typeface="Times New Roman" panose="02020603050405020304" pitchFamily="18" charset="0"/>
              <a:ea typeface="Times New Roman" panose="02020603050405020304" pitchFamily="18" charset="0"/>
            </a:endParaRPr>
          </a:p>
          <a:p>
            <a:pPr marL="744220" marR="742950" algn="ctr">
              <a:spcAft>
                <a:spcPts val="0"/>
              </a:spcAft>
            </a:pPr>
            <a:endParaRPr lang="en-US" sz="1800" dirty="0">
              <a:effectLst/>
              <a:latin typeface="Times New Roman" panose="02020603050405020304" pitchFamily="18" charset="0"/>
              <a:ea typeface="Times New Roman" panose="02020603050405020304" pitchFamily="18" charset="0"/>
            </a:endParaRPr>
          </a:p>
          <a:p>
            <a:pPr marL="744220" marR="742950" algn="ctr">
              <a:spcAft>
                <a:spcPts val="0"/>
              </a:spcAft>
            </a:pPr>
            <a:endParaRPr lang="en-US" sz="1800" dirty="0">
              <a:effectLst/>
              <a:latin typeface="Times New Roman" panose="02020603050405020304" pitchFamily="18" charset="0"/>
              <a:ea typeface="Times New Roman" panose="02020603050405020304" pitchFamily="18" charset="0"/>
            </a:endParaRPr>
          </a:p>
          <a:p>
            <a:pPr marL="744220" marR="742950" algn="ctr">
              <a:spcAft>
                <a:spcPts val="0"/>
              </a:spcAft>
            </a:pPr>
            <a:r>
              <a:rPr lang="en-US" sz="1800" dirty="0">
                <a:effectLst/>
                <a:latin typeface="Times New Roman" panose="02020603050405020304" pitchFamily="18" charset="0"/>
                <a:ea typeface="Times New Roman" panose="02020603050405020304" pitchFamily="18" charset="0"/>
              </a:rPr>
              <a:t>Table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Technical</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specification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MSF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unit</a:t>
            </a:r>
            <a:r>
              <a:rPr lang="en-US" sz="1800" spc="-25" dirty="0">
                <a:effectLst/>
                <a:latin typeface="Times New Roman" panose="02020603050405020304" pitchFamily="18" charset="0"/>
                <a:ea typeface="Times New Roman" panose="02020603050405020304" pitchFamily="18" charset="0"/>
              </a:rPr>
              <a:t>       </a:t>
            </a:r>
            <a:endParaRPr lang="en-IN" sz="3200" dirty="0">
              <a:effectLst/>
              <a:latin typeface="Times New Roman" panose="02020603050405020304" pitchFamily="18" charset="0"/>
              <a:ea typeface="Times New Roman" panose="02020603050405020304" pitchFamily="18" charset="0"/>
            </a:endParaRPr>
          </a:p>
        </p:txBody>
      </p:sp>
      <p:pic>
        <p:nvPicPr>
          <p:cNvPr id="13" name="image5.jpeg">
            <a:extLst>
              <a:ext uri="{FF2B5EF4-FFF2-40B4-BE49-F238E27FC236}">
                <a16:creationId xmlns:a16="http://schemas.microsoft.com/office/drawing/2014/main" id="{91DF8466-5B5D-ABBD-0A17-45C6943F71C9}"/>
              </a:ext>
            </a:extLst>
          </p:cNvPr>
          <p:cNvPicPr>
            <a:picLocks noChangeAspect="1"/>
          </p:cNvPicPr>
          <p:nvPr/>
        </p:nvPicPr>
        <p:blipFill>
          <a:blip r:embed="rId3" cstate="print"/>
          <a:stretch>
            <a:fillRect/>
          </a:stretch>
        </p:blipFill>
        <p:spPr>
          <a:xfrm>
            <a:off x="4983797" y="3048000"/>
            <a:ext cx="2948305" cy="2087245"/>
          </a:xfrm>
          <a:prstGeom prst="rect">
            <a:avLst/>
          </a:prstGeom>
        </p:spPr>
      </p:pic>
    </p:spTree>
    <p:extLst>
      <p:ext uri="{BB962C8B-B14F-4D97-AF65-F5344CB8AC3E}">
        <p14:creationId xmlns:p14="http://schemas.microsoft.com/office/powerpoint/2010/main" val="1673190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2E56F1-1149-BE63-436E-665B68B9FB1E}"/>
              </a:ext>
            </a:extLst>
          </p:cNvPr>
          <p:cNvSpPr>
            <a:spLocks noGrp="1"/>
          </p:cNvSpPr>
          <p:nvPr>
            <p:ph type="title"/>
          </p:nvPr>
        </p:nvSpPr>
        <p:spPr>
          <a:xfrm>
            <a:off x="533400" y="365127"/>
            <a:ext cx="7981950" cy="473074"/>
          </a:xfrm>
        </p:spPr>
        <p:txBody>
          <a:bodyPr>
            <a:normAutofit fontScale="90000"/>
          </a:bodyPr>
          <a:lstStyle/>
          <a:p>
            <a:pPr marL="342900" lvl="0" indent="-342900">
              <a:spcBef>
                <a:spcPts val="790"/>
              </a:spcBef>
              <a:spcAft>
                <a:spcPts val="0"/>
              </a:spcAft>
              <a:tabLst>
                <a:tab pos="309880" algn="l"/>
                <a:tab pos="311150" algn="l"/>
              </a:tabLst>
            </a:pPr>
            <a:r>
              <a:rPr lang="en-IN" sz="2700" b="1" u="sng" dirty="0">
                <a:latin typeface="Times New Roman" panose="02020603050405020304" pitchFamily="18" charset="0"/>
                <a:ea typeface="Times New Roman" panose="02020603050405020304" pitchFamily="18" charset="0"/>
              </a:rPr>
              <a:t>SYSTEM MODELING</a:t>
            </a:r>
            <a:br>
              <a:rPr lang="en-US"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endParaRPr lang="en-IN" dirty="0"/>
          </a:p>
        </p:txBody>
      </p:sp>
      <p:sp>
        <p:nvSpPr>
          <p:cNvPr id="8" name="Content Placeholder 7">
            <a:extLst>
              <a:ext uri="{FF2B5EF4-FFF2-40B4-BE49-F238E27FC236}">
                <a16:creationId xmlns:a16="http://schemas.microsoft.com/office/drawing/2014/main" id="{A0A176AD-9D54-34A7-B896-AF8B8400703A}"/>
              </a:ext>
            </a:extLst>
          </p:cNvPr>
          <p:cNvSpPr>
            <a:spLocks noGrp="1"/>
          </p:cNvSpPr>
          <p:nvPr>
            <p:ph idx="1"/>
          </p:nvPr>
        </p:nvSpPr>
        <p:spPr>
          <a:xfrm>
            <a:off x="304800" y="533400"/>
            <a:ext cx="8115300" cy="6019800"/>
          </a:xfrm>
        </p:spPr>
        <p:txBody>
          <a:bodyPr/>
          <a:lstStyle/>
          <a:p>
            <a:pPr marL="457200" indent="-457200">
              <a:buAutoNum type="arabicPeriod"/>
            </a:pPr>
            <a:endParaRPr lang="en-IN" dirty="0"/>
          </a:p>
          <a:p>
            <a:pPr marL="0" indent="0">
              <a:buNone/>
            </a:pPr>
            <a:r>
              <a:rPr lang="en-IN" sz="2200" dirty="0">
                <a:latin typeface="Times New Roman" pitchFamily="18" charset="0"/>
                <a:cs typeface="Times New Roman" pitchFamily="18" charset="0"/>
              </a:rPr>
              <a:t>1.WEATHER DATA</a:t>
            </a:r>
          </a:p>
          <a:p>
            <a:pPr marL="0" indent="0">
              <a:buNone/>
            </a:pPr>
            <a:endParaRPr lang="en-IN" dirty="0"/>
          </a:p>
          <a:p>
            <a:pPr marL="0" indent="0">
              <a:lnSpc>
                <a:spcPct val="150000"/>
              </a:lnSpc>
              <a:buNone/>
            </a:pP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prevailing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weather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condition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city</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Mediterranean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climate.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According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weather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reported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5"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Meteonorom</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provided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TRNSYS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18,</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average ambient temperature is </a:t>
            </a:r>
            <a:r>
              <a:rPr lang="en-US" sz="2000" b="1" dirty="0">
                <a:effectLst/>
                <a:latin typeface="Times New Roman" panose="02020603050405020304" pitchFamily="18" charset="0"/>
                <a:ea typeface="Times New Roman" panose="02020603050405020304" pitchFamily="18" charset="0"/>
              </a:rPr>
              <a:t>20.1 °C.</a:t>
            </a:r>
            <a:endParaRPr lang="en-IN" sz="20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B88A0992-EC85-B13C-F964-9D5C699E222B}"/>
              </a:ext>
            </a:extLst>
          </p:cNvPr>
          <p:cNvSpPr>
            <a:spLocks noGrp="1"/>
          </p:cNvSpPr>
          <p:nvPr>
            <p:ph type="sldNum" sz="quarter" idx="12"/>
          </p:nvPr>
        </p:nvSpPr>
        <p:spPr/>
        <p:txBody>
          <a:bodyPr/>
          <a:lstStyle/>
          <a:p>
            <a:fld id="{C7C0EEC8-D480-4789-9CB1-BA42484492C5}" type="slidenum">
              <a:rPr lang="en-US" smtClean="0"/>
              <a:pPr/>
              <a:t>8</a:t>
            </a:fld>
            <a:endParaRPr lang="en-US"/>
          </a:p>
        </p:txBody>
      </p:sp>
    </p:spTree>
    <p:extLst>
      <p:ext uri="{BB962C8B-B14F-4D97-AF65-F5344CB8AC3E}">
        <p14:creationId xmlns:p14="http://schemas.microsoft.com/office/powerpoint/2010/main" val="290927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76200"/>
            <a:ext cx="8286750" cy="1066800"/>
          </a:xfrm>
        </p:spPr>
        <p:txBody>
          <a:bodyPr>
            <a:normAutofit/>
          </a:bodyPr>
          <a:lstStyle/>
          <a:p>
            <a:r>
              <a:rPr lang="en-US" sz="2400" dirty="0">
                <a:latin typeface="Times New Roman" pitchFamily="18" charset="0"/>
                <a:cs typeface="Times New Roman" pitchFamily="18" charset="0"/>
              </a:rPr>
              <a:t>2.OPERATING</a:t>
            </a:r>
            <a:r>
              <a:rPr lang="en-US" sz="2200" dirty="0">
                <a:latin typeface="Times New Roman" pitchFamily="18" charset="0"/>
                <a:cs typeface="Times New Roman" pitchFamily="18" charset="0"/>
              </a:rPr>
              <a:t> DATA</a:t>
            </a:r>
          </a:p>
        </p:txBody>
      </p:sp>
      <p:sp>
        <p:nvSpPr>
          <p:cNvPr id="7" name="Content Placeholder 6"/>
          <p:cNvSpPr>
            <a:spLocks noGrp="1"/>
          </p:cNvSpPr>
          <p:nvPr>
            <p:ph idx="1"/>
          </p:nvPr>
        </p:nvSpPr>
        <p:spPr>
          <a:xfrm>
            <a:off x="228600" y="914400"/>
            <a:ext cx="8286750" cy="5715000"/>
          </a:xfrm>
        </p:spPr>
        <p:txBody>
          <a:bodyPr>
            <a:normAutofit/>
          </a:bodyPr>
          <a:lstStyle/>
          <a:p>
            <a:pPr marL="0" indent="0">
              <a:buNone/>
            </a:pPr>
            <a:br>
              <a:rPr lang="en-US" dirty="0"/>
            </a:br>
            <a:endParaRPr lang="en-US" dirty="0"/>
          </a:p>
          <a:p>
            <a:endParaRPr lang="en-US" dirty="0"/>
          </a:p>
          <a:p>
            <a:pPr marL="0" indent="0">
              <a:buNone/>
            </a:pPr>
            <a:endParaRPr lang="en-US" dirty="0"/>
          </a:p>
          <a:p>
            <a:pPr marL="0" indent="0">
              <a:buNone/>
            </a:pPr>
            <a:endParaRPr lang="en-US" dirty="0"/>
          </a:p>
          <a:p>
            <a:pPr marL="0" indent="0">
              <a:buNone/>
            </a:pPr>
            <a:r>
              <a:rPr lang="en-US" dirty="0"/>
              <a:t> </a:t>
            </a:r>
            <a:r>
              <a:rPr lang="en-US" sz="2200" dirty="0">
                <a:latin typeface="Times New Roman" pitchFamily="18" charset="0"/>
                <a:cs typeface="Times New Roman" pitchFamily="18" charset="0"/>
              </a:rPr>
              <a:t>Fig. 5. Operating hours during the week for space heating system</a:t>
            </a:r>
          </a:p>
          <a:p>
            <a:pPr>
              <a:lnSpc>
                <a:spcPct val="100000"/>
              </a:lnSpc>
            </a:pPr>
            <a:r>
              <a:rPr lang="en-US" sz="2200" dirty="0">
                <a:latin typeface="Times New Roman" pitchFamily="18" charset="0"/>
                <a:cs typeface="Times New Roman" pitchFamily="18" charset="0"/>
              </a:rPr>
              <a:t> The space heating is required during the working hours of week at the  administration building. </a:t>
            </a:r>
          </a:p>
          <a:p>
            <a:pPr>
              <a:lnSpc>
                <a:spcPct val="100000"/>
              </a:lnSpc>
            </a:pPr>
            <a:r>
              <a:rPr lang="en-US" sz="2200" dirty="0">
                <a:latin typeface="Times New Roman" pitchFamily="18" charset="0"/>
                <a:cs typeface="Times New Roman" pitchFamily="18" charset="0"/>
              </a:rPr>
              <a:t>The working time is from8:00 am morning to 4:00 pm from Sunday to Thursday. </a:t>
            </a:r>
          </a:p>
          <a:p>
            <a:pPr>
              <a:lnSpc>
                <a:spcPct val="100000"/>
              </a:lnSpc>
            </a:pPr>
            <a:r>
              <a:rPr lang="en-US" sz="2200" dirty="0">
                <a:latin typeface="Times New Roman" pitchFamily="18" charset="0"/>
                <a:cs typeface="Times New Roman" pitchFamily="18" charset="0"/>
              </a:rPr>
              <a:t>The system is off during weekend (Friday and Saturday) as shown in Fig. 5. The operation scenario of the MSF desalination is running 12 hours per day during the year. </a:t>
            </a:r>
          </a:p>
          <a:p>
            <a:pPr marL="0" indent="0">
              <a:lnSpc>
                <a:spcPct val="100000"/>
              </a:lnSpc>
              <a:buNone/>
            </a:pPr>
            <a:endParaRPr lang="en-US" dirty="0"/>
          </a:p>
        </p:txBody>
      </p:sp>
      <p:sp>
        <p:nvSpPr>
          <p:cNvPr id="5" name="Slide Number Placeholder 4">
            <a:extLst>
              <a:ext uri="{FF2B5EF4-FFF2-40B4-BE49-F238E27FC236}">
                <a16:creationId xmlns:a16="http://schemas.microsoft.com/office/drawing/2014/main" id="{FD4B6662-C9B5-C5FF-224C-8B8375BD5841}"/>
              </a:ext>
            </a:extLst>
          </p:cNvPr>
          <p:cNvSpPr>
            <a:spLocks noGrp="1"/>
          </p:cNvSpPr>
          <p:nvPr>
            <p:ph type="sldNum" sz="quarter" idx="12"/>
          </p:nvPr>
        </p:nvSpPr>
        <p:spPr/>
        <p:txBody>
          <a:bodyPr/>
          <a:lstStyle/>
          <a:p>
            <a:fld id="{C7C0EEC8-D480-4789-9CB1-BA42484492C5}" type="slidenum">
              <a:rPr lang="en-US" smtClean="0"/>
              <a:pPr/>
              <a:t>9</a:t>
            </a:fld>
            <a:endParaRPr lang="en-US"/>
          </a:p>
        </p:txBody>
      </p:sp>
      <p:pic>
        <p:nvPicPr>
          <p:cNvPr id="8" name="image6.png"/>
          <p:cNvPicPr/>
          <p:nvPr/>
        </p:nvPicPr>
        <p:blipFill>
          <a:blip r:embed="rId2" cstate="print"/>
          <a:stretch>
            <a:fillRect/>
          </a:stretch>
        </p:blipFill>
        <p:spPr>
          <a:xfrm>
            <a:off x="914400" y="1219200"/>
            <a:ext cx="3137535" cy="1600199"/>
          </a:xfrm>
          <a:prstGeom prst="rect">
            <a:avLst/>
          </a:prstGeom>
        </p:spPr>
      </p:pic>
    </p:spTree>
    <p:extLst>
      <p:ext uri="{BB962C8B-B14F-4D97-AF65-F5344CB8AC3E}">
        <p14:creationId xmlns:p14="http://schemas.microsoft.com/office/powerpoint/2010/main" val="949866933"/>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9939</TotalTime>
  <Words>843</Words>
  <Application>Microsoft Office PowerPoint</Application>
  <PresentationFormat>On-screen Show (4:3)</PresentationFormat>
  <Paragraphs>125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Calibri</vt:lpstr>
      <vt:lpstr>Calibri Light</vt:lpstr>
      <vt:lpstr>Times New Roman</vt:lpstr>
      <vt:lpstr>Office Theme</vt:lpstr>
      <vt:lpstr>PowerPoint Presentation</vt:lpstr>
      <vt:lpstr>CONTENTS</vt:lpstr>
      <vt:lpstr>INTRODUCTION</vt:lpstr>
      <vt:lpstr>METHODOLOGY</vt:lpstr>
      <vt:lpstr>PowerPoint Presentation</vt:lpstr>
      <vt:lpstr>PowerPoint Presentation</vt:lpstr>
      <vt:lpstr>PowerPoint Presentation</vt:lpstr>
      <vt:lpstr>SYSTEM MODELING  </vt:lpstr>
      <vt:lpstr>2.OPERATING DATA</vt:lpstr>
      <vt:lpstr>RESULT</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Prakruthi K N</cp:lastModifiedBy>
  <cp:revision>156</cp:revision>
  <dcterms:created xsi:type="dcterms:W3CDTF">2021-05-15T08:56:15Z</dcterms:created>
  <dcterms:modified xsi:type="dcterms:W3CDTF">2023-03-21T08:10:56Z</dcterms:modified>
</cp:coreProperties>
</file>