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1"/>
    <p:sldMasterId id="2147484254" r:id="rId2"/>
  </p:sldMasterIdLst>
  <p:notesMasterIdLst>
    <p:notesMasterId r:id="rId26"/>
  </p:notesMasterIdLst>
  <p:sldIdLst>
    <p:sldId id="297" r:id="rId3"/>
    <p:sldId id="258" r:id="rId4"/>
    <p:sldId id="309" r:id="rId5"/>
    <p:sldId id="310" r:id="rId6"/>
    <p:sldId id="312" r:id="rId7"/>
    <p:sldId id="314" r:id="rId8"/>
    <p:sldId id="315" r:id="rId9"/>
    <p:sldId id="313" r:id="rId10"/>
    <p:sldId id="298" r:id="rId11"/>
    <p:sldId id="259" r:id="rId12"/>
    <p:sldId id="307" r:id="rId13"/>
    <p:sldId id="263" r:id="rId14"/>
    <p:sldId id="300" r:id="rId15"/>
    <p:sldId id="311" r:id="rId16"/>
    <p:sldId id="301" r:id="rId17"/>
    <p:sldId id="308" r:id="rId18"/>
    <p:sldId id="278" r:id="rId19"/>
    <p:sldId id="306" r:id="rId20"/>
    <p:sldId id="302" r:id="rId21"/>
    <p:sldId id="303" r:id="rId22"/>
    <p:sldId id="304" r:id="rId23"/>
    <p:sldId id="305" r:id="rId24"/>
    <p:sldId id="289" r:id="rId25"/>
  </p:sldIdLst>
  <p:sldSz cx="9144000" cy="6858000" type="screen4x3"/>
  <p:notesSz cx="6858000" cy="9710738"/>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3300"/>
    <a:srgbClr val="7D0A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5582" autoAdjust="0"/>
  </p:normalViewPr>
  <p:slideViewPr>
    <p:cSldViewPr>
      <p:cViewPr>
        <p:scale>
          <a:sx n="69" d="100"/>
          <a:sy n="69" d="100"/>
        </p:scale>
        <p:origin x="1232" y="-488"/>
      </p:cViewPr>
      <p:guideLst>
        <p:guide orient="horz" pos="2160"/>
        <p:guide pos="2880"/>
      </p:guideLst>
    </p:cSldViewPr>
  </p:slideViewPr>
  <p:outlineViewPr>
    <p:cViewPr>
      <p:scale>
        <a:sx n="33" d="100"/>
        <a:sy n="33" d="100"/>
      </p:scale>
      <p:origin x="0" y="-1918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577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3884613" y="0"/>
            <a:ext cx="2971800" cy="48577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51D3EE7E-5BD8-4ED8-8C37-C96CB70AA273}" type="datetimeFigureOut">
              <a:rPr lang="en-US"/>
              <a:pPr>
                <a:defRPr/>
              </a:pPr>
              <a:t>12/28/2022</a:t>
            </a:fld>
            <a:endParaRPr lang="en-US"/>
          </a:p>
        </p:txBody>
      </p:sp>
      <p:sp>
        <p:nvSpPr>
          <p:cNvPr id="4" name="Slide Image Placeholder 3"/>
          <p:cNvSpPr>
            <a:spLocks noGrp="1" noRot="1" noChangeAspect="1"/>
          </p:cNvSpPr>
          <p:nvPr>
            <p:ph type="sldImg" idx="2"/>
          </p:nvPr>
        </p:nvSpPr>
        <p:spPr>
          <a:xfrm>
            <a:off x="1001713" y="728663"/>
            <a:ext cx="4854575" cy="36417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613275"/>
            <a:ext cx="5486400" cy="4368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223375"/>
            <a:ext cx="2971800" cy="48577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endParaRPr lang="en-US"/>
          </a:p>
        </p:txBody>
      </p:sp>
      <p:sp>
        <p:nvSpPr>
          <p:cNvPr id="7" name="Slide Number Placeholder 6"/>
          <p:cNvSpPr>
            <a:spLocks noGrp="1"/>
          </p:cNvSpPr>
          <p:nvPr>
            <p:ph type="sldNum" sz="quarter" idx="5"/>
          </p:nvPr>
        </p:nvSpPr>
        <p:spPr>
          <a:xfrm>
            <a:off x="3884613" y="9223375"/>
            <a:ext cx="2971800" cy="48577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A20EBCB-C865-4C5A-957A-B28F3EC9649E}" type="slidenum">
              <a:rPr lang="en-US"/>
              <a:pPr>
                <a:defRPr/>
              </a:pPr>
              <a:t>‹#›</a:t>
            </a:fld>
            <a:endParaRPr lang="en-US"/>
          </a:p>
        </p:txBody>
      </p:sp>
    </p:spTree>
    <p:extLst>
      <p:ext uri="{BB962C8B-B14F-4D97-AF65-F5344CB8AC3E}">
        <p14:creationId xmlns:p14="http://schemas.microsoft.com/office/powerpoint/2010/main" val="381379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6F5D-9B25-4B1D-B998-DCA0AECAEB65}"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17</a:t>
            </a:fld>
            <a:endParaRPr lang="en-US"/>
          </a:p>
        </p:txBody>
      </p:sp>
    </p:spTree>
    <p:extLst>
      <p:ext uri="{BB962C8B-B14F-4D97-AF65-F5344CB8AC3E}">
        <p14:creationId xmlns:p14="http://schemas.microsoft.com/office/powerpoint/2010/main" val="77158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A20EBCB-C865-4C5A-957A-B28F3EC9649E}" type="slidenum">
              <a:rPr lang="en-US" smtClean="0"/>
              <a:pPr>
                <a:defRPr/>
              </a:pPr>
              <a:t>18</a:t>
            </a:fld>
            <a:endParaRPr lang="en-US"/>
          </a:p>
        </p:txBody>
      </p:sp>
    </p:spTree>
    <p:extLst>
      <p:ext uri="{BB962C8B-B14F-4D97-AF65-F5344CB8AC3E}">
        <p14:creationId xmlns:p14="http://schemas.microsoft.com/office/powerpoint/2010/main" val="51317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A20EBCB-C865-4C5A-957A-B28F3EC9649E}" type="slidenum">
              <a:rPr lang="en-US" smtClean="0"/>
              <a:pPr>
                <a:defRPr/>
              </a:pPr>
              <a:t>21</a:t>
            </a:fld>
            <a:endParaRPr lang="en-US"/>
          </a:p>
        </p:txBody>
      </p:sp>
    </p:spTree>
    <p:extLst>
      <p:ext uri="{BB962C8B-B14F-4D97-AF65-F5344CB8AC3E}">
        <p14:creationId xmlns:p14="http://schemas.microsoft.com/office/powerpoint/2010/main" val="169557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20EBCB-C865-4C5A-957A-B28F3EC9649E}" type="slidenum">
              <a:rPr lang="en-US" smtClean="0"/>
              <a:pPr>
                <a:defRPr/>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C04DD5FF-0353-48D4-94E9-713A009423DA}" type="datetime1">
              <a:rPr lang="en-US" smtClean="0"/>
              <a:pPr>
                <a:defRPr/>
              </a:pPr>
              <a:t>12/28/2022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3079470-D6B3-4D64-8407-36FBD31DA3F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DC40B3B-9A90-4332-A173-864FCA091C14}" type="datetime1">
              <a:rPr lang="en-US" smtClean="0"/>
              <a:pPr>
                <a:defRPr/>
              </a:pPr>
              <a:t>12/28/2022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0D77444E-558D-48E6-896B-B782EA2F8E4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E8515080-7BF3-4F61-9202-980679EFD73E}" type="datetime1">
              <a:rPr lang="en-US" smtClean="0"/>
              <a:pPr>
                <a:defRPr/>
              </a:pPr>
              <a:t>12/28/2022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E87B1EF2-F620-4DA7-B91A-E81F082C56B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803543-D357-4CEC-93C1-20308129B586}" type="datetime1">
              <a:rPr lang="en-US" smtClean="0"/>
              <a:pPr>
                <a:defRPr/>
              </a:pPr>
              <a:t>12/28/2022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5650CF-0DCE-4700-A424-15549610F38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A5972EA-046C-48B9-B584-0DB1C41D003F}" type="datetime1">
              <a:rPr lang="en-US" smtClean="0"/>
              <a:pPr>
                <a:defRPr/>
              </a:pPr>
              <a:t>12/28/2022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CE09BC-00B3-4E91-999B-34E4998AC3C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EDBD73D-2D49-4213-9657-C1EFCBAB3136}" type="datetime1">
              <a:rPr lang="en-US" smtClean="0"/>
              <a:pPr>
                <a:defRPr/>
              </a:pPr>
              <a:t>12/28/2022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EE240C-9F86-4D2B-8D6F-D716F27A55E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66BE472-F9A2-41DA-ABEB-DA9615DFFF70}" type="datetime1">
              <a:rPr lang="en-US" smtClean="0"/>
              <a:pPr>
                <a:defRPr/>
              </a:pPr>
              <a:t>12/28/2022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72306F6-7018-4CEE-824F-F35F98267B1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9F9DC52-FA99-4993-9B5F-65785D023CDA}" type="datetime1">
              <a:rPr lang="en-US" smtClean="0"/>
              <a:pPr>
                <a:defRPr/>
              </a:pPr>
              <a:t>12/28/2022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02E908C-D8A7-4936-ADFA-9285E3A525F2}"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185FA3-4E7A-4D6B-B5AC-590576CEB68D}" type="datetime1">
              <a:rPr lang="en-US" smtClean="0"/>
              <a:pPr>
                <a:defRPr/>
              </a:pPr>
              <a:t>12/28/2022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E13CFF6-892D-4C6C-BF16-7CF68F58F69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961F4B5-748E-46B4-9D12-6D19ABBDF8CC}" type="datetime1">
              <a:rPr lang="en-US" smtClean="0"/>
              <a:pPr>
                <a:defRPr/>
              </a:pPr>
              <a:t>12/28/2022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123ECFE-849C-4A1E-B532-C6F177078CF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1B08370-B8B9-4B52-B9F8-78B4A60EA571}" type="datetime1">
              <a:rPr lang="en-US" smtClean="0"/>
              <a:pPr>
                <a:defRPr/>
              </a:pPr>
              <a:t>12/28/2022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B39C576-7980-45E9-B168-1B486E076DA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5741A33-6B30-491F-99DC-FDD968B6311C}" type="datetime1">
              <a:rPr lang="en-US" smtClean="0"/>
              <a:pPr>
                <a:defRPr/>
              </a:pPr>
              <a:t>12/28/2022</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1D17621-EBFF-4405-8E55-3AC044FDE72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676C5C-7612-4551-8EEF-230DA4E26052}" type="datetime1">
              <a:rPr lang="en-US" smtClean="0"/>
              <a:pPr>
                <a:defRPr/>
              </a:pPr>
              <a:t>12/28/2022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040FAC2-4DA8-4D37-98EC-050EF7A4AC2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28D60E3-4EB6-4190-8C1A-5856DD458ABE}" type="datetime1">
              <a:rPr lang="en-US" smtClean="0"/>
              <a:pPr>
                <a:defRPr/>
              </a:pPr>
              <a:t>12/28/2022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6B369C1-7D57-4BD5-81C8-F5F2822DA74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4A8A610-832A-4D50-B9B9-9C91487F8678}" type="datetime1">
              <a:rPr lang="en-US" smtClean="0"/>
              <a:pPr>
                <a:defRPr/>
              </a:pPr>
              <a:t>12/28/2022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08F385-7480-4744-B1A7-C8855C1E95D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2FCF3262-113A-48E3-8514-88B4FD8E05BD}" type="datetime1">
              <a:rPr lang="en-US" smtClean="0"/>
              <a:pPr>
                <a:defRPr/>
              </a:pPr>
              <a:t>12/28/2022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69B8FA69-62DF-4CA7-A015-2FFCEF23FD28}" type="slidenum">
              <a:rPr lang="en-US"/>
              <a:pPr>
                <a:defRPr/>
              </a:pPr>
              <a:t>‹#›</a:t>
            </a:fld>
            <a:endParaRPr 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9C6BC447-9162-46D1-9297-A101FB0039D7}" type="datetime1">
              <a:rPr lang="en-US" smtClean="0"/>
              <a:pPr>
                <a:defRPr/>
              </a:pPr>
              <a:t>12/28/2022</a:t>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9A8C5BDF-0021-4B6F-B2C6-5DC4801CF6E3}"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E2A93C95-4788-47B5-8809-5408B23807AD}" type="datetime1">
              <a:rPr lang="en-US" smtClean="0"/>
              <a:pPr>
                <a:defRPr/>
              </a:pPr>
              <a:t>12/28/2022</a:t>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D96C0282-BFC0-4611-86CB-5956903E1BC7}"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E7DBB001-C3C7-48C1-BF4B-0F1F2FFF0D31}" type="datetime1">
              <a:rPr lang="en-US" smtClean="0"/>
              <a:pPr>
                <a:defRPr/>
              </a:pPr>
              <a:t>12/28/2022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A4A19E3D-126B-4606-AADF-89F8F41446A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C777737-2F97-4883-95AC-B2F3B40E3323}" type="datetime1">
              <a:rPr lang="en-US" smtClean="0"/>
              <a:pPr>
                <a:defRPr/>
              </a:pPr>
              <a:t>12/28/2022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33EC2BC2-6904-4431-B5EB-C8E6B8A07F0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F4B0D89-CCE4-4724-B766-756C857C4E94}" type="datetime1">
              <a:rPr lang="en-US" smtClean="0"/>
              <a:pPr>
                <a:defRPr/>
              </a:pPr>
              <a:t>12/28/2022</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77F8839A-3597-4B47-9D2D-B4C37D886CE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9289FA78-A90E-4C4A-94BC-9399E0AD6198}" type="datetime1">
              <a:rPr lang="en-US" smtClean="0"/>
              <a:pPr>
                <a:defRPr/>
              </a:pPr>
              <a:t>12/28/2022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FB7D6E0-8E95-4BC9-B55C-31374EDF07FA}"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itchFamily="34" charset="0"/>
                <a:cs typeface="+mn-cs"/>
              </a:defRPr>
            </a:lvl1pPr>
          </a:lstStyle>
          <a:p>
            <a:pPr>
              <a:defRPr/>
            </a:pPr>
            <a:fld id="{4175047F-24DA-4AB4-90C8-D55B6B7333C4}" type="datetime1">
              <a:rPr lang="en-US" smtClean="0"/>
              <a:pPr>
                <a:defRPr/>
              </a:pPr>
              <a:t>12/28/2022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itchFamily="34" charset="0"/>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pitchFamily="34" charset="0"/>
                <a:cs typeface="+mn-cs"/>
              </a:defRPr>
            </a:lvl1pPr>
          </a:lstStyle>
          <a:p>
            <a:pPr>
              <a:defRPr/>
            </a:pPr>
            <a:fld id="{0722E2C1-29AF-49D2-9F80-1B6E7179B7C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88" r:id="rId1"/>
    <p:sldLayoutId id="2147484273" r:id="rId2"/>
    <p:sldLayoutId id="2147484289" r:id="rId3"/>
    <p:sldLayoutId id="2147484290" r:id="rId4"/>
    <p:sldLayoutId id="2147484291" r:id="rId5"/>
    <p:sldLayoutId id="2147484274" r:id="rId6"/>
    <p:sldLayoutId id="2147484292" r:id="rId7"/>
    <p:sldLayoutId id="2147484275" r:id="rId8"/>
    <p:sldLayoutId id="2147484293" r:id="rId9"/>
    <p:sldLayoutId id="2147484276" r:id="rId10"/>
    <p:sldLayoutId id="2147484294" r:id="rId11"/>
  </p:sldLayoutIdLst>
  <p:hf hdr="0" ftr="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9BBB59"/>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8064A2"/>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smtClean="0">
                <a:solidFill>
                  <a:schemeClr val="tx1">
                    <a:tint val="75000"/>
                  </a:schemeClr>
                </a:solidFill>
                <a:cs typeface="+mn-cs"/>
              </a:defRPr>
            </a:lvl1pPr>
          </a:lstStyle>
          <a:p>
            <a:pPr>
              <a:defRPr/>
            </a:pPr>
            <a:fld id="{8649F581-9F3F-43C9-8026-25C2CA182C39}" type="datetime1">
              <a:rPr lang="en-US" smtClean="0"/>
              <a:pPr>
                <a:defRPr/>
              </a:pPr>
              <a:t>12/28/2022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smtClean="0">
                <a:solidFill>
                  <a:schemeClr val="tx1">
                    <a:tint val="75000"/>
                  </a:schemeClr>
                </a:solidFill>
                <a:cs typeface="+mn-cs"/>
              </a:defRPr>
            </a:lvl1pPr>
          </a:lstStyle>
          <a:p>
            <a:pPr>
              <a:defRPr/>
            </a:pPr>
            <a:fld id="{9D231470-7659-4DAE-A90D-5F51884049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hf hdr="0" ftr="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a:off x="457200" y="1600200"/>
            <a:ext cx="8382000" cy="5105400"/>
          </a:xfrm>
        </p:spPr>
        <p:txBody>
          <a:bodyPr>
            <a:normAutofit fontScale="85000" lnSpcReduction="20000"/>
          </a:bodyPr>
          <a:lstStyle/>
          <a:p>
            <a:pPr eaLnBrk="1" hangingPunct="1"/>
            <a:endParaRPr lang="en-US" dirty="0">
              <a:solidFill>
                <a:schemeClr val="tx1"/>
              </a:solidFill>
              <a:latin typeface="Times New Roman" pitchFamily="18" charset="0"/>
              <a:cs typeface="Times New Roman" pitchFamily="18" charset="0"/>
            </a:endParaRPr>
          </a:p>
          <a:p>
            <a:pPr eaLnBrk="1" hangingPunct="1"/>
            <a:endParaRPr lang="en-US" sz="1400" dirty="0">
              <a:solidFill>
                <a:schemeClr val="tx1"/>
              </a:solidFill>
              <a:latin typeface="Times New Roman" pitchFamily="18" charset="0"/>
              <a:cs typeface="Times New Roman" pitchFamily="18" charset="0"/>
            </a:endParaRPr>
          </a:p>
          <a:p>
            <a:pPr eaLnBrk="1" hangingPunct="1"/>
            <a:endParaRPr lang="en-US" sz="3000" b="1" dirty="0">
              <a:solidFill>
                <a:schemeClr val="tx1"/>
              </a:solidFill>
              <a:latin typeface="Times New Roman" panose="02020603050405020304" pitchFamily="18" charset="0"/>
              <a:ea typeface="SimSun-ExtB" pitchFamily="49" charset="-122"/>
              <a:cs typeface="Times New Roman" panose="02020603050405020304" pitchFamily="18" charset="0"/>
            </a:endParaRPr>
          </a:p>
          <a:p>
            <a:pPr eaLnBrk="1" hangingPunct="1"/>
            <a:endParaRPr lang="en-US" sz="3000" b="1" dirty="0">
              <a:solidFill>
                <a:schemeClr val="tx1"/>
              </a:solidFill>
              <a:latin typeface="Times New Roman" panose="02020603050405020304" pitchFamily="18" charset="0"/>
              <a:ea typeface="SimSun-ExtB" pitchFamily="49" charset="-122"/>
              <a:cs typeface="Times New Roman" panose="02020603050405020304" pitchFamily="18" charset="0"/>
            </a:endParaRPr>
          </a:p>
          <a:p>
            <a:pPr eaLnBrk="1" hangingPunct="1"/>
            <a:endParaRPr lang="en-US" sz="3000" b="1" dirty="0">
              <a:solidFill>
                <a:schemeClr val="tx1"/>
              </a:solidFill>
              <a:latin typeface="Times New Roman" panose="02020603050405020304" pitchFamily="18" charset="0"/>
              <a:ea typeface="SimSun-ExtB" pitchFamily="49" charset="-122"/>
              <a:cs typeface="Times New Roman" panose="02020603050405020304" pitchFamily="18" charset="0"/>
            </a:endParaRPr>
          </a:p>
          <a:p>
            <a:pPr eaLnBrk="1" hangingPunct="1"/>
            <a:r>
              <a:rPr lang="en-US" sz="3000" b="1" dirty="0">
                <a:solidFill>
                  <a:schemeClr val="tx1"/>
                </a:solidFill>
                <a:latin typeface="Times New Roman" panose="02020603050405020304" pitchFamily="18" charset="0"/>
                <a:ea typeface="SimSun-ExtB" pitchFamily="49" charset="-122"/>
                <a:cs typeface="Times New Roman" panose="02020603050405020304" pitchFamily="18" charset="0"/>
              </a:rPr>
              <a:t>PESTICIDE SPRINKLER WITH IOT BASED SECURITY </a:t>
            </a:r>
            <a:endParaRPr lang="en-US" sz="3000" dirty="0">
              <a:solidFill>
                <a:schemeClr val="tx1"/>
              </a:solidFill>
              <a:latin typeface="Times New Roman" panose="02020603050405020304" pitchFamily="18" charset="0"/>
              <a:cs typeface="Times New Roman" pitchFamily="18" charset="0"/>
            </a:endParaRPr>
          </a:p>
          <a:p>
            <a:pPr eaLnBrk="1" hangingPunct="1"/>
            <a:endParaRPr lang="en-US" sz="900" dirty="0">
              <a:solidFill>
                <a:schemeClr val="tx1"/>
              </a:solidFill>
              <a:latin typeface="Times New Roman" panose="02020603050405020304" pitchFamily="18" charset="0"/>
              <a:cs typeface="Times New Roman" pitchFamily="18" charset="0"/>
            </a:endParaRPr>
          </a:p>
          <a:p>
            <a:pPr eaLnBrk="1" hangingPunct="1"/>
            <a:r>
              <a:rPr lang="en-US" sz="1600" dirty="0">
                <a:solidFill>
                  <a:schemeClr val="tx1"/>
                </a:solidFill>
                <a:latin typeface="Times New Roman" pitchFamily="18" charset="0"/>
                <a:cs typeface="Times New Roman" pitchFamily="18" charset="0"/>
              </a:rPr>
              <a:t>by</a:t>
            </a:r>
          </a:p>
          <a:p>
            <a:pPr eaLnBrk="1" hangingPunct="1"/>
            <a:r>
              <a:rPr lang="nl-NL" sz="1800" dirty="0">
                <a:solidFill>
                  <a:schemeClr val="tx1"/>
                </a:solidFill>
                <a:latin typeface="Times New Roman" pitchFamily="18" charset="0"/>
                <a:cs typeface="Times New Roman" pitchFamily="18" charset="0"/>
              </a:rPr>
              <a:t>Bhoomika C P 				4GW19EE005</a:t>
            </a:r>
          </a:p>
          <a:p>
            <a:pPr eaLnBrk="1" hangingPunct="1"/>
            <a:r>
              <a:rPr lang="nl-NL" sz="1800" dirty="0">
                <a:solidFill>
                  <a:schemeClr val="tx1"/>
                </a:solidFill>
                <a:latin typeface="Times New Roman" pitchFamily="18" charset="0"/>
                <a:cs typeface="Times New Roman" pitchFamily="18" charset="0"/>
              </a:rPr>
              <a:t>Prakruthi K N				4GW19EE026</a:t>
            </a:r>
          </a:p>
          <a:p>
            <a:pPr eaLnBrk="1" hangingPunct="1"/>
            <a:r>
              <a:rPr lang="nl-NL" sz="1800" dirty="0">
                <a:solidFill>
                  <a:schemeClr val="tx1"/>
                </a:solidFill>
                <a:latin typeface="Times New Roman" pitchFamily="18" charset="0"/>
                <a:cs typeface="Times New Roman" pitchFamily="18" charset="0"/>
              </a:rPr>
              <a:t>Rakshitha G				4GW19EE030</a:t>
            </a:r>
          </a:p>
          <a:p>
            <a:pPr eaLnBrk="1" hangingPunct="1"/>
            <a:r>
              <a:rPr lang="nl-NL" sz="1800" dirty="0">
                <a:solidFill>
                  <a:schemeClr val="tx1"/>
                </a:solidFill>
                <a:latin typeface="Times New Roman" pitchFamily="18" charset="0"/>
                <a:cs typeface="Times New Roman" pitchFamily="18" charset="0"/>
              </a:rPr>
              <a:t>Vidyashree K 				4GW19EE041</a:t>
            </a:r>
          </a:p>
          <a:p>
            <a:pPr eaLnBrk="1" hangingPunct="1"/>
            <a:endParaRPr lang="en-US" sz="900" dirty="0">
              <a:solidFill>
                <a:schemeClr val="tx1"/>
              </a:solidFill>
              <a:latin typeface="Times New Roman" pitchFamily="18" charset="0"/>
              <a:cs typeface="Times New Roman" pitchFamily="18" charset="0"/>
            </a:endParaRPr>
          </a:p>
          <a:p>
            <a:pPr eaLnBrk="1" hangingPunct="1"/>
            <a:r>
              <a:rPr lang="en-US" sz="1400" dirty="0">
                <a:solidFill>
                  <a:schemeClr val="tx1"/>
                </a:solidFill>
                <a:latin typeface="Times New Roman" pitchFamily="18" charset="0"/>
                <a:cs typeface="Times New Roman" pitchFamily="18" charset="0"/>
              </a:rPr>
              <a:t>Under the Guidance of</a:t>
            </a:r>
          </a:p>
          <a:p>
            <a:pPr eaLnBrk="1" hangingPunct="1"/>
            <a:r>
              <a:rPr lang="en-US" sz="1800" dirty="0">
                <a:solidFill>
                  <a:schemeClr val="tx1"/>
                </a:solidFill>
                <a:latin typeface="Times New Roman" pitchFamily="18" charset="0"/>
                <a:cs typeface="Times New Roman" pitchFamily="18" charset="0"/>
              </a:rPr>
              <a:t>Smt. SHILPASHRI V N</a:t>
            </a:r>
          </a:p>
          <a:p>
            <a:pPr eaLnBrk="1" hangingPunct="1"/>
            <a:r>
              <a:rPr lang="en-US" sz="1600" dirty="0">
                <a:solidFill>
                  <a:schemeClr val="tx1"/>
                </a:solidFill>
                <a:latin typeface="Times New Roman" pitchFamily="18" charset="0"/>
                <a:cs typeface="Times New Roman" pitchFamily="18" charset="0"/>
              </a:rPr>
              <a:t>Assistant Professor</a:t>
            </a:r>
          </a:p>
          <a:p>
            <a:pPr eaLnBrk="1" hangingPunct="1"/>
            <a:r>
              <a:rPr lang="en-US" sz="1600" dirty="0">
                <a:solidFill>
                  <a:schemeClr val="tx1"/>
                </a:solidFill>
                <a:latin typeface="Times New Roman" pitchFamily="18" charset="0"/>
                <a:cs typeface="Times New Roman" pitchFamily="18" charset="0"/>
              </a:rPr>
              <a:t>Dept. of EEE, GSSSIETW, </a:t>
            </a:r>
            <a:r>
              <a:rPr lang="en-US" sz="1600" dirty="0" err="1">
                <a:solidFill>
                  <a:schemeClr val="tx1"/>
                </a:solidFill>
                <a:latin typeface="Times New Roman" pitchFamily="18" charset="0"/>
                <a:cs typeface="Times New Roman" pitchFamily="18" charset="0"/>
              </a:rPr>
              <a:t>Mysuru</a:t>
            </a:r>
            <a:endParaRPr lang="en-US" sz="1600" dirty="0">
              <a:solidFill>
                <a:schemeClr val="tx1"/>
              </a:solidFill>
              <a:latin typeface="Times New Roman" pitchFamily="18" charset="0"/>
              <a:cs typeface="Times New Roman" pitchFamily="18" charset="0"/>
            </a:endParaRPr>
          </a:p>
          <a:p>
            <a:pPr eaLnBrk="1" hangingPunct="1"/>
            <a:endParaRPr lang="en-US" sz="2000" dirty="0">
              <a:solidFill>
                <a:schemeClr val="tx1"/>
              </a:solidFill>
              <a:latin typeface="Times New Roman" pitchFamily="18" charset="0"/>
              <a:cs typeface="Times New Roman" pitchFamily="18" charset="0"/>
            </a:endParaRPr>
          </a:p>
        </p:txBody>
      </p:sp>
      <p:pic>
        <p:nvPicPr>
          <p:cNvPr id="2051" name="Picture 3" descr="E:\Shiva\VTU-logo.png"/>
          <p:cNvPicPr>
            <a:picLocks noChangeAspect="1" noChangeArrowheads="1"/>
          </p:cNvPicPr>
          <p:nvPr/>
        </p:nvPicPr>
        <p:blipFill>
          <a:blip r:embed="rId3"/>
          <a:srcRect/>
          <a:stretch>
            <a:fillRect/>
          </a:stretch>
        </p:blipFill>
        <p:spPr bwMode="auto">
          <a:xfrm>
            <a:off x="7924800" y="142875"/>
            <a:ext cx="1063625" cy="1262063"/>
          </a:xfrm>
          <a:prstGeom prst="rect">
            <a:avLst/>
          </a:prstGeom>
          <a:noFill/>
          <a:ln w="9525">
            <a:noFill/>
            <a:miter lim="800000"/>
            <a:headEnd/>
            <a:tailEnd/>
          </a:ln>
        </p:spPr>
      </p:pic>
      <p:pic>
        <p:nvPicPr>
          <p:cNvPr id="2053" name="Picture 5"/>
          <p:cNvPicPr>
            <a:picLocks noChangeAspect="1" noChangeArrowheads="1"/>
          </p:cNvPicPr>
          <p:nvPr/>
        </p:nvPicPr>
        <p:blipFill>
          <a:blip r:embed="rId4"/>
          <a:srcRect l="24840" t="24718" r="24359" b="51387"/>
          <a:stretch>
            <a:fillRect/>
          </a:stretch>
        </p:blipFill>
        <p:spPr bwMode="auto">
          <a:xfrm>
            <a:off x="228600" y="152400"/>
            <a:ext cx="7694676" cy="1600200"/>
          </a:xfrm>
          <a:prstGeom prst="rect">
            <a:avLst/>
          </a:prstGeom>
          <a:noFill/>
          <a:ln w="9525">
            <a:noFill/>
            <a:miter lim="800000"/>
            <a:headEnd/>
            <a:tailEnd/>
          </a:ln>
        </p:spPr>
      </p:pic>
      <p:sp>
        <p:nvSpPr>
          <p:cNvPr id="6" name="TextBox 5"/>
          <p:cNvSpPr txBox="1"/>
          <p:nvPr/>
        </p:nvSpPr>
        <p:spPr>
          <a:xfrm>
            <a:off x="73025" y="1732424"/>
            <a:ext cx="8915400" cy="5386090"/>
          </a:xfrm>
          <a:prstGeom prst="rect">
            <a:avLst/>
          </a:prstGeom>
          <a:noFill/>
          <a:ln>
            <a:solidFill>
              <a:schemeClr val="tx1"/>
            </a:solidFill>
          </a:ln>
        </p:spPr>
        <p:txBody>
          <a:bodyPr wrap="square" rtlCol="0">
            <a:spAutoFit/>
          </a:bodyPr>
          <a:lstStyle/>
          <a:p>
            <a:pPr algn="ctr"/>
            <a:endParaRPr lang="en-US" sz="1000" dirty="0">
              <a:solidFill>
                <a:schemeClr val="accent2"/>
              </a:solidFill>
            </a:endParaRPr>
          </a:p>
          <a:p>
            <a:pPr algn="ctr"/>
            <a:r>
              <a:rPr lang="en-US" sz="2600" dirty="0">
                <a:solidFill>
                  <a:srgbClr val="7030A0"/>
                </a:solidFill>
              </a:rPr>
              <a:t>Department of Electrical &amp; Electronics Engineering </a:t>
            </a:r>
          </a:p>
          <a:p>
            <a:pPr algn="ctr"/>
            <a:r>
              <a:rPr lang="en-US" sz="2700" b="1" dirty="0">
                <a:latin typeface="Times New Roman" panose="02020603050405020304" pitchFamily="18" charset="0"/>
                <a:cs typeface="Times New Roman" panose="02020603050405020304" pitchFamily="18" charset="0"/>
              </a:rPr>
              <a:t>Project Phase -I (18EEP78)</a:t>
            </a:r>
          </a:p>
          <a:p>
            <a:pPr algn="ctr"/>
            <a:r>
              <a:rPr lang="en-US" sz="2400" b="1" dirty="0">
                <a:latin typeface="Times New Roman" panose="02020603050405020304" pitchFamily="18" charset="0"/>
                <a:cs typeface="Times New Roman" panose="02020603050405020304" pitchFamily="18" charset="0"/>
              </a:rPr>
              <a:t>Progress - II</a:t>
            </a:r>
          </a:p>
          <a:p>
            <a:pPr algn="ctr"/>
            <a:r>
              <a:rPr lang="en-US" sz="2000" b="1" dirty="0">
                <a:latin typeface="Times New Roman" panose="02020603050405020304" pitchFamily="18" charset="0"/>
                <a:cs typeface="Times New Roman" panose="02020603050405020304" pitchFamily="18" charset="0"/>
              </a:rPr>
              <a:t>PRESENTATION ON</a:t>
            </a:r>
          </a:p>
          <a:p>
            <a:pPr algn="ctr"/>
            <a:endParaRPr lang="en-US" sz="2600" dirty="0">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a:p>
            <a:pPr algn="ctr"/>
            <a:endParaRPr lang="en-US" sz="2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Literature Review </a:t>
            </a:r>
          </a:p>
        </p:txBody>
      </p:sp>
      <p:sp>
        <p:nvSpPr>
          <p:cNvPr id="7171" name="Rectangle 3"/>
          <p:cNvSpPr>
            <a:spLocks noGrp="1" noChangeArrowheads="1"/>
          </p:cNvSpPr>
          <p:nvPr>
            <p:ph sz="quarter" idx="1"/>
          </p:nvPr>
        </p:nvSpPr>
        <p:spPr>
          <a:xfrm>
            <a:off x="0" y="1524000"/>
            <a:ext cx="8763000" cy="5181600"/>
          </a:xfrm>
        </p:spPr>
        <p:txBody>
          <a:bodyPr>
            <a:normAutofit/>
          </a:bodyPr>
          <a:lstStyle/>
          <a:p>
            <a:pPr algn="just" eaLnBrk="1" hangingPunct="1">
              <a:lnSpc>
                <a:spcPct val="110000"/>
              </a:lnSpc>
              <a:buClrTx/>
              <a:buSzPct val="67000"/>
              <a:buFont typeface="Wingdings" pitchFamily="2" charset="2"/>
              <a:buChar char="q"/>
              <a:defRPr/>
            </a:pPr>
            <a:r>
              <a:rPr lang="en-GB" sz="2000" b="1" dirty="0">
                <a:latin typeface="Times New Roman" panose="02020603050405020304" pitchFamily="18" charset="0"/>
                <a:cs typeface="Times New Roman" panose="02020603050405020304" pitchFamily="18" charset="0"/>
              </a:rPr>
              <a:t>Peng Jian-Sheng - </a:t>
            </a:r>
            <a:r>
              <a:rPr lang="en-GB" sz="2000" dirty="0">
                <a:latin typeface="Times New Roman" panose="02020603050405020304" pitchFamily="18" charset="0"/>
                <a:cs typeface="Times New Roman" panose="02020603050405020304" pitchFamily="18" charset="0"/>
              </a:rPr>
              <a:t>“Robot System for Spraying Pesticides”. This paper gives an outline of the present status of pesticides in horticultural creation is a bug spray, sanitization, bug or weed killing. Various statures crops by showering activity tests show that a specific defensive, </a:t>
            </a:r>
            <a:r>
              <a:rPr lang="en-GB" sz="2000" dirty="0" err="1">
                <a:latin typeface="Times New Roman" panose="02020603050405020304" pitchFamily="18" charset="0"/>
                <a:cs typeface="Times New Roman" panose="02020603050405020304" pitchFamily="18" charset="0"/>
              </a:rPr>
              <a:t>commonsense</a:t>
            </a:r>
            <a:r>
              <a:rPr lang="en-GB" sz="2000" dirty="0">
                <a:latin typeface="Times New Roman" panose="02020603050405020304" pitchFamily="18" charset="0"/>
                <a:cs typeface="Times New Roman" panose="02020603050405020304" pitchFamily="18" charset="0"/>
              </a:rPr>
              <a:t>, versatile robot, better splash impact at the right workplace, such Its minimal expense, simplicity of taking care of and simple support and different qualities of people with a wide market in farming creation.</a:t>
            </a:r>
          </a:p>
          <a:p>
            <a:pPr marL="0" indent="0" algn="just" eaLnBrk="1" hangingPunct="1">
              <a:lnSpc>
                <a:spcPct val="110000"/>
              </a:lnSpc>
              <a:buClrTx/>
              <a:buSzPct val="67000"/>
              <a:buNone/>
              <a:defRPr/>
            </a:pPr>
            <a:endParaRPr lang="en-GB" sz="2000" dirty="0">
              <a:latin typeface="Times New Roman" panose="02020603050405020304" pitchFamily="18" charset="0"/>
              <a:cs typeface="Times New Roman" panose="02020603050405020304" pitchFamily="18" charset="0"/>
            </a:endParaRPr>
          </a:p>
          <a:p>
            <a:pPr algn="just" eaLnBrk="1" hangingPunct="1">
              <a:lnSpc>
                <a:spcPct val="110000"/>
              </a:lnSpc>
              <a:buClrTx/>
              <a:buSzPct val="67000"/>
              <a:buFont typeface="Wingdings" pitchFamily="2" charset="2"/>
              <a:buChar char="q"/>
              <a:defRPr/>
            </a:pPr>
            <a:r>
              <a:rPr lang="en-GB" sz="2000" b="1" dirty="0">
                <a:latin typeface="Times New Roman" panose="02020603050405020304" pitchFamily="18" charset="0"/>
                <a:cs typeface="Times New Roman" panose="02020603050405020304" pitchFamily="18" charset="0"/>
              </a:rPr>
              <a:t>Mitul </a:t>
            </a:r>
            <a:r>
              <a:rPr lang="en-GB" sz="2000" b="1" dirty="0" err="1">
                <a:latin typeface="Times New Roman" panose="02020603050405020304" pitchFamily="18" charset="0"/>
                <a:cs typeface="Times New Roman" panose="02020603050405020304" pitchFamily="18" charset="0"/>
              </a:rPr>
              <a:t>Raval</a:t>
            </a:r>
            <a:r>
              <a:rPr lang="en-GB" sz="2000" b="1" dirty="0">
                <a:latin typeface="Times New Roman" panose="02020603050405020304" pitchFamily="18" charset="0"/>
                <a:cs typeface="Times New Roman" panose="02020603050405020304" pitchFamily="18" charset="0"/>
              </a:rPr>
              <a:t>, Aniket </a:t>
            </a:r>
            <a:r>
              <a:rPr lang="en-GB" sz="2000" b="1" dirty="0" err="1">
                <a:latin typeface="Times New Roman" panose="02020603050405020304" pitchFamily="18" charset="0"/>
                <a:cs typeface="Times New Roman" panose="02020603050405020304" pitchFamily="18" charset="0"/>
              </a:rPr>
              <a:t>Dhandhukia</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Supath</a:t>
            </a:r>
            <a:r>
              <a:rPr lang="en-GB" sz="2000" b="1" dirty="0">
                <a:latin typeface="Times New Roman" panose="02020603050405020304" pitchFamily="18" charset="0"/>
                <a:cs typeface="Times New Roman" panose="02020603050405020304" pitchFamily="18" charset="0"/>
              </a:rPr>
              <a:t> </a:t>
            </a:r>
            <a:r>
              <a:rPr lang="en-GB" sz="2000" b="1" dirty="0" err="1">
                <a:latin typeface="Times New Roman" panose="02020603050405020304" pitchFamily="18" charset="0"/>
                <a:cs typeface="Times New Roman" panose="02020603050405020304" pitchFamily="18" charset="0"/>
              </a:rPr>
              <a:t>Mohile</a:t>
            </a:r>
            <a:r>
              <a:rPr lang="en-GB" sz="2000" b="1" dirty="0">
                <a:latin typeface="Times New Roman" panose="02020603050405020304" pitchFamily="18" charset="0"/>
                <a:cs typeface="Times New Roman" panose="02020603050405020304" pitchFamily="18" charset="0"/>
              </a:rPr>
              <a:t> - </a:t>
            </a:r>
            <a:r>
              <a:rPr lang="en-GB" sz="2000" dirty="0">
                <a:latin typeface="Times New Roman" panose="02020603050405020304" pitchFamily="18" charset="0"/>
                <a:cs typeface="Times New Roman" panose="02020603050405020304" pitchFamily="18" charset="0"/>
              </a:rPr>
              <a:t>“Development Automation of Robot with Spraying Mechanism for Agricultural Application”. Pesticide showering instrument with the assistance of current advanced mechanics innovation is the fundamental reason for this task which would help the rancher in his everyday splashing movement. This paper means to audit the current turn of events and the future extent of this Technology</a:t>
            </a:r>
            <a:r>
              <a:rPr lang="en-GB" sz="1200" dirty="0"/>
              <a:t>.</a:t>
            </a:r>
          </a:p>
          <a:p>
            <a:pPr algn="just" eaLnBrk="1" hangingPunct="1">
              <a:lnSpc>
                <a:spcPct val="90000"/>
              </a:lnSpc>
              <a:buClrTx/>
              <a:buSzPct val="67000"/>
              <a:buFont typeface="Wingdings" pitchFamily="2" charset="2"/>
              <a:buChar char="q"/>
              <a:defRPr/>
            </a:pPr>
            <a:endParaRPr lang="en-US" sz="2000" dirty="0">
              <a:latin typeface="Times New Roman" panose="02020603050405020304" pitchFamily="18" charset="0"/>
              <a:cs typeface="Times New Roman" panose="02020603050405020304" pitchFamily="18" charset="0"/>
            </a:endParaRPr>
          </a:p>
        </p:txBody>
      </p:sp>
      <p:sp>
        <p:nvSpPr>
          <p:cNvPr id="12293" name="Date Placeholder 5"/>
          <p:cNvSpPr>
            <a:spLocks noGrp="1"/>
          </p:cNvSpPr>
          <p:nvPr>
            <p:ph type="dt" sz="half" idx="10"/>
          </p:nvPr>
        </p:nvSpPr>
        <p:spPr bwMode="auto">
          <a:noFill/>
          <a:ln>
            <a:miter lim="800000"/>
            <a:headEnd/>
            <a:tailEnd/>
          </a:ln>
        </p:spPr>
        <p:txBody>
          <a:bodyPr wrap="square" lIns="91440" tIns="45720" rIns="91440" bIns="45720" numCol="1" compatLnSpc="1">
            <a:prstTxWarp prst="textNoShape">
              <a:avLst/>
            </a:prstTxWarp>
          </a:bodyPr>
          <a:lstStyle/>
          <a:p>
            <a:pPr algn="r"/>
            <a:fld id="{3310D902-B7D3-4193-8D21-AA09E3BE0388}" type="datetime1">
              <a:rPr lang="en-US" smtClean="0">
                <a:latin typeface="Arial" charset="0"/>
              </a:rPr>
              <a:pPr algn="r"/>
              <a:t>12/28/2022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10</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8B9-DE80-19E8-F906-C813AFF2C413}"/>
              </a:ext>
            </a:extLst>
          </p:cNvPr>
          <p:cNvSpPr>
            <a:spLocks noGrp="1"/>
          </p:cNvSpPr>
          <p:nvPr>
            <p:ph type="title"/>
          </p:nvPr>
        </p:nvSpPr>
        <p:spPr/>
        <p:txBody>
          <a:bodyPr/>
          <a:lstStyle/>
          <a:p>
            <a:endParaRPr lang="en-IN" sz="3600" dirty="0">
              <a:solidFill>
                <a:srgbClr val="7030A0"/>
              </a:solidFill>
            </a:endParaRPr>
          </a:p>
        </p:txBody>
      </p:sp>
      <p:sp>
        <p:nvSpPr>
          <p:cNvPr id="3" name="Content Placeholder 2">
            <a:extLst>
              <a:ext uri="{FF2B5EF4-FFF2-40B4-BE49-F238E27FC236}">
                <a16:creationId xmlns:a16="http://schemas.microsoft.com/office/drawing/2014/main" id="{4A3FA31D-F913-B411-6396-AF00FBDACACC}"/>
              </a:ext>
            </a:extLst>
          </p:cNvPr>
          <p:cNvSpPr>
            <a:spLocks noGrp="1"/>
          </p:cNvSpPr>
          <p:nvPr>
            <p:ph sz="quarter" idx="1"/>
          </p:nvPr>
        </p:nvSpPr>
        <p:spPr/>
        <p:txBody>
          <a:bodyPr/>
          <a:lstStyle/>
          <a:p>
            <a:pPr algn="just" eaLnBrk="1" hangingPunct="1">
              <a:lnSpc>
                <a:spcPct val="134000"/>
              </a:lnSpc>
              <a:buClrTx/>
              <a:buSzPct val="67000"/>
              <a:buFont typeface="Wingdings" pitchFamily="2" charset="2"/>
              <a:buChar char="q"/>
              <a:defRPr/>
            </a:pPr>
            <a:r>
              <a:rPr lang="en-IN" sz="2000" b="1" dirty="0" err="1">
                <a:latin typeface="Times New Roman" panose="02020603050405020304" pitchFamily="18" charset="0"/>
                <a:cs typeface="Times New Roman" panose="02020603050405020304" pitchFamily="18" charset="0"/>
              </a:rPr>
              <a:t>Lokare</a:t>
            </a:r>
            <a:r>
              <a:rPr lang="en-IN" sz="2000" b="1" dirty="0">
                <a:latin typeface="Times New Roman" panose="02020603050405020304" pitchFamily="18" charset="0"/>
                <a:cs typeface="Times New Roman" panose="02020603050405020304" pitchFamily="18" charset="0"/>
              </a:rPr>
              <a:t> Mahesh Sanjay, Shinde </a:t>
            </a:r>
            <a:r>
              <a:rPr lang="en-IN" sz="2000" b="1" dirty="0" err="1">
                <a:latin typeface="Times New Roman" panose="02020603050405020304" pitchFamily="18" charset="0"/>
                <a:cs typeface="Times New Roman" panose="02020603050405020304" pitchFamily="18" charset="0"/>
              </a:rPr>
              <a:t>suryakant</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popat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“Wireless robot system for spraying pesticides”. This paper presents the advancement cycle of splashing pesticides, executed utilizing a PIC16F877 a microcontroller.</a:t>
            </a:r>
          </a:p>
          <a:p>
            <a:pPr algn="just" eaLnBrk="1" hangingPunct="1">
              <a:lnSpc>
                <a:spcPct val="134000"/>
              </a:lnSpc>
              <a:buClrTx/>
              <a:buSzPct val="67000"/>
              <a:buFont typeface="Wingdings" pitchFamily="2" charset="2"/>
              <a:buChar char="q"/>
              <a:defRPr/>
            </a:pPr>
            <a:r>
              <a:rPr lang="en-GB" sz="2000" b="1" dirty="0">
                <a:latin typeface="Times New Roman" panose="02020603050405020304" pitchFamily="18" charset="0"/>
                <a:cs typeface="Times New Roman" panose="02020603050405020304" pitchFamily="18" charset="0"/>
              </a:rPr>
              <a:t>Amruta </a:t>
            </a:r>
            <a:r>
              <a:rPr lang="en-GB" sz="2000" b="1" dirty="0" err="1">
                <a:latin typeface="Times New Roman" panose="02020603050405020304" pitchFamily="18" charset="0"/>
                <a:cs typeface="Times New Roman" panose="02020603050405020304" pitchFamily="18" charset="0"/>
              </a:rPr>
              <a:t>Sulakhe</a:t>
            </a:r>
            <a:r>
              <a:rPr lang="en-GB" sz="2000" b="1" dirty="0">
                <a:latin typeface="Times New Roman" panose="02020603050405020304" pitchFamily="18" charset="0"/>
                <a:cs typeface="Times New Roman" panose="02020603050405020304" pitchFamily="18" charset="0"/>
              </a:rPr>
              <a:t>, M.N. </a:t>
            </a:r>
            <a:r>
              <a:rPr lang="en-GB" sz="2000" b="1" dirty="0" err="1">
                <a:latin typeface="Times New Roman" panose="02020603050405020304" pitchFamily="18" charset="0"/>
                <a:cs typeface="Times New Roman" panose="02020603050405020304" pitchFamily="18" charset="0"/>
              </a:rPr>
              <a:t>Karanjkar</a:t>
            </a:r>
            <a:r>
              <a:rPr lang="en-GB" sz="2000" dirty="0">
                <a:latin typeface="Times New Roman" panose="02020603050405020304" pitchFamily="18" charset="0"/>
                <a:cs typeface="Times New Roman" panose="02020603050405020304" pitchFamily="18" charset="0"/>
              </a:rPr>
              <a:t> - “Design and Operation of Agriculture Based Pesticide Spraying Robot”. The investigation showed that the robot can fundamentally finish crafted by programmed control and meet splashing prerequisites in the nursery. The control framework has great strength and dependability</a:t>
            </a:r>
            <a:r>
              <a:rPr lang="en-GB" sz="12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eaLnBrk="1" hangingPunct="1">
              <a:lnSpc>
                <a:spcPct val="134000"/>
              </a:lnSpc>
              <a:buClrTx/>
              <a:buSzPct val="67000"/>
              <a:buFont typeface="Wingdings" pitchFamily="2" charset="2"/>
              <a:buChar char="q"/>
              <a:defRPr/>
            </a:pP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86A9992-DF5D-31C0-2DC9-13DE03FCBB2C}"/>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04E056E4-762A-8A33-19B4-9B681F358EE0}"/>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11</a:t>
            </a:fld>
            <a:endParaRPr lang="en-US"/>
          </a:p>
        </p:txBody>
      </p:sp>
    </p:spTree>
    <p:extLst>
      <p:ext uri="{BB962C8B-B14F-4D97-AF65-F5344CB8AC3E}">
        <p14:creationId xmlns:p14="http://schemas.microsoft.com/office/powerpoint/2010/main" val="2098525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68580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Scope of Project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12</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12/28/2022</a:t>
            </a:fld>
            <a:endParaRPr lang="en-US">
              <a:latin typeface="Arial" charset="0"/>
            </a:endParaRPr>
          </a:p>
        </p:txBody>
      </p:sp>
      <p:sp>
        <p:nvSpPr>
          <p:cNvPr id="7" name="Content Placeholder 6"/>
          <p:cNvSpPr>
            <a:spLocks noGrp="1"/>
          </p:cNvSpPr>
          <p:nvPr>
            <p:ph sz="quarter" idx="1"/>
          </p:nvPr>
        </p:nvSpPr>
        <p:spPr/>
        <p:txBody>
          <a:bodyPr/>
          <a:lstStyle/>
          <a:p>
            <a:pPr marL="0" indent="0" algn="just">
              <a:buClrTx/>
              <a:buSzPct val="67000"/>
              <a:buNone/>
            </a:pPr>
            <a:endParaRPr lang="en-GB" sz="1600" dirty="0"/>
          </a:p>
          <a:p>
            <a:pPr>
              <a:buClrTx/>
              <a:buSzPct val="670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It is used for controlling pests. Pesticides are mixed with water and then sprayed to areas infested.</a:t>
            </a:r>
          </a:p>
          <a:p>
            <a:pPr>
              <a:buClrTx/>
              <a:buSzPct val="670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It is also used for spraying livestock to kill ticks and other dangerous pests that lower production. </a:t>
            </a:r>
          </a:p>
          <a:p>
            <a:pPr>
              <a:buClrTx/>
              <a:buSzPct val="670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It is used for applying liquid substances such as fertilizers and pesticides to plants during the crop growth cycle.</a:t>
            </a:r>
          </a:p>
          <a:p>
            <a:pPr>
              <a:buClrTx/>
              <a:buSzPct val="670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main scope of spraying robot is to deliver an effective, uniform dose of product to a target area in a safe and timely manner.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304800"/>
            <a:ext cx="5867400" cy="1371600"/>
          </a:xfrm>
        </p:spPr>
        <p:txBody>
          <a:bodyPr/>
          <a:lstStyle/>
          <a:p>
            <a:pPr eaLnBrk="1" hangingPunct="1"/>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br>
              <a:rPr lang="en-US" sz="3600" b="1" dirty="0">
                <a:solidFill>
                  <a:schemeClr val="tx1"/>
                </a:solidFill>
                <a:latin typeface="Times New Roman" pitchFamily="18" charset="0"/>
                <a:cs typeface="Times New Roman" pitchFamily="18" charset="0"/>
              </a:rPr>
            </a:br>
            <a:r>
              <a:rPr lang="en-US" sz="3600" b="1" dirty="0">
                <a:solidFill>
                  <a:schemeClr val="tx1"/>
                </a:solidFill>
                <a:latin typeface="Times New Roman" pitchFamily="18" charset="0"/>
                <a:cs typeface="Times New Roman" pitchFamily="18" charset="0"/>
              </a:rPr>
              <a:t> </a:t>
            </a:r>
            <a:br>
              <a:rPr lang="en-US" sz="3600" b="1" dirty="0">
                <a:solidFill>
                  <a:schemeClr val="tx1"/>
                </a:solidFill>
                <a:latin typeface="Times New Roman" pitchFamily="18" charset="0"/>
                <a:cs typeface="Times New Roman" pitchFamily="18" charset="0"/>
              </a:rPr>
            </a:br>
            <a:r>
              <a:rPr lang="en-US" sz="3600" b="1" dirty="0">
                <a:solidFill>
                  <a:srgbClr val="7030A0"/>
                </a:solidFill>
              </a:rPr>
              <a:t>Objectives  </a:t>
            </a:r>
            <a:br>
              <a:rPr lang="en-US" sz="3600" b="1" dirty="0">
                <a:solidFill>
                  <a:srgbClr val="FF0000"/>
                </a:solidFill>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600" dirty="0">
                <a:latin typeface="Times New Roman" pitchFamily="18" charset="0"/>
                <a:cs typeface="Times New Roman" pitchFamily="18" charset="0"/>
              </a:rPr>
            </a:br>
            <a:br>
              <a:rPr lang="en-US" sz="3200" dirty="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13</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12/28/2022</a:t>
            </a:fld>
            <a:endParaRPr lang="en-US">
              <a:latin typeface="Arial" charset="0"/>
            </a:endParaRPr>
          </a:p>
        </p:txBody>
      </p:sp>
      <p:sp>
        <p:nvSpPr>
          <p:cNvPr id="7" name="Content Placeholder 6"/>
          <p:cNvSpPr>
            <a:spLocks noGrp="1"/>
          </p:cNvSpPr>
          <p:nvPr>
            <p:ph sz="quarter" idx="1"/>
          </p:nvPr>
        </p:nvSpPr>
        <p:spPr/>
        <p:txBody>
          <a:bodyPr/>
          <a:lstStyle/>
          <a:p>
            <a:pPr>
              <a:buClrTx/>
              <a:buSzPct val="64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spray pesticides with more efficiency, low cost and also with less human power.</a:t>
            </a:r>
          </a:p>
          <a:p>
            <a:pPr>
              <a:buClrTx/>
              <a:buSzPct val="64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speed up the pesticides spraying operation.</a:t>
            </a:r>
          </a:p>
          <a:p>
            <a:pPr>
              <a:buClrTx/>
              <a:buSzPct val="6400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To apply the correct rate of the recommended product uniformly to the target without contaminating non-target areas.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ED80-2A7A-F671-E2C7-3D34069DB45A}"/>
              </a:ext>
            </a:extLst>
          </p:cNvPr>
          <p:cNvSpPr>
            <a:spLocks noGrp="1"/>
          </p:cNvSpPr>
          <p:nvPr>
            <p:ph type="title"/>
          </p:nvPr>
        </p:nvSpPr>
        <p:spPr/>
        <p:txBody>
          <a:bodyPr/>
          <a:lstStyle/>
          <a:p>
            <a:r>
              <a:rPr lang="en-IN" sz="3600" b="1" dirty="0">
                <a:solidFill>
                  <a:srgbClr val="7030A0"/>
                </a:solidFill>
              </a:rPr>
              <a:t>Methodology</a:t>
            </a:r>
          </a:p>
        </p:txBody>
      </p:sp>
      <p:sp>
        <p:nvSpPr>
          <p:cNvPr id="3" name="Content Placeholder 2">
            <a:extLst>
              <a:ext uri="{FF2B5EF4-FFF2-40B4-BE49-F238E27FC236}">
                <a16:creationId xmlns:a16="http://schemas.microsoft.com/office/drawing/2014/main" id="{E53B1133-9751-DCEE-5B99-43C397767800}"/>
              </a:ext>
            </a:extLst>
          </p:cNvPr>
          <p:cNvSpPr>
            <a:spLocks noGrp="1"/>
          </p:cNvSpPr>
          <p:nvPr>
            <p:ph sz="quarter" idx="1"/>
          </p:nvPr>
        </p:nvSpPr>
        <p:spPr/>
        <p:txBody>
          <a:bodyPr/>
          <a:lstStyle/>
          <a:p>
            <a:pPr>
              <a:buClr>
                <a:srgbClr val="000000"/>
              </a:buClr>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The first step to design the Agri-robots is to conduct the field survey to know the requirements, which helps to decide </a:t>
            </a:r>
            <a:r>
              <a:rPr lang="en-GB" sz="2400" dirty="0" err="1">
                <a:latin typeface="Times New Roman" panose="02020603050405020304" pitchFamily="18" charset="0"/>
                <a:cs typeface="Times New Roman" panose="02020603050405020304" pitchFamily="18" charset="0"/>
              </a:rPr>
              <a:t>upto</a:t>
            </a:r>
            <a:r>
              <a:rPr lang="en-GB" sz="2400" dirty="0">
                <a:latin typeface="Times New Roman" panose="02020603050405020304" pitchFamily="18" charset="0"/>
                <a:cs typeface="Times New Roman" panose="02020603050405020304" pitchFamily="18" charset="0"/>
              </a:rPr>
              <a:t> what level we have to design and automate the robot.</a:t>
            </a:r>
          </a:p>
          <a:p>
            <a:pPr>
              <a:buClr>
                <a:srgbClr val="000000"/>
              </a:buClr>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The two important parts in Agri-robots specially the pest controlling robot are the chassis i.e., mechanical frame design and electronics that is sensors, processor, different controlling module, etc. From field survey we can design the chassis according to the pattern of Agri-land.</a:t>
            </a:r>
          </a:p>
          <a:p>
            <a:pPr>
              <a:buClr>
                <a:srgbClr val="000000"/>
              </a:buClr>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IT also helps to decide what components and materials we should consider, how we can automate the motion of robot, of what power electric motors we should use, etc. </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688FFB5C-52CB-C273-E3E6-08B796D0C7AD}"/>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C83A1029-135D-2AB6-A60E-9B8C46853D45}"/>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14</a:t>
            </a:fld>
            <a:endParaRPr lang="en-US"/>
          </a:p>
        </p:txBody>
      </p:sp>
    </p:spTree>
    <p:extLst>
      <p:ext uri="{BB962C8B-B14F-4D97-AF65-F5344CB8AC3E}">
        <p14:creationId xmlns:p14="http://schemas.microsoft.com/office/powerpoint/2010/main" val="254643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304800"/>
            <a:ext cx="9144000" cy="1371600"/>
          </a:xfrm>
        </p:spPr>
        <p:txBody>
          <a:bodyPr/>
          <a:lstStyle/>
          <a:p>
            <a:pPr eaLnBrk="1" hangingPunct="1"/>
            <a:r>
              <a:rPr lang="en-US" sz="3600" b="1">
                <a:solidFill>
                  <a:schemeClr val="tx1"/>
                </a:solidFill>
                <a:latin typeface="Times New Roman" pitchFamily="18" charset="0"/>
                <a:cs typeface="Times New Roman" pitchFamily="18" charset="0"/>
              </a:rPr>
              <a:t>   </a:t>
            </a:r>
            <a:br>
              <a:rPr lang="en-US" sz="3600" b="1">
                <a:solidFill>
                  <a:schemeClr val="tx1"/>
                </a:solidFill>
                <a:latin typeface="Times New Roman" pitchFamily="18" charset="0"/>
                <a:cs typeface="Times New Roman" pitchFamily="18" charset="0"/>
              </a:rPr>
            </a:br>
            <a:br>
              <a:rPr lang="en-US" sz="3600" b="1">
                <a:solidFill>
                  <a:schemeClr val="tx1"/>
                </a:solidFill>
                <a:latin typeface="Times New Roman" pitchFamily="18" charset="0"/>
                <a:cs typeface="Times New Roman" pitchFamily="18" charset="0"/>
              </a:rPr>
            </a:br>
            <a:br>
              <a:rPr lang="en-US" sz="3600" b="1">
                <a:solidFill>
                  <a:schemeClr val="tx1"/>
                </a:solidFill>
                <a:latin typeface="Times New Roman" pitchFamily="18" charset="0"/>
                <a:cs typeface="Times New Roman" pitchFamily="18" charset="0"/>
              </a:rPr>
            </a:br>
            <a:r>
              <a:rPr lang="en-US" sz="3600" b="1">
                <a:solidFill>
                  <a:schemeClr val="tx1"/>
                </a:solidFill>
                <a:latin typeface="Times New Roman" pitchFamily="18" charset="0"/>
                <a:cs typeface="Times New Roman" pitchFamily="18" charset="0"/>
              </a:rPr>
              <a:t> </a:t>
            </a:r>
            <a:r>
              <a:rPr lang="en-US" sz="3600" b="1">
                <a:solidFill>
                  <a:srgbClr val="7030A0"/>
                </a:solidFill>
                <a:cs typeface="Times New Roman" pitchFamily="18" charset="0"/>
              </a:rPr>
              <a:t>Block Diagram</a:t>
            </a:r>
            <a:br>
              <a:rPr lang="en-US" sz="3600" b="1">
                <a:solidFill>
                  <a:schemeClr val="tx1"/>
                </a:solidFill>
                <a:latin typeface="Times New Roman" pitchFamily="18" charset="0"/>
                <a:cs typeface="Times New Roman" pitchFamily="18" charset="0"/>
              </a:rPr>
            </a:br>
            <a:br>
              <a:rPr lang="en-US" sz="3600">
                <a:latin typeface="Times New Roman" pitchFamily="18" charset="0"/>
                <a:cs typeface="Times New Roman" pitchFamily="18" charset="0"/>
              </a:rPr>
            </a:br>
            <a:br>
              <a:rPr lang="en-US" sz="3600">
                <a:latin typeface="Times New Roman" pitchFamily="18" charset="0"/>
                <a:cs typeface="Times New Roman" pitchFamily="18" charset="0"/>
              </a:rPr>
            </a:br>
            <a:br>
              <a:rPr lang="en-US" sz="3600">
                <a:latin typeface="Times New Roman" pitchFamily="18" charset="0"/>
                <a:cs typeface="Times New Roman" pitchFamily="18" charset="0"/>
              </a:rPr>
            </a:br>
            <a:br>
              <a:rPr lang="en-US" sz="3200"/>
            </a:br>
            <a:endParaRPr lang="en-US" sz="3200" dirty="0">
              <a:solidFill>
                <a:schemeClr val="bg2"/>
              </a:solidFill>
            </a:endParaRPr>
          </a:p>
        </p:txBody>
      </p:sp>
      <p:sp>
        <p:nvSpPr>
          <p:cNvPr id="8" name="Slide Number Placeholder 7"/>
          <p:cNvSpPr>
            <a:spLocks noGrp="1"/>
          </p:cNvSpPr>
          <p:nvPr>
            <p:ph type="sldNum" sz="quarter" idx="12"/>
          </p:nvPr>
        </p:nvSpPr>
        <p:spPr/>
        <p:txBody>
          <a:bodyPr>
            <a:normAutofit fontScale="85000" lnSpcReduction="20000"/>
          </a:bodyPr>
          <a:lstStyle/>
          <a:p>
            <a:pPr>
              <a:defRPr/>
            </a:pPr>
            <a:fld id="{7471BA58-20E0-4425-ABF3-9E3C9E28F94F}" type="slidenum">
              <a:rPr lang="en-US" smtClean="0"/>
              <a:pPr>
                <a:defRPr/>
              </a:pPr>
              <a:t>15</a:t>
            </a:fld>
            <a:endParaRPr lang="en-US"/>
          </a:p>
        </p:txBody>
      </p:sp>
      <p:sp>
        <p:nvSpPr>
          <p:cNvPr id="13317" name="Date Placeholder 8"/>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CFC9550C-2CCA-4461-A0CC-E2A97707C9CB}" type="datetime1">
              <a:rPr lang="en-US" smtClean="0">
                <a:latin typeface="Arial" charset="0"/>
              </a:rPr>
              <a:pPr algn="r"/>
              <a:t>12/28/2022</a:t>
            </a:fld>
            <a:endParaRPr lang="en-US">
              <a:latin typeface="Arial" charset="0"/>
            </a:endParaRPr>
          </a:p>
        </p:txBody>
      </p:sp>
      <p:sp>
        <p:nvSpPr>
          <p:cNvPr id="2" name="Rectangle 1"/>
          <p:cNvSpPr/>
          <p:nvPr/>
        </p:nvSpPr>
        <p:spPr>
          <a:xfrm>
            <a:off x="2286000" y="-356651"/>
            <a:ext cx="4572000" cy="646331"/>
          </a:xfrm>
          <a:prstGeom prst="rect">
            <a:avLst/>
          </a:prstGeom>
        </p:spPr>
        <p:txBody>
          <a:bodyPr>
            <a:spAutoFit/>
          </a:bodyPr>
          <a:lstStyle/>
          <a:p>
            <a:r>
              <a:rPr lang="en-US" dirty="0"/>
              <a:t> </a:t>
            </a:r>
          </a:p>
          <a:p>
            <a:r>
              <a:rPr lang="en-US" dirty="0"/>
              <a:t> </a:t>
            </a:r>
          </a:p>
        </p:txBody>
      </p:sp>
      <p:sp>
        <p:nvSpPr>
          <p:cNvPr id="3" name="Rectangle 2"/>
          <p:cNvSpPr/>
          <p:nvPr/>
        </p:nvSpPr>
        <p:spPr>
          <a:xfrm>
            <a:off x="152400" y="1752600"/>
            <a:ext cx="6298801"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874008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466E-14AF-302C-150D-2B67EC75328F}"/>
              </a:ext>
            </a:extLst>
          </p:cNvPr>
          <p:cNvSpPr>
            <a:spLocks noGrp="1"/>
          </p:cNvSpPr>
          <p:nvPr>
            <p:ph type="title"/>
          </p:nvPr>
        </p:nvSpPr>
        <p:spPr/>
        <p:txBody>
          <a:bodyPr/>
          <a:lstStyle/>
          <a:p>
            <a:endParaRPr lang="en-IN" sz="3600" dirty="0">
              <a:solidFill>
                <a:srgbClr val="7030A0"/>
              </a:solidFill>
            </a:endParaRPr>
          </a:p>
        </p:txBody>
      </p:sp>
      <p:pic>
        <p:nvPicPr>
          <p:cNvPr id="7" name="Content Placeholder 6">
            <a:extLst>
              <a:ext uri="{FF2B5EF4-FFF2-40B4-BE49-F238E27FC236}">
                <a16:creationId xmlns:a16="http://schemas.microsoft.com/office/drawing/2014/main" id="{53B7A11F-C3F6-B0A0-CC58-C3FDF05EA77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628800"/>
            <a:ext cx="8382000" cy="4792703"/>
          </a:xfrm>
        </p:spPr>
      </p:pic>
      <p:sp>
        <p:nvSpPr>
          <p:cNvPr id="4" name="Date Placeholder 3">
            <a:extLst>
              <a:ext uri="{FF2B5EF4-FFF2-40B4-BE49-F238E27FC236}">
                <a16:creationId xmlns:a16="http://schemas.microsoft.com/office/drawing/2014/main" id="{66E7AAAE-5268-9EE1-1A04-A60F885AEAF4}"/>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BFFDB503-03DF-AE06-1BB1-5F9892978E52}"/>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16</a:t>
            </a:fld>
            <a:endParaRPr lang="en-US"/>
          </a:p>
        </p:txBody>
      </p:sp>
    </p:spTree>
    <p:extLst>
      <p:ext uri="{BB962C8B-B14F-4D97-AF65-F5344CB8AC3E}">
        <p14:creationId xmlns:p14="http://schemas.microsoft.com/office/powerpoint/2010/main" val="27216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81000" y="152400"/>
            <a:ext cx="8153400" cy="990600"/>
          </a:xfrm>
        </p:spPr>
        <p:txBody>
          <a:bodyPr/>
          <a:lstStyle/>
          <a:p>
            <a:br>
              <a:rPr lang="en-US" sz="3600" b="1" dirty="0">
                <a:solidFill>
                  <a:srgbClr val="7030A0"/>
                </a:solidFill>
              </a:rPr>
            </a:br>
            <a:r>
              <a:rPr lang="en-US" sz="3600" b="1" dirty="0">
                <a:solidFill>
                  <a:srgbClr val="7030A0"/>
                </a:solidFill>
              </a:rPr>
              <a:t>Hardware &amp; Software Description</a:t>
            </a:r>
            <a:br>
              <a:rPr lang="en-US" sz="3600" b="1" dirty="0">
                <a:solidFill>
                  <a:srgbClr val="FF0000"/>
                </a:solidFill>
                <a:latin typeface="Times New Roman" pitchFamily="18" charset="0"/>
                <a:cs typeface="Times New Roman" pitchFamily="18" charset="0"/>
              </a:rPr>
            </a:br>
            <a:endParaRPr lang="en-US" sz="3600" dirty="0">
              <a:solidFill>
                <a:schemeClr val="tx1"/>
              </a:solidFill>
              <a:latin typeface="Times New Roman" pitchFamily="18" charset="0"/>
              <a:cs typeface="Times New Roman" pitchFamily="18" charset="0"/>
            </a:endParaRPr>
          </a:p>
        </p:txBody>
      </p:sp>
      <p:sp>
        <p:nvSpPr>
          <p:cNvPr id="21507" name="Content Placeholder 2"/>
          <p:cNvSpPr>
            <a:spLocks noGrp="1"/>
          </p:cNvSpPr>
          <p:nvPr>
            <p:ph sz="quarter" idx="1"/>
          </p:nvPr>
        </p:nvSpPr>
        <p:spPr>
          <a:xfrm>
            <a:off x="179512" y="1542645"/>
            <a:ext cx="8537575" cy="5105400"/>
          </a:xfrm>
        </p:spPr>
        <p:txBody>
          <a:bodyPr>
            <a:normAutofit fontScale="92500" lnSpcReduction="10000"/>
          </a:bodyPr>
          <a:lstStyle/>
          <a:p>
            <a:pPr marL="0" indent="0" algn="just">
              <a:buNone/>
            </a:pPr>
            <a:r>
              <a:rPr lang="en-IN" sz="2400" b="1" dirty="0">
                <a:latin typeface="Times New Roman" panose="02020603050405020304" pitchFamily="18" charset="0"/>
                <a:cs typeface="Times New Roman" panose="02020603050405020304" pitchFamily="18" charset="0"/>
              </a:rPr>
              <a:t>HARDWARE COMPONENTS</a:t>
            </a:r>
          </a:p>
          <a:p>
            <a:pPr algn="just">
              <a:buClr>
                <a:srgbClr val="000000"/>
              </a:buClr>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Arduino uno - </a:t>
            </a:r>
            <a:r>
              <a:rPr lang="en-GB" sz="2400" dirty="0">
                <a:latin typeface="Times New Roman" panose="02020603050405020304" pitchFamily="18" charset="0"/>
                <a:cs typeface="Times New Roman" panose="02020603050405020304" pitchFamily="18" charset="0"/>
              </a:rPr>
              <a:t>Arduino Uno is a microcontroller board based on the ATmega328P. It has 14 digital input/output pins, 6 </a:t>
            </a:r>
            <a:r>
              <a:rPr lang="en-GB" sz="2400" dirty="0" err="1">
                <a:latin typeface="Times New Roman" panose="02020603050405020304" pitchFamily="18" charset="0"/>
                <a:cs typeface="Times New Roman" panose="02020603050405020304" pitchFamily="18" charset="0"/>
              </a:rPr>
              <a:t>analog</a:t>
            </a:r>
            <a:r>
              <a:rPr lang="en-GB" sz="2400" dirty="0">
                <a:latin typeface="Times New Roman" panose="02020603050405020304" pitchFamily="18" charset="0"/>
                <a:cs typeface="Times New Roman" panose="02020603050405020304" pitchFamily="18" charset="0"/>
              </a:rPr>
              <a:t> inputs, a 16 MHz quartz crystal, a USB connection, a power jack, an ICSP header and a reset button. It contains everything needed to support the microcontroller; simply connect it to a computer with a USB cable or power it with an AC-to-DC adapter or battery to get started. </a:t>
            </a:r>
          </a:p>
          <a:p>
            <a:pPr algn="just">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Pesticide Sprinkler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Sprayers convert a pesticide formulation, which can be large rain-type drops or tiny almost-invisible particles.</a:t>
            </a:r>
            <a:endParaRPr lang="en-IN" sz="2400" dirty="0">
              <a:latin typeface="Times New Roman" panose="02020603050405020304" pitchFamily="18" charset="0"/>
              <a:cs typeface="Times New Roman" panose="02020603050405020304" pitchFamily="18" charset="0"/>
            </a:endParaRPr>
          </a:p>
          <a:p>
            <a:pPr algn="just">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Pesticide Tank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container that contains the mixture of water or another liquid chemical carrier, such as fertilizer and chemical which has to be applied on the crops. </a:t>
            </a:r>
          </a:p>
          <a:p>
            <a:pPr algn="just">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Intruder sensor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Intrusion sensors are meant to determine whether an unauthorized person has accessed, or attempted to access, a protected area.</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p>
        </p:txBody>
      </p:sp>
      <p:sp>
        <p:nvSpPr>
          <p:cNvPr id="21508"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DDDBAAC0-C24E-4696-BDE7-E0F2AC745F27}" type="datetime1">
              <a:rPr lang="en-US" smtClean="0">
                <a:latin typeface="Arial" charset="0"/>
              </a:rPr>
              <a:pPr algn="r"/>
              <a:t>12/28/2022</a:t>
            </a:fld>
            <a:endParaRPr lang="en-US" dirty="0">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86A20059-B860-431C-A068-1FFF509B6A18}"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5770-DC1A-511B-6617-30AA48C53FCF}"/>
              </a:ext>
            </a:extLst>
          </p:cNvPr>
          <p:cNvSpPr>
            <a:spLocks noGrp="1"/>
          </p:cNvSpPr>
          <p:nvPr>
            <p:ph type="title"/>
          </p:nvPr>
        </p:nvSpPr>
        <p:spPr/>
        <p:txBody>
          <a:bodyPr/>
          <a:lstStyle/>
          <a:p>
            <a:endParaRPr lang="en-IN" sz="3600" dirty="0">
              <a:solidFill>
                <a:srgbClr val="7030A0"/>
              </a:solidFill>
            </a:endParaRPr>
          </a:p>
        </p:txBody>
      </p:sp>
      <p:sp>
        <p:nvSpPr>
          <p:cNvPr id="3" name="Content Placeholder 2">
            <a:extLst>
              <a:ext uri="{FF2B5EF4-FFF2-40B4-BE49-F238E27FC236}">
                <a16:creationId xmlns:a16="http://schemas.microsoft.com/office/drawing/2014/main" id="{A33B7E4A-4BE4-BB31-6A24-9F932F7EC054}"/>
              </a:ext>
            </a:extLst>
          </p:cNvPr>
          <p:cNvSpPr>
            <a:spLocks noGrp="1"/>
          </p:cNvSpPr>
          <p:nvPr>
            <p:ph sz="quarter" idx="1"/>
          </p:nvPr>
        </p:nvSpPr>
        <p:spPr>
          <a:xfrm>
            <a:off x="612648" y="1600199"/>
            <a:ext cx="8153400" cy="5257801"/>
          </a:xfrm>
        </p:spPr>
        <p:txBody>
          <a:bodyPr/>
          <a:lstStyle/>
          <a:p>
            <a:pPr algn="just">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DC Motors(30 RPM-5volts) -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DC motor is any of a class of rotary electrical motors that converts direct current (DC) electrical energy into mechanical energy. The most common types rely on the forces produced by magnetic fields.</a:t>
            </a:r>
            <a:endParaRPr lang="en-IN" sz="2000" dirty="0"/>
          </a:p>
          <a:p>
            <a:pPr>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Bluetooth module (HC-05</a:t>
            </a:r>
            <a:r>
              <a:rPr lang="en-I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 standard for the short-range wireless interconnection of mobile phones, computers, and other electronic devices.</a:t>
            </a:r>
            <a:endParaRPr lang="en-IN" sz="2000" dirty="0">
              <a:latin typeface="Times New Roman" panose="02020603050405020304" pitchFamily="18" charset="0"/>
              <a:cs typeface="Times New Roman" panose="02020603050405020304" pitchFamily="18" charset="0"/>
            </a:endParaRPr>
          </a:p>
          <a:p>
            <a:pPr algn="just">
              <a:buClrTx/>
              <a:buSzPct val="620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Battery - </a:t>
            </a:r>
            <a:r>
              <a:rPr lang="en-GB" sz="2000" dirty="0">
                <a:latin typeface="Times New Roman" panose="02020603050405020304" pitchFamily="18" charset="0"/>
                <a:cs typeface="Times New Roman" panose="02020603050405020304" pitchFamily="18" charset="0"/>
              </a:rPr>
              <a:t>A lithium-ion or Li-ion battery is a type of rechargeable battery which uses the reversible reduction of lithium ions to store energy. It is the predominant battery type used in portable consumer electronics and electric vehicles. Compared to other rechargeable battery technologies, Li-ion batteries have high energy densities, low self-discharge, and no memory effects.</a:t>
            </a:r>
          </a:p>
          <a:p>
            <a:pPr algn="just">
              <a:buClrTx/>
              <a:buSzPct val="62000"/>
              <a:buFont typeface="Wingdings" panose="05000000000000000000" pitchFamily="2" charset="2"/>
              <a:buChar char="q"/>
            </a:pPr>
            <a:r>
              <a:rPr lang="en-GB" sz="2400" b="1" dirty="0">
                <a:latin typeface="Times New Roman" panose="02020603050405020304" pitchFamily="18" charset="0"/>
                <a:cs typeface="Times New Roman" panose="02020603050405020304" pitchFamily="18" charset="0"/>
              </a:rPr>
              <a:t>Microcontroller </a:t>
            </a:r>
            <a:r>
              <a:rPr lang="en-IN" sz="24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microcontroller (MCU for microcontroller unit) is</a:t>
            </a:r>
            <a:r>
              <a:rPr lang="en-US"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 a small computer on a single VLSI integrated circuit (IC) chip.</a:t>
            </a:r>
            <a:endParaRPr lang="en-IN" sz="2000" dirty="0">
              <a:latin typeface="Times New Roman" panose="02020603050405020304" pitchFamily="18" charset="0"/>
              <a:cs typeface="Times New Roman" panose="02020603050405020304" pitchFamily="18" charset="0"/>
            </a:endParaRPr>
          </a:p>
          <a:p>
            <a:pPr algn="just">
              <a:buClrTx/>
              <a:buSzPct val="62000"/>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algn="just">
              <a:buClrTx/>
              <a:buSzPct val="62000"/>
              <a:buFont typeface="Arial" pitchFamily="34" charset="0"/>
              <a:buChar char="•"/>
            </a:pPr>
            <a:endParaRPr lang="en-IN" dirty="0"/>
          </a:p>
          <a:p>
            <a:pPr>
              <a:buFont typeface="Wingdings" pitchFamily="2" charset="2"/>
              <a:buNone/>
            </a:pPr>
            <a:endParaRPr lang="en-US" dirty="0"/>
          </a:p>
          <a:p>
            <a:pPr>
              <a:buFont typeface="Wingdings" pitchFamily="2" charset="2"/>
              <a:buNone/>
            </a:pPr>
            <a:endParaRPr lang="en-US" dirty="0"/>
          </a:p>
          <a:p>
            <a:endParaRPr lang="en-IN" dirty="0"/>
          </a:p>
        </p:txBody>
      </p:sp>
      <p:sp>
        <p:nvSpPr>
          <p:cNvPr id="4" name="Date Placeholder 3">
            <a:extLst>
              <a:ext uri="{FF2B5EF4-FFF2-40B4-BE49-F238E27FC236}">
                <a16:creationId xmlns:a16="http://schemas.microsoft.com/office/drawing/2014/main" id="{342ECDC2-C128-F2D4-E967-D021EECFDD40}"/>
              </a:ext>
            </a:extLst>
          </p:cNvPr>
          <p:cNvSpPr>
            <a:spLocks noGrp="1"/>
          </p:cNvSpPr>
          <p:nvPr>
            <p:ph type="dt" sz="half" idx="10"/>
          </p:nvPr>
        </p:nvSpPr>
        <p:spPr>
          <a:xfrm>
            <a:off x="7668344" y="6492875"/>
            <a:ext cx="2667000" cy="365125"/>
          </a:xfrm>
        </p:spPr>
        <p:txBody>
          <a:bodyPr/>
          <a:lstStyle/>
          <a:p>
            <a:pPr>
              <a:defRPr/>
            </a:pPr>
            <a:fld id="{45741A33-6B30-491F-99DC-FDD968B6311C}" type="datetime1">
              <a:rPr lang="en-US" smtClean="0"/>
              <a:pPr>
                <a:defRPr/>
              </a:pPr>
              <a:t>12/28/2022</a:t>
            </a:fld>
            <a:endParaRPr lang="en-US" dirty="0"/>
          </a:p>
        </p:txBody>
      </p:sp>
      <p:sp>
        <p:nvSpPr>
          <p:cNvPr id="5" name="Slide Number Placeholder 4">
            <a:extLst>
              <a:ext uri="{FF2B5EF4-FFF2-40B4-BE49-F238E27FC236}">
                <a16:creationId xmlns:a16="http://schemas.microsoft.com/office/drawing/2014/main" id="{C9077214-A0DF-D204-F188-9A16A71916F4}"/>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18</a:t>
            </a:fld>
            <a:endParaRPr lang="en-US"/>
          </a:p>
        </p:txBody>
      </p:sp>
    </p:spTree>
    <p:extLst>
      <p:ext uri="{BB962C8B-B14F-4D97-AF65-F5344CB8AC3E}">
        <p14:creationId xmlns:p14="http://schemas.microsoft.com/office/powerpoint/2010/main" val="3110465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199"/>
            <a:ext cx="8153400" cy="5013325"/>
          </a:xfrm>
        </p:spPr>
        <p:txBody>
          <a:bodyPr/>
          <a:lstStyle/>
          <a:p>
            <a:pPr marL="0" indent="0">
              <a:buNone/>
            </a:pPr>
            <a:r>
              <a:rPr lang="en-US" sz="2400" b="1" dirty="0"/>
              <a:t>    </a:t>
            </a:r>
            <a:r>
              <a:rPr lang="en-US" sz="2400" b="1" dirty="0">
                <a:latin typeface="Times New Roman" panose="02020603050405020304" pitchFamily="18" charset="0"/>
                <a:cs typeface="Times New Roman" panose="02020603050405020304" pitchFamily="18" charset="0"/>
              </a:rPr>
              <a:t>SOFTWARE COMPONENTS</a:t>
            </a:r>
            <a:endParaRPr lang="en-IN" sz="10200" dirty="0">
              <a:latin typeface="Times New Roman" panose="02020603050405020304" pitchFamily="18" charset="0"/>
              <a:cs typeface="Times New Roman" panose="02020603050405020304" pitchFamily="18" charset="0"/>
            </a:endParaRPr>
          </a:p>
          <a:p>
            <a:pPr>
              <a:buFont typeface="Wingdings" pitchFamily="2" charset="2"/>
              <a:buNone/>
            </a:pPr>
            <a:endParaRPr lang="en-US" dirty="0"/>
          </a:p>
          <a:p>
            <a:pPr algn="just" eaLnBrk="1" hangingPunct="1">
              <a:spcBef>
                <a:spcPct val="0"/>
              </a:spcBef>
              <a:buClr>
                <a:srgbClr val="000000"/>
              </a:buClr>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Arduino IDE - </a:t>
            </a:r>
            <a:r>
              <a:rPr lang="en-US" altLang="en-US" sz="2400" dirty="0">
                <a:latin typeface="Times New Roman" panose="02020603050405020304" pitchFamily="18" charset="0"/>
                <a:cs typeface="Times New Roman" panose="02020603050405020304" pitchFamily="18" charset="0"/>
              </a:rPr>
              <a:t>An integrated development environment (IDE) is a software application that provides comprehensive facilities to computer programmers for software development. An IDE normally consists of a source code editor, build automation tools and a debugger.</a:t>
            </a:r>
            <a:endParaRPr lang="en-US" sz="2400" dirty="0"/>
          </a:p>
          <a:p>
            <a:pPr marL="0" indent="0">
              <a:buNone/>
            </a:pPr>
            <a:endParaRPr lang="en-US" dirty="0"/>
          </a:p>
        </p:txBody>
      </p:sp>
      <p:sp>
        <p:nvSpPr>
          <p:cNvPr id="4" name="Date Placeholder 3"/>
          <p:cNvSpPr>
            <a:spLocks noGrp="1"/>
          </p:cNvSpPr>
          <p:nvPr>
            <p:ph type="dt" sz="half" idx="10"/>
          </p:nvPr>
        </p:nvSpPr>
        <p:spPr>
          <a:xfrm>
            <a:off x="7668344" y="6492875"/>
            <a:ext cx="2667000" cy="365125"/>
          </a:xfrm>
        </p:spPr>
        <p:txBody>
          <a:bodyPr/>
          <a:lstStyle/>
          <a:p>
            <a:pPr>
              <a:defRPr/>
            </a:pPr>
            <a:fld id="{45741A33-6B30-491F-99DC-FDD968B6311C}" type="datetime1">
              <a:rPr lang="en-US" smtClean="0"/>
              <a:pPr>
                <a:defRPr/>
              </a:pPr>
              <a:t>12/28/2022</a:t>
            </a:fld>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19</a:t>
            </a:fld>
            <a:endParaRPr lang="en-US"/>
          </a:p>
        </p:txBody>
      </p:sp>
      <p:pic>
        <p:nvPicPr>
          <p:cNvPr id="2" name="Content Placeholder 4">
            <a:extLst>
              <a:ext uri="{FF2B5EF4-FFF2-40B4-BE49-F238E27FC236}">
                <a16:creationId xmlns:a16="http://schemas.microsoft.com/office/drawing/2014/main" id="{5D86BF92-8E4D-3F40-A5B4-E3B39C794624}"/>
              </a:ext>
            </a:extLst>
          </p:cNvPr>
          <p:cNvPicPr>
            <a:picLocks noGrp="1"/>
          </p:cNvPicPr>
          <p:nvPr/>
        </p:nvPicPr>
        <p:blipFill>
          <a:blip r:embed="rId2">
            <a:extLst>
              <a:ext uri="{28A0092B-C50C-407E-A947-70E740481C1C}">
                <a14:useLocalDpi xmlns:a14="http://schemas.microsoft.com/office/drawing/2010/main" val="0"/>
              </a:ext>
            </a:extLst>
          </a:blip>
          <a:srcRect/>
          <a:stretch>
            <a:fillRect/>
          </a:stretch>
        </p:blipFill>
        <p:spPr bwMode="auto">
          <a:xfrm>
            <a:off x="2631948" y="4486746"/>
            <a:ext cx="4114800" cy="1944216"/>
          </a:xfrm>
          <a:prstGeom prst="rect">
            <a:avLst/>
          </a:prstGeom>
          <a:noFill/>
          <a:ln w="19050">
            <a:solidFill>
              <a:srgbClr val="000000"/>
            </a:solidFill>
            <a:miter lim="800000"/>
            <a:headEnd/>
            <a:tailEnd/>
          </a:ln>
        </p:spPr>
      </p:pic>
    </p:spTree>
    <p:extLst>
      <p:ext uri="{BB962C8B-B14F-4D97-AF65-F5344CB8AC3E}">
        <p14:creationId xmlns:p14="http://schemas.microsoft.com/office/powerpoint/2010/main" val="16405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536" y="137912"/>
            <a:ext cx="8153400" cy="990600"/>
          </a:xfrm>
        </p:spPr>
        <p:txBody>
          <a:bodyPr/>
          <a:lstStyle/>
          <a:p>
            <a:pPr eaLnBrk="1" hangingPunct="1"/>
            <a:r>
              <a:rPr lang="en-US" sz="3600" b="1" dirty="0">
                <a:solidFill>
                  <a:srgbClr val="7030A0"/>
                </a:solidFill>
              </a:rPr>
              <a:t>Overview</a:t>
            </a:r>
            <a:r>
              <a:rPr lang="en-US" sz="3600" b="1" dirty="0">
                <a:solidFill>
                  <a:schemeClr val="tx1"/>
                </a:solidFill>
              </a:rPr>
              <a:t>  </a:t>
            </a:r>
          </a:p>
        </p:txBody>
      </p:sp>
      <p:sp>
        <p:nvSpPr>
          <p:cNvPr id="6147" name="Rectangle 3"/>
          <p:cNvSpPr>
            <a:spLocks noGrp="1" noChangeArrowheads="1"/>
          </p:cNvSpPr>
          <p:nvPr>
            <p:ph sz="quarter" idx="1"/>
          </p:nvPr>
        </p:nvSpPr>
        <p:spPr>
          <a:xfrm>
            <a:off x="228600" y="1600200"/>
            <a:ext cx="8229600" cy="4876800"/>
          </a:xfrm>
        </p:spPr>
        <p:txBody>
          <a:bodyPr>
            <a:normAutofit lnSpcReduction="10000"/>
          </a:bodyPr>
          <a:lstStyle/>
          <a:p>
            <a:r>
              <a:rPr lang="en-IN" sz="2800" b="1" dirty="0">
                <a:solidFill>
                  <a:schemeClr val="accent6"/>
                </a:solidFill>
                <a:latin typeface="Times New Roman" pitchFamily="18" charset="0"/>
                <a:cs typeface="Times New Roman" pitchFamily="18" charset="0"/>
              </a:rPr>
              <a:t>Correction suggested during phase 1</a:t>
            </a:r>
          </a:p>
          <a:p>
            <a:r>
              <a:rPr lang="en-IN" sz="2800" b="1" dirty="0">
                <a:latin typeface="Times New Roman" pitchFamily="18" charset="0"/>
                <a:cs typeface="Times New Roman" pitchFamily="18" charset="0"/>
              </a:rPr>
              <a:t>Correction incorporated</a:t>
            </a:r>
          </a:p>
          <a:p>
            <a:r>
              <a:rPr lang="en-IN" sz="2800" b="1" dirty="0">
                <a:solidFill>
                  <a:schemeClr val="accent6"/>
                </a:solidFill>
                <a:latin typeface="Times New Roman" pitchFamily="18" charset="0"/>
                <a:cs typeface="Times New Roman" pitchFamily="18" charset="0"/>
              </a:rPr>
              <a:t>Progress</a:t>
            </a:r>
          </a:p>
          <a:p>
            <a:r>
              <a:rPr lang="en-IN" sz="2800" b="1" dirty="0">
                <a:latin typeface="Times New Roman" pitchFamily="18" charset="0"/>
                <a:cs typeface="Times New Roman" pitchFamily="18" charset="0"/>
              </a:rPr>
              <a:t>Introduction     </a:t>
            </a:r>
            <a:r>
              <a:rPr lang="en-IN" sz="2800" dirty="0">
                <a:latin typeface="Times New Roman" pitchFamily="18" charset="0"/>
                <a:cs typeface="Times New Roman" pitchFamily="18" charset="0"/>
              </a:rPr>
              <a:t>                                            </a:t>
            </a:r>
          </a:p>
          <a:p>
            <a:pPr marL="320040" indent="-320040" eaLnBrk="1" fontAlgn="auto" hangingPunct="1">
              <a:spcBef>
                <a:spcPts val="0"/>
              </a:spcBef>
              <a:spcAft>
                <a:spcPts val="0"/>
              </a:spcAft>
              <a:defRPr/>
            </a:pPr>
            <a:r>
              <a:rPr lang="en-IN" sz="2800" b="1" dirty="0">
                <a:solidFill>
                  <a:schemeClr val="accent6"/>
                </a:solidFill>
                <a:latin typeface="Times New Roman" pitchFamily="18" charset="0"/>
                <a:cs typeface="Times New Roman" pitchFamily="18" charset="0"/>
              </a:rPr>
              <a:t>Literature survey</a:t>
            </a:r>
          </a:p>
          <a:p>
            <a:pPr marL="320040" indent="-320040" eaLnBrk="1" fontAlgn="auto" hangingPunct="1">
              <a:spcBef>
                <a:spcPts val="0"/>
              </a:spcBef>
              <a:spcAft>
                <a:spcPts val="0"/>
              </a:spcAft>
              <a:buFont typeface="Wingdings"/>
              <a:buChar char=""/>
              <a:defRPr/>
            </a:pPr>
            <a:r>
              <a:rPr lang="en-IN" sz="2800" b="1" dirty="0">
                <a:latin typeface="Times New Roman" pitchFamily="18" charset="0"/>
                <a:cs typeface="Times New Roman" pitchFamily="18" charset="0"/>
              </a:rPr>
              <a:t>Scope of project</a:t>
            </a:r>
          </a:p>
          <a:p>
            <a:pPr marL="320040" indent="-320040" eaLnBrk="1" fontAlgn="auto" hangingPunct="1">
              <a:spcBef>
                <a:spcPts val="0"/>
              </a:spcBef>
              <a:spcAft>
                <a:spcPts val="0"/>
              </a:spcAft>
              <a:defRPr/>
            </a:pPr>
            <a:r>
              <a:rPr lang="en-IN" sz="2800" b="1" dirty="0">
                <a:solidFill>
                  <a:schemeClr val="accent6"/>
                </a:solidFill>
                <a:latin typeface="Times New Roman" pitchFamily="18" charset="0"/>
                <a:cs typeface="Times New Roman" pitchFamily="18" charset="0"/>
              </a:rPr>
              <a:t>Objectives</a:t>
            </a:r>
          </a:p>
          <a:p>
            <a:pPr marL="320040" indent="-320040" eaLnBrk="1" fontAlgn="auto" hangingPunct="1">
              <a:spcBef>
                <a:spcPts val="0"/>
              </a:spcBef>
              <a:spcAft>
                <a:spcPts val="0"/>
              </a:spcAft>
              <a:buFont typeface="Wingdings"/>
              <a:buChar char=""/>
              <a:defRPr/>
            </a:pPr>
            <a:r>
              <a:rPr lang="en-IN" sz="2800" b="1" dirty="0">
                <a:latin typeface="Times New Roman" pitchFamily="18" charset="0"/>
                <a:cs typeface="Times New Roman" pitchFamily="18" charset="0"/>
              </a:rPr>
              <a:t>Methodology</a:t>
            </a:r>
          </a:p>
          <a:p>
            <a:pPr marL="320040" indent="-320040" eaLnBrk="1" fontAlgn="auto" hangingPunct="1">
              <a:spcBef>
                <a:spcPts val="0"/>
              </a:spcBef>
              <a:spcAft>
                <a:spcPts val="0"/>
              </a:spcAft>
              <a:defRPr/>
            </a:pPr>
            <a:r>
              <a:rPr lang="en-IN" sz="2800" b="1" dirty="0">
                <a:solidFill>
                  <a:schemeClr val="accent6"/>
                </a:solidFill>
                <a:latin typeface="Times New Roman" pitchFamily="18" charset="0"/>
                <a:cs typeface="Times New Roman" pitchFamily="18" charset="0"/>
              </a:rPr>
              <a:t>Hardware &amp; Software Description</a:t>
            </a:r>
          </a:p>
          <a:p>
            <a:pPr marL="320040" indent="-320040" eaLnBrk="1" fontAlgn="auto" hangingPunct="1">
              <a:spcBef>
                <a:spcPts val="0"/>
              </a:spcBef>
              <a:spcAft>
                <a:spcPts val="0"/>
              </a:spcAft>
              <a:buFont typeface="Wingdings"/>
              <a:buChar char=""/>
              <a:defRPr/>
            </a:pPr>
            <a:r>
              <a:rPr lang="en-IN" sz="2800" b="1" dirty="0">
                <a:latin typeface="Times New Roman" pitchFamily="18" charset="0"/>
                <a:cs typeface="Times New Roman" pitchFamily="18" charset="0"/>
              </a:rPr>
              <a:t>Expected Outcome</a:t>
            </a:r>
          </a:p>
          <a:p>
            <a:pPr marL="320040" indent="-320040" eaLnBrk="1" fontAlgn="auto" hangingPunct="1">
              <a:spcBef>
                <a:spcPts val="0"/>
              </a:spcBef>
              <a:spcAft>
                <a:spcPts val="0"/>
              </a:spcAft>
              <a:defRPr/>
            </a:pPr>
            <a:r>
              <a:rPr lang="en-IN" sz="2800" b="1" dirty="0">
                <a:solidFill>
                  <a:schemeClr val="accent6"/>
                </a:solidFill>
                <a:latin typeface="Times New Roman" pitchFamily="18" charset="0"/>
                <a:cs typeface="Times New Roman" pitchFamily="18" charset="0"/>
              </a:rPr>
              <a:t>References</a:t>
            </a:r>
            <a:endParaRPr lang="en-US" sz="2800" b="1" dirty="0">
              <a:solidFill>
                <a:schemeClr val="accent6"/>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2AA7DFF6-333B-4BC3-9ED8-A2C6366FB982}" type="slidenum">
              <a:rPr lang="en-US" smtClean="0"/>
              <a:pPr>
                <a:defRPr/>
              </a:pPr>
              <a:t>2</a:t>
            </a:fld>
            <a:endParaRPr lang="en-US"/>
          </a:p>
        </p:txBody>
      </p:sp>
      <p:sp>
        <p:nvSpPr>
          <p:cNvPr id="11269"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56912373-4F29-4219-81B5-5C411B863A47}" type="datetime1">
              <a:rPr lang="en-US" smtClean="0">
                <a:latin typeface="Arial" charset="0"/>
              </a:rPr>
              <a:pPr algn="r"/>
              <a:t>12/28/2022</a:t>
            </a:fld>
            <a:endParaRPr lang="en-US">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a:noFill/>
        </p:spPr>
        <p:txBody>
          <a:bodyPr/>
          <a:lstStyle/>
          <a:p>
            <a:r>
              <a:rPr lang="en-US" sz="3600" b="1" dirty="0">
                <a:solidFill>
                  <a:srgbClr val="7030A0"/>
                </a:solidFill>
              </a:rPr>
              <a:t>EXPECTED OUTCOME</a:t>
            </a:r>
            <a:endParaRPr lang="en-US" sz="3600" b="1" dirty="0"/>
          </a:p>
        </p:txBody>
      </p:sp>
      <p:sp>
        <p:nvSpPr>
          <p:cNvPr id="3" name="Content Placeholder 2"/>
          <p:cNvSpPr>
            <a:spLocks noGrp="1"/>
          </p:cNvSpPr>
          <p:nvPr>
            <p:ph sz="quarter" idx="1"/>
          </p:nvPr>
        </p:nvSpPr>
        <p:spPr>
          <a:xfrm>
            <a:off x="609600" y="1600200"/>
            <a:ext cx="8153400" cy="4495800"/>
          </a:xfrm>
        </p:spPr>
        <p:txBody>
          <a:bodyPr/>
          <a:lstStyle/>
          <a:p>
            <a:pPr lvl="0" algn="just">
              <a:buClrTx/>
            </a:pPr>
            <a:r>
              <a:rPr lang="en-GB" sz="2400" dirty="0">
                <a:latin typeface="Times New Roman" panose="02020603050405020304" pitchFamily="18" charset="0"/>
                <a:cs typeface="Times New Roman" panose="02020603050405020304" pitchFamily="18" charset="0"/>
              </a:rPr>
              <a:t>The spraying time of insecticides is depending on the quantity of pesticide to be sprayed.</a:t>
            </a:r>
          </a:p>
          <a:p>
            <a:pPr lvl="0" algn="just">
              <a:buClrTx/>
            </a:pPr>
            <a:r>
              <a:rPr lang="en-GB" sz="2400" dirty="0">
                <a:latin typeface="Times New Roman" panose="02020603050405020304" pitchFamily="18" charset="0"/>
                <a:cs typeface="Times New Roman" panose="02020603050405020304" pitchFamily="18" charset="0"/>
              </a:rPr>
              <a:t>Internet of Things is far and wide castoff in relating devices and gathering statistics. This agriculture monitoring system serves as a reliable and efficient system and corrective action can be taken. Wireless monitoring of field reduces the human power.</a:t>
            </a:r>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20</a:t>
            </a:fld>
            <a:endParaRPr lang="en-US"/>
          </a:p>
        </p:txBody>
      </p:sp>
    </p:spTree>
    <p:extLst>
      <p:ext uri="{BB962C8B-B14F-4D97-AF65-F5344CB8AC3E}">
        <p14:creationId xmlns:p14="http://schemas.microsoft.com/office/powerpoint/2010/main" val="234458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a:solidFill>
                  <a:srgbClr val="7030A0"/>
                </a:solidFill>
              </a:rPr>
              <a:t>REFERENCE</a:t>
            </a:r>
            <a:endParaRPr lang="en-US" sz="3600" dirty="0"/>
          </a:p>
        </p:txBody>
      </p:sp>
      <p:sp>
        <p:nvSpPr>
          <p:cNvPr id="3" name="Content Placeholder 2"/>
          <p:cNvSpPr>
            <a:spLocks noGrp="1"/>
          </p:cNvSpPr>
          <p:nvPr>
            <p:ph sz="quarter" idx="1"/>
          </p:nvPr>
        </p:nvSpPr>
        <p:spPr>
          <a:xfrm>
            <a:off x="179512" y="1556792"/>
            <a:ext cx="8784976" cy="5333960"/>
          </a:xfrm>
        </p:spPr>
        <p:txBody>
          <a:bodyPr/>
          <a:lstStyle/>
          <a:p>
            <a:pPr algn="just"/>
            <a:r>
              <a:rPr lang="en-IN" sz="12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Peng Jian-sheng., “An Intelligent Robot System for Spraying Pesticides”, The Open Electrical &amp; Electronic Engineering Journal, 2014, 8, 435-444. </a:t>
            </a:r>
          </a:p>
          <a:p>
            <a:pPr algn="just"/>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Shedbaletamannarafique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Lokare</a:t>
            </a:r>
            <a:r>
              <a:rPr lang="en-IN" sz="1600" dirty="0">
                <a:latin typeface="Times New Roman" panose="02020603050405020304" pitchFamily="18" charset="0"/>
                <a:cs typeface="Times New Roman" panose="02020603050405020304" pitchFamily="18" charset="0"/>
              </a:rPr>
              <a:t> Mahesh Sanjay, </a:t>
            </a:r>
            <a:r>
              <a:rPr lang="en-IN" sz="1600" dirty="0" err="1">
                <a:latin typeface="Times New Roman" panose="02020603050405020304" pitchFamily="18" charset="0"/>
                <a:cs typeface="Times New Roman" panose="02020603050405020304" pitchFamily="18" charset="0"/>
              </a:rPr>
              <a:t>Bhosaleajay</a:t>
            </a:r>
            <a:r>
              <a:rPr lang="en-IN" sz="1600" dirty="0">
                <a:latin typeface="Times New Roman" panose="02020603050405020304" pitchFamily="18" charset="0"/>
                <a:cs typeface="Times New Roman" panose="02020603050405020304" pitchFamily="18" charset="0"/>
              </a:rPr>
              <a:t> Sunil, Shinde Suryakant </a:t>
            </a:r>
            <a:r>
              <a:rPr lang="en-IN" sz="1600" dirty="0" err="1">
                <a:latin typeface="Times New Roman" panose="02020603050405020304" pitchFamily="18" charset="0"/>
                <a:cs typeface="Times New Roman" panose="02020603050405020304" pitchFamily="18" charset="0"/>
              </a:rPr>
              <a:t>Popat</a:t>
            </a:r>
            <a:r>
              <a:rPr lang="en-IN" sz="1600" dirty="0">
                <a:latin typeface="Times New Roman" panose="02020603050405020304" pitchFamily="18" charset="0"/>
                <a:cs typeface="Times New Roman" panose="02020603050405020304" pitchFamily="18" charset="0"/>
              </a:rPr>
              <a:t>., “Wireless robot system for spraying pesticides ”, 2017 IJRTI , Volume 2, Issue 3 ISSN: 2456-3315</a:t>
            </a:r>
          </a:p>
          <a:p>
            <a:pPr algn="just"/>
            <a:r>
              <a:rPr lang="en-IN" sz="1600" dirty="0">
                <a:latin typeface="Times New Roman" panose="02020603050405020304" pitchFamily="18" charset="0"/>
                <a:cs typeface="Times New Roman" panose="02020603050405020304" pitchFamily="18" charset="0"/>
              </a:rPr>
              <a:t>Mitul </a:t>
            </a:r>
            <a:r>
              <a:rPr lang="en-IN" sz="1600" dirty="0" err="1">
                <a:latin typeface="Times New Roman" panose="02020603050405020304" pitchFamily="18" charset="0"/>
                <a:cs typeface="Times New Roman" panose="02020603050405020304" pitchFamily="18" charset="0"/>
              </a:rPr>
              <a:t>Raval</a:t>
            </a:r>
            <a:r>
              <a:rPr lang="en-IN" sz="1600" dirty="0">
                <a:latin typeface="Times New Roman" panose="02020603050405020304" pitchFamily="18" charset="0"/>
                <a:cs typeface="Times New Roman" panose="02020603050405020304" pitchFamily="18" charset="0"/>
              </a:rPr>
              <a:t>, Aniket </a:t>
            </a:r>
            <a:r>
              <a:rPr lang="en-IN" sz="1600" dirty="0" err="1">
                <a:latin typeface="Times New Roman" panose="02020603050405020304" pitchFamily="18" charset="0"/>
                <a:cs typeface="Times New Roman" panose="02020603050405020304" pitchFamily="18" charset="0"/>
              </a:rPr>
              <a:t>Dhandhukia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Supath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Mohile</a:t>
            </a:r>
            <a:r>
              <a:rPr lang="en-IN" sz="1600" dirty="0">
                <a:latin typeface="Times New Roman" panose="02020603050405020304" pitchFamily="18" charset="0"/>
                <a:cs typeface="Times New Roman" panose="02020603050405020304" pitchFamily="18" charset="0"/>
              </a:rPr>
              <a:t>., “Development and Automation of Robot with Spraying Mechanism for Agricultural Applications”, International Journal for Research in Emerging Science and Technology, vol-2, issue-8, aug-2015.</a:t>
            </a:r>
          </a:p>
          <a:p>
            <a:pPr algn="just"/>
            <a:r>
              <a:rPr lang="en-IN" sz="1600" dirty="0">
                <a:latin typeface="Times New Roman" panose="02020603050405020304" pitchFamily="18" charset="0"/>
                <a:cs typeface="Times New Roman" panose="02020603050405020304" pitchFamily="18" charset="0"/>
              </a:rPr>
              <a:t>  Amruta </a:t>
            </a:r>
            <a:r>
              <a:rPr lang="en-IN" sz="1600" dirty="0" err="1">
                <a:latin typeface="Times New Roman" panose="02020603050405020304" pitchFamily="18" charset="0"/>
                <a:cs typeface="Times New Roman" panose="02020603050405020304" pitchFamily="18" charset="0"/>
              </a:rPr>
              <a:t>Sulakhe</a:t>
            </a:r>
            <a:r>
              <a:rPr lang="en-IN" sz="1600" dirty="0">
                <a:latin typeface="Times New Roman" panose="02020603050405020304" pitchFamily="18" charset="0"/>
                <a:cs typeface="Times New Roman" panose="02020603050405020304" pitchFamily="18" charset="0"/>
              </a:rPr>
              <a:t>, M.N. </a:t>
            </a:r>
            <a:r>
              <a:rPr lang="en-IN" sz="1600" dirty="0" err="1">
                <a:latin typeface="Times New Roman" panose="02020603050405020304" pitchFamily="18" charset="0"/>
                <a:cs typeface="Times New Roman" panose="02020603050405020304" pitchFamily="18" charset="0"/>
              </a:rPr>
              <a:t>Karanjkar</a:t>
            </a:r>
            <a:r>
              <a:rPr lang="en-IN" sz="1600" dirty="0">
                <a:latin typeface="Times New Roman" panose="02020603050405020304" pitchFamily="18" charset="0"/>
                <a:cs typeface="Times New Roman" panose="02020603050405020304" pitchFamily="18" charset="0"/>
              </a:rPr>
              <a:t>., “Design and Operation of Agriculture Based Pesticide Spraying Robot”, IJECT Vol. 6, Issue 4, Oct - Dec 2015. </a:t>
            </a:r>
          </a:p>
          <a:p>
            <a:pPr algn="just"/>
            <a:r>
              <a:rPr lang="en-IN" sz="1600" dirty="0">
                <a:latin typeface="Times New Roman" panose="02020603050405020304" pitchFamily="18" charset="0"/>
                <a:cs typeface="Times New Roman" panose="02020603050405020304" pitchFamily="18" charset="0"/>
              </a:rPr>
              <a:t> Ahmed Hassan, Hafiz Muhammad Abdullah, Umar Farooq, Adil Shahzad, Rao Muhammad Asif, Faisal Haider, Ateeq Ur Rehman ., “A Wirelessly Controlled Robot-based Smart Irrigation System by Exploiting Arduino ,Journal of Robotics and Control (JRC)Volume2, Issue 1,January2021 ISSN: 2715-5072 DOI:10.18196/jrc.2148. </a:t>
            </a:r>
          </a:p>
          <a:p>
            <a:pPr algn="just"/>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Pvr</a:t>
            </a:r>
            <a:r>
              <a:rPr lang="en-IN" sz="1600" dirty="0">
                <a:latin typeface="Times New Roman" panose="02020603050405020304" pitchFamily="18" charset="0"/>
                <a:cs typeface="Times New Roman" panose="02020603050405020304" pitchFamily="18" charset="0"/>
              </a:rPr>
              <a:t> Chaitanya, Dileep Kotte, A. Srinath, K. B. Kalyan., “Development of Smart Pesticide Spraying Robot”, International Journal of Recent Technology and Engineering (IJRTE) ISSN: 2277-3878, Volume-8 Issue-5, January 2020. </a:t>
            </a:r>
          </a:p>
          <a:p>
            <a:pPr algn="just"/>
            <a:endParaRPr lang="en-IN" sz="1600" dirty="0"/>
          </a:p>
          <a:p>
            <a:pPr algn="just"/>
            <a:endParaRPr lang="en-IN" sz="1600" dirty="0"/>
          </a:p>
          <a:p>
            <a:pPr algn="just"/>
            <a:endParaRPr lang="en-US" sz="1200" dirty="0"/>
          </a:p>
        </p:txBody>
      </p:sp>
      <p:sp>
        <p:nvSpPr>
          <p:cNvPr id="4" name="Date Placeholder 3"/>
          <p:cNvSpPr>
            <a:spLocks noGrp="1"/>
          </p:cNvSpPr>
          <p:nvPr>
            <p:ph type="dt" sz="half" idx="10"/>
          </p:nvPr>
        </p:nvSpPr>
        <p:spPr>
          <a:xfrm>
            <a:off x="7628964" y="6248400"/>
            <a:ext cx="1134035" cy="367553"/>
          </a:xfrm>
        </p:spPr>
        <p:txBody>
          <a:bodyPr/>
          <a:lstStyle/>
          <a:p>
            <a:pPr>
              <a:defRPr/>
            </a:pPr>
            <a:fld id="{45741A33-6B30-491F-99DC-FDD968B6311C}" type="datetime1">
              <a:rPr lang="en-US" smtClean="0"/>
              <a:pPr>
                <a:defRPr/>
              </a:pPr>
              <a:t>12/28/2022</a:t>
            </a:fld>
            <a:endParaRPr lang="en-US" dirty="0"/>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21</a:t>
            </a:fld>
            <a:endParaRPr lang="en-US"/>
          </a:p>
        </p:txBody>
      </p:sp>
    </p:spTree>
    <p:extLst>
      <p:ext uri="{BB962C8B-B14F-4D97-AF65-F5344CB8AC3E}">
        <p14:creationId xmlns:p14="http://schemas.microsoft.com/office/powerpoint/2010/main" val="101310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BAC1-DFEA-0B3F-9DFE-EAF9669259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5183B1-B380-50E7-BDBF-67B2D73FE8DA}"/>
              </a:ext>
            </a:extLst>
          </p:cNvPr>
          <p:cNvSpPr>
            <a:spLocks noGrp="1"/>
          </p:cNvSpPr>
          <p:nvPr>
            <p:ph sz="quarter" idx="1"/>
          </p:nvPr>
        </p:nvSpPr>
        <p:spPr>
          <a:xfrm>
            <a:off x="612648" y="1600200"/>
            <a:ext cx="8153400" cy="4997152"/>
          </a:xfrm>
        </p:spPr>
        <p:txBody>
          <a:bodyPr/>
          <a:lstStyle/>
          <a:p>
            <a:pPr algn="just"/>
            <a:r>
              <a:rPr lang="en-IN" sz="1600" dirty="0">
                <a:latin typeface="Times New Roman" panose="02020603050405020304" pitchFamily="18" charset="0"/>
                <a:cs typeface="Times New Roman" panose="02020603050405020304" pitchFamily="18" charset="0"/>
              </a:rPr>
              <a:t> Yang, </a:t>
            </a:r>
            <a:r>
              <a:rPr lang="en-IN" sz="1600" dirty="0" err="1">
                <a:latin typeface="Times New Roman" panose="02020603050405020304" pitchFamily="18" charset="0"/>
                <a:cs typeface="Times New Roman" panose="02020603050405020304" pitchFamily="18" charset="0"/>
              </a:rPr>
              <a:t>Yanjiang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Haibin</a:t>
            </a:r>
            <a:r>
              <a:rPr lang="en-IN" sz="1600" dirty="0">
                <a:latin typeface="Times New Roman" panose="02020603050405020304" pitchFamily="18" charset="0"/>
                <a:cs typeface="Times New Roman" panose="02020603050405020304" pitchFamily="18" charset="0"/>
              </a:rPr>
              <a:t> Cai, </a:t>
            </a:r>
            <a:r>
              <a:rPr lang="en-IN" sz="1600" dirty="0" err="1">
                <a:latin typeface="Times New Roman" panose="02020603050405020304" pitchFamily="18" charset="0"/>
                <a:cs typeface="Times New Roman" panose="02020603050405020304" pitchFamily="18" charset="0"/>
              </a:rPr>
              <a:t>Zhuo</a:t>
            </a:r>
            <a:r>
              <a:rPr lang="en-IN" sz="1600" dirty="0">
                <a:latin typeface="Times New Roman" panose="02020603050405020304" pitchFamily="18" charset="0"/>
                <a:cs typeface="Times New Roman" panose="02020603050405020304" pitchFamily="18" charset="0"/>
              </a:rPr>
              <a:t> Wei, Haibing Lu, and Kim- Kwang Raymond Choo, "Towards lightweight anonymous entity authentication for IoT applications." In Australasian conference on information security and privacy, pp. 265- 280. Springer, Cham, 2016. </a:t>
            </a:r>
          </a:p>
          <a:p>
            <a:pPr algn="just"/>
            <a:r>
              <a:rPr lang="en-IN" sz="1600" dirty="0">
                <a:latin typeface="Times New Roman" panose="02020603050405020304" pitchFamily="18" charset="0"/>
                <a:cs typeface="Times New Roman" panose="02020603050405020304" pitchFamily="18" charset="0"/>
              </a:rPr>
              <a:t> Vijaykumar N </a:t>
            </a:r>
            <a:r>
              <a:rPr lang="en-IN" sz="1600" dirty="0" err="1">
                <a:latin typeface="Times New Roman" panose="02020603050405020304" pitchFamily="18" charset="0"/>
                <a:cs typeface="Times New Roman" panose="02020603050405020304" pitchFamily="18" charset="0"/>
              </a:rPr>
              <a:t>Chalwa</a:t>
            </a:r>
            <a:r>
              <a:rPr lang="en-IN" sz="1600" dirty="0">
                <a:latin typeface="Times New Roman" panose="02020603050405020304" pitchFamily="18" charset="0"/>
                <a:cs typeface="Times New Roman" panose="02020603050405020304" pitchFamily="18" charset="0"/>
              </a:rPr>
              <a:t> , Shilpa S </a:t>
            </a:r>
            <a:r>
              <a:rPr lang="en-IN" sz="1600" dirty="0" err="1">
                <a:latin typeface="Times New Roman" panose="02020603050405020304" pitchFamily="18" charset="0"/>
                <a:cs typeface="Times New Roman" panose="02020603050405020304" pitchFamily="18" charset="0"/>
              </a:rPr>
              <a:t>Gundagi</a:t>
            </a:r>
            <a:r>
              <a:rPr lang="en-IN" sz="1600" dirty="0">
                <a:latin typeface="Times New Roman" panose="02020603050405020304" pitchFamily="18" charset="0"/>
                <a:cs typeface="Times New Roman" panose="02020603050405020304" pitchFamily="18" charset="0"/>
              </a:rPr>
              <a:t> ., “Mechatronics Based Remote Controlled Agricultural Robot”, International Journal of Emerging Trends in Engineering Research Volume 2, No.7, July 2014. </a:t>
            </a:r>
          </a:p>
          <a:p>
            <a:pPr algn="just"/>
            <a:r>
              <a:rPr lang="en-IN" sz="1600" dirty="0">
                <a:latin typeface="Times New Roman" panose="02020603050405020304" pitchFamily="18" charset="0"/>
                <a:cs typeface="Times New Roman" panose="02020603050405020304" pitchFamily="18" charset="0"/>
              </a:rPr>
              <a:t>Kartik </a:t>
            </a:r>
            <a:r>
              <a:rPr lang="en-IN" sz="1600" dirty="0" err="1">
                <a:latin typeface="Times New Roman" panose="02020603050405020304" pitchFamily="18" charset="0"/>
                <a:cs typeface="Times New Roman" panose="02020603050405020304" pitchFamily="18" charset="0"/>
              </a:rPr>
              <a:t>Deshapande</a:t>
            </a:r>
            <a:r>
              <a:rPr lang="en-IN" sz="1600" dirty="0">
                <a:latin typeface="Times New Roman" panose="02020603050405020304" pitchFamily="18" charset="0"/>
                <a:cs typeface="Times New Roman" panose="02020603050405020304" pitchFamily="18" charset="0"/>
              </a:rPr>
              <a:t> , Rajesh </a:t>
            </a:r>
            <a:r>
              <a:rPr lang="en-IN" sz="1600" dirty="0" err="1">
                <a:latin typeface="Times New Roman" panose="02020603050405020304" pitchFamily="18" charset="0"/>
                <a:cs typeface="Times New Roman" panose="02020603050405020304" pitchFamily="18" charset="0"/>
              </a:rPr>
              <a:t>Anawal</a:t>
            </a:r>
            <a:r>
              <a:rPr lang="en-IN" sz="1600" dirty="0">
                <a:latin typeface="Times New Roman" panose="02020603050405020304" pitchFamily="18" charset="0"/>
                <a:cs typeface="Times New Roman" panose="02020603050405020304" pitchFamily="18" charset="0"/>
              </a:rPr>
              <a:t> ., “Pesticide Spraying Robot using Wireless Camera and Internet of Things (IoT) Concept ”, IJRECE VOL. 6 ISSUE 2 APR.-JUNE 2018. </a:t>
            </a:r>
          </a:p>
          <a:p>
            <a:pPr algn="just"/>
            <a:r>
              <a:rPr lang="en-IN" sz="1600" dirty="0">
                <a:latin typeface="Times New Roman" panose="02020603050405020304" pitchFamily="18" charset="0"/>
                <a:cs typeface="Times New Roman" panose="02020603050405020304" pitchFamily="18" charset="0"/>
              </a:rPr>
              <a:t>Sammons P J, Furukawa T, </a:t>
            </a:r>
            <a:r>
              <a:rPr lang="en-IN" sz="1600" dirty="0" err="1">
                <a:latin typeface="Times New Roman" panose="02020603050405020304" pitchFamily="18" charset="0"/>
                <a:cs typeface="Times New Roman" panose="02020603050405020304" pitchFamily="18" charset="0"/>
              </a:rPr>
              <a:t>Bulgin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A.,"Autonomous</a:t>
            </a:r>
            <a:r>
              <a:rPr lang="en-IN" sz="1600" dirty="0">
                <a:latin typeface="Times New Roman" panose="02020603050405020304" pitchFamily="18" charset="0"/>
                <a:cs typeface="Times New Roman" panose="02020603050405020304" pitchFamily="18" charset="0"/>
              </a:rPr>
              <a:t> Pesticide Spraying Robot for Use in A Greenhouse [A]", Australian Conference on Robotics and Automation, Sydney Australian 2008.</a:t>
            </a:r>
          </a:p>
          <a:p>
            <a:pPr algn="just"/>
            <a:r>
              <a:rPr lang="en-IN" sz="1600" dirty="0">
                <a:latin typeface="Times New Roman" panose="02020603050405020304" pitchFamily="18" charset="0"/>
                <a:cs typeface="Times New Roman" panose="02020603050405020304" pitchFamily="18" charset="0"/>
              </a:rPr>
              <a:t> Potts, J. </a:t>
            </a:r>
            <a:r>
              <a:rPr lang="en-IN" sz="1600" dirty="0" err="1">
                <a:latin typeface="Times New Roman" panose="02020603050405020304" pitchFamily="18" charset="0"/>
                <a:cs typeface="Times New Roman" panose="02020603050405020304" pitchFamily="18" charset="0"/>
              </a:rPr>
              <a:t>Sukittanon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Exploting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bluetooth</a:t>
            </a:r>
            <a:r>
              <a:rPr lang="en-IN" sz="1600" dirty="0">
                <a:latin typeface="Times New Roman" panose="02020603050405020304" pitchFamily="18" charset="0"/>
                <a:cs typeface="Times New Roman" panose="02020603050405020304" pitchFamily="18" charset="0"/>
              </a:rPr>
              <a:t> on android mobile </a:t>
            </a:r>
            <a:r>
              <a:rPr lang="en-IN" sz="1600" dirty="0" err="1">
                <a:latin typeface="Times New Roman" panose="02020603050405020304" pitchFamily="18" charset="0"/>
                <a:cs typeface="Times New Roman" panose="02020603050405020304" pitchFamily="18" charset="0"/>
              </a:rPr>
              <a:t>mobile</a:t>
            </a:r>
            <a:r>
              <a:rPr lang="en-IN" sz="1600" dirty="0">
                <a:latin typeface="Times New Roman" panose="02020603050405020304" pitchFamily="18" charset="0"/>
                <a:cs typeface="Times New Roman" panose="02020603050405020304" pitchFamily="18" charset="0"/>
              </a:rPr>
              <a:t> devices for home security application", Proceedings of </a:t>
            </a:r>
            <a:r>
              <a:rPr lang="en-IN" sz="1600" dirty="0" err="1">
                <a:latin typeface="Times New Roman" panose="02020603050405020304" pitchFamily="18" charset="0"/>
                <a:cs typeface="Times New Roman" panose="02020603050405020304" pitchFamily="18" charset="0"/>
              </a:rPr>
              <a:t>southeastcan</a:t>
            </a:r>
            <a:r>
              <a:rPr lang="en-IN" sz="1600" dirty="0">
                <a:latin typeface="Times New Roman" panose="02020603050405020304" pitchFamily="18" charset="0"/>
                <a:cs typeface="Times New Roman" panose="02020603050405020304" pitchFamily="18" charset="0"/>
              </a:rPr>
              <a:t>, 15-18 March 2012, </a:t>
            </a:r>
            <a:r>
              <a:rPr lang="en-IN" sz="1600" dirty="0" err="1">
                <a:latin typeface="Times New Roman" panose="02020603050405020304" pitchFamily="18" charset="0"/>
                <a:cs typeface="Times New Roman" panose="02020603050405020304" pitchFamily="18" charset="0"/>
              </a:rPr>
              <a:t>orlando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florida,USA</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4723D83-3E69-0FDC-8BBC-1492F2FF3B54}"/>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D8A6402F-9D8B-BF3B-885B-E54FDE7D4936}"/>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22</a:t>
            </a:fld>
            <a:endParaRPr lang="en-US"/>
          </a:p>
        </p:txBody>
      </p:sp>
    </p:spTree>
    <p:extLst>
      <p:ext uri="{BB962C8B-B14F-4D97-AF65-F5344CB8AC3E}">
        <p14:creationId xmlns:p14="http://schemas.microsoft.com/office/powerpoint/2010/main" val="3962548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endParaRPr lang="en-US"/>
          </a:p>
        </p:txBody>
      </p:sp>
      <p:sp>
        <p:nvSpPr>
          <p:cNvPr id="22531" name="Content Placeholder 2"/>
          <p:cNvSpPr>
            <a:spLocks noGrp="1"/>
          </p:cNvSpPr>
          <p:nvPr>
            <p:ph sz="quarter" idx="1"/>
          </p:nvPr>
        </p:nvSpPr>
        <p:spPr>
          <a:xfrm>
            <a:off x="612775" y="1600200"/>
            <a:ext cx="8153400" cy="4495800"/>
          </a:xfrm>
        </p:spPr>
        <p:txBody>
          <a:bodyPr/>
          <a:lstStyle/>
          <a:p>
            <a:endParaRPr lang="en-US"/>
          </a:p>
        </p:txBody>
      </p:sp>
      <p:sp>
        <p:nvSpPr>
          <p:cNvPr id="22532" name="Date Placeholder 3"/>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44C36B6D-A631-48E4-9012-63C252C7982F}" type="datetime1">
              <a:rPr lang="en-US" smtClean="0">
                <a:latin typeface="Arial" charset="0"/>
              </a:rPr>
              <a:pPr algn="r"/>
              <a:t>12/28/2022</a:t>
            </a:fld>
            <a:endParaRPr lang="en-US">
              <a:latin typeface="Arial"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7F7A7914-BF9D-4F84-B8E1-B60B17539C72}" type="slidenum">
              <a:rPr lang="en-US" smtClean="0"/>
              <a:pPr>
                <a:defRPr/>
              </a:pPr>
              <a:t>23</a:t>
            </a:fld>
            <a:endParaRPr lang="en-US"/>
          </a:p>
        </p:txBody>
      </p:sp>
      <p:pic>
        <p:nvPicPr>
          <p:cNvPr id="22534" name="Picture 2" descr="C:\Documents and Settings\Gajendra Deshpande\Desktop\thank-you-1.jpg"/>
          <p:cNvPicPr>
            <a:picLocks noChangeAspect="1" noChangeArrowheads="1"/>
          </p:cNvPicPr>
          <p:nvPr/>
        </p:nvPicPr>
        <p:blipFill>
          <a:blip r:embed="rId3"/>
          <a:srcRect/>
          <a:stretch>
            <a:fillRect/>
          </a:stretch>
        </p:blipFill>
        <p:spPr bwMode="auto">
          <a:xfrm>
            <a:off x="68263" y="-304800"/>
            <a:ext cx="9075737" cy="609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88" y="128588"/>
            <a:ext cx="8153400" cy="990600"/>
          </a:xfrm>
        </p:spPr>
        <p:txBody>
          <a:bodyPr/>
          <a:lstStyle/>
          <a:p>
            <a:r>
              <a:rPr lang="en-US" sz="3600" b="1" dirty="0">
                <a:solidFill>
                  <a:srgbClr val="7030A0"/>
                </a:solidFill>
              </a:rPr>
              <a:t>Correction Suggested During Phase-1 </a:t>
            </a:r>
          </a:p>
        </p:txBody>
      </p:sp>
      <p:sp>
        <p:nvSpPr>
          <p:cNvPr id="3" name="Content Placeholder 2"/>
          <p:cNvSpPr>
            <a:spLocks noGrp="1"/>
          </p:cNvSpPr>
          <p:nvPr>
            <p:ph sz="quarter" idx="1"/>
          </p:nvPr>
        </p:nvSpPr>
        <p:spPr>
          <a:xfrm>
            <a:off x="323528" y="1600200"/>
            <a:ext cx="8442520" cy="4495800"/>
          </a:xfrm>
        </p:spPr>
        <p:txBody>
          <a:bodyPr/>
          <a:lstStyle/>
          <a:p>
            <a:r>
              <a:rPr lang="en-US" sz="2800" dirty="0">
                <a:latin typeface="Times New Roman" panose="02020603050405020304" pitchFamily="18" charset="0"/>
                <a:cs typeface="Times New Roman" panose="02020603050405020304" pitchFamily="18" charset="0"/>
              </a:rPr>
              <a:t>To specify the spraying angle.</a:t>
            </a:r>
          </a:p>
          <a:p>
            <a:r>
              <a:rPr lang="en-US" sz="2800" dirty="0">
                <a:latin typeface="Times New Roman" panose="02020603050405020304" pitchFamily="18" charset="0"/>
                <a:cs typeface="Times New Roman" panose="02020603050405020304" pitchFamily="18" charset="0"/>
              </a:rPr>
              <a:t>Motor specifications.</a:t>
            </a:r>
          </a:p>
          <a:p>
            <a:r>
              <a:rPr lang="en-US" sz="2800" dirty="0">
                <a:latin typeface="Times New Roman" panose="02020603050405020304" pitchFamily="18" charset="0"/>
                <a:cs typeface="Times New Roman" panose="02020603050405020304" pitchFamily="18" charset="0"/>
              </a:rPr>
              <a:t>Type of </a:t>
            </a:r>
            <a:r>
              <a:rPr lang="en-US" sz="2800" dirty="0" err="1">
                <a:latin typeface="Times New Roman" panose="02020603050405020304" pitchFamily="18" charset="0"/>
                <a:cs typeface="Times New Roman" panose="02020603050405020304" pitchFamily="18" charset="0"/>
              </a:rPr>
              <a:t>bluetooth</a:t>
            </a:r>
            <a:r>
              <a:rPr lang="en-US" sz="2800" dirty="0">
                <a:latin typeface="Times New Roman" panose="02020603050405020304" pitchFamily="18" charset="0"/>
                <a:cs typeface="Times New Roman" panose="02020603050405020304" pitchFamily="18" charset="0"/>
              </a:rPr>
              <a:t> used.</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3</a:t>
            </a:fld>
            <a:endParaRPr lang="en-US"/>
          </a:p>
        </p:txBody>
      </p:sp>
    </p:spTree>
    <p:extLst>
      <p:ext uri="{BB962C8B-B14F-4D97-AF65-F5344CB8AC3E}">
        <p14:creationId xmlns:p14="http://schemas.microsoft.com/office/powerpoint/2010/main" val="104180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83776"/>
            <a:ext cx="8153400" cy="990600"/>
          </a:xfrm>
        </p:spPr>
        <p:txBody>
          <a:bodyPr/>
          <a:lstStyle/>
          <a:p>
            <a:r>
              <a:rPr lang="en-US" sz="3600" b="1" dirty="0">
                <a:solidFill>
                  <a:srgbClr val="7030A0"/>
                </a:solidFill>
              </a:rPr>
              <a:t>Correction Incorporated</a:t>
            </a:r>
          </a:p>
        </p:txBody>
      </p:sp>
      <p:sp>
        <p:nvSpPr>
          <p:cNvPr id="3" name="Content Placeholder 2"/>
          <p:cNvSpPr>
            <a:spLocks noGrp="1"/>
          </p:cNvSpPr>
          <p:nvPr>
            <p:ph sz="quarter" idx="1"/>
          </p:nvPr>
        </p:nvSpPr>
        <p:spPr/>
        <p:txBody>
          <a:bodyPr/>
          <a:lstStyle/>
          <a:p>
            <a:r>
              <a:rPr lang="en-US" sz="2800" dirty="0">
                <a:latin typeface="Times New Roman" panose="02020603050405020304" pitchFamily="18" charset="0"/>
                <a:cs typeface="Times New Roman" panose="02020603050405020304" pitchFamily="18" charset="0"/>
              </a:rPr>
              <a:t>The spraying angle is 180 degree.</a:t>
            </a:r>
          </a:p>
          <a:p>
            <a:r>
              <a:rPr lang="en-US" sz="2800" dirty="0">
                <a:latin typeface="Times New Roman" panose="02020603050405020304" pitchFamily="18" charset="0"/>
                <a:cs typeface="Times New Roman" panose="02020603050405020304" pitchFamily="18" charset="0"/>
              </a:rPr>
              <a:t>Motor specification (30 RPM,  5V)</a:t>
            </a:r>
          </a:p>
          <a:p>
            <a:r>
              <a:rPr lang="en-US" sz="2800" dirty="0">
                <a:latin typeface="Times New Roman" panose="02020603050405020304" pitchFamily="18" charset="0"/>
                <a:cs typeface="Times New Roman" panose="02020603050405020304" pitchFamily="18" charset="0"/>
              </a:rPr>
              <a:t> Bluetooth module : (HC-05)</a:t>
            </a:r>
          </a:p>
          <a:p>
            <a:endParaRPr lang="en-US" sz="28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4</a:t>
            </a:fld>
            <a:endParaRPr lang="en-US"/>
          </a:p>
        </p:txBody>
      </p:sp>
    </p:spTree>
    <p:extLst>
      <p:ext uri="{BB962C8B-B14F-4D97-AF65-F5344CB8AC3E}">
        <p14:creationId xmlns:p14="http://schemas.microsoft.com/office/powerpoint/2010/main" val="325787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8E8F-5285-6BAE-C154-096AE5001264}"/>
              </a:ext>
            </a:extLst>
          </p:cNvPr>
          <p:cNvSpPr>
            <a:spLocks noGrp="1"/>
          </p:cNvSpPr>
          <p:nvPr>
            <p:ph type="title"/>
          </p:nvPr>
        </p:nvSpPr>
        <p:spPr/>
        <p:txBody>
          <a:bodyPr/>
          <a:lstStyle/>
          <a:p>
            <a:r>
              <a:rPr lang="en-IN" dirty="0">
                <a:solidFill>
                  <a:srgbClr val="7030A0"/>
                </a:solidFill>
              </a:rPr>
              <a:t>Progress</a:t>
            </a:r>
          </a:p>
        </p:txBody>
      </p:sp>
      <p:sp>
        <p:nvSpPr>
          <p:cNvPr id="3" name="Content Placeholder 2">
            <a:extLst>
              <a:ext uri="{FF2B5EF4-FFF2-40B4-BE49-F238E27FC236}">
                <a16:creationId xmlns:a16="http://schemas.microsoft.com/office/drawing/2014/main" id="{2C4A5D3E-636F-9CA0-3260-1571D95A8611}"/>
              </a:ext>
            </a:extLst>
          </p:cNvPr>
          <p:cNvSpPr>
            <a:spLocks noGrp="1"/>
          </p:cNvSpPr>
          <p:nvPr>
            <p:ph sz="quarter" idx="1"/>
          </p:nvPr>
        </p:nvSpPr>
        <p:spPr/>
        <p:txBody>
          <a:bodyPr/>
          <a:lstStyle/>
          <a:p>
            <a:pPr algn="just">
              <a:buClr>
                <a:srgbClr val="000000"/>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Read various articles on ill-effects of pesticides on humans.</a:t>
            </a:r>
          </a:p>
          <a:p>
            <a:pPr algn="just">
              <a:buClr>
                <a:srgbClr val="000000"/>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Currently working on programming using Arduino IDE software.</a:t>
            </a:r>
          </a:p>
          <a:p>
            <a:pPr algn="just">
              <a:buClr>
                <a:srgbClr val="000000"/>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Purchased Hardware components : Arduino UNO, Intruder sensor,        Battery, Bluetooth module, DC motor.</a:t>
            </a:r>
          </a:p>
          <a:p>
            <a:pPr algn="just">
              <a:buClr>
                <a:srgbClr val="000000"/>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Pumping system is ready.</a:t>
            </a:r>
          </a:p>
          <a:p>
            <a:pPr algn="just">
              <a:buClr>
                <a:srgbClr val="000000"/>
              </a:buCl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Intruder system is under development.</a:t>
            </a:r>
          </a:p>
          <a:p>
            <a:pPr algn="just">
              <a:buClr>
                <a:srgbClr val="000000"/>
              </a:buCl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0" indent="0" algn="just">
              <a:buClr>
                <a:srgbClr val="000000"/>
              </a:buClr>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918C2AA-C9CE-1AC9-D1FD-A2F49B1446FF}"/>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1F6A56C0-96D3-DFA1-7118-9CE7E3111117}"/>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5</a:t>
            </a:fld>
            <a:endParaRPr lang="en-US"/>
          </a:p>
        </p:txBody>
      </p:sp>
    </p:spTree>
    <p:extLst>
      <p:ext uri="{BB962C8B-B14F-4D97-AF65-F5344CB8AC3E}">
        <p14:creationId xmlns:p14="http://schemas.microsoft.com/office/powerpoint/2010/main" val="32442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7CC-86EE-7A2A-4364-64A1465150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1D4B1F-B530-EBF6-CFD7-0503D29492E9}"/>
              </a:ext>
            </a:extLst>
          </p:cNvPr>
          <p:cNvSpPr>
            <a:spLocks noGrp="1"/>
          </p:cNvSpPr>
          <p:nvPr>
            <p:ph sz="quarter" idx="1"/>
          </p:nvPr>
        </p:nvSpPr>
        <p:spPr>
          <a:xfrm>
            <a:off x="612648" y="1600199"/>
            <a:ext cx="8153400" cy="5013325"/>
          </a:xfrm>
        </p:spPr>
        <p:txBody>
          <a:bodyPr/>
          <a:lstStyle/>
          <a:p>
            <a:r>
              <a:rPr lang="en-US" sz="2000" b="1" u="sng" dirty="0">
                <a:solidFill>
                  <a:srgbClr val="000000"/>
                </a:solidFill>
              </a:rPr>
              <a:t>Methodology of pump system :-</a:t>
            </a:r>
            <a:r>
              <a:rPr lang="en-US" sz="2000" b="1" dirty="0">
                <a:solidFill>
                  <a:srgbClr val="000000"/>
                </a:solidFill>
              </a:rPr>
              <a:t>W</a:t>
            </a:r>
            <a:r>
              <a:rPr lang="en-US" sz="2000" dirty="0">
                <a:solidFill>
                  <a:srgbClr val="000000"/>
                </a:solidFill>
              </a:rPr>
              <a:t>e use Arduino/Node </a:t>
            </a:r>
            <a:r>
              <a:rPr lang="en-US" sz="2000" dirty="0" err="1">
                <a:solidFill>
                  <a:srgbClr val="000000"/>
                </a:solidFill>
              </a:rPr>
              <a:t>mcu</a:t>
            </a:r>
            <a:r>
              <a:rPr lang="en-US" sz="2000" dirty="0">
                <a:solidFill>
                  <a:srgbClr val="000000"/>
                </a:solidFill>
              </a:rPr>
              <a:t> board to control pump that sprays pesticides we To control the flow of pump we use relay Or without relay also we can implement it. By connection it to battery (9V ) </a:t>
            </a:r>
          </a:p>
          <a:p>
            <a:pPr marL="340360" marR="52705" indent="-6350">
              <a:lnSpc>
                <a:spcPct val="110000"/>
              </a:lnSpc>
              <a:spcAft>
                <a:spcPts val="195"/>
              </a:spcAft>
            </a:pPr>
            <a:r>
              <a:rPr lang="en-IN" sz="1800" dirty="0">
                <a:solidFill>
                  <a:srgbClr val="000000"/>
                </a:solidFill>
                <a:effectLst/>
                <a:latin typeface="Calibri" panose="020F0502020204030204" pitchFamily="34" charset="0"/>
                <a:ea typeface="Calibri" panose="020F0502020204030204" pitchFamily="34" charset="0"/>
              </a:rPr>
              <a:t>The relay is the intermediate component between the Arduino board and the water pump. It allows the Arduino board to control the water pump. The role of the relay is to start or stop the pump responsible for filling the bottles. </a:t>
            </a:r>
          </a:p>
          <a:p>
            <a:pPr marL="342900" marR="52705" lvl="0" indent="-342900" fontAlgn="base">
              <a:lnSpc>
                <a:spcPct val="110000"/>
              </a:lnSpc>
              <a:spcAft>
                <a:spcPts val="195"/>
              </a:spcAft>
              <a:buClr>
                <a:srgbClr val="5E5E5E"/>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connect the (-) terminal of the relay to the GND pin of the Arduino </a:t>
            </a:r>
          </a:p>
          <a:p>
            <a:pPr marL="342900" marR="52705" lvl="0" indent="-342900" fontAlgn="base">
              <a:lnSpc>
                <a:spcPct val="110000"/>
              </a:lnSpc>
              <a:spcAft>
                <a:spcPts val="195"/>
              </a:spcAft>
              <a:buClr>
                <a:srgbClr val="5E5E5E"/>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connect the (+) terminal of the relay to the 3.3V pin of the Arduino </a:t>
            </a:r>
          </a:p>
          <a:p>
            <a:pPr marL="342900" marR="52705" lvl="0" indent="-342900" fontAlgn="base">
              <a:lnSpc>
                <a:spcPct val="110000"/>
              </a:lnSpc>
              <a:spcAft>
                <a:spcPts val="195"/>
              </a:spcAft>
              <a:buClr>
                <a:srgbClr val="5E5E5E"/>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connect the terminal (S) of the relay to pin N° 2 of the Arduino the role of the push button is the activation or deactivation of the relay module. </a:t>
            </a:r>
          </a:p>
          <a:p>
            <a:pPr marL="342900" marR="52705" lvl="0" indent="-342900" fontAlgn="base">
              <a:lnSpc>
                <a:spcPct val="107000"/>
              </a:lnSpc>
              <a:spcAft>
                <a:spcPts val="250"/>
              </a:spcAft>
              <a:buClr>
                <a:srgbClr val="5E5E5E"/>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connect the first terminal of the button to the GND pin of the Arduino. </a:t>
            </a:r>
          </a:p>
          <a:p>
            <a:pPr marL="342900" marR="52705" lvl="0" indent="-342900" fontAlgn="base">
              <a:lnSpc>
                <a:spcPct val="110000"/>
              </a:lnSpc>
              <a:spcAft>
                <a:spcPts val="2280"/>
              </a:spcAft>
              <a:buClr>
                <a:srgbClr val="5E5E5E"/>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connect the second terminal of the button to pin N°1 of the Arduino. </a:t>
            </a:r>
          </a:p>
          <a:p>
            <a:endParaRPr lang="en-IN" sz="2000" dirty="0"/>
          </a:p>
        </p:txBody>
      </p:sp>
      <p:sp>
        <p:nvSpPr>
          <p:cNvPr id="4" name="Date Placeholder 3">
            <a:extLst>
              <a:ext uri="{FF2B5EF4-FFF2-40B4-BE49-F238E27FC236}">
                <a16:creationId xmlns:a16="http://schemas.microsoft.com/office/drawing/2014/main" id="{68A1A88E-3398-64B2-C52D-EE0FF9B94862}"/>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50A2E471-0497-1036-96F5-4928BF155DA8}"/>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6</a:t>
            </a:fld>
            <a:endParaRPr lang="en-US"/>
          </a:p>
        </p:txBody>
      </p:sp>
    </p:spTree>
    <p:extLst>
      <p:ext uri="{BB962C8B-B14F-4D97-AF65-F5344CB8AC3E}">
        <p14:creationId xmlns:p14="http://schemas.microsoft.com/office/powerpoint/2010/main" val="337635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6808-556F-3587-8465-D95582F6A362}"/>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4EFCF2C0-C7D7-FFE5-565C-C6D1B198B7E5}"/>
              </a:ext>
            </a:extLst>
          </p:cNvPr>
          <p:cNvSpPr>
            <a:spLocks noGrp="1"/>
          </p:cNvSpPr>
          <p:nvPr>
            <p:ph type="dt" sz="half" idx="10"/>
          </p:nvPr>
        </p:nvSpPr>
        <p:spPr>
          <a:xfrm>
            <a:off x="7308304" y="6446837"/>
            <a:ext cx="2667000" cy="365125"/>
          </a:xfrm>
        </p:spPr>
        <p:txBody>
          <a:bodyPr/>
          <a:lstStyle/>
          <a:p>
            <a:pPr>
              <a:defRPr/>
            </a:pPr>
            <a:fld id="{45741A33-6B30-491F-99DC-FDD968B6311C}" type="datetime1">
              <a:rPr lang="en-US" smtClean="0"/>
              <a:pPr>
                <a:defRPr/>
              </a:pPr>
              <a:t>12/28/2022</a:t>
            </a:fld>
            <a:endParaRPr lang="en-US" dirty="0"/>
          </a:p>
        </p:txBody>
      </p:sp>
      <p:sp>
        <p:nvSpPr>
          <p:cNvPr id="5" name="Slide Number Placeholder 4">
            <a:extLst>
              <a:ext uri="{FF2B5EF4-FFF2-40B4-BE49-F238E27FC236}">
                <a16:creationId xmlns:a16="http://schemas.microsoft.com/office/drawing/2014/main" id="{C5F1B8FF-2DE3-A6D6-F96A-BC7A2F20E576}"/>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7</a:t>
            </a:fld>
            <a:endParaRPr lang="en-US"/>
          </a:p>
        </p:txBody>
      </p:sp>
      <p:pic>
        <p:nvPicPr>
          <p:cNvPr id="6" name="Content Placeholder 5">
            <a:extLst>
              <a:ext uri="{FF2B5EF4-FFF2-40B4-BE49-F238E27FC236}">
                <a16:creationId xmlns:a16="http://schemas.microsoft.com/office/drawing/2014/main" id="{BDB749BF-4D72-5506-FC66-94449E9FA809}"/>
              </a:ext>
            </a:extLst>
          </p:cNvPr>
          <p:cNvPicPr>
            <a:picLocks noGrp="1"/>
          </p:cNvPicPr>
          <p:nvPr>
            <p:ph sz="quarter" idx="1"/>
          </p:nvPr>
        </p:nvPicPr>
        <p:blipFill>
          <a:blip r:embed="rId2"/>
          <a:stretch>
            <a:fillRect/>
          </a:stretch>
        </p:blipFill>
        <p:spPr>
          <a:xfrm>
            <a:off x="1331640" y="1700808"/>
            <a:ext cx="4032448" cy="1944216"/>
          </a:xfrm>
          <a:prstGeom prst="rect">
            <a:avLst/>
          </a:prstGeom>
        </p:spPr>
      </p:pic>
      <p:sp>
        <p:nvSpPr>
          <p:cNvPr id="7" name="TextBox 6">
            <a:extLst>
              <a:ext uri="{FF2B5EF4-FFF2-40B4-BE49-F238E27FC236}">
                <a16:creationId xmlns:a16="http://schemas.microsoft.com/office/drawing/2014/main" id="{EBD53ABA-5280-841E-7BA7-C7759152D545}"/>
              </a:ext>
            </a:extLst>
          </p:cNvPr>
          <p:cNvSpPr txBox="1"/>
          <p:nvPr/>
        </p:nvSpPr>
        <p:spPr>
          <a:xfrm>
            <a:off x="-221674" y="3933056"/>
            <a:ext cx="8984673" cy="1578509"/>
          </a:xfrm>
          <a:prstGeom prst="rect">
            <a:avLst/>
          </a:prstGeom>
          <a:noFill/>
        </p:spPr>
        <p:txBody>
          <a:bodyPr wrap="square" rtlCol="0">
            <a:spAutoFit/>
          </a:bodyPr>
          <a:lstStyle/>
          <a:p>
            <a:pPr marL="626110" marR="581025" indent="-6350">
              <a:lnSpc>
                <a:spcPct val="137000"/>
              </a:lnSpc>
              <a:spcAft>
                <a:spcPts val="375"/>
              </a:spcAft>
            </a:pPr>
            <a:r>
              <a:rPr lang="en-IN" sz="1800" b="1" dirty="0">
                <a:solidFill>
                  <a:srgbClr val="000000"/>
                </a:solidFill>
                <a:effectLst/>
                <a:latin typeface="Calibri" panose="020F0502020204030204" pitchFamily="34" charset="0"/>
                <a:ea typeface="Calibri" panose="020F0502020204030204" pitchFamily="34" charset="0"/>
              </a:rPr>
              <a:t>Methodology of intruder system :- </a:t>
            </a:r>
            <a:r>
              <a:rPr lang="en-IN" sz="1800" dirty="0">
                <a:solidFill>
                  <a:srgbClr val="000000"/>
                </a:solidFill>
                <a:effectLst/>
                <a:latin typeface="Calibri" panose="020F0502020204030204" pitchFamily="34" charset="0"/>
                <a:ea typeface="Calibri" panose="020F0502020204030204" pitchFamily="34" charset="0"/>
              </a:rPr>
              <a:t>we use Arduino UNO we connect camera or pir sensor to check the area around it.  Pir sensor used to check the motion </a:t>
            </a:r>
          </a:p>
          <a:p>
            <a:pPr marL="626110" marR="136525" indent="-6350">
              <a:lnSpc>
                <a:spcPct val="107000"/>
              </a:lnSpc>
              <a:spcAft>
                <a:spcPts val="775"/>
              </a:spcAft>
            </a:pPr>
            <a:r>
              <a:rPr lang="en-IN" sz="1800" dirty="0">
                <a:solidFill>
                  <a:srgbClr val="000000"/>
                </a:solidFill>
                <a:effectLst/>
                <a:latin typeface="Calibri" panose="020F0502020204030204" pitchFamily="34" charset="0"/>
                <a:ea typeface="Calibri" panose="020F0502020204030204" pitchFamily="34" charset="0"/>
              </a:rPr>
              <a:t>Camera used to capture the image.  </a:t>
            </a:r>
          </a:p>
          <a:p>
            <a:endParaRPr lang="en-IN" dirty="0"/>
          </a:p>
        </p:txBody>
      </p:sp>
      <p:pic>
        <p:nvPicPr>
          <p:cNvPr id="8" name="Picture 7">
            <a:extLst>
              <a:ext uri="{FF2B5EF4-FFF2-40B4-BE49-F238E27FC236}">
                <a16:creationId xmlns:a16="http://schemas.microsoft.com/office/drawing/2014/main" id="{CB9CF4E9-B586-5EB6-4EE5-6D98D9F500F0}"/>
              </a:ext>
            </a:extLst>
          </p:cNvPr>
          <p:cNvPicPr/>
          <p:nvPr/>
        </p:nvPicPr>
        <p:blipFill>
          <a:blip r:embed="rId3"/>
          <a:stretch>
            <a:fillRect/>
          </a:stretch>
        </p:blipFill>
        <p:spPr>
          <a:xfrm>
            <a:off x="3923928" y="4802647"/>
            <a:ext cx="3312368" cy="1993900"/>
          </a:xfrm>
          <a:prstGeom prst="rect">
            <a:avLst/>
          </a:prstGeom>
        </p:spPr>
      </p:pic>
    </p:spTree>
    <p:extLst>
      <p:ext uri="{BB962C8B-B14F-4D97-AF65-F5344CB8AC3E}">
        <p14:creationId xmlns:p14="http://schemas.microsoft.com/office/powerpoint/2010/main" val="414066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0339-963D-6164-DFB4-6ED910DFAF2E}"/>
              </a:ext>
            </a:extLst>
          </p:cNvPr>
          <p:cNvSpPr>
            <a:spLocks noGrp="1"/>
          </p:cNvSpPr>
          <p:nvPr>
            <p:ph type="title"/>
          </p:nvPr>
        </p:nvSpPr>
        <p:spPr>
          <a:xfrm>
            <a:off x="612648" y="220133"/>
            <a:ext cx="8153400" cy="990600"/>
          </a:xfrm>
        </p:spPr>
        <p:txBody>
          <a:bodyPr/>
          <a:lstStyle/>
          <a:p>
            <a:r>
              <a:rPr lang="en-IN" sz="3600" b="1" dirty="0">
                <a:solidFill>
                  <a:srgbClr val="7030A0"/>
                </a:solidFill>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75C30E8A-7C78-4CB0-EE89-B11CB19FEC18}"/>
              </a:ext>
            </a:extLst>
          </p:cNvPr>
          <p:cNvSpPr>
            <a:spLocks noGrp="1"/>
          </p:cNvSpPr>
          <p:nvPr>
            <p:ph sz="quarter" idx="1"/>
          </p:nvPr>
        </p:nvSpPr>
        <p:spPr>
          <a:xfrm>
            <a:off x="612648" y="1600200"/>
            <a:ext cx="8153400" cy="5105400"/>
          </a:xfrm>
        </p:spPr>
        <p:txBody>
          <a:bodyPr/>
          <a:lstStyle/>
          <a:p>
            <a:pPr marL="0" indent="0">
              <a:buNone/>
            </a:pPr>
            <a:r>
              <a:rPr lang="en-IN" sz="1200" dirty="0">
                <a:latin typeface="Times New Roman" panose="02020603050405020304" pitchFamily="18" charset="0"/>
                <a:cs typeface="Times New Roman" panose="02020603050405020304" pitchFamily="18" charset="0"/>
              </a:rPr>
              <a:t>#define BLYNK_TEMPLATE_ID "</a:t>
            </a:r>
            <a:r>
              <a:rPr lang="en-IN" sz="1200" dirty="0" err="1">
                <a:latin typeface="Times New Roman" panose="02020603050405020304" pitchFamily="18" charset="0"/>
                <a:cs typeface="Times New Roman" panose="02020603050405020304" pitchFamily="18" charset="0"/>
              </a:rPr>
              <a:t>TemplateID</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#define BLYNK_DEVICE_NAME "Control Pump“</a:t>
            </a:r>
          </a:p>
          <a:p>
            <a:pPr marL="0" indent="0">
              <a:buNone/>
            </a:pPr>
            <a:r>
              <a:rPr lang="en-IN" sz="1200" dirty="0">
                <a:latin typeface="Times New Roman" panose="02020603050405020304" pitchFamily="18" charset="0"/>
                <a:cs typeface="Times New Roman" panose="02020603050405020304" pitchFamily="18" charset="0"/>
              </a:rPr>
              <a:t>#define BLYNK_AUTH_TOKEN "Auth Token“</a:t>
            </a:r>
          </a:p>
          <a:p>
            <a:pPr marL="0" indent="0">
              <a:buNone/>
            </a:pPr>
            <a:r>
              <a:rPr lang="en-IN" sz="1200" dirty="0">
                <a:latin typeface="Times New Roman" panose="02020603050405020304" pitchFamily="18" charset="0"/>
                <a:cs typeface="Times New Roman" panose="02020603050405020304" pitchFamily="18" charset="0"/>
              </a:rPr>
              <a:t>#define BLYNK_PRINT Serial</a:t>
            </a:r>
          </a:p>
          <a:p>
            <a:pPr marL="0" indent="0">
              <a:buNone/>
            </a:pPr>
            <a:r>
              <a:rPr lang="en-IN" sz="1200" dirty="0">
                <a:latin typeface="Times New Roman" panose="02020603050405020304" pitchFamily="18" charset="0"/>
                <a:cs typeface="Times New Roman" panose="02020603050405020304" pitchFamily="18" charset="0"/>
              </a:rPr>
              <a:t>#include &lt;ESP8266WiFi.h&gt; </a:t>
            </a:r>
          </a:p>
          <a:p>
            <a:pPr marL="0" indent="0">
              <a:buNone/>
            </a:pPr>
            <a:r>
              <a:rPr lang="en-IN" sz="1200" dirty="0">
                <a:latin typeface="Times New Roman" panose="02020603050405020304" pitchFamily="18" charset="0"/>
                <a:cs typeface="Times New Roman" panose="02020603050405020304" pitchFamily="18" charset="0"/>
              </a:rPr>
              <a:t> #include &lt;BlynkSimpleEsp8266.h&gt; </a:t>
            </a:r>
          </a:p>
          <a:p>
            <a:pPr marL="0" indent="0">
              <a:buNone/>
            </a:pPr>
            <a:r>
              <a:rPr lang="en-IN" sz="1200" dirty="0">
                <a:latin typeface="Times New Roman" panose="02020603050405020304" pitchFamily="18" charset="0"/>
                <a:cs typeface="Times New Roman" panose="02020603050405020304" pitchFamily="18" charset="0"/>
              </a:rPr>
              <a:t>char auth[] = BLYNK_AUTH_TOKEN;</a:t>
            </a:r>
          </a:p>
          <a:p>
            <a:pPr marL="0" indent="0">
              <a:buNone/>
            </a:pPr>
            <a:r>
              <a:rPr lang="en-IN" sz="1200" dirty="0">
                <a:latin typeface="Times New Roman" panose="02020603050405020304" pitchFamily="18" charset="0"/>
                <a:cs typeface="Times New Roman" panose="02020603050405020304" pitchFamily="18" charset="0"/>
              </a:rPr>
              <a:t>char </a:t>
            </a:r>
            <a:r>
              <a:rPr lang="en-IN" sz="1200" dirty="0" err="1">
                <a:latin typeface="Times New Roman" panose="02020603050405020304" pitchFamily="18" charset="0"/>
                <a:cs typeface="Times New Roman" panose="02020603050405020304" pitchFamily="18" charset="0"/>
              </a:rPr>
              <a:t>ssid</a:t>
            </a:r>
            <a:r>
              <a:rPr lang="en-IN" sz="1200" dirty="0">
                <a:latin typeface="Times New Roman" panose="02020603050405020304" pitchFamily="18" charset="0"/>
                <a:cs typeface="Times New Roman" panose="02020603050405020304" pitchFamily="18" charset="0"/>
              </a:rPr>
              <a:t>[] =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Username";  // Enter your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name</a:t>
            </a:r>
          </a:p>
          <a:p>
            <a:pPr marL="0" indent="0">
              <a:buNone/>
            </a:pPr>
            <a:r>
              <a:rPr lang="en-IN" sz="1200" dirty="0">
                <a:latin typeface="Times New Roman" panose="02020603050405020304" pitchFamily="18" charset="0"/>
                <a:cs typeface="Times New Roman" panose="02020603050405020304" pitchFamily="18" charset="0"/>
              </a:rPr>
              <a:t>char pass[] =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Password";  // Enter your </a:t>
            </a:r>
            <a:r>
              <a:rPr lang="en-IN" sz="1200" dirty="0" err="1">
                <a:latin typeface="Times New Roman" panose="02020603050405020304" pitchFamily="18" charset="0"/>
                <a:cs typeface="Times New Roman" panose="02020603050405020304" pitchFamily="18" charset="0"/>
              </a:rPr>
              <a:t>wifi</a:t>
            </a:r>
            <a:r>
              <a:rPr lang="en-IN" sz="1200" dirty="0">
                <a:latin typeface="Times New Roman" panose="02020603050405020304" pitchFamily="18" charset="0"/>
                <a:cs typeface="Times New Roman" panose="02020603050405020304" pitchFamily="18" charset="0"/>
              </a:rPr>
              <a:t> password</a:t>
            </a:r>
          </a:p>
          <a:p>
            <a:pPr marL="0" indent="0">
              <a:buNone/>
            </a:pPr>
            <a:r>
              <a:rPr lang="en-IN" sz="1200" dirty="0">
                <a:latin typeface="Times New Roman" panose="02020603050405020304" pitchFamily="18" charset="0"/>
                <a:cs typeface="Times New Roman" panose="02020603050405020304" pitchFamily="18" charset="0"/>
              </a:rPr>
              <a:t>int </a:t>
            </a:r>
            <a:r>
              <a:rPr lang="en-IN" sz="1200" dirty="0" err="1">
                <a:latin typeface="Times New Roman" panose="02020603050405020304" pitchFamily="18" charset="0"/>
                <a:cs typeface="Times New Roman" panose="02020603050405020304" pitchFamily="18" charset="0"/>
              </a:rPr>
              <a:t>relaypin</a:t>
            </a:r>
            <a:r>
              <a:rPr lang="en-IN" sz="1200" dirty="0">
                <a:latin typeface="Times New Roman" panose="02020603050405020304" pitchFamily="18" charset="0"/>
                <a:cs typeface="Times New Roman" panose="02020603050405020304" pitchFamily="18" charset="0"/>
              </a:rPr>
              <a:t> = D4;</a:t>
            </a:r>
          </a:p>
          <a:p>
            <a:pPr marL="0" indent="0">
              <a:buNone/>
            </a:pPr>
            <a:r>
              <a:rPr lang="en-IN" sz="1200" dirty="0">
                <a:latin typeface="Times New Roman" panose="02020603050405020304" pitchFamily="18" charset="0"/>
                <a:cs typeface="Times New Roman" panose="02020603050405020304" pitchFamily="18" charset="0"/>
              </a:rPr>
              <a:t>void setup()</a:t>
            </a:r>
          </a:p>
          <a:p>
            <a:pPr marL="0" indent="0">
              <a:buNone/>
            </a:pP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Serial.begin</a:t>
            </a:r>
            <a:r>
              <a:rPr lang="en-IN" sz="1200" dirty="0">
                <a:latin typeface="Times New Roman" panose="02020603050405020304" pitchFamily="18" charset="0"/>
                <a:cs typeface="Times New Roman" panose="02020603050405020304" pitchFamily="18" charset="0"/>
              </a:rPr>
              <a:t>(115200);  </a:t>
            </a:r>
          </a:p>
          <a:p>
            <a:pPr marL="0" indent="0">
              <a:buNone/>
            </a:pPr>
            <a:r>
              <a:rPr lang="en-IN" sz="1200" dirty="0" err="1">
                <a:latin typeface="Times New Roman" panose="02020603050405020304" pitchFamily="18" charset="0"/>
                <a:cs typeface="Times New Roman" panose="02020603050405020304" pitchFamily="18" charset="0"/>
              </a:rPr>
              <a:t>Blynk.begin</a:t>
            </a:r>
            <a:r>
              <a:rPr lang="en-IN" sz="1200" dirty="0">
                <a:latin typeface="Times New Roman" panose="02020603050405020304" pitchFamily="18" charset="0"/>
                <a:cs typeface="Times New Roman" panose="02020603050405020304" pitchFamily="18" charset="0"/>
              </a:rPr>
              <a:t>(auth, </a:t>
            </a:r>
            <a:r>
              <a:rPr lang="en-IN" sz="1200" dirty="0" err="1">
                <a:latin typeface="Times New Roman" panose="02020603050405020304" pitchFamily="18" charset="0"/>
                <a:cs typeface="Times New Roman" panose="02020603050405020304" pitchFamily="18" charset="0"/>
              </a:rPr>
              <a:t>ssid</a:t>
            </a:r>
            <a:r>
              <a:rPr lang="en-IN" sz="1200" dirty="0">
                <a:latin typeface="Times New Roman" panose="02020603050405020304" pitchFamily="18" charset="0"/>
                <a:cs typeface="Times New Roman" panose="02020603050405020304" pitchFamily="18" charset="0"/>
              </a:rPr>
              <a:t>, pass);      </a:t>
            </a:r>
          </a:p>
          <a:p>
            <a:pPr marL="0" indent="0">
              <a:buNone/>
            </a:pPr>
            <a:r>
              <a:rPr lang="en-IN" sz="1200" dirty="0" err="1">
                <a:latin typeface="Times New Roman" panose="02020603050405020304" pitchFamily="18" charset="0"/>
                <a:cs typeface="Times New Roman" panose="02020603050405020304" pitchFamily="18" charset="0"/>
              </a:rPr>
              <a:t>pinMode</a:t>
            </a:r>
            <a:r>
              <a:rPr lang="en-IN" sz="1200" dirty="0">
                <a:latin typeface="Times New Roman" panose="02020603050405020304" pitchFamily="18" charset="0"/>
                <a:cs typeface="Times New Roman" panose="02020603050405020304" pitchFamily="18" charset="0"/>
              </a:rPr>
              <a:t>(</a:t>
            </a:r>
            <a:r>
              <a:rPr lang="en-IN" sz="1200" dirty="0" err="1">
                <a:latin typeface="Times New Roman" panose="02020603050405020304" pitchFamily="18" charset="0"/>
                <a:cs typeface="Times New Roman" panose="02020603050405020304" pitchFamily="18" charset="0"/>
              </a:rPr>
              <a:t>relaypin,OUTPUT</a:t>
            </a:r>
            <a:r>
              <a:rPr lang="en-IN" sz="1200" dirty="0">
                <a:latin typeface="Times New Roman" panose="02020603050405020304" pitchFamily="18" charset="0"/>
                <a:cs typeface="Times New Roman" panose="02020603050405020304" pitchFamily="18" charset="0"/>
              </a:rPr>
              <a:t>);</a:t>
            </a:r>
          </a:p>
          <a:p>
            <a:pPr marL="0" indent="0">
              <a:buNone/>
            </a:pP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void loop()</a:t>
            </a:r>
          </a:p>
          <a:p>
            <a:pPr marL="0" indent="0">
              <a:buNone/>
            </a:pP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Blynk.run</a:t>
            </a:r>
            <a:r>
              <a:rPr lang="en-IN" sz="1200" dirty="0">
                <a:latin typeface="Times New Roman" panose="02020603050405020304" pitchFamily="18" charset="0"/>
                <a:cs typeface="Times New Roman" panose="02020603050405020304" pitchFamily="18" charset="0"/>
              </a:rPr>
              <a:t>(); </a:t>
            </a:r>
          </a:p>
          <a:p>
            <a:pPr marL="0" indent="0">
              <a:buNone/>
            </a:pPr>
            <a:r>
              <a:rPr lang="en-IN" sz="12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9527B08D-9AEA-538A-8941-0FA166542490}"/>
              </a:ext>
            </a:extLst>
          </p:cNvPr>
          <p:cNvSpPr>
            <a:spLocks noGrp="1"/>
          </p:cNvSpPr>
          <p:nvPr>
            <p:ph type="dt" sz="half" idx="10"/>
          </p:nvPr>
        </p:nvSpPr>
        <p:spPr/>
        <p:txBody>
          <a:bodyPr/>
          <a:lstStyle/>
          <a:p>
            <a:pPr>
              <a:defRPr/>
            </a:pPr>
            <a:fld id="{45741A33-6B30-491F-99DC-FDD968B6311C}" type="datetime1">
              <a:rPr lang="en-US" smtClean="0"/>
              <a:pPr>
                <a:defRPr/>
              </a:pPr>
              <a:t>12/28/2022</a:t>
            </a:fld>
            <a:endParaRPr lang="en-US"/>
          </a:p>
        </p:txBody>
      </p:sp>
      <p:sp>
        <p:nvSpPr>
          <p:cNvPr id="5" name="Slide Number Placeholder 4">
            <a:extLst>
              <a:ext uri="{FF2B5EF4-FFF2-40B4-BE49-F238E27FC236}">
                <a16:creationId xmlns:a16="http://schemas.microsoft.com/office/drawing/2014/main" id="{CD9DF6F3-64BB-104B-869F-F51AE4179070}"/>
              </a:ext>
            </a:extLst>
          </p:cNvPr>
          <p:cNvSpPr>
            <a:spLocks noGrp="1"/>
          </p:cNvSpPr>
          <p:nvPr>
            <p:ph type="sldNum" sz="quarter" idx="12"/>
          </p:nvPr>
        </p:nvSpPr>
        <p:spPr/>
        <p:txBody>
          <a:bodyPr>
            <a:normAutofit fontScale="85000" lnSpcReduction="20000"/>
          </a:bodyPr>
          <a:lstStyle/>
          <a:p>
            <a:pPr>
              <a:defRPr/>
            </a:pPr>
            <a:fld id="{21D17621-EBFF-4405-8E55-3AC044FDE720}" type="slidenum">
              <a:rPr lang="en-US" smtClean="0"/>
              <a:pPr>
                <a:defRPr/>
              </a:pPr>
              <a:t>8</a:t>
            </a:fld>
            <a:endParaRPr lang="en-US"/>
          </a:p>
        </p:txBody>
      </p:sp>
    </p:spTree>
    <p:extLst>
      <p:ext uri="{BB962C8B-B14F-4D97-AF65-F5344CB8AC3E}">
        <p14:creationId xmlns:p14="http://schemas.microsoft.com/office/powerpoint/2010/main" val="40879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8153400" cy="990600"/>
          </a:xfrm>
        </p:spPr>
        <p:txBody>
          <a:bodyPr/>
          <a:lstStyle/>
          <a:p>
            <a:pPr marL="319088" indent="-319088" eaLnBrk="1" hangingPunct="1">
              <a:lnSpc>
                <a:spcPct val="90000"/>
              </a:lnSpc>
            </a:pPr>
            <a:r>
              <a:rPr lang="en-US" sz="3600" b="1" dirty="0">
                <a:solidFill>
                  <a:srgbClr val="7030A0"/>
                </a:solidFill>
              </a:rPr>
              <a:t>Introduction  </a:t>
            </a:r>
          </a:p>
        </p:txBody>
      </p:sp>
      <p:sp>
        <p:nvSpPr>
          <p:cNvPr id="7171" name="Rectangle 3"/>
          <p:cNvSpPr>
            <a:spLocks noGrp="1" noChangeArrowheads="1"/>
          </p:cNvSpPr>
          <p:nvPr>
            <p:ph sz="quarter" idx="1"/>
          </p:nvPr>
        </p:nvSpPr>
        <p:spPr>
          <a:xfrm>
            <a:off x="0" y="1523999"/>
            <a:ext cx="8763000" cy="5089525"/>
          </a:xfrm>
        </p:spPr>
        <p:txBody>
          <a:bodyPr>
            <a:noAutofit/>
          </a:bodyPr>
          <a:lstStyle/>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India is the farmland with a population of 3/4 in agriculture. In accordance with the climate and other resources accessible to them, farmers will grow multiple plants in their field.</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Some technological assistance are required to achieve high output and excellent quality. The increase in the demand of labour in the agriculture fields is increasing day by day as the people now a days are less interested in agriculture so all we need is a robot which can replace humans.</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Pesticide spraying plays a key role in protecting the field. Many people are not interested in spraying pesticides as they are getting harmful skin infections and breathing problems also carbon dioxide emitted as pollutant during the operation of such pumps has a harmful effect in the environment.</a:t>
            </a:r>
          </a:p>
          <a:p>
            <a:pPr algn="just" eaLnBrk="1" hangingPunct="1">
              <a:buClrTx/>
              <a:buSzPct val="65000"/>
              <a:buFont typeface="Wingdings" pitchFamily="2" charset="2"/>
              <a:buChar char="Ø"/>
              <a:defRPr/>
            </a:pPr>
            <a:r>
              <a:rPr lang="en-GB" sz="2000" dirty="0">
                <a:latin typeface="Times New Roman" panose="02020603050405020304" pitchFamily="18" charset="0"/>
                <a:cs typeface="Times New Roman" panose="02020603050405020304" pitchFamily="18" charset="0"/>
              </a:rPr>
              <a:t> Another important factor is human error which leads to unexpected issues while spraying. For instance, Due to lack of awareness human labour may spray extra dosage to the plants that leads severe damage to the field.</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normAutofit fontScale="85000" lnSpcReduction="20000"/>
          </a:bodyPr>
          <a:lstStyle/>
          <a:p>
            <a:pPr>
              <a:defRPr/>
            </a:pPr>
            <a:fld id="{0D39EC02-A359-4336-85FA-89204CBBD6C3}" type="slidenum">
              <a:rPr lang="en-US" smtClean="0"/>
              <a:pPr>
                <a:defRPr/>
              </a:pPr>
              <a:t>9</a:t>
            </a:fld>
            <a:endParaRPr lang="en-US"/>
          </a:p>
        </p:txBody>
      </p:sp>
      <p:sp>
        <p:nvSpPr>
          <p:cNvPr id="12293" name="Date Placeholder 5"/>
          <p:cNvSpPr>
            <a:spLocks noGrp="1"/>
          </p:cNvSpPr>
          <p:nvPr>
            <p:ph type="dt" sz="quarter" idx="10"/>
          </p:nvPr>
        </p:nvSpPr>
        <p:spPr bwMode="auto">
          <a:noFill/>
          <a:ln>
            <a:miter lim="800000"/>
            <a:headEnd/>
            <a:tailEnd/>
          </a:ln>
        </p:spPr>
        <p:txBody>
          <a:bodyPr wrap="square" lIns="91440" tIns="45720" rIns="91440" bIns="45720" numCol="1" compatLnSpc="1">
            <a:prstTxWarp prst="textNoShape">
              <a:avLst/>
            </a:prstTxWarp>
          </a:bodyPr>
          <a:lstStyle/>
          <a:p>
            <a:pPr algn="r"/>
            <a:fld id="{37CB5CF9-1A7B-4D9C-A408-077844B1C2A2}" type="datetime1">
              <a:rPr lang="en-US" smtClean="0">
                <a:latin typeface="Arial" charset="0"/>
              </a:rPr>
              <a:pPr algn="r"/>
              <a:t>12/28/2022</a:t>
            </a:fld>
            <a:endParaRPr lang="en-US">
              <a:latin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6925</TotalTime>
  <Words>2153</Words>
  <Application>Microsoft Office PowerPoint</Application>
  <PresentationFormat>On-screen Show (4:3)</PresentationFormat>
  <Paragraphs>196</Paragraphs>
  <Slides>23</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Calibri</vt:lpstr>
      <vt:lpstr>Times New Roman</vt:lpstr>
      <vt:lpstr>Tw Cen MT</vt:lpstr>
      <vt:lpstr>Wingdings</vt:lpstr>
      <vt:lpstr>Wingdings 2</vt:lpstr>
      <vt:lpstr>Median</vt:lpstr>
      <vt:lpstr>Office Theme</vt:lpstr>
      <vt:lpstr>PowerPoint Presentation</vt:lpstr>
      <vt:lpstr>Overview  </vt:lpstr>
      <vt:lpstr>Correction Suggested During Phase-1 </vt:lpstr>
      <vt:lpstr>Correction Incorporated</vt:lpstr>
      <vt:lpstr>Progress</vt:lpstr>
      <vt:lpstr>PowerPoint Presentation</vt:lpstr>
      <vt:lpstr>PowerPoint Presentation</vt:lpstr>
      <vt:lpstr>Source code</vt:lpstr>
      <vt:lpstr>Introduction  </vt:lpstr>
      <vt:lpstr>Literature Review </vt:lpstr>
      <vt:lpstr>PowerPoint Presentation</vt:lpstr>
      <vt:lpstr>        Scope of Project      </vt:lpstr>
      <vt:lpstr>        Objectives       </vt:lpstr>
      <vt:lpstr>Methodology</vt:lpstr>
      <vt:lpstr>       Block Diagram     </vt:lpstr>
      <vt:lpstr>PowerPoint Presentation</vt:lpstr>
      <vt:lpstr> Hardware &amp; Software Description </vt:lpstr>
      <vt:lpstr>PowerPoint Presentation</vt:lpstr>
      <vt:lpstr>PowerPoint Presentation</vt:lpstr>
      <vt:lpstr>EXPECTED OUTCOME</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Supriya Gowda</cp:lastModifiedBy>
  <cp:revision>446</cp:revision>
  <cp:lastPrinted>1601-01-01T00:00:00Z</cp:lastPrinted>
  <dcterms:created xsi:type="dcterms:W3CDTF">1601-01-01T00:00:00Z</dcterms:created>
  <dcterms:modified xsi:type="dcterms:W3CDTF">2022-12-28T06:57:36Z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