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 id="2147484254" r:id="rId2"/>
  </p:sldMasterIdLst>
  <p:notesMasterIdLst>
    <p:notesMasterId r:id="rId20"/>
  </p:notesMasterIdLst>
  <p:sldIdLst>
    <p:sldId id="297" r:id="rId3"/>
    <p:sldId id="258" r:id="rId4"/>
    <p:sldId id="298" r:id="rId5"/>
    <p:sldId id="259" r:id="rId6"/>
    <p:sldId id="307" r:id="rId7"/>
    <p:sldId id="263" r:id="rId8"/>
    <p:sldId id="300" r:id="rId9"/>
    <p:sldId id="299" r:id="rId10"/>
    <p:sldId id="301" r:id="rId11"/>
    <p:sldId id="308" r:id="rId12"/>
    <p:sldId id="278" r:id="rId13"/>
    <p:sldId id="306" r:id="rId14"/>
    <p:sldId id="302" r:id="rId15"/>
    <p:sldId id="303" r:id="rId16"/>
    <p:sldId id="304" r:id="rId17"/>
    <p:sldId id="305" r:id="rId18"/>
    <p:sldId id="289" r:id="rId19"/>
  </p:sldIdLst>
  <p:sldSz cx="9144000" cy="6858000" type="screen4x3"/>
  <p:notesSz cx="6858000" cy="97107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7D0A0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67D38-DF5E-47E3-948E-D7145ED6D487}" v="2" dt="2022-12-22T10:17:17.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5582" autoAdjust="0"/>
  </p:normalViewPr>
  <p:slideViewPr>
    <p:cSldViewPr>
      <p:cViewPr varScale="1">
        <p:scale>
          <a:sx n="75" d="100"/>
          <a:sy n="75" d="100"/>
        </p:scale>
        <p:origin x="1052" y="44"/>
      </p:cViewPr>
      <p:guideLst>
        <p:guide orient="horz" pos="2160"/>
        <p:guide pos="2880"/>
      </p:guideLst>
    </p:cSldViewPr>
  </p:slideViewPr>
  <p:outlineViewPr>
    <p:cViewPr>
      <p:scale>
        <a:sx n="33" d="100"/>
        <a:sy n="33" d="100"/>
      </p:scale>
      <p:origin x="0" y="-1918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51D3EE7E-5BD8-4ED8-8C37-C96CB70AA273}" type="datetimeFigureOut">
              <a:rPr lang="en-US"/>
              <a:pPr>
                <a:defRPr/>
              </a:pPr>
              <a:t>12/22/2022</a:t>
            </a:fld>
            <a:endParaRPr lang="en-US"/>
          </a:p>
        </p:txBody>
      </p:sp>
      <p:sp>
        <p:nvSpPr>
          <p:cNvPr id="4" name="Slide Image Placeholder 3"/>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613275"/>
            <a:ext cx="5486400" cy="4368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23375"/>
            <a:ext cx="2971800" cy="48577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9223375"/>
            <a:ext cx="2971800" cy="48577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A20EBCB-C865-4C5A-957A-B28F3EC9649E}" type="slidenum">
              <a:rPr lang="en-US"/>
              <a:pPr>
                <a:defRPr/>
              </a:pPr>
              <a:t>‹#›</a:t>
            </a:fld>
            <a:endParaRPr lang="en-US"/>
          </a:p>
        </p:txBody>
      </p:sp>
    </p:spTree>
    <p:extLst>
      <p:ext uri="{BB962C8B-B14F-4D97-AF65-F5344CB8AC3E}">
        <p14:creationId xmlns:p14="http://schemas.microsoft.com/office/powerpoint/2010/main" val="381379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6F5D-9B25-4B1D-B998-DCA0AECAEB65}"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11</a:t>
            </a:fld>
            <a:endParaRPr lang="en-US"/>
          </a:p>
        </p:txBody>
      </p:sp>
    </p:spTree>
    <p:extLst>
      <p:ext uri="{BB962C8B-B14F-4D97-AF65-F5344CB8AC3E}">
        <p14:creationId xmlns:p14="http://schemas.microsoft.com/office/powerpoint/2010/main" val="77158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A20EBCB-C865-4C5A-957A-B28F3EC9649E}" type="slidenum">
              <a:rPr lang="en-US" smtClean="0"/>
              <a:pPr>
                <a:defRPr/>
              </a:pPr>
              <a:t>15</a:t>
            </a:fld>
            <a:endParaRPr lang="en-US"/>
          </a:p>
        </p:txBody>
      </p:sp>
    </p:spTree>
    <p:extLst>
      <p:ext uri="{BB962C8B-B14F-4D97-AF65-F5344CB8AC3E}">
        <p14:creationId xmlns:p14="http://schemas.microsoft.com/office/powerpoint/2010/main" val="169557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C04DD5FF-0353-48D4-94E9-713A009423DA}" type="datetime1">
              <a:rPr lang="en-US" smtClean="0"/>
              <a:pPr>
                <a:defRPr/>
              </a:pPr>
              <a:t>12/22/2022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079470-D6B3-4D64-8407-36FBD31DA3F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DC40B3B-9A90-4332-A173-864FCA091C14}" type="datetime1">
              <a:rPr lang="en-US" smtClean="0"/>
              <a:pPr>
                <a:defRPr/>
              </a:pPr>
              <a:t>12/22/2022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D77444E-558D-48E6-896B-B782EA2F8E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8515080-7BF3-4F61-9202-980679EFD73E}" type="datetime1">
              <a:rPr lang="en-US" smtClean="0"/>
              <a:pPr>
                <a:defRPr/>
              </a:pPr>
              <a:t>12/22/2022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E87B1EF2-F620-4DA7-B91A-E81F082C56B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803543-D357-4CEC-93C1-20308129B586}" type="datetime1">
              <a:rPr lang="en-US" smtClean="0"/>
              <a:pPr>
                <a:defRPr/>
              </a:pPr>
              <a:t>12/22/2022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5650CF-0DCE-4700-A424-15549610F38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5972EA-046C-48B9-B584-0DB1C41D003F}" type="datetime1">
              <a:rPr lang="en-US" smtClean="0"/>
              <a:pPr>
                <a:defRPr/>
              </a:pPr>
              <a:t>12/22/2022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CE09BC-00B3-4E91-999B-34E4998AC3C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EDBD73D-2D49-4213-9657-C1EFCBAB3136}" type="datetime1">
              <a:rPr lang="en-US" smtClean="0"/>
              <a:pPr>
                <a:defRPr/>
              </a:pPr>
              <a:t>12/22/2022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EE240C-9F86-4D2B-8D6F-D716F27A55E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66BE472-F9A2-41DA-ABEB-DA9615DFFF70}" type="datetime1">
              <a:rPr lang="en-US" smtClean="0"/>
              <a:pPr>
                <a:defRPr/>
              </a:pPr>
              <a:t>12/22/2022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306F6-7018-4CEE-824F-F35F98267B1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F9DC52-FA99-4993-9B5F-65785D023CDA}" type="datetime1">
              <a:rPr lang="en-US" smtClean="0"/>
              <a:pPr>
                <a:defRPr/>
              </a:pPr>
              <a:t>12/22/2022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02E908C-D8A7-4936-ADFA-9285E3A525F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185FA3-4E7A-4D6B-B5AC-590576CEB68D}" type="datetime1">
              <a:rPr lang="en-US" smtClean="0"/>
              <a:pPr>
                <a:defRPr/>
              </a:pPr>
              <a:t>12/22/2022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E13CFF6-892D-4C6C-BF16-7CF68F58F69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1F4B5-748E-46B4-9D12-6D19ABBDF8CC}" type="datetime1">
              <a:rPr lang="en-US" smtClean="0"/>
              <a:pPr>
                <a:defRPr/>
              </a:pPr>
              <a:t>12/22/2022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123ECFE-849C-4A1E-B532-C6F177078C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1B08370-B8B9-4B52-B9F8-78B4A60EA571}" type="datetime1">
              <a:rPr lang="en-US" smtClean="0"/>
              <a:pPr>
                <a:defRPr/>
              </a:pPr>
              <a:t>12/22/2022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39C576-7980-45E9-B168-1B486E076DA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5741A33-6B30-491F-99DC-FDD968B6311C}" type="datetime1">
              <a:rPr lang="en-US" smtClean="0"/>
              <a:pPr>
                <a:defRPr/>
              </a:pPr>
              <a:t>12/22/2022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D17621-EBFF-4405-8E55-3AC044FDE72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676C5C-7612-4551-8EEF-230DA4E26052}" type="datetime1">
              <a:rPr lang="en-US" smtClean="0"/>
              <a:pPr>
                <a:defRPr/>
              </a:pPr>
              <a:t>12/22/2022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40FAC2-4DA8-4D37-98EC-050EF7A4AC2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8D60E3-4EB6-4190-8C1A-5856DD458ABE}" type="datetime1">
              <a:rPr lang="en-US" smtClean="0"/>
              <a:pPr>
                <a:defRPr/>
              </a:pPr>
              <a:t>12/22/2022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B369C1-7D57-4BD5-81C8-F5F2822DA74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A8A610-832A-4D50-B9B9-9C91487F8678}" type="datetime1">
              <a:rPr lang="en-US" smtClean="0"/>
              <a:pPr>
                <a:defRPr/>
              </a:pPr>
              <a:t>12/22/2022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08F385-7480-4744-B1A7-C8855C1E95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2FCF3262-113A-48E3-8514-88B4FD8E05BD}" type="datetime1">
              <a:rPr lang="en-US" smtClean="0"/>
              <a:pPr>
                <a:defRPr/>
              </a:pPr>
              <a:t>12/22/2022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69B8FA69-62DF-4CA7-A015-2FFCEF23FD28}"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9C6BC447-9162-46D1-9297-A101FB0039D7}" type="datetime1">
              <a:rPr lang="en-US" smtClean="0"/>
              <a:pPr>
                <a:defRPr/>
              </a:pPr>
              <a:t>12/22/2022</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9A8C5BDF-0021-4B6F-B2C6-5DC4801CF6E3}"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E2A93C95-4788-47B5-8809-5408B23807AD}" type="datetime1">
              <a:rPr lang="en-US" smtClean="0"/>
              <a:pPr>
                <a:defRPr/>
              </a:pPr>
              <a:t>12/22/2022</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D96C0282-BFC0-4611-86CB-5956903E1BC7}"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E7DBB001-C3C7-48C1-BF4B-0F1F2FFF0D31}" type="datetime1">
              <a:rPr lang="en-US" smtClean="0"/>
              <a:pPr>
                <a:defRPr/>
              </a:pPr>
              <a:t>12/22/2022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A4A19E3D-126B-4606-AADF-89F8F41446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C777737-2F97-4883-95AC-B2F3B40E3323}" type="datetime1">
              <a:rPr lang="en-US" smtClean="0"/>
              <a:pPr>
                <a:defRPr/>
              </a:pPr>
              <a:t>12/22/2022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3EC2BC2-6904-4431-B5EB-C8E6B8A07F0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F4B0D89-CCE4-4724-B766-756C857C4E94}" type="datetime1">
              <a:rPr lang="en-US" smtClean="0"/>
              <a:pPr>
                <a:defRPr/>
              </a:pPr>
              <a:t>12/22/2022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7F8839A-3597-4B47-9D2D-B4C37D886C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289FA78-A90E-4C4A-94BC-9399E0AD6198}" type="datetime1">
              <a:rPr lang="en-US" smtClean="0"/>
              <a:pPr>
                <a:defRPr/>
              </a:pPr>
              <a:t>12/22/2022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FB7D6E0-8E95-4BC9-B55C-31374EDF07F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itchFamily="34" charset="0"/>
                <a:cs typeface="+mn-cs"/>
              </a:defRPr>
            </a:lvl1pPr>
          </a:lstStyle>
          <a:p>
            <a:pPr>
              <a:defRPr/>
            </a:pPr>
            <a:fld id="{4175047F-24DA-4AB4-90C8-D55B6B7333C4}" type="datetime1">
              <a:rPr lang="en-US" smtClean="0"/>
              <a:pPr>
                <a:defRPr/>
              </a:pPr>
              <a:t>12/22/2022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itchFamily="34" charset="0"/>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pitchFamily="34" charset="0"/>
                <a:cs typeface="+mn-cs"/>
              </a:defRPr>
            </a:lvl1pPr>
          </a:lstStyle>
          <a:p>
            <a:pPr>
              <a:defRPr/>
            </a:pPr>
            <a:fld id="{0722E2C1-29AF-49D2-9F80-1B6E7179B7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88" r:id="rId1"/>
    <p:sldLayoutId id="2147484273" r:id="rId2"/>
    <p:sldLayoutId id="2147484289" r:id="rId3"/>
    <p:sldLayoutId id="2147484290" r:id="rId4"/>
    <p:sldLayoutId id="2147484291" r:id="rId5"/>
    <p:sldLayoutId id="2147484274" r:id="rId6"/>
    <p:sldLayoutId id="2147484292" r:id="rId7"/>
    <p:sldLayoutId id="2147484275" r:id="rId8"/>
    <p:sldLayoutId id="2147484293" r:id="rId9"/>
    <p:sldLayoutId id="2147484276" r:id="rId10"/>
    <p:sldLayoutId id="2147484294" r:id="rId11"/>
  </p:sldLayoutIdLst>
  <p:hf hdr="0" ft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649F581-9F3F-43C9-8026-25C2CA182C39}" type="datetime1">
              <a:rPr lang="en-US" smtClean="0"/>
              <a:pPr>
                <a:defRPr/>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D231470-7659-4DAE-A90D-5F51884049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457200" y="1600200"/>
            <a:ext cx="8382000" cy="5105400"/>
          </a:xfrm>
        </p:spPr>
        <p:txBody>
          <a:bodyPr>
            <a:normAutofit fontScale="92500" lnSpcReduction="20000"/>
          </a:bodyPr>
          <a:lstStyle/>
          <a:p>
            <a:pPr eaLnBrk="1" hangingPunct="1"/>
            <a:endParaRPr lang="en-US" dirty="0">
              <a:solidFill>
                <a:schemeClr val="tx1"/>
              </a:solidFill>
              <a:latin typeface="Times New Roman" pitchFamily="18" charset="0"/>
              <a:cs typeface="Times New Roman" pitchFamily="18" charset="0"/>
            </a:endParaRPr>
          </a:p>
          <a:p>
            <a:pPr eaLnBrk="1" hangingPunct="1"/>
            <a:endParaRPr lang="en-US" sz="1400" dirty="0">
              <a:solidFill>
                <a:schemeClr val="tx1"/>
              </a:solidFill>
              <a:latin typeface="Times New Roman" pitchFamily="18" charset="0"/>
              <a:cs typeface="Times New Roman" pitchFamily="18" charset="0"/>
            </a:endParaRPr>
          </a:p>
          <a:p>
            <a:pPr eaLnBrk="1" hangingPunct="1"/>
            <a:endParaRPr lang="en-US" sz="3000" b="1" dirty="0">
              <a:solidFill>
                <a:schemeClr val="tx1"/>
              </a:solidFill>
              <a:latin typeface="Times New Roman" panose="02020603050405020304" pitchFamily="18" charset="0"/>
              <a:ea typeface="SimSun-ExtB" pitchFamily="49" charset="-122"/>
              <a:cs typeface="Times New Roman" panose="02020603050405020304" pitchFamily="18" charset="0"/>
            </a:endParaRPr>
          </a:p>
          <a:p>
            <a:pPr eaLnBrk="1" hangingPunct="1"/>
            <a:r>
              <a:rPr lang="en-US" sz="3000" b="1" dirty="0">
                <a:solidFill>
                  <a:schemeClr val="tx1"/>
                </a:solidFill>
                <a:latin typeface="Times New Roman" panose="02020603050405020304" pitchFamily="18" charset="0"/>
                <a:ea typeface="SimSun-ExtB" pitchFamily="49" charset="-122"/>
                <a:cs typeface="Times New Roman" panose="02020603050405020304" pitchFamily="18" charset="0"/>
              </a:rPr>
              <a:t>PESTICIDE SPRINKLER WITH IOT BASED SECURITY (Phase 2)</a:t>
            </a:r>
          </a:p>
          <a:p>
            <a:pPr eaLnBrk="1" hangingPunct="1"/>
            <a:r>
              <a:rPr lang="en-US" sz="3000" b="1" dirty="0">
                <a:solidFill>
                  <a:schemeClr val="tx1"/>
                </a:solidFill>
                <a:latin typeface="Times New Roman" panose="02020603050405020304" pitchFamily="18" charset="0"/>
                <a:ea typeface="SimSun-ExtB" pitchFamily="49" charset="-122"/>
                <a:cs typeface="Times New Roman" panose="02020603050405020304" pitchFamily="18" charset="0"/>
              </a:rPr>
              <a:t>[18EEP78]</a:t>
            </a:r>
            <a:endParaRPr lang="en-US" sz="3000" dirty="0">
              <a:solidFill>
                <a:schemeClr val="tx1"/>
              </a:solidFill>
              <a:latin typeface="Times New Roman" panose="02020603050405020304" pitchFamily="18" charset="0"/>
              <a:cs typeface="Times New Roman" pitchFamily="18" charset="0"/>
            </a:endParaRPr>
          </a:p>
          <a:p>
            <a:pPr eaLnBrk="1" hangingPunct="1"/>
            <a:endParaRPr lang="en-US" sz="900" dirty="0">
              <a:solidFill>
                <a:schemeClr val="tx1"/>
              </a:solidFill>
              <a:latin typeface="Times New Roman" panose="02020603050405020304" pitchFamily="18" charset="0"/>
              <a:cs typeface="Times New Roman" pitchFamily="18" charset="0"/>
            </a:endParaRPr>
          </a:p>
          <a:p>
            <a:pPr eaLnBrk="1" hangingPunct="1"/>
            <a:r>
              <a:rPr lang="en-US" sz="1600" dirty="0">
                <a:solidFill>
                  <a:schemeClr val="tx1"/>
                </a:solidFill>
                <a:latin typeface="Times New Roman" pitchFamily="18" charset="0"/>
                <a:cs typeface="Times New Roman" pitchFamily="18" charset="0"/>
              </a:rPr>
              <a:t>by</a:t>
            </a:r>
          </a:p>
          <a:p>
            <a:pPr eaLnBrk="1" hangingPunct="1"/>
            <a:r>
              <a:rPr lang="nl-NL" sz="1800" dirty="0">
                <a:solidFill>
                  <a:schemeClr val="tx1"/>
                </a:solidFill>
                <a:latin typeface="Times New Roman" pitchFamily="18" charset="0"/>
                <a:cs typeface="Times New Roman" pitchFamily="18" charset="0"/>
              </a:rPr>
              <a:t>Bhoomika C P 				4GW19EE005</a:t>
            </a:r>
          </a:p>
          <a:p>
            <a:pPr eaLnBrk="1" hangingPunct="1"/>
            <a:r>
              <a:rPr lang="nl-NL" sz="1800" dirty="0">
                <a:solidFill>
                  <a:schemeClr val="tx1"/>
                </a:solidFill>
                <a:latin typeface="Times New Roman" pitchFamily="18" charset="0"/>
                <a:cs typeface="Times New Roman" pitchFamily="18" charset="0"/>
              </a:rPr>
              <a:t>Prakruthi K N				4GW19EE026</a:t>
            </a:r>
          </a:p>
          <a:p>
            <a:pPr eaLnBrk="1" hangingPunct="1"/>
            <a:r>
              <a:rPr lang="nl-NL" sz="1800" dirty="0">
                <a:solidFill>
                  <a:schemeClr val="tx1"/>
                </a:solidFill>
                <a:latin typeface="Times New Roman" pitchFamily="18" charset="0"/>
                <a:cs typeface="Times New Roman" pitchFamily="18" charset="0"/>
              </a:rPr>
              <a:t>Rakshitha G				4GW19EE030</a:t>
            </a:r>
          </a:p>
          <a:p>
            <a:pPr eaLnBrk="1" hangingPunct="1"/>
            <a:r>
              <a:rPr lang="nl-NL" sz="1800" dirty="0">
                <a:solidFill>
                  <a:schemeClr val="tx1"/>
                </a:solidFill>
                <a:latin typeface="Times New Roman" pitchFamily="18" charset="0"/>
                <a:cs typeface="Times New Roman" pitchFamily="18" charset="0"/>
              </a:rPr>
              <a:t>Vidyashree K 				4GW19EE041</a:t>
            </a:r>
          </a:p>
          <a:p>
            <a:pPr eaLnBrk="1" hangingPunct="1"/>
            <a:endParaRPr lang="en-US" sz="900" dirty="0">
              <a:solidFill>
                <a:schemeClr val="tx1"/>
              </a:solidFill>
              <a:latin typeface="Times New Roman" pitchFamily="18" charset="0"/>
              <a:cs typeface="Times New Roman" pitchFamily="18" charset="0"/>
            </a:endParaRPr>
          </a:p>
          <a:p>
            <a:pPr eaLnBrk="1" hangingPunct="1"/>
            <a:r>
              <a:rPr lang="en-US" sz="1400" dirty="0">
                <a:solidFill>
                  <a:schemeClr val="tx1"/>
                </a:solidFill>
                <a:latin typeface="Times New Roman" pitchFamily="18" charset="0"/>
                <a:cs typeface="Times New Roman" pitchFamily="18" charset="0"/>
              </a:rPr>
              <a:t>Under the Guidance of</a:t>
            </a:r>
          </a:p>
          <a:p>
            <a:pPr eaLnBrk="1" hangingPunct="1"/>
            <a:r>
              <a:rPr lang="en-US" sz="1800" dirty="0">
                <a:solidFill>
                  <a:schemeClr val="tx1"/>
                </a:solidFill>
                <a:latin typeface="Times New Roman" pitchFamily="18" charset="0"/>
                <a:cs typeface="Times New Roman" pitchFamily="18" charset="0"/>
              </a:rPr>
              <a:t>Smt. SHILPASHRI V N</a:t>
            </a:r>
          </a:p>
          <a:p>
            <a:pPr eaLnBrk="1" hangingPunct="1"/>
            <a:r>
              <a:rPr lang="en-US" sz="1600" dirty="0">
                <a:solidFill>
                  <a:schemeClr val="tx1"/>
                </a:solidFill>
                <a:latin typeface="Times New Roman" pitchFamily="18" charset="0"/>
                <a:cs typeface="Times New Roman" pitchFamily="18" charset="0"/>
              </a:rPr>
              <a:t>Assistant Professor</a:t>
            </a:r>
          </a:p>
          <a:p>
            <a:pPr eaLnBrk="1" hangingPunct="1"/>
            <a:r>
              <a:rPr lang="en-US" sz="1600" dirty="0">
                <a:solidFill>
                  <a:schemeClr val="tx1"/>
                </a:solidFill>
                <a:latin typeface="Times New Roman" pitchFamily="18" charset="0"/>
                <a:cs typeface="Times New Roman" pitchFamily="18" charset="0"/>
              </a:rPr>
              <a:t>Dept. of EEE, GSSSIETW, </a:t>
            </a:r>
            <a:r>
              <a:rPr lang="en-US" sz="1600" dirty="0" err="1">
                <a:solidFill>
                  <a:schemeClr val="tx1"/>
                </a:solidFill>
                <a:latin typeface="Times New Roman" pitchFamily="18" charset="0"/>
                <a:cs typeface="Times New Roman" pitchFamily="18" charset="0"/>
              </a:rPr>
              <a:t>Mysuru</a:t>
            </a:r>
            <a:endParaRPr lang="en-US" sz="1600" dirty="0">
              <a:solidFill>
                <a:schemeClr val="tx1"/>
              </a:solidFill>
              <a:latin typeface="Times New Roman" pitchFamily="18" charset="0"/>
              <a:cs typeface="Times New Roman" pitchFamily="18" charset="0"/>
            </a:endParaRPr>
          </a:p>
          <a:p>
            <a:pPr eaLnBrk="1" hangingPunct="1"/>
            <a:endParaRPr lang="en-US" sz="2000" dirty="0">
              <a:solidFill>
                <a:schemeClr val="tx1"/>
              </a:solidFill>
              <a:latin typeface="Times New Roman" pitchFamily="18" charset="0"/>
              <a:cs typeface="Times New Roman" pitchFamily="18" charset="0"/>
            </a:endParaRPr>
          </a:p>
        </p:txBody>
      </p:sp>
      <p:pic>
        <p:nvPicPr>
          <p:cNvPr id="2051" name="Picture 3" descr="E:\Shiva\VTU-logo.png"/>
          <p:cNvPicPr>
            <a:picLocks noChangeAspect="1" noChangeArrowheads="1"/>
          </p:cNvPicPr>
          <p:nvPr/>
        </p:nvPicPr>
        <p:blipFill>
          <a:blip r:embed="rId3"/>
          <a:srcRect/>
          <a:stretch>
            <a:fillRect/>
          </a:stretch>
        </p:blipFill>
        <p:spPr bwMode="auto">
          <a:xfrm>
            <a:off x="7924800" y="142875"/>
            <a:ext cx="1063625" cy="1262063"/>
          </a:xfrm>
          <a:prstGeom prst="rect">
            <a:avLst/>
          </a:prstGeom>
          <a:noFill/>
          <a:ln w="9525">
            <a:noFill/>
            <a:miter lim="800000"/>
            <a:headEnd/>
            <a:tailEnd/>
          </a:ln>
        </p:spPr>
      </p:pic>
      <p:pic>
        <p:nvPicPr>
          <p:cNvPr id="2053" name="Picture 5"/>
          <p:cNvPicPr>
            <a:picLocks noChangeAspect="1" noChangeArrowheads="1"/>
          </p:cNvPicPr>
          <p:nvPr/>
        </p:nvPicPr>
        <p:blipFill>
          <a:blip r:embed="rId4"/>
          <a:srcRect l="24840" t="24718" r="24359" b="51387"/>
          <a:stretch>
            <a:fillRect/>
          </a:stretch>
        </p:blipFill>
        <p:spPr bwMode="auto">
          <a:xfrm>
            <a:off x="228600" y="152400"/>
            <a:ext cx="7694676" cy="1600200"/>
          </a:xfrm>
          <a:prstGeom prst="rect">
            <a:avLst/>
          </a:prstGeom>
          <a:noFill/>
          <a:ln w="9525">
            <a:noFill/>
            <a:miter lim="800000"/>
            <a:headEnd/>
            <a:tailEnd/>
          </a:ln>
        </p:spPr>
      </p:pic>
      <p:sp>
        <p:nvSpPr>
          <p:cNvPr id="6" name="TextBox 5"/>
          <p:cNvSpPr txBox="1"/>
          <p:nvPr/>
        </p:nvSpPr>
        <p:spPr>
          <a:xfrm>
            <a:off x="0" y="1752600"/>
            <a:ext cx="9144000" cy="1046440"/>
          </a:xfrm>
          <a:prstGeom prst="rect">
            <a:avLst/>
          </a:prstGeom>
          <a:noFill/>
        </p:spPr>
        <p:txBody>
          <a:bodyPr wrap="square" rtlCol="0">
            <a:spAutoFit/>
          </a:bodyPr>
          <a:lstStyle/>
          <a:p>
            <a:pPr algn="ctr"/>
            <a:endParaRPr lang="en-US" sz="1000" dirty="0">
              <a:solidFill>
                <a:schemeClr val="accent2"/>
              </a:solidFill>
            </a:endParaRPr>
          </a:p>
          <a:p>
            <a:pPr algn="ctr"/>
            <a:r>
              <a:rPr lang="en-US" sz="2600" dirty="0">
                <a:solidFill>
                  <a:srgbClr val="7030A0"/>
                </a:solidFill>
              </a:rPr>
              <a:t>Department of Electrical &amp; Electronics Engineering </a:t>
            </a:r>
          </a:p>
          <a:p>
            <a:pPr algn="ctr"/>
            <a:r>
              <a:rPr lang="en-US" sz="2400" b="1" dirty="0">
                <a:latin typeface="Times New Roman" panose="02020603050405020304" pitchFamily="18" charset="0"/>
                <a:cs typeface="Times New Roman" panose="02020603050405020304" pitchFamily="18" charset="0"/>
              </a:rPr>
              <a:t>PRESENTATION 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466E-14AF-302C-150D-2B67EC75328F}"/>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53B7A11F-C3F6-B0A0-CC58-C3FDF05EA77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628800"/>
            <a:ext cx="8382000" cy="4792703"/>
          </a:xfrm>
        </p:spPr>
      </p:pic>
      <p:sp>
        <p:nvSpPr>
          <p:cNvPr id="4" name="Date Placeholder 3">
            <a:extLst>
              <a:ext uri="{FF2B5EF4-FFF2-40B4-BE49-F238E27FC236}">
                <a16:creationId xmlns:a16="http://schemas.microsoft.com/office/drawing/2014/main" id="{66E7AAAE-5268-9EE1-1A04-A60F885AEAF4}"/>
              </a:ext>
            </a:extLst>
          </p:cNvPr>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a:extLst>
              <a:ext uri="{FF2B5EF4-FFF2-40B4-BE49-F238E27FC236}">
                <a16:creationId xmlns:a16="http://schemas.microsoft.com/office/drawing/2014/main" id="{BFFDB503-03DF-AE06-1BB1-5F9892978E52}"/>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10</a:t>
            </a:fld>
            <a:endParaRPr lang="en-US"/>
          </a:p>
        </p:txBody>
      </p:sp>
    </p:spTree>
    <p:extLst>
      <p:ext uri="{BB962C8B-B14F-4D97-AF65-F5344CB8AC3E}">
        <p14:creationId xmlns:p14="http://schemas.microsoft.com/office/powerpoint/2010/main" val="27216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152400"/>
            <a:ext cx="8153400" cy="990600"/>
          </a:xfrm>
        </p:spPr>
        <p:txBody>
          <a:bodyPr/>
          <a:lstStyle/>
          <a:p>
            <a:br>
              <a:rPr lang="en-US" sz="3600" b="1" dirty="0">
                <a:solidFill>
                  <a:srgbClr val="7030A0"/>
                </a:solidFill>
              </a:rPr>
            </a:br>
            <a:r>
              <a:rPr lang="en-US" sz="3600" b="1" dirty="0">
                <a:solidFill>
                  <a:srgbClr val="7030A0"/>
                </a:solidFill>
              </a:rPr>
              <a:t>Hardware &amp; Software Description</a:t>
            </a:r>
            <a:br>
              <a:rPr lang="en-US" sz="3600" b="1" dirty="0">
                <a:solidFill>
                  <a:srgbClr val="FF0000"/>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21507" name="Content Placeholder 2"/>
          <p:cNvSpPr>
            <a:spLocks noGrp="1"/>
          </p:cNvSpPr>
          <p:nvPr>
            <p:ph sz="quarter" idx="1"/>
          </p:nvPr>
        </p:nvSpPr>
        <p:spPr>
          <a:xfrm>
            <a:off x="228600" y="1600200"/>
            <a:ext cx="8537575" cy="5105400"/>
          </a:xfrm>
        </p:spPr>
        <p:txBody>
          <a:bodyPr>
            <a:normAutofit fontScale="25000" lnSpcReduction="20000"/>
          </a:bodyPr>
          <a:lstStyle/>
          <a:p>
            <a:pPr marL="0" indent="0" algn="just">
              <a:buNone/>
            </a:pPr>
            <a:r>
              <a:rPr lang="en-IN" sz="12800" dirty="0">
                <a:latin typeface="Times New Roman" panose="02020603050405020304" pitchFamily="18" charset="0"/>
                <a:cs typeface="Times New Roman" panose="02020603050405020304" pitchFamily="18" charset="0"/>
              </a:rPr>
              <a:t>      HARDWARE COMPONENTS</a:t>
            </a:r>
          </a:p>
          <a:p>
            <a:pPr marL="0" indent="0" algn="just">
              <a:buNone/>
            </a:pPr>
            <a:endParaRPr lang="en-IN" sz="98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11200" dirty="0">
                <a:latin typeface="Times New Roman" panose="02020603050405020304" pitchFamily="18" charset="0"/>
                <a:cs typeface="Times New Roman" panose="02020603050405020304" pitchFamily="18" charset="0"/>
              </a:rPr>
              <a:t> Microcontroller </a:t>
            </a:r>
            <a:r>
              <a:rPr lang="en-IN" sz="8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microcontroller (MCU for microcontroller unit) is</a:t>
            </a:r>
            <a:r>
              <a:rPr lang="en-US" sz="8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 small computer on a single VLSI integrated circuit (IC) chip.</a:t>
            </a:r>
            <a:endParaRPr lang="en-IN" sz="8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8000" dirty="0">
                <a:latin typeface="Times New Roman" panose="02020603050405020304" pitchFamily="18" charset="0"/>
                <a:cs typeface="Times New Roman" panose="02020603050405020304" pitchFamily="18" charset="0"/>
              </a:rPr>
              <a:t> </a:t>
            </a:r>
            <a:r>
              <a:rPr lang="en-IN" sz="11200" dirty="0">
                <a:latin typeface="Times New Roman" panose="02020603050405020304" pitchFamily="18" charset="0"/>
                <a:cs typeface="Times New Roman" panose="02020603050405020304" pitchFamily="18" charset="0"/>
              </a:rPr>
              <a:t>Pesticide Sprinkler </a:t>
            </a:r>
            <a:r>
              <a:rPr lang="en-IN" sz="8000" dirty="0">
                <a:latin typeface="Times New Roman" panose="02020603050405020304" pitchFamily="18" charset="0"/>
                <a:cs typeface="Times New Roman" panose="02020603050405020304" pitchFamily="18" charset="0"/>
              </a:rPr>
              <a:t>- </a:t>
            </a:r>
            <a:r>
              <a:rPr lang="en-US" sz="8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Sprayers</a:t>
            </a:r>
            <a:r>
              <a:rPr lang="en-US"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convert a pesticide formulation, which can be large rain-type drops or tiny almost-invisible particles.</a:t>
            </a:r>
            <a:endParaRPr lang="en-IN" sz="8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8000" dirty="0">
                <a:latin typeface="Times New Roman" panose="02020603050405020304" pitchFamily="18" charset="0"/>
                <a:cs typeface="Times New Roman" panose="02020603050405020304" pitchFamily="18" charset="0"/>
              </a:rPr>
              <a:t> </a:t>
            </a:r>
            <a:r>
              <a:rPr lang="en-IN" sz="11200" dirty="0">
                <a:latin typeface="Times New Roman" panose="02020603050405020304" pitchFamily="18" charset="0"/>
                <a:cs typeface="Times New Roman" panose="02020603050405020304" pitchFamily="18" charset="0"/>
              </a:rPr>
              <a:t>Pesticide Tank </a:t>
            </a:r>
            <a:r>
              <a:rPr lang="en-IN" sz="8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ea typeface="Times New Roman" panose="02020603050405020304" pitchFamily="18" charset="0"/>
                <a:cs typeface="Times New Roman" panose="02020603050405020304" pitchFamily="18" charset="0"/>
              </a:rPr>
              <a:t>The container that contains the mixture of water or another liquid chemical carrier, such as fertilizer and chemical which has to be applied on the crops. </a:t>
            </a:r>
            <a:endParaRPr lang="en-IN" sz="8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8000" dirty="0">
                <a:latin typeface="Times New Roman" panose="02020603050405020304" pitchFamily="18" charset="0"/>
                <a:cs typeface="Times New Roman" panose="02020603050405020304" pitchFamily="18" charset="0"/>
              </a:rPr>
              <a:t> </a:t>
            </a:r>
            <a:r>
              <a:rPr lang="en-IN" sz="11200" dirty="0">
                <a:latin typeface="Times New Roman" panose="02020603050405020304" pitchFamily="18" charset="0"/>
                <a:cs typeface="Times New Roman" panose="02020603050405020304" pitchFamily="18" charset="0"/>
              </a:rPr>
              <a:t>DC Driving Motors </a:t>
            </a:r>
            <a:r>
              <a:rPr lang="en-IN" sz="8000" dirty="0">
                <a:latin typeface="Times New Roman" panose="02020603050405020304" pitchFamily="18" charset="0"/>
                <a:cs typeface="Times New Roman" panose="02020603050405020304" pitchFamily="18" charset="0"/>
              </a:rPr>
              <a:t>- </a:t>
            </a:r>
            <a:r>
              <a:rPr lang="en-US" sz="8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DC motor drive is a type of amplifier or power modulator that integrate between the controller and a DC motor.</a:t>
            </a:r>
            <a:endParaRPr lang="en-IN" sz="8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11200" dirty="0">
                <a:latin typeface="Times New Roman" panose="02020603050405020304" pitchFamily="18" charset="0"/>
                <a:cs typeface="Times New Roman" panose="02020603050405020304" pitchFamily="18" charset="0"/>
              </a:rPr>
              <a:t> Intruder sensor </a:t>
            </a:r>
            <a:r>
              <a:rPr lang="en-IN" sz="8000" dirty="0">
                <a:latin typeface="Times New Roman" panose="02020603050405020304" pitchFamily="18" charset="0"/>
                <a:cs typeface="Times New Roman" panose="02020603050405020304" pitchFamily="18" charset="0"/>
              </a:rPr>
              <a:t>-</a:t>
            </a:r>
            <a:r>
              <a:rPr lang="en-US" sz="8000" dirty="0">
                <a:solidFill>
                  <a:srgbClr val="000000"/>
                </a:solidFill>
                <a:latin typeface="Times New Roman" panose="02020603050405020304" pitchFamily="18" charset="0"/>
                <a:cs typeface="Times New Roman" panose="02020603050405020304" pitchFamily="18" charset="0"/>
              </a:rPr>
              <a:t> </a:t>
            </a:r>
            <a:r>
              <a:rPr lang="en-US"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Intrusion sensors are meant to determine whether an unauthorized person has accessed, or attempted to access, a protected area.</a:t>
            </a:r>
            <a:endParaRPr lang="en-IN" sz="8000" dirty="0">
              <a:latin typeface="Times New Roman" panose="02020603050405020304" pitchFamily="18" charset="0"/>
              <a:cs typeface="Times New Roman" panose="02020603050405020304" pitchFamily="18" charset="0"/>
            </a:endParaRPr>
          </a:p>
          <a:p>
            <a:pPr algn="just">
              <a:buClrTx/>
              <a:buSzPct val="62000"/>
            </a:pPr>
            <a:endParaRPr lang="en-IN" dirty="0"/>
          </a:p>
          <a:p>
            <a:pPr algn="just">
              <a:buClrTx/>
              <a:buSzPct val="62000"/>
              <a:buFont typeface="Arial" pitchFamily="34" charset="0"/>
              <a:buChar char="•"/>
            </a:pPr>
            <a:endParaRPr lang="en-IN"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p:txBody>
      </p:sp>
      <p:sp>
        <p:nvSpPr>
          <p:cNvPr id="21508"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DDDBAAC0-C24E-4696-BDE7-E0F2AC745F27}" type="datetime1">
              <a:rPr lang="en-US" smtClean="0">
                <a:latin typeface="Arial" charset="0"/>
              </a:rPr>
              <a:pPr algn="r"/>
              <a:t>12/22/2022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86A20059-B860-431C-A068-1FFF509B6A18}"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5770-DC1A-511B-6617-30AA48C53FC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33B7E4A-4BE4-BB31-6A24-9F932F7EC054}"/>
              </a:ext>
            </a:extLst>
          </p:cNvPr>
          <p:cNvSpPr>
            <a:spLocks noGrp="1"/>
          </p:cNvSpPr>
          <p:nvPr>
            <p:ph sz="quarter" idx="1"/>
          </p:nvPr>
        </p:nvSpPr>
        <p:spPr/>
        <p:txBody>
          <a:bodyPr/>
          <a:lstStyle/>
          <a:p>
            <a:pPr algn="just">
              <a:buClrTx/>
              <a:buSzPct val="62000"/>
              <a:buFont typeface="Arial" pitchFamily="34" charset="0"/>
              <a:buChar char="•"/>
            </a:pPr>
            <a:r>
              <a:rPr lang="en-IN" sz="2800" dirty="0">
                <a:latin typeface="Times New Roman" panose="02020603050405020304" pitchFamily="18" charset="0"/>
                <a:cs typeface="Times New Roman" panose="02020603050405020304" pitchFamily="18" charset="0"/>
              </a:rPr>
              <a:t>LCD display </a:t>
            </a:r>
            <a:r>
              <a:rPr lang="en-IN" sz="24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LCD (Liquid Crystal Display) is a type of flat panel display which uses liquid crystals in its primary form of operation. </a:t>
            </a:r>
            <a:endParaRPr lang="en-IN" sz="2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2800" dirty="0">
                <a:latin typeface="Times New Roman" panose="02020603050405020304" pitchFamily="18" charset="0"/>
                <a:cs typeface="Times New Roman" panose="02020603050405020304" pitchFamily="18" charset="0"/>
              </a:rPr>
              <a:t> DC Motors(1000RPM- 12volts) </a:t>
            </a:r>
            <a:r>
              <a:rPr lang="en-IN" sz="24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DC motor is any of a class of rotary electrical motors that converts direct current (DC) electrical energy into mechanical energy. The most common types rely on the forces produced by magnetic fields.</a:t>
            </a:r>
            <a:endParaRPr lang="en-IN" sz="2000" dirty="0"/>
          </a:p>
          <a:p>
            <a:pPr>
              <a:buClrTx/>
              <a:buSzPct val="62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Bluetooth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 standard for the short-range wireless interconnection of mobile phones, computers, and other electronic devices.</a:t>
            </a:r>
            <a:endParaRPr lang="en-IN" sz="2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IN" sz="2800" dirty="0">
                <a:latin typeface="Times New Roman" panose="02020603050405020304" pitchFamily="18" charset="0"/>
                <a:cs typeface="Times New Roman" panose="02020603050405020304" pitchFamily="18" charset="0"/>
              </a:rPr>
              <a:t> Power supply </a:t>
            </a:r>
            <a:r>
              <a:rPr lang="en-IN" sz="32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power supply is an</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electrical device that supplies electric power to an electrical load.</a:t>
            </a:r>
            <a:endParaRPr lang="en-IN" sz="2000" dirty="0">
              <a:latin typeface="Times New Roman" panose="02020603050405020304" pitchFamily="18" charset="0"/>
              <a:cs typeface="Times New Roman" panose="02020603050405020304" pitchFamily="18" charset="0"/>
            </a:endParaRPr>
          </a:p>
          <a:p>
            <a:pPr marL="0" indent="0" algn="just">
              <a:buClrTx/>
              <a:buSzPct val="62000"/>
              <a:buNone/>
            </a:pPr>
            <a:r>
              <a:rPr lang="en-IN" sz="4800" dirty="0">
                <a:latin typeface="Times New Roman" panose="02020603050405020304" pitchFamily="18" charset="0"/>
                <a:cs typeface="Times New Roman" panose="02020603050405020304" pitchFamily="18" charset="0"/>
              </a:rPr>
              <a:t>      </a:t>
            </a:r>
          </a:p>
          <a:p>
            <a:pPr marL="0" indent="0" algn="just">
              <a:buNone/>
            </a:pPr>
            <a:endParaRPr lang="en-IN" sz="1400" dirty="0"/>
          </a:p>
          <a:p>
            <a:pPr algn="just">
              <a:buClrTx/>
              <a:buSzPct val="62000"/>
            </a:pPr>
            <a:endParaRPr lang="en-IN" dirty="0"/>
          </a:p>
          <a:p>
            <a:pPr algn="just">
              <a:buClrTx/>
              <a:buSzPct val="62000"/>
              <a:buFont typeface="Arial" pitchFamily="34" charset="0"/>
              <a:buChar char="•"/>
            </a:pPr>
            <a:endParaRPr lang="en-IN" dirty="0"/>
          </a:p>
          <a:p>
            <a:pPr>
              <a:buFont typeface="Wingdings" pitchFamily="2" charset="2"/>
              <a:buNone/>
            </a:pPr>
            <a:endParaRPr lang="en-US" dirty="0"/>
          </a:p>
          <a:p>
            <a:pPr>
              <a:buFont typeface="Wingdings" pitchFamily="2" charset="2"/>
              <a:buNone/>
            </a:pPr>
            <a:endParaRPr lang="en-US" dirty="0"/>
          </a:p>
          <a:p>
            <a:endParaRPr lang="en-IN" dirty="0"/>
          </a:p>
        </p:txBody>
      </p:sp>
      <p:sp>
        <p:nvSpPr>
          <p:cNvPr id="4" name="Date Placeholder 3">
            <a:extLst>
              <a:ext uri="{FF2B5EF4-FFF2-40B4-BE49-F238E27FC236}">
                <a16:creationId xmlns:a16="http://schemas.microsoft.com/office/drawing/2014/main" id="{342ECDC2-C128-F2D4-E967-D021EECFDD40}"/>
              </a:ext>
            </a:extLst>
          </p:cNvPr>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a:extLst>
              <a:ext uri="{FF2B5EF4-FFF2-40B4-BE49-F238E27FC236}">
                <a16:creationId xmlns:a16="http://schemas.microsoft.com/office/drawing/2014/main" id="{C9077214-A0DF-D204-F188-9A16A71916F4}"/>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12</a:t>
            </a:fld>
            <a:endParaRPr lang="en-US"/>
          </a:p>
        </p:txBody>
      </p:sp>
    </p:spTree>
    <p:extLst>
      <p:ext uri="{BB962C8B-B14F-4D97-AF65-F5344CB8AC3E}">
        <p14:creationId xmlns:p14="http://schemas.microsoft.com/office/powerpoint/2010/main" val="311046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    </a:t>
            </a:r>
            <a:r>
              <a:rPr lang="en-US" sz="3200" dirty="0">
                <a:latin typeface="Times New Roman" panose="02020603050405020304" pitchFamily="18" charset="0"/>
                <a:cs typeface="Times New Roman" panose="02020603050405020304" pitchFamily="18" charset="0"/>
              </a:rPr>
              <a:t>SOFTWARE COMPONENTS</a:t>
            </a:r>
          </a:p>
          <a:p>
            <a:pPr marL="0" indent="0">
              <a:buNone/>
            </a:pPr>
            <a:endParaRPr lang="en-US"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US" sz="2800" dirty="0">
                <a:latin typeface="Times New Roman" panose="02020603050405020304" pitchFamily="18" charset="0"/>
                <a:cs typeface="Times New Roman" panose="02020603050405020304" pitchFamily="18" charset="0"/>
              </a:rPr>
              <a:t>Arduino IDE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Arduino Integrated Development Environment - or Arduino Software (IDE) - contains a text editor for writing code, a message area, a text console, a toolbar with buttons for common functions and a series of menus. </a:t>
            </a:r>
            <a:endParaRPr lang="en-US" sz="2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r>
              <a:rPr lang="en-US" sz="2800" dirty="0">
                <a:latin typeface="Times New Roman" panose="02020603050405020304" pitchFamily="18" charset="0"/>
                <a:cs typeface="Times New Roman" panose="02020603050405020304" pitchFamily="18" charset="0"/>
              </a:rPr>
              <a:t>Embedded C - </a:t>
            </a:r>
            <a:r>
              <a:rPr lang="en-US" sz="2000" b="0" dirty="0">
                <a:solidFill>
                  <a:srgbClr val="202124"/>
                </a:solidFill>
                <a:effectLst/>
                <a:latin typeface="Times New Roman" panose="02020603050405020304" pitchFamily="18" charset="0"/>
                <a:ea typeface="Times New Roman" panose="02020603050405020304" pitchFamily="18" charset="0"/>
              </a:rPr>
              <a:t>Embedded C is an extension of C language and it is used to develop micro-controller based applications. The extensions in the Embedded C language from normal C Programming Language is the I/O Hardware Addressing, fixed-point arithmetic operations, accessing address spaces, etc.</a:t>
            </a:r>
            <a:endParaRPr lang="en-IN" sz="2000" b="1" dirty="0">
              <a:effectLst/>
              <a:latin typeface="Times New Roman" panose="02020603050405020304" pitchFamily="18" charset="0"/>
              <a:ea typeface="Times New Roman" panose="02020603050405020304" pitchFamily="18" charset="0"/>
            </a:endParaRPr>
          </a:p>
          <a:p>
            <a:pPr>
              <a:buClrTx/>
              <a:buSzPct val="62000"/>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0" indent="0">
              <a:buClrTx/>
              <a:buSzPct val="62000"/>
              <a:buNone/>
            </a:pPr>
            <a:r>
              <a:rPr lang="en-US" sz="2800"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13</a:t>
            </a:fld>
            <a:endParaRPr lang="en-US"/>
          </a:p>
        </p:txBody>
      </p:sp>
    </p:spTree>
    <p:extLst>
      <p:ext uri="{BB962C8B-B14F-4D97-AF65-F5344CB8AC3E}">
        <p14:creationId xmlns:p14="http://schemas.microsoft.com/office/powerpoint/2010/main" val="16405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a:noFill/>
        </p:spPr>
        <p:txBody>
          <a:bodyPr/>
          <a:lstStyle/>
          <a:p>
            <a:r>
              <a:rPr lang="en-US" sz="3600" b="1" dirty="0">
                <a:solidFill>
                  <a:srgbClr val="7030A0"/>
                </a:solidFill>
              </a:rPr>
              <a:t>EXPECTED OUTCOME</a:t>
            </a:r>
            <a:endParaRPr lang="en-US" sz="3600" b="1" dirty="0"/>
          </a:p>
        </p:txBody>
      </p:sp>
      <p:sp>
        <p:nvSpPr>
          <p:cNvPr id="3" name="Content Placeholder 2"/>
          <p:cNvSpPr>
            <a:spLocks noGrp="1"/>
          </p:cNvSpPr>
          <p:nvPr>
            <p:ph sz="quarter" idx="1"/>
          </p:nvPr>
        </p:nvSpPr>
        <p:spPr>
          <a:xfrm>
            <a:off x="609600" y="1600200"/>
            <a:ext cx="8153400" cy="4495800"/>
          </a:xfrm>
        </p:spPr>
        <p:txBody>
          <a:bodyPr/>
          <a:lstStyle/>
          <a:p>
            <a:pPr lvl="0" algn="just">
              <a:buClrTx/>
            </a:pPr>
            <a:r>
              <a:rPr lang="en-US" sz="2400" dirty="0">
                <a:latin typeface="Times New Roman" panose="02020603050405020304" pitchFamily="18" charset="0"/>
                <a:cs typeface="Times New Roman" panose="02020603050405020304" pitchFamily="18" charset="0"/>
              </a:rPr>
              <a:t>The constructed pesticide sprayer  can travel on rough surfaces in the field and sustain enough load of other </a:t>
            </a:r>
            <a:r>
              <a:rPr lang="en-US" sz="2400" dirty="0" err="1">
                <a:latin typeface="Times New Roman" panose="02020603050405020304" pitchFamily="18" charset="0"/>
                <a:cs typeface="Times New Roman" panose="02020603050405020304" pitchFamily="18" charset="0"/>
              </a:rPr>
              <a:t>equipments</a:t>
            </a:r>
            <a:r>
              <a:rPr lang="en-US" sz="2400" dirty="0">
                <a:latin typeface="Times New Roman" panose="02020603050405020304" pitchFamily="18" charset="0"/>
                <a:cs typeface="Times New Roman" panose="02020603050405020304" pitchFamily="18" charset="0"/>
              </a:rPr>
              <a:t>. </a:t>
            </a:r>
          </a:p>
          <a:p>
            <a:pPr algn="just">
              <a:buClrTx/>
            </a:pPr>
            <a:r>
              <a:rPr lang="en-US" sz="2400" dirty="0">
                <a:latin typeface="Times New Roman" panose="02020603050405020304" pitchFamily="18" charset="0"/>
                <a:cs typeface="Times New Roman" panose="02020603050405020304" pitchFamily="18" charset="0"/>
              </a:rPr>
              <a:t>To decrease the work load on the farmers and the severe health problems faced by them .</a:t>
            </a:r>
          </a:p>
          <a:p>
            <a:pPr algn="just">
              <a:buClrTx/>
            </a:pPr>
            <a:r>
              <a:rPr lang="en-US" sz="2400" dirty="0">
                <a:latin typeface="Times New Roman" panose="02020603050405020304" pitchFamily="18" charset="0"/>
                <a:cs typeface="Times New Roman" panose="02020603050405020304" pitchFamily="18" charset="0"/>
              </a:rPr>
              <a:t>To use the advanced technology to overcome the disadvantages in the present agricultural system.</a:t>
            </a:r>
          </a:p>
          <a:p>
            <a:pPr algn="just">
              <a:buClrTx/>
            </a:pPr>
            <a:endParaRPr lang="en-US" sz="2400" dirty="0">
              <a:latin typeface="Times New Roman" panose="02020603050405020304" pitchFamily="18" charset="0"/>
              <a:cs typeface="Times New Roman" panose="02020603050405020304" pitchFamily="18" charset="0"/>
            </a:endParaRPr>
          </a:p>
          <a:p>
            <a:pPr>
              <a:buClrTx/>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14</a:t>
            </a:fld>
            <a:endParaRPr lang="en-US"/>
          </a:p>
        </p:txBody>
      </p:sp>
    </p:spTree>
    <p:extLst>
      <p:ext uri="{BB962C8B-B14F-4D97-AF65-F5344CB8AC3E}">
        <p14:creationId xmlns:p14="http://schemas.microsoft.com/office/powerpoint/2010/main" val="234458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a:solidFill>
                  <a:srgbClr val="7030A0"/>
                </a:solidFill>
              </a:rPr>
              <a:t>REFERENCE</a:t>
            </a:r>
            <a:endParaRPr lang="en-US" sz="3600" dirty="0"/>
          </a:p>
        </p:txBody>
      </p:sp>
      <p:sp>
        <p:nvSpPr>
          <p:cNvPr id="3" name="Content Placeholder 2"/>
          <p:cNvSpPr>
            <a:spLocks noGrp="1"/>
          </p:cNvSpPr>
          <p:nvPr>
            <p:ph sz="quarter" idx="1"/>
          </p:nvPr>
        </p:nvSpPr>
        <p:spPr>
          <a:xfrm>
            <a:off x="612648" y="1600200"/>
            <a:ext cx="8153400" cy="5486400"/>
          </a:xfrm>
        </p:spPr>
        <p:txBody>
          <a:bodyPr/>
          <a:lstStyle/>
          <a:p>
            <a:pPr algn="just"/>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Tahesin</a:t>
            </a:r>
            <a:r>
              <a:rPr lang="en-IN" sz="1600" dirty="0">
                <a:latin typeface="Times New Roman" panose="02020603050405020304" pitchFamily="18" charset="0"/>
                <a:cs typeface="Times New Roman" panose="02020603050405020304" pitchFamily="18" charset="0"/>
              </a:rPr>
              <a:t> Attar, Prajakta Chavan, Vidhi Patel, </a:t>
            </a:r>
            <a:r>
              <a:rPr lang="en-IN" sz="1600" dirty="0" err="1">
                <a:latin typeface="Times New Roman" panose="02020603050405020304" pitchFamily="18" charset="0"/>
                <a:cs typeface="Times New Roman" panose="02020603050405020304" pitchFamily="18" charset="0"/>
              </a:rPr>
              <a:t>Megha</a:t>
            </a:r>
            <a:r>
              <a:rPr lang="en-IN" sz="1600" dirty="0">
                <a:latin typeface="Times New Roman" panose="02020603050405020304" pitchFamily="18" charset="0"/>
                <a:cs typeface="Times New Roman" panose="02020603050405020304" pitchFamily="18" charset="0"/>
              </a:rPr>
              <a:t> Gupta, </a:t>
            </a:r>
            <a:r>
              <a:rPr lang="en-IN" sz="1600" dirty="0" err="1">
                <a:latin typeface="Times New Roman" panose="02020603050405020304" pitchFamily="18" charset="0"/>
                <a:cs typeface="Times New Roman" panose="02020603050405020304" pitchFamily="18" charset="0"/>
              </a:rPr>
              <a:t>Debajyoti</a:t>
            </a:r>
            <a:r>
              <a:rPr lang="en-IN" sz="1600" dirty="0">
                <a:latin typeface="Times New Roman" panose="02020603050405020304" pitchFamily="18" charset="0"/>
                <a:cs typeface="Times New Roman" panose="02020603050405020304" pitchFamily="18" charset="0"/>
              </a:rPr>
              <a:t> Mukhopadhyay, “An Attempt to Develop an IOT based Vehicle Security System” , 2018, IEEE International Symposium on Smart Electronic Systems (</a:t>
            </a:r>
            <a:r>
              <a:rPr lang="en-IN" sz="1600" dirty="0" err="1">
                <a:latin typeface="Times New Roman" panose="02020603050405020304" pitchFamily="18" charset="0"/>
                <a:cs typeface="Times New Roman" panose="02020603050405020304" pitchFamily="18" charset="0"/>
              </a:rPr>
              <a:t>iSES</a:t>
            </a:r>
            <a:r>
              <a:rPr lang="en-IN" sz="1600" dirty="0">
                <a:latin typeface="Times New Roman" panose="02020603050405020304" pitchFamily="18" charset="0"/>
                <a:cs typeface="Times New Roman" panose="02020603050405020304" pitchFamily="18" charset="0"/>
              </a:rPr>
              <a:t>) (Formerly </a:t>
            </a:r>
            <a:r>
              <a:rPr lang="en-IN" sz="1600" dirty="0" err="1">
                <a:latin typeface="Times New Roman" panose="02020603050405020304" pitchFamily="18" charset="0"/>
                <a:cs typeface="Times New Roman" panose="02020603050405020304" pitchFamily="18" charset="0"/>
              </a:rPr>
              <a:t>iNiS</a:t>
            </a:r>
            <a:r>
              <a:rPr lang="en-IN" sz="1600" dirty="0">
                <a:latin typeface="Times New Roman" panose="02020603050405020304" pitchFamily="18" charset="0"/>
                <a:cs typeface="Times New Roman" panose="02020603050405020304" pitchFamily="18" charset="0"/>
              </a:rPr>
              <a:t>). </a:t>
            </a:r>
          </a:p>
          <a:p>
            <a:pPr algn="just"/>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Shahajada</a:t>
            </a:r>
            <a:r>
              <a:rPr lang="en-IN" sz="1600" dirty="0">
                <a:latin typeface="Times New Roman" panose="02020603050405020304" pitchFamily="18" charset="0"/>
                <a:cs typeface="Times New Roman" panose="02020603050405020304" pitchFamily="18" charset="0"/>
              </a:rPr>
              <a:t> Mahmudul Hasan, Syed Mamun R </a:t>
            </a:r>
            <a:r>
              <a:rPr lang="en-IN" sz="1600" dirty="0" err="1">
                <a:latin typeface="Times New Roman" panose="02020603050405020304" pitchFamily="18" charset="0"/>
                <a:cs typeface="Times New Roman" panose="02020603050405020304" pitchFamily="18" charset="0"/>
              </a:rPr>
              <a:t>Rasid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Avijit</a:t>
            </a:r>
            <a:r>
              <a:rPr lang="en-IN" sz="1600" dirty="0">
                <a:latin typeface="Times New Roman" panose="02020603050405020304" pitchFamily="18" charset="0"/>
                <a:cs typeface="Times New Roman" panose="02020603050405020304" pitchFamily="18" charset="0"/>
              </a:rPr>
              <a:t> Mallik, Md. </a:t>
            </a:r>
            <a:r>
              <a:rPr lang="en-IN" sz="1600" dirty="0" err="1">
                <a:latin typeface="Times New Roman" panose="02020603050405020304" pitchFamily="18" charset="0"/>
                <a:cs typeface="Times New Roman" panose="02020603050405020304" pitchFamily="18" charset="0"/>
              </a:rPr>
              <a:t>Rokunuzzaman</a:t>
            </a:r>
            <a:r>
              <a:rPr lang="en-IN" sz="1600" dirty="0">
                <a:latin typeface="Times New Roman" panose="02020603050405020304" pitchFamily="18" charset="0"/>
                <a:cs typeface="Times New Roman" panose="02020603050405020304" pitchFamily="18" charset="0"/>
              </a:rPr>
              <a:t>, “Development of a Wireless Surveillance Robot for Controlling from Long Distance”, International Journal of Engineering Research and Management(IJERM), ISSN: 2349- 2058, Volume-05, Issue-09, September 2018. </a:t>
            </a:r>
          </a:p>
          <a:p>
            <a:pPr algn="just"/>
            <a:r>
              <a:rPr lang="en-IN" sz="1600" dirty="0">
                <a:latin typeface="Times New Roman" panose="02020603050405020304" pitchFamily="18" charset="0"/>
                <a:cs typeface="Times New Roman" panose="02020603050405020304" pitchFamily="18" charset="0"/>
              </a:rPr>
              <a:t> Mr. V. </a:t>
            </a:r>
            <a:r>
              <a:rPr lang="en-IN" sz="1600" dirty="0" err="1">
                <a:latin typeface="Times New Roman" panose="02020603050405020304" pitchFamily="18" charset="0"/>
                <a:cs typeface="Times New Roman" panose="02020603050405020304" pitchFamily="18" charset="0"/>
              </a:rPr>
              <a:t>Gowrishankar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K. Venkatachalam, “GRD Journals- Global Research and Development Journal for Engineering”, Volume 3, Issue 5, April 2018. </a:t>
            </a:r>
          </a:p>
          <a:p>
            <a:pPr algn="just"/>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Prathibha</a:t>
            </a:r>
            <a:r>
              <a:rPr lang="en-IN" sz="1600" dirty="0">
                <a:latin typeface="Times New Roman" panose="02020603050405020304" pitchFamily="18" charset="0"/>
                <a:cs typeface="Times New Roman" panose="02020603050405020304" pitchFamily="18" charset="0"/>
              </a:rPr>
              <a:t> S R, Anupama </a:t>
            </a:r>
            <a:r>
              <a:rPr lang="en-IN" sz="1600" dirty="0" err="1">
                <a:latin typeface="Times New Roman" panose="02020603050405020304" pitchFamily="18" charset="0"/>
                <a:cs typeface="Times New Roman" panose="02020603050405020304" pitchFamily="18" charset="0"/>
              </a:rPr>
              <a:t>Hongal</a:t>
            </a:r>
            <a:r>
              <a:rPr lang="en-IN" sz="1600" dirty="0">
                <a:latin typeface="Times New Roman" panose="02020603050405020304" pitchFamily="18" charset="0"/>
                <a:cs typeface="Times New Roman" panose="02020603050405020304" pitchFamily="18" charset="0"/>
              </a:rPr>
              <a:t>, Jyothi M P, “IOT Based Monitoring System in Smart Agriculture”, 2017, International Conference on Recent Advances in Electronics and Communication Technology. </a:t>
            </a:r>
          </a:p>
          <a:p>
            <a:pPr algn="just"/>
            <a:r>
              <a:rPr lang="en-IN" sz="1600" dirty="0">
                <a:latin typeface="Times New Roman" panose="02020603050405020304" pitchFamily="18" charset="0"/>
                <a:cs typeface="Times New Roman" panose="02020603050405020304" pitchFamily="18" charset="0"/>
              </a:rPr>
              <a:t> Priyanka Yadav, Leena Chaudhari, Swati </a:t>
            </a:r>
            <a:r>
              <a:rPr lang="en-IN" sz="1600" dirty="0" err="1">
                <a:latin typeface="Times New Roman" panose="02020603050405020304" pitchFamily="18" charset="0"/>
                <a:cs typeface="Times New Roman" panose="02020603050405020304" pitchFamily="18" charset="0"/>
              </a:rPr>
              <a:t>Gawhale</a:t>
            </a:r>
            <a:r>
              <a:rPr lang="en-IN" sz="1600" dirty="0">
                <a:latin typeface="Times New Roman" panose="02020603050405020304" pitchFamily="18" charset="0"/>
                <a:cs typeface="Times New Roman" panose="02020603050405020304" pitchFamily="18" charset="0"/>
              </a:rPr>
              <a:t>, “War Field Spying Robot with Wireless Night Vision Camera”, International Journal for Research in Applied Science &amp; Engineering Technology(IJRASET), 2017. </a:t>
            </a:r>
          </a:p>
          <a:p>
            <a:pPr algn="just"/>
            <a:endParaRPr lang="en-IN" sz="1600" dirty="0">
              <a:latin typeface="Times New Roman" panose="02020603050405020304" pitchFamily="18" charset="0"/>
              <a:cs typeface="Times New Roman" panose="02020603050405020304" pitchFamily="18" charset="0"/>
            </a:endParaRPr>
          </a:p>
          <a:p>
            <a:pPr marL="0" indent="0">
              <a:buClrTx/>
              <a:buSzPct val="6200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15</a:t>
            </a:fld>
            <a:endParaRPr lang="en-US"/>
          </a:p>
        </p:txBody>
      </p:sp>
    </p:spTree>
    <p:extLst>
      <p:ext uri="{BB962C8B-B14F-4D97-AF65-F5344CB8AC3E}">
        <p14:creationId xmlns:p14="http://schemas.microsoft.com/office/powerpoint/2010/main" val="101310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BAC1-DFEA-0B3F-9DFE-EAF9669259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5183B1-B380-50E7-BDBF-67B2D73FE8DA}"/>
              </a:ext>
            </a:extLst>
          </p:cNvPr>
          <p:cNvSpPr>
            <a:spLocks noGrp="1"/>
          </p:cNvSpPr>
          <p:nvPr>
            <p:ph sz="quarter" idx="1"/>
          </p:nvPr>
        </p:nvSpPr>
        <p:spPr/>
        <p:txBody>
          <a:bodyPr/>
          <a:lstStyle/>
          <a:p>
            <a:pPr algn="just"/>
            <a:r>
              <a:rPr lang="en-IN" sz="1600" dirty="0">
                <a:latin typeface="Times New Roman" panose="02020603050405020304" pitchFamily="18" charset="0"/>
                <a:cs typeface="Times New Roman" panose="02020603050405020304" pitchFamily="18" charset="0"/>
              </a:rPr>
              <a:t>S </a:t>
            </a:r>
            <a:r>
              <a:rPr lang="en-IN" sz="1600" dirty="0" err="1">
                <a:latin typeface="Times New Roman" panose="02020603050405020304" pitchFamily="18" charset="0"/>
                <a:cs typeface="Times New Roman" panose="02020603050405020304" pitchFamily="18" charset="0"/>
              </a:rPr>
              <a:t>Mahendra</a:t>
            </a:r>
            <a:r>
              <a:rPr lang="en-IN" sz="1600" dirty="0">
                <a:latin typeface="Times New Roman" panose="02020603050405020304" pitchFamily="18" charset="0"/>
                <a:cs typeface="Times New Roman" panose="02020603050405020304" pitchFamily="18" charset="0"/>
              </a:rPr>
              <a:t> Kumar and T Guna </a:t>
            </a:r>
            <a:r>
              <a:rPr lang="en-IN" sz="1600" dirty="0" err="1">
                <a:latin typeface="Times New Roman" panose="02020603050405020304" pitchFamily="18" charset="0"/>
                <a:cs typeface="Times New Roman" panose="02020603050405020304" pitchFamily="18" charset="0"/>
              </a:rPr>
              <a:t>Sekar</a:t>
            </a:r>
            <a:r>
              <a:rPr lang="en-IN" sz="1600" dirty="0">
                <a:latin typeface="Times New Roman" panose="02020603050405020304" pitchFamily="18" charset="0"/>
                <a:cs typeface="Times New Roman" panose="02020603050405020304" pitchFamily="18" charset="0"/>
              </a:rPr>
              <a:t>, “Cross-Layer Design for Energy Efficient Multicast Video Transmission over Mobile Ad Hoc Networks”, Asian Journal of Research in Social Sciences and Humanities, Volume 6, Issue 9, Pages 719-734, 2016</a:t>
            </a:r>
          </a:p>
          <a:p>
            <a:pPr algn="just"/>
            <a:r>
              <a:rPr lang="en-IN" sz="1600" dirty="0">
                <a:latin typeface="Times New Roman" panose="02020603050405020304" pitchFamily="18" charset="0"/>
                <a:cs typeface="Times New Roman" panose="02020603050405020304" pitchFamily="18" charset="0"/>
              </a:rPr>
              <a:t>V </a:t>
            </a:r>
            <a:r>
              <a:rPr lang="en-IN" sz="1600" dirty="0" err="1">
                <a:latin typeface="Times New Roman" panose="02020603050405020304" pitchFamily="18" charset="0"/>
                <a:cs typeface="Times New Roman" panose="02020603050405020304" pitchFamily="18" charset="0"/>
              </a:rPr>
              <a:t>Gowrishankar</a:t>
            </a:r>
            <a:r>
              <a:rPr lang="en-IN" sz="1600" dirty="0">
                <a:latin typeface="Times New Roman" panose="02020603050405020304" pitchFamily="18" charset="0"/>
                <a:cs typeface="Times New Roman" panose="02020603050405020304" pitchFamily="18" charset="0"/>
              </a:rPr>
              <a:t>, K Venkatachalam, “Survey on Performance Analysis of Data Converters for Sensor Network Applications”, Vol. 6, Issue 8, 2016. </a:t>
            </a:r>
          </a:p>
          <a:p>
            <a:pPr algn="just"/>
            <a:r>
              <a:rPr lang="en-IN" sz="1600" dirty="0">
                <a:latin typeface="Times New Roman" panose="02020603050405020304" pitchFamily="18" charset="0"/>
                <a:cs typeface="Times New Roman" panose="02020603050405020304" pitchFamily="18" charset="0"/>
              </a:rPr>
              <a:t> H. L. Kushwaha, J. P. Sinha, T. K. </a:t>
            </a:r>
            <a:r>
              <a:rPr lang="en-IN" sz="1600" dirty="0" err="1">
                <a:latin typeface="Times New Roman" panose="02020603050405020304" pitchFamily="18" charset="0"/>
                <a:cs typeface="Times New Roman" panose="02020603050405020304" pitchFamily="18" charset="0"/>
              </a:rPr>
              <a:t>Khura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Dilip</a:t>
            </a:r>
            <a:r>
              <a:rPr lang="en-IN" sz="1600" dirty="0">
                <a:latin typeface="Times New Roman" panose="02020603050405020304" pitchFamily="18" charset="0"/>
                <a:cs typeface="Times New Roman" panose="02020603050405020304" pitchFamily="18" charset="0"/>
              </a:rPr>
              <a:t> Kumar Kushwaha, </a:t>
            </a:r>
            <a:r>
              <a:rPr lang="en-IN" sz="1600" dirty="0" err="1">
                <a:latin typeface="Times New Roman" panose="02020603050405020304" pitchFamily="18" charset="0"/>
                <a:cs typeface="Times New Roman" panose="02020603050405020304" pitchFamily="18" charset="0"/>
              </a:rPr>
              <a:t>Uttpal</a:t>
            </a:r>
            <a:r>
              <a:rPr lang="en-IN" sz="1600" dirty="0">
                <a:latin typeface="Times New Roman" panose="02020603050405020304" pitchFamily="18" charset="0"/>
                <a:cs typeface="Times New Roman" panose="02020603050405020304" pitchFamily="18" charset="0"/>
              </a:rPr>
              <a:t> Ekka, Mayank </a:t>
            </a:r>
            <a:r>
              <a:rPr lang="en-IN" sz="1600" dirty="0" err="1">
                <a:latin typeface="Times New Roman" panose="02020603050405020304" pitchFamily="18" charset="0"/>
                <a:cs typeface="Times New Roman" panose="02020603050405020304" pitchFamily="18" charset="0"/>
              </a:rPr>
              <a:t>Purushottam</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Nishtha</a:t>
            </a:r>
            <a:r>
              <a:rPr lang="en-IN" sz="1600" dirty="0">
                <a:latin typeface="Times New Roman" panose="02020603050405020304" pitchFamily="18" charset="0"/>
                <a:cs typeface="Times New Roman" panose="02020603050405020304" pitchFamily="18" charset="0"/>
              </a:rPr>
              <a:t> Singh ,“Status and Scope of Robotics in Agriculture”, International Conference on Emerging Technologies in Agricultural and Food Engineering ,30th December, 2016.</a:t>
            </a:r>
          </a:p>
          <a:p>
            <a:pPr algn="just"/>
            <a:r>
              <a:rPr lang="en-IN" sz="1600" dirty="0">
                <a:latin typeface="Times New Roman" panose="02020603050405020304" pitchFamily="18" charset="0"/>
                <a:cs typeface="Times New Roman" panose="02020603050405020304" pitchFamily="18" charset="0"/>
              </a:rPr>
              <a:t>Ashish </a:t>
            </a:r>
            <a:r>
              <a:rPr lang="en-IN" sz="1600" dirty="0" err="1">
                <a:latin typeface="Times New Roman" panose="02020603050405020304" pitchFamily="18" charset="0"/>
                <a:cs typeface="Times New Roman" panose="02020603050405020304" pitchFamily="18" charset="0"/>
              </a:rPr>
              <a:t>Lalwani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mrunmai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Bhide</a:t>
            </a:r>
            <a:r>
              <a:rPr lang="en-IN" sz="1600" dirty="0">
                <a:latin typeface="Times New Roman" panose="02020603050405020304" pitchFamily="18" charset="0"/>
                <a:cs typeface="Times New Roman" panose="02020603050405020304" pitchFamily="18" charset="0"/>
              </a:rPr>
              <a:t>, S. K. Shah, “ A </a:t>
            </a:r>
            <a:r>
              <a:rPr lang="en-IN" sz="1600" dirty="0" err="1">
                <a:latin typeface="Times New Roman" panose="02020603050405020304" pitchFamily="18" charset="0"/>
                <a:cs typeface="Times New Roman" panose="02020603050405020304" pitchFamily="18" charset="0"/>
              </a:rPr>
              <a:t>Review:Autonomous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Agribot</a:t>
            </a:r>
            <a:r>
              <a:rPr lang="en-IN" sz="1600" dirty="0">
                <a:latin typeface="Times New Roman" panose="02020603050405020304" pitchFamily="18" charset="0"/>
                <a:cs typeface="Times New Roman" panose="02020603050405020304" pitchFamily="18" charset="0"/>
              </a:rPr>
              <a:t> for Smart Farming”, 46th IRF International Conference, 2015.</a:t>
            </a:r>
          </a:p>
          <a:p>
            <a:pPr algn="just"/>
            <a:r>
              <a:rPr lang="en-IN" sz="1600" dirty="0" err="1">
                <a:latin typeface="Times New Roman" panose="02020603050405020304" pitchFamily="18" charset="0"/>
                <a:cs typeface="Times New Roman" panose="02020603050405020304" pitchFamily="18" charset="0"/>
              </a:rPr>
              <a:t>Parameshachari</a:t>
            </a:r>
            <a:r>
              <a:rPr lang="en-IN" sz="1600" dirty="0">
                <a:latin typeface="Times New Roman" panose="02020603050405020304" pitchFamily="18" charset="0"/>
                <a:cs typeface="Times New Roman" panose="02020603050405020304" pitchFamily="18" charset="0"/>
              </a:rPr>
              <a:t> B D et. Al Optimized </a:t>
            </a:r>
            <a:r>
              <a:rPr lang="en-IN" sz="1600" dirty="0" err="1">
                <a:latin typeface="Times New Roman" panose="02020603050405020304" pitchFamily="18" charset="0"/>
                <a:cs typeface="Times New Roman" panose="02020603050405020304" pitchFamily="18" charset="0"/>
              </a:rPr>
              <a:t>Neighbor</a:t>
            </a:r>
            <a:r>
              <a:rPr lang="en-IN" sz="1600" dirty="0">
                <a:latin typeface="Times New Roman" panose="02020603050405020304" pitchFamily="18" charset="0"/>
                <a:cs typeface="Times New Roman" panose="02020603050405020304" pitchFamily="18" charset="0"/>
              </a:rPr>
              <a:t> Discovery in Internet of Things (IoT), 2017 International Conference on Electrical, Electronics, Communication, Computer and Optimization Techniques (ICEECCOT), PP 594-598, 978- 1-5386-2361-9/17/$31.00 ©2017 IEEE.</a:t>
            </a:r>
          </a:p>
        </p:txBody>
      </p:sp>
      <p:sp>
        <p:nvSpPr>
          <p:cNvPr id="4" name="Date Placeholder 3">
            <a:extLst>
              <a:ext uri="{FF2B5EF4-FFF2-40B4-BE49-F238E27FC236}">
                <a16:creationId xmlns:a16="http://schemas.microsoft.com/office/drawing/2014/main" id="{F4723D83-3E69-0FDC-8BBC-1492F2FF3B54}"/>
              </a:ext>
            </a:extLst>
          </p:cNvPr>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a:extLst>
              <a:ext uri="{FF2B5EF4-FFF2-40B4-BE49-F238E27FC236}">
                <a16:creationId xmlns:a16="http://schemas.microsoft.com/office/drawing/2014/main" id="{D8A6402F-9D8B-BF3B-885B-E54FDE7D4936}"/>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16</a:t>
            </a:fld>
            <a:endParaRPr lang="en-US"/>
          </a:p>
        </p:txBody>
      </p:sp>
    </p:spTree>
    <p:extLst>
      <p:ext uri="{BB962C8B-B14F-4D97-AF65-F5344CB8AC3E}">
        <p14:creationId xmlns:p14="http://schemas.microsoft.com/office/powerpoint/2010/main" val="396254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endParaRPr lang="en-US"/>
          </a:p>
        </p:txBody>
      </p:sp>
      <p:sp>
        <p:nvSpPr>
          <p:cNvPr id="22531" name="Content Placeholder 2"/>
          <p:cNvSpPr>
            <a:spLocks noGrp="1"/>
          </p:cNvSpPr>
          <p:nvPr>
            <p:ph sz="quarter" idx="1"/>
          </p:nvPr>
        </p:nvSpPr>
        <p:spPr>
          <a:xfrm>
            <a:off x="612775" y="1600200"/>
            <a:ext cx="8153400" cy="4495800"/>
          </a:xfrm>
        </p:spPr>
        <p:txBody>
          <a:bodyPr/>
          <a:lstStyle/>
          <a:p>
            <a:endParaRPr lang="en-US"/>
          </a:p>
        </p:txBody>
      </p:sp>
      <p:sp>
        <p:nvSpPr>
          <p:cNvPr id="22532"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44C36B6D-A631-48E4-9012-63C252C7982F}" type="datetime1">
              <a:rPr lang="en-US" smtClean="0">
                <a:latin typeface="Arial" charset="0"/>
              </a:rPr>
              <a:pPr algn="r"/>
              <a:t>12/22/2022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7F7A7914-BF9D-4F84-B8E1-B60B17539C72}" type="slidenum">
              <a:rPr lang="en-US" smtClean="0"/>
              <a:pPr>
                <a:defRPr/>
              </a:pPr>
              <a:t>17</a:t>
            </a:fld>
            <a:endParaRPr lang="en-US"/>
          </a:p>
        </p:txBody>
      </p:sp>
      <p:pic>
        <p:nvPicPr>
          <p:cNvPr id="22534" name="Picture 2" descr="C:\Documents and Settings\Gajendra Deshpande\Desktop\thank-you-1.jpg"/>
          <p:cNvPicPr>
            <a:picLocks noChangeAspect="1" noChangeArrowheads="1"/>
          </p:cNvPicPr>
          <p:nvPr/>
        </p:nvPicPr>
        <p:blipFill>
          <a:blip r:embed="rId3"/>
          <a:srcRect/>
          <a:stretch>
            <a:fillRect/>
          </a:stretch>
        </p:blipFill>
        <p:spPr bwMode="auto">
          <a:xfrm>
            <a:off x="68263" y="-304800"/>
            <a:ext cx="9075737" cy="609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228600"/>
            <a:ext cx="8153400" cy="990600"/>
          </a:xfrm>
        </p:spPr>
        <p:txBody>
          <a:bodyPr/>
          <a:lstStyle/>
          <a:p>
            <a:pPr eaLnBrk="1" hangingPunct="1"/>
            <a:r>
              <a:rPr lang="en-US" sz="3600" b="1" dirty="0">
                <a:solidFill>
                  <a:srgbClr val="7030A0"/>
                </a:solidFill>
              </a:rPr>
              <a:t>Overview</a:t>
            </a:r>
            <a:r>
              <a:rPr lang="en-US" sz="3600" b="1" dirty="0">
                <a:solidFill>
                  <a:schemeClr val="tx1"/>
                </a:solidFill>
              </a:rPr>
              <a:t>  </a:t>
            </a:r>
          </a:p>
        </p:txBody>
      </p:sp>
      <p:sp>
        <p:nvSpPr>
          <p:cNvPr id="6147" name="Rectangle 3"/>
          <p:cNvSpPr>
            <a:spLocks noGrp="1" noChangeArrowheads="1"/>
          </p:cNvSpPr>
          <p:nvPr>
            <p:ph sz="quarter" idx="1"/>
          </p:nvPr>
        </p:nvSpPr>
        <p:spPr>
          <a:xfrm>
            <a:off x="228600" y="1600200"/>
            <a:ext cx="8229600" cy="4876800"/>
          </a:xfrm>
        </p:spPr>
        <p:txBody>
          <a:bodyPr>
            <a:normAutofit/>
          </a:bodyPr>
          <a:lstStyle/>
          <a:p>
            <a:r>
              <a:rPr lang="en-IN" sz="2800" b="1" dirty="0">
                <a:latin typeface="Times New Roman" pitchFamily="18" charset="0"/>
                <a:cs typeface="Times New Roman" pitchFamily="18" charset="0"/>
              </a:rPr>
              <a:t>Introduction     </a:t>
            </a:r>
            <a:r>
              <a:rPr lang="en-IN" sz="2800" dirty="0">
                <a:latin typeface="Times New Roman" pitchFamily="18" charset="0"/>
                <a:cs typeface="Times New Roman" pitchFamily="18" charset="0"/>
              </a:rPr>
              <a:t>                                            </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Literature survey</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Scope of project</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Objectives</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Methodology</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Hardware &amp; Software Description</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Expected Outcome</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References</a:t>
            </a:r>
            <a:endParaRPr lang="en-US" sz="2800" b="1" dirty="0">
              <a:solidFill>
                <a:schemeClr val="accent6">
                  <a:lumMod val="75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2AA7DFF6-333B-4BC3-9ED8-A2C6366FB982}" type="slidenum">
              <a:rPr lang="en-US" smtClean="0"/>
              <a:pPr>
                <a:defRPr/>
              </a:pPr>
              <a:t>2</a:t>
            </a:fld>
            <a:endParaRPr lang="en-US"/>
          </a:p>
        </p:txBody>
      </p:sp>
      <p:sp>
        <p:nvSpPr>
          <p:cNvPr id="11269"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56912373-4F29-4219-81B5-5C411B863A47}" type="datetime1">
              <a:rPr lang="en-US" smtClean="0">
                <a:latin typeface="Arial" charset="0"/>
              </a:rPr>
              <a:pPr algn="r"/>
              <a:t>12/22/2022</a:t>
            </a:fld>
            <a:endParaRPr lang="en-US">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Introduction  </a:t>
            </a:r>
          </a:p>
        </p:txBody>
      </p:sp>
      <p:sp>
        <p:nvSpPr>
          <p:cNvPr id="7171" name="Rectangle 3"/>
          <p:cNvSpPr>
            <a:spLocks noGrp="1" noChangeArrowheads="1"/>
          </p:cNvSpPr>
          <p:nvPr>
            <p:ph sz="quarter" idx="1"/>
          </p:nvPr>
        </p:nvSpPr>
        <p:spPr>
          <a:xfrm>
            <a:off x="0" y="1523999"/>
            <a:ext cx="8763000" cy="5089525"/>
          </a:xfrm>
        </p:spPr>
        <p:txBody>
          <a:bodyPr>
            <a:noAutofit/>
          </a:bodyPr>
          <a:lstStyle/>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India is the farmland with a population of 3/4 in agriculture. In accordance with the climate and other resources accessible to them, farmers will grow multiple plants in their field.</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Some technological assistance are required to achieve high output and excellent quality. The increase in the demand of labour in the agriculture fields is increasing day by day as the people now a days are less interested in agriculture so all we need is a robot which can replace humans.</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Pesticide spraying plays a key role in protecting the field. Many people are not interested in spraying pesticides as they are getting harmful skin infections and breathing problems also carbon dioxide emitted as pollutant during the operation of such pumps has a harmful effect in the environment.</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Another important factor is human error which leads to unexpected issues while spraying. For instance, Due to lack of awareness human labour may spray extra dosage to the plants that leads severe damage to the field</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3</a:t>
            </a:fld>
            <a:endParaRPr lang="en-US"/>
          </a:p>
        </p:txBody>
      </p:sp>
      <p:sp>
        <p:nvSpPr>
          <p:cNvPr id="12293"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37CB5CF9-1A7B-4D9C-A408-077844B1C2A2}" type="datetime1">
              <a:rPr lang="en-US" smtClean="0">
                <a:latin typeface="Arial" charset="0"/>
              </a:rPr>
              <a:pPr algn="r"/>
              <a:t>12/22/2022</a:t>
            </a:fld>
            <a:endParaRPr lang="en-US">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Literature Review </a:t>
            </a:r>
          </a:p>
        </p:txBody>
      </p:sp>
      <p:sp>
        <p:nvSpPr>
          <p:cNvPr id="7171" name="Rectangle 3"/>
          <p:cNvSpPr>
            <a:spLocks noGrp="1" noChangeArrowheads="1"/>
          </p:cNvSpPr>
          <p:nvPr>
            <p:ph sz="quarter" idx="1"/>
          </p:nvPr>
        </p:nvSpPr>
        <p:spPr>
          <a:xfrm>
            <a:off x="0" y="1524000"/>
            <a:ext cx="8763000" cy="5181600"/>
          </a:xfrm>
        </p:spPr>
        <p:txBody>
          <a:bodyPr>
            <a:normAutofit/>
          </a:bodyPr>
          <a:lstStyle/>
          <a:p>
            <a:pPr algn="just" eaLnBrk="1" hangingPunct="1">
              <a:lnSpc>
                <a:spcPct val="90000"/>
              </a:lnSpc>
              <a:buClrTx/>
              <a:buSzPct val="67000"/>
              <a:buFont typeface="Wingdings" pitchFamily="2" charset="2"/>
              <a:buChar char="q"/>
              <a:defRPr/>
            </a:pPr>
            <a:endParaRPr lang="en-US" sz="2000" dirty="0"/>
          </a:p>
          <a:p>
            <a:pPr algn="just" eaLnBrk="1" hangingPunct="1">
              <a:lnSpc>
                <a:spcPct val="90000"/>
              </a:lnSpc>
              <a:buClrTx/>
              <a:buSzPct val="67000"/>
              <a:buFont typeface="Wingdings" pitchFamily="2" charset="2"/>
              <a:buChar char="q"/>
              <a:defRPr/>
            </a:pPr>
            <a:endParaRPr lang="en-US" sz="2000" dirty="0"/>
          </a:p>
        </p:txBody>
      </p:sp>
      <p:sp>
        <p:nvSpPr>
          <p:cNvPr id="12293" name="Date Placeholder 5"/>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3310D902-B7D3-4193-8D21-AA09E3BE0388}" type="datetime1">
              <a:rPr lang="en-US" smtClean="0">
                <a:latin typeface="Arial" charset="0"/>
              </a:rPr>
              <a:pPr algn="r"/>
              <a:t>12/22/2022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8B9-DE80-19E8-F906-C813AFF2C4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FA31D-F913-B411-6396-AF00FBDACACC}"/>
              </a:ext>
            </a:extLst>
          </p:cNvPr>
          <p:cNvSpPr>
            <a:spLocks noGrp="1"/>
          </p:cNvSpPr>
          <p:nvPr>
            <p:ph sz="quarter" idx="1"/>
          </p:nvPr>
        </p:nvSpPr>
        <p:spPr/>
        <p:txBody>
          <a:bodyPr/>
          <a:lstStyle/>
          <a:p>
            <a:pPr algn="just" eaLnBrk="1" hangingPunct="1">
              <a:lnSpc>
                <a:spcPct val="134000"/>
              </a:lnSpc>
              <a:buClrTx/>
              <a:buSzPct val="67000"/>
              <a:buFont typeface="Wingdings" pitchFamily="2" charset="2"/>
              <a:buChar char="q"/>
              <a:defRPr/>
            </a:pPr>
            <a:r>
              <a:rPr lang="en-US" sz="2400" b="1" dirty="0">
                <a:latin typeface="Times New Roman" panose="02020603050405020304" pitchFamily="18" charset="0"/>
                <a:cs typeface="Times New Roman" panose="02020603050405020304" pitchFamily="18" charset="0"/>
              </a:rPr>
              <a:t>Microcontroller Based Security System With Intruder Position – </a:t>
            </a:r>
            <a:r>
              <a:rPr lang="en-US" sz="2400" dirty="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microcontroller based security system with Intruder Position Display is a design , that applies automated security system.  The sensors will receive the signal when the intruder is around , while the control program will translate the received signal from sensor to useful information about function of the system.</a:t>
            </a:r>
          </a:p>
          <a:p>
            <a:pPr marL="0" indent="0" algn="just" eaLnBrk="1" hangingPunct="1">
              <a:lnSpc>
                <a:spcPct val="134000"/>
              </a:lnSpc>
              <a:buClrTx/>
              <a:buSzPct val="67000"/>
              <a:buNone/>
              <a:defRPr/>
            </a:pPr>
            <a:r>
              <a:rPr lang="en-US" sz="2400" dirty="0">
                <a:latin typeface="Times New Roman" panose="02020603050405020304" pitchFamily="18" charset="0"/>
                <a:cs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986A9992-DF5D-31C0-2DC9-13DE03FCBB2C}"/>
              </a:ext>
            </a:extLst>
          </p:cNvPr>
          <p:cNvSpPr>
            <a:spLocks noGrp="1"/>
          </p:cNvSpPr>
          <p:nvPr>
            <p:ph type="dt" sz="half" idx="10"/>
          </p:nvPr>
        </p:nvSpPr>
        <p:spPr/>
        <p:txBody>
          <a:bodyPr/>
          <a:lstStyle/>
          <a:p>
            <a:pPr>
              <a:defRPr/>
            </a:pPr>
            <a:fld id="{45741A33-6B30-491F-99DC-FDD968B6311C}" type="datetime1">
              <a:rPr lang="en-US" smtClean="0"/>
              <a:pPr>
                <a:defRPr/>
              </a:pPr>
              <a:t>12/22/2022</a:t>
            </a:fld>
            <a:endParaRPr lang="en-US"/>
          </a:p>
        </p:txBody>
      </p:sp>
      <p:sp>
        <p:nvSpPr>
          <p:cNvPr id="5" name="Slide Number Placeholder 4">
            <a:extLst>
              <a:ext uri="{FF2B5EF4-FFF2-40B4-BE49-F238E27FC236}">
                <a16:creationId xmlns:a16="http://schemas.microsoft.com/office/drawing/2014/main" id="{04E056E4-762A-8A33-19B4-9B681F358EE0}"/>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5</a:t>
            </a:fld>
            <a:endParaRPr lang="en-US"/>
          </a:p>
        </p:txBody>
      </p:sp>
    </p:spTree>
    <p:extLst>
      <p:ext uri="{BB962C8B-B14F-4D97-AF65-F5344CB8AC3E}">
        <p14:creationId xmlns:p14="http://schemas.microsoft.com/office/powerpoint/2010/main" val="209852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68580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Scope of Project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6</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12/22/2022</a:t>
            </a:fld>
            <a:endParaRPr lang="en-US">
              <a:latin typeface="Arial" charset="0"/>
            </a:endParaRPr>
          </a:p>
        </p:txBody>
      </p:sp>
      <p:sp>
        <p:nvSpPr>
          <p:cNvPr id="7" name="Content Placeholder 6"/>
          <p:cNvSpPr>
            <a:spLocks noGrp="1"/>
          </p:cNvSpPr>
          <p:nvPr>
            <p:ph sz="quarter" idx="1"/>
          </p:nvPr>
        </p:nvSpPr>
        <p:spPr/>
        <p:txBody>
          <a:bodyPr/>
          <a:lstStyle/>
          <a:p>
            <a:pPr marL="0" indent="0" algn="just">
              <a:buClrTx/>
              <a:buSzPct val="67000"/>
              <a:buNone/>
            </a:pPr>
            <a:endParaRPr lang="en-GB" sz="1600" dirty="0"/>
          </a:p>
          <a:p>
            <a:pPr algn="just">
              <a:buClrTx/>
              <a:buSzPct val="67000"/>
            </a:pPr>
            <a:r>
              <a:rPr lang="en-GB" sz="2400" dirty="0">
                <a:latin typeface="Times New Roman" panose="02020603050405020304" pitchFamily="18" charset="0"/>
                <a:cs typeface="Times New Roman" panose="02020603050405020304" pitchFamily="18" charset="0"/>
              </a:rPr>
              <a:t>Fast operation because RISC architecture embedded chip is used.</a:t>
            </a:r>
          </a:p>
          <a:p>
            <a:pPr algn="just">
              <a:buClrTx/>
              <a:buSzPct val="67000"/>
            </a:pPr>
            <a:r>
              <a:rPr lang="en-GB" sz="2400" dirty="0">
                <a:latin typeface="Times New Roman" panose="02020603050405020304" pitchFamily="18" charset="0"/>
                <a:cs typeface="Times New Roman" panose="02020603050405020304" pitchFamily="18" charset="0"/>
              </a:rPr>
              <a:t>Used in farms and fields. </a:t>
            </a:r>
          </a:p>
          <a:p>
            <a:pPr algn="just">
              <a:buClrTx/>
              <a:buSzPct val="67000"/>
            </a:pPr>
            <a:r>
              <a:rPr lang="en-GB" sz="2400" dirty="0">
                <a:latin typeface="Times New Roman" panose="02020603050405020304" pitchFamily="18" charset="0"/>
                <a:cs typeface="Times New Roman" panose="02020603050405020304" pitchFamily="18" charset="0"/>
              </a:rPr>
              <a:t> Maintain public properties and parks. </a:t>
            </a:r>
          </a:p>
          <a:p>
            <a:pPr algn="just">
              <a:buClrTx/>
              <a:buSzPct val="67000"/>
            </a:pPr>
            <a:r>
              <a:rPr lang="en-GB" sz="2400" dirty="0">
                <a:latin typeface="Times New Roman" panose="02020603050405020304" pitchFamily="18" charset="0"/>
                <a:cs typeface="Times New Roman" panose="02020603050405020304" pitchFamily="18" charset="0"/>
              </a:rPr>
              <a:t> This </a:t>
            </a:r>
            <a:r>
              <a:rPr lang="en-GB" sz="2400" dirty="0" err="1">
                <a:latin typeface="Times New Roman" panose="02020603050405020304" pitchFamily="18" charset="0"/>
                <a:cs typeface="Times New Roman" panose="02020603050405020304" pitchFamily="18" charset="0"/>
              </a:rPr>
              <a:t>Agribot</a:t>
            </a:r>
            <a:r>
              <a:rPr lang="en-GB" sz="2400" dirty="0">
                <a:latin typeface="Times New Roman" panose="02020603050405020304" pitchFamily="18" charset="0"/>
                <a:cs typeface="Times New Roman" panose="02020603050405020304" pitchFamily="18" charset="0"/>
              </a:rPr>
              <a:t> can be a multi-functional device used in sanitizing without personal contact. </a:t>
            </a:r>
          </a:p>
          <a:p>
            <a:pPr algn="just">
              <a:buClrTx/>
              <a:buSzPct val="67000"/>
            </a:pPr>
            <a:r>
              <a:rPr lang="en-GB" sz="2400" dirty="0">
                <a:latin typeface="Times New Roman" panose="02020603050405020304" pitchFamily="18" charset="0"/>
                <a:cs typeface="Times New Roman" panose="02020603050405020304" pitchFamily="18" charset="0"/>
              </a:rPr>
              <a:t> Provides Agricultural security. </a:t>
            </a:r>
            <a:endParaRPr lang="en-US" sz="2500" dirty="0"/>
          </a:p>
          <a:p>
            <a:pPr marL="0" indent="0">
              <a:buClrTx/>
              <a:buSzPct val="67000"/>
              <a:buNone/>
            </a:pPr>
            <a:r>
              <a:rPr lang="en-US" sz="2500" dirty="0"/>
              <a:t> </a:t>
            </a:r>
          </a:p>
          <a:p>
            <a:pPr>
              <a:buClrTx/>
              <a:buSzPct val="67000"/>
              <a:buFont typeface="Wingdings" pitchFamily="2" charset="2"/>
              <a:buChar char="§"/>
            </a:pP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Objectives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7</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12/22/2022</a:t>
            </a:fld>
            <a:endParaRPr lang="en-US">
              <a:latin typeface="Arial" charset="0"/>
            </a:endParaRPr>
          </a:p>
        </p:txBody>
      </p:sp>
      <p:sp>
        <p:nvSpPr>
          <p:cNvPr id="7" name="Content Placeholder 6"/>
          <p:cNvSpPr>
            <a:spLocks noGrp="1"/>
          </p:cNvSpPr>
          <p:nvPr>
            <p:ph sz="quarter" idx="1"/>
          </p:nvPr>
        </p:nvSpPr>
        <p:spPr/>
        <p:txBody>
          <a:bodyPr/>
          <a:lstStyle/>
          <a:p>
            <a:pPr>
              <a:buClrTx/>
              <a:buSzPct val="64000"/>
            </a:pPr>
            <a:r>
              <a:rPr lang="en-US" sz="2400" dirty="0">
                <a:latin typeface="Times New Roman" panose="02020603050405020304" pitchFamily="18" charset="0"/>
                <a:cs typeface="Times New Roman" panose="02020603050405020304" pitchFamily="18" charset="0"/>
              </a:rPr>
              <a:t>To spray pesticides effectively on the land by sitting at one place.</a:t>
            </a:r>
          </a:p>
          <a:p>
            <a:pPr>
              <a:buClrTx/>
              <a:buSzPct val="64000"/>
            </a:pPr>
            <a:r>
              <a:rPr lang="en-US" sz="2400" dirty="0">
                <a:latin typeface="Times New Roman" panose="02020603050405020304" pitchFamily="18" charset="0"/>
                <a:cs typeface="Times New Roman" panose="02020603050405020304" pitchFamily="18" charset="0"/>
              </a:rPr>
              <a:t>To monitor the moisture content of the soil.</a:t>
            </a:r>
          </a:p>
          <a:p>
            <a:pPr>
              <a:buClrTx/>
              <a:buSzPct val="64000"/>
            </a:pPr>
            <a:r>
              <a:rPr lang="en-US" sz="2400" dirty="0">
                <a:latin typeface="Times New Roman" panose="02020603050405020304" pitchFamily="18" charset="0"/>
                <a:cs typeface="Times New Roman" panose="02020603050405020304" pitchFamily="18" charset="0"/>
              </a:rPr>
              <a:t>To speed up the pesticides spraying operation.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Methodology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8</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12/22/2022</a:t>
            </a:fld>
            <a:endParaRPr lang="en-US">
              <a:latin typeface="Arial" charset="0"/>
            </a:endParaRPr>
          </a:p>
        </p:txBody>
      </p:sp>
      <p:sp>
        <p:nvSpPr>
          <p:cNvPr id="4" name="Content Placeholder 3">
            <a:extLst>
              <a:ext uri="{FF2B5EF4-FFF2-40B4-BE49-F238E27FC236}">
                <a16:creationId xmlns:a16="http://schemas.microsoft.com/office/drawing/2014/main" id="{8832C533-F781-34E2-EC64-D83D2D72A266}"/>
              </a:ext>
            </a:extLst>
          </p:cNvPr>
          <p:cNvSpPr>
            <a:spLocks noGrp="1"/>
          </p:cNvSpPr>
          <p:nvPr>
            <p:ph sz="quarter" idx="1"/>
          </p:nvPr>
        </p:nvSpPr>
        <p:spPr/>
        <p:txBody>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robot is placed in the farm and is switched on through IOT and its direction controlled by Android application. </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spraying of pesticides which can be done with the help of pesticide sprinkling pump and is periodically sprayed whenever the relay switch is on. </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focused on the design, development and the fabrication of the agricultural robot with pesticide spraying system in addition to security system using IOT.</a:t>
            </a:r>
          </a:p>
          <a:p>
            <a:pPr marL="0" indent="0">
              <a:buNone/>
            </a:pPr>
            <a:endParaRPr lang="en-US" sz="2400" dirty="0"/>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304800"/>
            <a:ext cx="91440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r>
              <a:rPr lang="en-US" sz="3600" b="1" dirty="0">
                <a:solidFill>
                  <a:srgbClr val="7030A0"/>
                </a:solidFill>
                <a:cs typeface="Times New Roman" pitchFamily="18" charset="0"/>
              </a:rPr>
              <a:t>Block Diagram</a:t>
            </a:r>
            <a:br>
              <a:rPr lang="en-US" sz="3600" b="1" dirty="0">
                <a:solidFill>
                  <a:schemeClr val="tx1"/>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9</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12/22/2022</a:t>
            </a:fld>
            <a:endParaRPr lang="en-US">
              <a:latin typeface="Arial" charset="0"/>
            </a:endParaRPr>
          </a:p>
        </p:txBody>
      </p:sp>
      <p:sp>
        <p:nvSpPr>
          <p:cNvPr id="2" name="Rectangle 1"/>
          <p:cNvSpPr/>
          <p:nvPr/>
        </p:nvSpPr>
        <p:spPr>
          <a:xfrm>
            <a:off x="2286000" y="-356651"/>
            <a:ext cx="4572000" cy="646331"/>
          </a:xfrm>
          <a:prstGeom prst="rect">
            <a:avLst/>
          </a:prstGeom>
        </p:spPr>
        <p:txBody>
          <a:bodyPr>
            <a:spAutoFit/>
          </a:bodyPr>
          <a:lstStyle/>
          <a:p>
            <a:r>
              <a:rPr lang="en-US" dirty="0"/>
              <a:t> </a:t>
            </a:r>
          </a:p>
          <a:p>
            <a:r>
              <a:rPr lang="en-US" dirty="0"/>
              <a:t> </a:t>
            </a:r>
          </a:p>
        </p:txBody>
      </p:sp>
      <p:sp>
        <p:nvSpPr>
          <p:cNvPr id="3" name="Rectangle 2"/>
          <p:cNvSpPr/>
          <p:nvPr/>
        </p:nvSpPr>
        <p:spPr>
          <a:xfrm>
            <a:off x="152400" y="1752600"/>
            <a:ext cx="6298801"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BE6D8336-169E-79D7-07D9-820DE3E9F18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1" y="1676400"/>
            <a:ext cx="6421022" cy="48768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6531</TotalTime>
  <Words>1373</Words>
  <Application>Microsoft Office PowerPoint</Application>
  <PresentationFormat>On-screen Show (4:3)</PresentationFormat>
  <Paragraphs>137</Paragraphs>
  <Slides>17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Times New Roman</vt:lpstr>
      <vt:lpstr>Tw Cen MT</vt:lpstr>
      <vt:lpstr>Wingdings</vt:lpstr>
      <vt:lpstr>Wingdings 2</vt:lpstr>
      <vt:lpstr>Median</vt:lpstr>
      <vt:lpstr>Office Theme</vt:lpstr>
      <vt:lpstr>PowerPoint Presentation</vt:lpstr>
      <vt:lpstr>Overview  </vt:lpstr>
      <vt:lpstr>Introduction  </vt:lpstr>
      <vt:lpstr>Literature Review </vt:lpstr>
      <vt:lpstr>PowerPoint Presentation</vt:lpstr>
      <vt:lpstr>        Scope of Project      </vt:lpstr>
      <vt:lpstr>        Objectives       </vt:lpstr>
      <vt:lpstr>        Methodology       </vt:lpstr>
      <vt:lpstr>       Block Diagram     </vt:lpstr>
      <vt:lpstr>PowerPoint Presentation</vt:lpstr>
      <vt:lpstr> Hardware &amp; Software Description </vt:lpstr>
      <vt:lpstr>PowerPoint Presentation</vt:lpstr>
      <vt:lpstr>PowerPoint Presentation</vt:lpstr>
      <vt:lpstr>EXPECTED OUTCOME</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Prakruthi K N</cp:lastModifiedBy>
  <cp:revision>431</cp:revision>
  <cp:lastPrinted>1601-01-01T00:00:00Z</cp:lastPrinted>
  <dcterms:created xsi:type="dcterms:W3CDTF">1601-01-01T00:00:00Z</dcterms:created>
  <dcterms:modified xsi:type="dcterms:W3CDTF">2022-12-22T14:02:37Z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