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19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E30C-9F8A-4C98-9FB3-B14D6DC3F4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85AFA4-2A7F-4740-9F6D-43ACFA8DD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432F0C-C5D2-4386-A0FD-92459306A919}"/>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E80B3ED0-9214-4376-ADE0-85F58B4FDB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9B312C-5687-4F27-9DEF-A7068492DD48}"/>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17874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E8316-2291-4392-B39C-96E4F4D702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ED8A61-9CB9-446D-97AD-A5DC2644B1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747F56-3A50-4994-B268-048413A43F0D}"/>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421573C2-3043-4BAD-AD55-CA7FD5642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D1B7FB-08DC-4AF1-B6E8-4B8830B4AEE8}"/>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120402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693F7-3A96-448E-B706-401D5F17C1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15B3FF2-4582-4430-95BD-1C7EA5C936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86C67-C1C8-43F2-9430-570190618143}"/>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6F9D0DD2-E251-4F7C-B0FD-D5B0C94B5F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9C83E-44E3-429D-89E3-17C1AA0EDD30}"/>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324734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EF0DB-AD32-4A95-A91A-76B35C811F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DA97B4-58B7-41C5-97B5-5CF0E7FCAB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60D960-45FC-45A3-A3EA-7DB9039378D8}"/>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D863D06F-8544-41D3-9715-D335DD080B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6599F0-0552-4754-B66A-C8A3BEC91DE0}"/>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1747851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E2DF4-06A6-4D02-AFE1-D062504DFA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B21749-0B89-464D-9553-36FD373242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DBCA6D3-C83B-4BCB-9920-8C0D2055755D}"/>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B75F7DF9-F5BE-4BD9-B935-D9C52C46B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EA7CD-F180-4BB1-92B3-02316F95356B}"/>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2553746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D74B-C17D-4CF1-8AFF-C937A463C9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AE0A7C9-AA94-4EC2-88D3-A33CCB62FA7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34004B-C653-4EAD-B170-E8A4EBA41C0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A40688-2647-4581-B4C8-2A7F546AD3A7}"/>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6" name="Footer Placeholder 5">
            <a:extLst>
              <a:ext uri="{FF2B5EF4-FFF2-40B4-BE49-F238E27FC236}">
                <a16:creationId xmlns:a16="http://schemas.microsoft.com/office/drawing/2014/main" id="{00EE0174-858F-4FE3-A3F1-0274D431C8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A35A75-BAF8-401A-935D-32214811EC90}"/>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352383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C9F5-9EEC-4378-BBED-3337626252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25C47F-34C6-4B12-B7EB-9BAFA06A4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1A97FB-6671-40E9-AC23-D6FB2DE5B7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6FB192-A615-4F52-B016-879F6042BC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EC00DDF-4224-44CA-B6FD-2949AE36FA6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55D380-C87B-4997-BB9A-91F6D47EB1A1}"/>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8" name="Footer Placeholder 7">
            <a:extLst>
              <a:ext uri="{FF2B5EF4-FFF2-40B4-BE49-F238E27FC236}">
                <a16:creationId xmlns:a16="http://schemas.microsoft.com/office/drawing/2014/main" id="{3EE9025F-3DA2-4EC1-8A23-B8511990AE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8F8CDF-10C8-4F2B-B31A-CA86063535C3}"/>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421093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4F07-BE8E-4551-B0C7-F902DB385D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CF1741-D44F-4CD7-963F-FD0F53FC7AD7}"/>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4" name="Footer Placeholder 3">
            <a:extLst>
              <a:ext uri="{FF2B5EF4-FFF2-40B4-BE49-F238E27FC236}">
                <a16:creationId xmlns:a16="http://schemas.microsoft.com/office/drawing/2014/main" id="{B014F213-0AAA-48B7-814A-90E1F68859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A11132-EF92-4078-B2AF-25CA91DE1EAC}"/>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363305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1998E6-027B-4703-9C04-AB880BE52F4F}"/>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3" name="Footer Placeholder 2">
            <a:extLst>
              <a:ext uri="{FF2B5EF4-FFF2-40B4-BE49-F238E27FC236}">
                <a16:creationId xmlns:a16="http://schemas.microsoft.com/office/drawing/2014/main" id="{EE8E09A3-5222-445C-8676-DD196BD6D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B8FFD1-EE0F-458F-BD31-08397E377847}"/>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2080405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E72DB-704A-4857-AC46-5145282EB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62D5FA-3C26-4F6C-9DB2-6E5BBA2C50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3CBEE4-B12D-49EA-B323-15E25584A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5DC02E5-D53F-4CA7-A53A-157C61BCF4FA}"/>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6" name="Footer Placeholder 5">
            <a:extLst>
              <a:ext uri="{FF2B5EF4-FFF2-40B4-BE49-F238E27FC236}">
                <a16:creationId xmlns:a16="http://schemas.microsoft.com/office/drawing/2014/main" id="{B96003D2-A5AA-4DBB-849C-344730ED11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FA7DD5-5A04-494E-BD09-A2A8008CBE50}"/>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3751910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A594-780F-416C-9AC0-BA272633E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AF21DE-C892-4197-91A9-F599732582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6ABC1F-D863-44EE-8960-B7AA73CE93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A3A536C-D34E-45E3-A4A3-9C5CF8B752AC}"/>
              </a:ext>
            </a:extLst>
          </p:cNvPr>
          <p:cNvSpPr>
            <a:spLocks noGrp="1"/>
          </p:cNvSpPr>
          <p:nvPr>
            <p:ph type="dt" sz="half" idx="10"/>
          </p:nvPr>
        </p:nvSpPr>
        <p:spPr/>
        <p:txBody>
          <a:bodyPr/>
          <a:lstStyle/>
          <a:p>
            <a:fld id="{BCFA784F-DD27-41A3-A399-DC1C85FCC1E0}" type="datetimeFigureOut">
              <a:rPr lang="en-IN" smtClean="0"/>
              <a:t>06-05-2024</a:t>
            </a:fld>
            <a:endParaRPr lang="en-IN"/>
          </a:p>
        </p:txBody>
      </p:sp>
      <p:sp>
        <p:nvSpPr>
          <p:cNvPr id="6" name="Footer Placeholder 5">
            <a:extLst>
              <a:ext uri="{FF2B5EF4-FFF2-40B4-BE49-F238E27FC236}">
                <a16:creationId xmlns:a16="http://schemas.microsoft.com/office/drawing/2014/main" id="{0923BCC7-FD84-49CD-B8C2-80BD37C1E6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0A2091-9D05-4226-B48C-03FC862821A7}"/>
              </a:ext>
            </a:extLst>
          </p:cNvPr>
          <p:cNvSpPr>
            <a:spLocks noGrp="1"/>
          </p:cNvSpPr>
          <p:nvPr>
            <p:ph type="sldNum" sz="quarter" idx="12"/>
          </p:nvPr>
        </p:nvSpPr>
        <p:spPr/>
        <p:txBody>
          <a:bodyPr/>
          <a:lstStyle/>
          <a:p>
            <a:fld id="{F9563BDF-FB62-41C0-BCCE-709D717C97D1}" type="slidenum">
              <a:rPr lang="en-IN" smtClean="0"/>
              <a:t>‹#›</a:t>
            </a:fld>
            <a:endParaRPr lang="en-IN"/>
          </a:p>
        </p:txBody>
      </p:sp>
    </p:spTree>
    <p:extLst>
      <p:ext uri="{BB962C8B-B14F-4D97-AF65-F5344CB8AC3E}">
        <p14:creationId xmlns:p14="http://schemas.microsoft.com/office/powerpoint/2010/main" val="353466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87852-780B-4E3F-947B-6AB2AFF2F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D6DDE-C083-4142-95F8-F28C48DF16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ADFC97-5EA7-41A0-AEA0-3E3FC8732F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A784F-DD27-41A3-A399-DC1C85FCC1E0}" type="datetimeFigureOut">
              <a:rPr lang="en-IN" smtClean="0"/>
              <a:t>06-05-2024</a:t>
            </a:fld>
            <a:endParaRPr lang="en-IN"/>
          </a:p>
        </p:txBody>
      </p:sp>
      <p:sp>
        <p:nvSpPr>
          <p:cNvPr id="5" name="Footer Placeholder 4">
            <a:extLst>
              <a:ext uri="{FF2B5EF4-FFF2-40B4-BE49-F238E27FC236}">
                <a16:creationId xmlns:a16="http://schemas.microsoft.com/office/drawing/2014/main" id="{B23C3CB9-E994-4B7F-BC98-24436E3829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8462504-BC3E-4360-9834-C090C70A96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63BDF-FB62-41C0-BCCE-709D717C97D1}" type="slidenum">
              <a:rPr lang="en-IN" smtClean="0"/>
              <a:t>‹#›</a:t>
            </a:fld>
            <a:endParaRPr lang="en-IN"/>
          </a:p>
        </p:txBody>
      </p:sp>
    </p:spTree>
    <p:extLst>
      <p:ext uri="{BB962C8B-B14F-4D97-AF65-F5344CB8AC3E}">
        <p14:creationId xmlns:p14="http://schemas.microsoft.com/office/powerpoint/2010/main" val="183193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7EF2-BBEA-4E01-B39F-1EAACAF128A5}"/>
              </a:ext>
            </a:extLst>
          </p:cNvPr>
          <p:cNvSpPr>
            <a:spLocks noGrp="1"/>
          </p:cNvSpPr>
          <p:nvPr>
            <p:ph type="ctrTitle"/>
          </p:nvPr>
        </p:nvSpPr>
        <p:spPr>
          <a:xfrm rot="10800000" flipV="1">
            <a:off x="1524000" y="271464"/>
            <a:ext cx="9144000" cy="1000124"/>
          </a:xfrm>
        </p:spPr>
        <p:txBody>
          <a:bodyPr/>
          <a:lstStyle/>
          <a:p>
            <a:r>
              <a:rPr lang="en-US" b="1" u="sng" dirty="0">
                <a:latin typeface="Times New Roman" panose="02020603050405020304" pitchFamily="18" charset="0"/>
                <a:cs typeface="Times New Roman" panose="02020603050405020304" pitchFamily="18" charset="0"/>
              </a:rPr>
              <a:t>AERATION </a:t>
            </a:r>
            <a:endParaRPr lang="en-IN"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C0F0BA1-F9BF-4023-BB2F-3751759A3271}"/>
              </a:ext>
            </a:extLst>
          </p:cNvPr>
          <p:cNvSpPr>
            <a:spLocks noGrp="1"/>
          </p:cNvSpPr>
          <p:nvPr>
            <p:ph type="subTitle" idx="1"/>
          </p:nvPr>
        </p:nvSpPr>
        <p:spPr>
          <a:xfrm>
            <a:off x="942975" y="1757362"/>
            <a:ext cx="10301288" cy="4829175"/>
          </a:xfrm>
        </p:spPr>
        <p:txBody>
          <a:bodyPr>
            <a:normAutofit fontScale="25000" lnSpcReduction="20000"/>
          </a:bodyPr>
          <a:lstStyle/>
          <a:p>
            <a:pPr marL="685800" indent="-685800" algn="just">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 This is the process of bringing water into intimate contact with air to removes taste and </a:t>
            </a:r>
            <a:r>
              <a:rPr lang="en-US" sz="8000" dirty="0" err="1">
                <a:latin typeface="Times New Roman" panose="02020603050405020304" pitchFamily="18" charset="0"/>
                <a:cs typeface="Times New Roman" panose="02020603050405020304" pitchFamily="18" charset="0"/>
              </a:rPr>
              <a:t>odour</a:t>
            </a:r>
            <a:r>
              <a:rPr lang="en-US" sz="8000" dirty="0">
                <a:latin typeface="Times New Roman" panose="02020603050405020304" pitchFamily="18" charset="0"/>
                <a:cs typeface="Times New Roman" panose="02020603050405020304" pitchFamily="18" charset="0"/>
              </a:rPr>
              <a:t> and dissolved minerals </a:t>
            </a:r>
          </a:p>
          <a:p>
            <a:pPr marL="685800" indent="-685800" algn="just">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 It may or may not be used for surface water because water is exposed to air. but it is provided compulsory to treat ground water. Efficiency of aeration depends on contact time and amount of surface contact b/w air and water.</a:t>
            </a:r>
          </a:p>
          <a:p>
            <a:pPr algn="just">
              <a:lnSpc>
                <a:spcPct val="100000"/>
              </a:lnSpc>
            </a:pPr>
            <a:endParaRPr lang="en-US" sz="8000" dirty="0">
              <a:latin typeface="Times New Roman" panose="02020603050405020304" pitchFamily="18" charset="0"/>
              <a:cs typeface="Times New Roman" panose="02020603050405020304" pitchFamily="18" charset="0"/>
            </a:endParaRPr>
          </a:p>
          <a:p>
            <a:pPr algn="just">
              <a:lnSpc>
                <a:spcPct val="100000"/>
              </a:lnSpc>
            </a:pPr>
            <a:r>
              <a:rPr lang="en-US" sz="7200" b="1" u="sng" dirty="0">
                <a:latin typeface="Times New Roman" panose="02020603050405020304" pitchFamily="18" charset="0"/>
                <a:cs typeface="Times New Roman" panose="02020603050405020304" pitchFamily="18" charset="0"/>
              </a:rPr>
              <a:t>OBJECTIVES or PURPOSES OR APPLICATIONS </a:t>
            </a:r>
          </a:p>
          <a:p>
            <a:pPr algn="just">
              <a:lnSpc>
                <a:spcPct val="100000"/>
              </a:lnSpc>
            </a:pPr>
            <a:endParaRPr lang="en-US" sz="4400" b="1" u="sng" dirty="0">
              <a:latin typeface="Times New Roman" panose="02020603050405020304" pitchFamily="18" charset="0"/>
              <a:cs typeface="Times New Roman" panose="02020603050405020304" pitchFamily="18" charset="0"/>
            </a:endParaRPr>
          </a:p>
          <a:p>
            <a:pPr algn="just">
              <a:lnSpc>
                <a:spcPct val="100000"/>
              </a:lnSpc>
            </a:pPr>
            <a:endParaRPr lang="en-US" sz="4400" b="1" u="sng" dirty="0">
              <a:latin typeface="Times New Roman" panose="02020603050405020304" pitchFamily="18" charset="0"/>
              <a:cs typeface="Times New Roman" panose="02020603050405020304" pitchFamily="18" charset="0"/>
            </a:endParaRPr>
          </a:p>
          <a:p>
            <a:pPr marL="571500" indent="-571500" algn="l">
              <a:lnSpc>
                <a:spcPct val="100000"/>
              </a:lnSpc>
              <a:buFont typeface="Wingdings" panose="05000000000000000000" pitchFamily="2" charset="2"/>
              <a:buChar char="v"/>
            </a:pPr>
            <a:r>
              <a:rPr lang="en-US" sz="8000" b="1" u="sng" dirty="0">
                <a:latin typeface="Times New Roman" panose="02020603050405020304" pitchFamily="18" charset="0"/>
                <a:cs typeface="Times New Roman" panose="02020603050405020304" pitchFamily="18" charset="0"/>
              </a:rPr>
              <a:t> </a:t>
            </a:r>
            <a:r>
              <a:rPr lang="en-US" sz="8000" dirty="0">
                <a:latin typeface="Times New Roman" panose="02020603050405020304" pitchFamily="18" charset="0"/>
                <a:cs typeface="Times New Roman" panose="02020603050405020304" pitchFamily="18" charset="0"/>
              </a:rPr>
              <a:t>The CO2 can be removed to an extent of 70%, &amp; results in less corrosion of pipes.</a:t>
            </a:r>
          </a:p>
          <a:p>
            <a:pPr marL="571500" indent="-571500" algn="l">
              <a:lnSpc>
                <a:spcPct val="10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It removes hydrogen </a:t>
            </a:r>
            <a:r>
              <a:rPr lang="en-US" sz="8000" dirty="0" err="1">
                <a:latin typeface="Times New Roman" panose="02020603050405020304" pitchFamily="18" charset="0"/>
                <a:cs typeface="Times New Roman" panose="02020603050405020304" pitchFamily="18" charset="0"/>
              </a:rPr>
              <a:t>sulphide</a:t>
            </a:r>
            <a:r>
              <a:rPr lang="en-US" sz="8000" dirty="0">
                <a:latin typeface="Times New Roman" panose="02020603050405020304" pitchFamily="18" charset="0"/>
                <a:cs typeface="Times New Roman" panose="02020603050405020304" pitchFamily="18" charset="0"/>
              </a:rPr>
              <a:t> &amp; hence </a:t>
            </a:r>
            <a:r>
              <a:rPr lang="en-US" sz="8000" dirty="0" err="1">
                <a:latin typeface="Times New Roman" panose="02020603050405020304" pitchFamily="18" charset="0"/>
                <a:cs typeface="Times New Roman" panose="02020603050405020304" pitchFamily="18" charset="0"/>
              </a:rPr>
              <a:t>odour</a:t>
            </a:r>
            <a:r>
              <a:rPr lang="en-US" sz="8000" dirty="0">
                <a:latin typeface="Times New Roman" panose="02020603050405020304" pitchFamily="18" charset="0"/>
                <a:cs typeface="Times New Roman" panose="02020603050405020304" pitchFamily="18" charset="0"/>
              </a:rPr>
              <a:t> due to this gas is eliminated.</a:t>
            </a:r>
          </a:p>
          <a:p>
            <a:pPr marL="571500" indent="-571500" algn="l">
              <a:lnSpc>
                <a:spcPct val="10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It increases dissolved Oxygen content in </a:t>
            </a:r>
            <a:r>
              <a:rPr lang="en-US" sz="8000" dirty="0" err="1">
                <a:latin typeface="Times New Roman" panose="02020603050405020304" pitchFamily="18" charset="0"/>
                <a:cs typeface="Times New Roman" panose="02020603050405020304" pitchFamily="18" charset="0"/>
              </a:rPr>
              <a:t>water.It</a:t>
            </a:r>
            <a:r>
              <a:rPr lang="en-US" sz="8000" dirty="0">
                <a:latin typeface="Times New Roman" panose="02020603050405020304" pitchFamily="18" charset="0"/>
                <a:cs typeface="Times New Roman" panose="02020603050405020304" pitchFamily="18" charset="0"/>
              </a:rPr>
              <a:t> precipitates iron &amp; manganese especially from Ground water &amp; removes.</a:t>
            </a:r>
          </a:p>
          <a:p>
            <a:pPr marL="457200" indent="-457200" algn="just">
              <a:lnSpc>
                <a:spcPct val="10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It raises the pH of water.</a:t>
            </a:r>
          </a:p>
          <a:p>
            <a:pPr marL="457200" indent="-457200" algn="just">
              <a:lnSpc>
                <a:spcPct val="10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Bacteria's may be killed to some extent.</a:t>
            </a: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marL="457200" indent="-457200" algn="just">
              <a:lnSpc>
                <a:spcPct val="100000"/>
              </a:lnSpc>
              <a:buFont typeface="Wingdings" panose="05000000000000000000" pitchFamily="2" charset="2"/>
              <a:buChar char="v"/>
            </a:pPr>
            <a:endParaRPr lang="en-US" sz="5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66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06DB-2813-412C-8C3F-ABDEA7D3606C}"/>
              </a:ext>
            </a:extLst>
          </p:cNvPr>
          <p:cNvSpPr>
            <a:spLocks noGrp="1"/>
          </p:cNvSpPr>
          <p:nvPr>
            <p:ph type="ctrTitle"/>
          </p:nvPr>
        </p:nvSpPr>
        <p:spPr>
          <a:xfrm>
            <a:off x="995363" y="685800"/>
            <a:ext cx="10201274" cy="414337"/>
          </a:xfrm>
        </p:spPr>
        <p:txBody>
          <a:bodyPr>
            <a:normAutofit fontScale="90000"/>
          </a:bodyPr>
          <a:lstStyle/>
          <a:p>
            <a:r>
              <a:rPr lang="en-US" sz="2400" b="1" u="sng" dirty="0"/>
              <a:t>Uses of providing aerator</a:t>
            </a:r>
            <a:endParaRPr lang="en-IN" sz="2400" b="1" u="sng" dirty="0"/>
          </a:p>
        </p:txBody>
      </p:sp>
      <p:sp>
        <p:nvSpPr>
          <p:cNvPr id="3" name="Subtitle 2">
            <a:extLst>
              <a:ext uri="{FF2B5EF4-FFF2-40B4-BE49-F238E27FC236}">
                <a16:creationId xmlns:a16="http://schemas.microsoft.com/office/drawing/2014/main" id="{1B99C583-948A-4147-AC2F-D186419CFDC5}"/>
              </a:ext>
            </a:extLst>
          </p:cNvPr>
          <p:cNvSpPr>
            <a:spLocks noGrp="1"/>
          </p:cNvSpPr>
          <p:nvPr>
            <p:ph type="subTitle" idx="1"/>
          </p:nvPr>
        </p:nvSpPr>
        <p:spPr>
          <a:xfrm>
            <a:off x="871539" y="1285875"/>
            <a:ext cx="10325098" cy="5014913"/>
          </a:xfrm>
        </p:spPr>
        <p:txBody>
          <a:bodyPr>
            <a:normAutofit/>
          </a:bodyPr>
          <a:lstStyle/>
          <a:p>
            <a:pPr algn="just"/>
            <a:r>
              <a:rPr lang="en-US" sz="2000" dirty="0">
                <a:latin typeface="Times New Roman" panose="02020603050405020304" pitchFamily="18" charset="0"/>
                <a:cs typeface="Times New Roman" panose="02020603050405020304" pitchFamily="18" charset="0"/>
              </a:rPr>
              <a:t>            In a surface-aerated system, the aerators provide two functions: they transfer air into the basins required by the biological oxidation reactions, and they provide the mixing required for dispersing the air and for contacting the reactants (that is, oxygen, wastewater and microbes).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What is the purpose of aeration in </a:t>
            </a:r>
            <a:r>
              <a:rPr lang="en-US" sz="2000" dirty="0" err="1">
                <a:latin typeface="Times New Roman" panose="02020603050405020304" pitchFamily="18" charset="0"/>
                <a:cs typeface="Times New Roman" panose="02020603050405020304" pitchFamily="18" charset="0"/>
              </a:rPr>
              <a:t>stp</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Aeration provides oxygen to bacteria for treating and stabilizing the </a:t>
            </a:r>
            <a:r>
              <a:rPr lang="en-US" sz="2000" dirty="0" err="1">
                <a:latin typeface="Times New Roman" panose="02020603050405020304" pitchFamily="18" charset="0"/>
                <a:cs typeface="Times New Roman" panose="02020603050405020304" pitchFamily="18" charset="0"/>
              </a:rPr>
              <a:t>wastewater.Oxygen</a:t>
            </a:r>
            <a:r>
              <a:rPr lang="en-US" sz="2000" dirty="0">
                <a:latin typeface="Times New Roman" panose="02020603050405020304" pitchFamily="18" charset="0"/>
                <a:cs typeface="Times New Roman" panose="02020603050405020304" pitchFamily="18" charset="0"/>
              </a:rPr>
              <a:t> is needed by the bacteria to allow biodegradation to occur. The supplied oxygen is </a:t>
            </a:r>
            <a:r>
              <a:rPr lang="en-US" sz="2000" dirty="0" err="1">
                <a:latin typeface="Times New Roman" panose="02020603050405020304" pitchFamily="18" charset="0"/>
                <a:cs typeface="Times New Roman" panose="02020603050405020304" pitchFamily="18" charset="0"/>
              </a:rPr>
              <a:t>utilised</a:t>
            </a:r>
            <a:r>
              <a:rPr lang="en-US" sz="2000" dirty="0">
                <a:latin typeface="Times New Roman" panose="02020603050405020304" pitchFamily="18" charset="0"/>
                <a:cs typeface="Times New Roman" panose="02020603050405020304" pitchFamily="18" charset="0"/>
              </a:rPr>
              <a:t> by bacteria in the wastewater to break down the organic matter containing carbon to form carbon dioxide and water.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Purpose of Aeration is one of the most widely used tools for maintaining aquatic systems: wastewater treatment, improvement of number and health in fisheries, mosquito control, ice management, reduction of nutrient loading, sediment management, water clarity, and algae control.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622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8DAE3-06A3-4C40-8A75-FA9A6AD26E6D}"/>
              </a:ext>
            </a:extLst>
          </p:cNvPr>
          <p:cNvSpPr>
            <a:spLocks noGrp="1"/>
          </p:cNvSpPr>
          <p:nvPr>
            <p:ph type="ctrTitle"/>
          </p:nvPr>
        </p:nvSpPr>
        <p:spPr>
          <a:xfrm>
            <a:off x="1524000" y="714376"/>
            <a:ext cx="9144000" cy="500061"/>
          </a:xfrm>
        </p:spPr>
        <p:txBody>
          <a:bodyPr>
            <a:normAutofit/>
          </a:bodyPr>
          <a:lstStyle/>
          <a:p>
            <a:pPr algn="just"/>
            <a:r>
              <a:rPr lang="en-US" sz="2400" b="1" u="sng" dirty="0">
                <a:latin typeface="Times New Roman" panose="02020603050405020304" pitchFamily="18" charset="0"/>
                <a:cs typeface="Times New Roman" panose="02020603050405020304" pitchFamily="18" charset="0"/>
              </a:rPr>
              <a:t>What are the use of air blower in STP?</a:t>
            </a:r>
            <a:endParaRPr lang="en-IN" sz="24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68D039A-FD83-44B7-8315-FCE3C4A557A3}"/>
              </a:ext>
            </a:extLst>
          </p:cNvPr>
          <p:cNvSpPr>
            <a:spLocks noGrp="1"/>
          </p:cNvSpPr>
          <p:nvPr>
            <p:ph type="subTitle" idx="1"/>
          </p:nvPr>
        </p:nvSpPr>
        <p:spPr>
          <a:xfrm>
            <a:off x="1524000" y="1414463"/>
            <a:ext cx="9144000" cy="3843337"/>
          </a:xfrm>
        </p:spPr>
        <p:txBody>
          <a:bodyPr>
            <a:normAutofit/>
          </a:bodyPr>
          <a:lstStyle/>
          <a:p>
            <a:pPr algn="just"/>
            <a:r>
              <a:rPr lang="en-US" sz="2000" dirty="0">
                <a:latin typeface="Times New Roman" panose="02020603050405020304" pitchFamily="18" charset="0"/>
                <a:cs typeface="Times New Roman" panose="02020603050405020304" pitchFamily="18" charset="0"/>
              </a:rPr>
              <a:t>              The Purpose of Aeration is one of the most widely used tools for maintaining aquatic systems: wastewater treatment, improvement of number and health in fisheries, mosquito control, ice management, reduction of nutrient loading, sediment management, water clarity, and algae control.</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E134D81-329D-4777-A8E6-05948BC63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950" y="2814638"/>
            <a:ext cx="5262563" cy="3300412"/>
          </a:xfrm>
          <a:prstGeom prst="rect">
            <a:avLst/>
          </a:prstGeom>
        </p:spPr>
      </p:pic>
    </p:spTree>
    <p:extLst>
      <p:ext uri="{BB962C8B-B14F-4D97-AF65-F5344CB8AC3E}">
        <p14:creationId xmlns:p14="http://schemas.microsoft.com/office/powerpoint/2010/main" val="3043150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26C7-0727-40D2-9330-B7848364487A}"/>
              </a:ext>
            </a:extLst>
          </p:cNvPr>
          <p:cNvSpPr>
            <a:spLocks noGrp="1"/>
          </p:cNvSpPr>
          <p:nvPr>
            <p:ph type="ctrTitle"/>
          </p:nvPr>
        </p:nvSpPr>
        <p:spPr>
          <a:xfrm>
            <a:off x="1524000" y="671513"/>
            <a:ext cx="9144000" cy="1457325"/>
          </a:xfrm>
        </p:spPr>
        <p:txBody>
          <a:bodyPr>
            <a:normAutofit/>
          </a:bodyPr>
          <a:lstStyle/>
          <a:p>
            <a:pPr algn="just"/>
            <a:r>
              <a:rPr lang="en-US" sz="2000" dirty="0">
                <a:latin typeface="Times New Roman" panose="02020603050405020304" pitchFamily="18" charset="0"/>
                <a:cs typeface="Times New Roman" panose="02020603050405020304" pitchFamily="18" charset="0"/>
              </a:rPr>
              <a:t>           In aeration tank the sewage water passing through zigzag way because to give time for sewage treatment. the micro-organisms must have DO at least 0.1to0.3 mg/</a:t>
            </a:r>
            <a:r>
              <a:rPr lang="en-US" sz="2000" dirty="0" err="1">
                <a:latin typeface="Times New Roman" panose="02020603050405020304" pitchFamily="18" charset="0"/>
                <a:cs typeface="Times New Roman" panose="02020603050405020304" pitchFamily="18" charset="0"/>
              </a:rPr>
              <a:t>l.bacteria</a:t>
            </a:r>
            <a:r>
              <a:rPr lang="en-US" sz="2000" dirty="0">
                <a:latin typeface="Times New Roman" panose="02020603050405020304" pitchFamily="18" charset="0"/>
                <a:cs typeface="Times New Roman" panose="02020603050405020304" pitchFamily="18" charset="0"/>
              </a:rPr>
              <a:t> and micro-organisms use dissolved oxygen to break</a:t>
            </a: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B1D0439-8352-4D91-B07A-1CE015082F46}"/>
              </a:ext>
            </a:extLst>
          </p:cNvPr>
          <p:cNvSpPr>
            <a:spLocks noGrp="1"/>
          </p:cNvSpPr>
          <p:nvPr>
            <p:ph type="subTitle" idx="1"/>
          </p:nvPr>
        </p:nvSpPr>
        <p:spPr>
          <a:xfrm>
            <a:off x="1524000" y="2471737"/>
            <a:ext cx="9144000" cy="3957637"/>
          </a:xfrm>
        </p:spPr>
        <p:txBody>
          <a:bodyPr/>
          <a:lstStyle/>
          <a:p>
            <a:r>
              <a:rPr lang="en-US" dirty="0"/>
              <a:t>AETHUYFFF</a:t>
            </a:r>
          </a:p>
          <a:p>
            <a:endParaRPr lang="en-IN" dirty="0"/>
          </a:p>
        </p:txBody>
      </p:sp>
    </p:spTree>
    <p:extLst>
      <p:ext uri="{BB962C8B-B14F-4D97-AF65-F5344CB8AC3E}">
        <p14:creationId xmlns:p14="http://schemas.microsoft.com/office/powerpoint/2010/main" val="86780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37E376-3D12-4025-8511-5E27733881D9}"/>
              </a:ext>
            </a:extLst>
          </p:cNvPr>
          <p:cNvSpPr/>
          <p:nvPr/>
        </p:nvSpPr>
        <p:spPr>
          <a:xfrm>
            <a:off x="3892950" y="2915722"/>
            <a:ext cx="3499548" cy="769441"/>
          </a:xfrm>
          <a:prstGeom prst="rect">
            <a:avLst/>
          </a:prstGeom>
        </p:spPr>
        <p:txBody>
          <a:bodyPr wrap="none">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p>
        </p:txBody>
      </p:sp>
    </p:spTree>
    <p:extLst>
      <p:ext uri="{BB962C8B-B14F-4D97-AF65-F5344CB8AC3E}">
        <p14:creationId xmlns:p14="http://schemas.microsoft.com/office/powerpoint/2010/main" val="1859719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409</Words>
  <Application>Microsoft Office PowerPoint</Application>
  <PresentationFormat>Widescreen</PresentationFormat>
  <Paragraphs>41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AERATION </vt:lpstr>
      <vt:lpstr>Uses of providing aerator</vt:lpstr>
      <vt:lpstr>What are the use of air blower in STP?</vt:lpstr>
      <vt:lpstr>           In aeration tank the sewage water passing through zigzag way because to give time for sewage treatment. the micro-organisms must have DO at least 0.1to0.3 mg/l.bacteria and micro-organisms use dissolved oxygen to break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AERATION</dc:title>
  <dc:creator>manju gowda</dc:creator>
  <cp:lastModifiedBy>manju gowda</cp:lastModifiedBy>
  <cp:revision>8</cp:revision>
  <dcterms:created xsi:type="dcterms:W3CDTF">2024-04-05T03:31:45Z</dcterms:created>
  <dcterms:modified xsi:type="dcterms:W3CDTF">2024-05-06T05:30:29Z</dcterms:modified>
</cp:coreProperties>
</file>