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7" r:id="rId2"/>
    <p:sldId id="279" r:id="rId3"/>
    <p:sldId id="280" r:id="rId4"/>
    <p:sldId id="281" r:id="rId5"/>
    <p:sldId id="292" r:id="rId6"/>
    <p:sldId id="282" r:id="rId7"/>
    <p:sldId id="283" r:id="rId8"/>
    <p:sldId id="284" r:id="rId9"/>
    <p:sldId id="285" r:id="rId10"/>
    <p:sldId id="295" r:id="rId11"/>
    <p:sldId id="296" r:id="rId12"/>
    <p:sldId id="29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p:cViewPr varScale="1">
        <p:scale>
          <a:sx n="81" d="100"/>
          <a:sy n="81" d="100"/>
        </p:scale>
        <p:origin x="1526"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C59759-5965-48A6-9191-48D608D9FCC0}" type="datetimeFigureOut">
              <a:rPr lang="en-US" smtClean="0"/>
              <a:pPr/>
              <a:t>3/18/2023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468D0B-3074-442C-861E-36DB92868A0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28D0338-46BE-454A-8253-C6694E11BDB7}" type="datetime1">
              <a:rPr lang="en-US" smtClean="0"/>
              <a:pPr/>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0EEC8-D480-4789-9CB1-BA42484492C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1DB54C-7B54-4BA0-B418-744D28195CEA}" type="datetime1">
              <a:rPr lang="en-US" smtClean="0"/>
              <a:pPr/>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0EEC8-D480-4789-9CB1-BA42484492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3C7FEF-1FB5-49F6-9054-440E2159E3D4}" type="datetime1">
              <a:rPr lang="en-US" smtClean="0"/>
              <a:pPr/>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0EEC8-D480-4789-9CB1-BA42484492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B08C9C-6999-495A-B6C4-03145A9B5E92}" type="datetime1">
              <a:rPr lang="en-US" smtClean="0"/>
              <a:pPr/>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0EEC8-D480-4789-9CB1-BA42484492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FC6F3-FB06-4200-9AAD-DE1B314792AA}" type="datetime1">
              <a:rPr lang="en-US" smtClean="0"/>
              <a:pPr/>
              <a:t>3/18/2023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C0EEC8-D480-4789-9CB1-BA42484492C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8534C2-AAAA-42DA-8444-066B74D07C21}" type="datetime1">
              <a:rPr lang="en-US" smtClean="0"/>
              <a:pPr/>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0EEC8-D480-4789-9CB1-BA42484492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BFC36B-97EA-4BC7-AFDF-7A6A137C914D}" type="datetime1">
              <a:rPr lang="en-US" smtClean="0"/>
              <a:pPr/>
              <a:t>3/18/2023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C0EEC8-D480-4789-9CB1-BA42484492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BE32A7-6CD8-41B1-8492-97C3EC8B9767}" type="datetime1">
              <a:rPr lang="en-US" smtClean="0"/>
              <a:pPr/>
              <a:t>3/18/2023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C0EEC8-D480-4789-9CB1-BA42484492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D22767-CE96-4856-B894-492CD39BA6B1}" type="datetime1">
              <a:rPr lang="en-US" smtClean="0"/>
              <a:pPr/>
              <a:t>3/18/2023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C0EEC8-D480-4789-9CB1-BA42484492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4BD011-6691-4390-BA96-B7A2A22324AA}" type="datetime1">
              <a:rPr lang="en-US" smtClean="0"/>
              <a:pPr/>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0EEC8-D480-4789-9CB1-BA42484492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895DA4-05A0-47EC-8595-48B836936C98}" type="datetime1">
              <a:rPr lang="en-US" smtClean="0"/>
              <a:pPr/>
              <a:t>3/18/2023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C0EEC8-D480-4789-9CB1-BA42484492C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E5C322-A497-4AB7-94F5-64485B6E6F80}" type="datetime1">
              <a:rPr lang="en-US" smtClean="0"/>
              <a:pPr/>
              <a:t>3/18/2023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C0EEC8-D480-4789-9CB1-BA42484492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mage"/>
          <p:cNvPicPr>
            <a:picLocks noChangeAspect="1" noChangeArrowheads="1"/>
          </p:cNvPicPr>
          <p:nvPr/>
        </p:nvPicPr>
        <p:blipFill>
          <a:blip r:embed="rId2" cstate="print"/>
          <a:srcRect/>
          <a:stretch>
            <a:fillRect/>
          </a:stretch>
        </p:blipFill>
        <p:spPr bwMode="auto">
          <a:xfrm>
            <a:off x="7772400" y="762000"/>
            <a:ext cx="1115291" cy="1252724"/>
          </a:xfrm>
          <a:prstGeom prst="rect">
            <a:avLst/>
          </a:prstGeom>
          <a:noFill/>
        </p:spPr>
      </p:pic>
      <p:sp>
        <p:nvSpPr>
          <p:cNvPr id="5" name="Rectangle 4"/>
          <p:cNvSpPr/>
          <p:nvPr/>
        </p:nvSpPr>
        <p:spPr>
          <a:xfrm>
            <a:off x="1219200" y="2847697"/>
            <a:ext cx="6934200" cy="4431983"/>
          </a:xfrm>
          <a:prstGeom prst="rect">
            <a:avLst/>
          </a:prstGeom>
        </p:spPr>
        <p:txBody>
          <a:bodyPr wrap="square">
            <a:spAutoFit/>
          </a:bodyPr>
          <a:lstStyle/>
          <a:p>
            <a:pPr algn="ctr"/>
            <a:endParaRPr lang="en-US" dirty="0"/>
          </a:p>
          <a:p>
            <a:pPr algn="ctr"/>
            <a:r>
              <a:rPr lang="en-US" dirty="0">
                <a:latin typeface="Times New Roman" panose="02020603050405020304" pitchFamily="18" charset="0"/>
                <a:cs typeface="Times New Roman" pitchFamily="18" charset="0"/>
              </a:rPr>
              <a:t> Seminar(18EES84)</a:t>
            </a:r>
          </a:p>
          <a:p>
            <a:pPr algn="ctr"/>
            <a:r>
              <a:rPr lang="en-US" dirty="0">
                <a:latin typeface="Times New Roman" panose="02020603050405020304" pitchFamily="18" charset="0"/>
                <a:cs typeface="Times New Roman" pitchFamily="18" charset="0"/>
              </a:rPr>
              <a:t>on </a:t>
            </a:r>
          </a:p>
          <a:p>
            <a:pPr algn="ctr"/>
            <a:r>
              <a:rPr lang="en-US" sz="2400" b="1" dirty="0">
                <a:latin typeface="Times New Roman" panose="02020603050405020304" pitchFamily="18" charset="0"/>
                <a:cs typeface="Times New Roman" pitchFamily="18" charset="0"/>
              </a:rPr>
              <a:t>Substation Protection Schemes and Performance Analysis</a:t>
            </a:r>
          </a:p>
          <a:p>
            <a:pPr algn="ctr"/>
            <a:endParaRPr lang="en-US" b="1" dirty="0">
              <a:latin typeface="Times New Roman" panose="02020603050405020304" pitchFamily="18" charset="0"/>
              <a:cs typeface="Times New Roman" panose="02020603050405020304" pitchFamily="18" charset="0"/>
            </a:endParaRPr>
          </a:p>
          <a:p>
            <a:pPr algn="ctr"/>
            <a:r>
              <a:rPr lang="en-US" dirty="0">
                <a:latin typeface="Times New Roman" pitchFamily="18" charset="0"/>
                <a:cs typeface="Times New Roman" pitchFamily="18" charset="0"/>
              </a:rPr>
              <a:t>BY</a:t>
            </a:r>
          </a:p>
          <a:p>
            <a:pPr algn="ctr"/>
            <a:r>
              <a:rPr lang="en-US" dirty="0">
                <a:latin typeface="Times New Roman" pitchFamily="18" charset="0"/>
                <a:cs typeface="Times New Roman" pitchFamily="18" charset="0"/>
              </a:rPr>
              <a:t> DIVYA E R</a:t>
            </a:r>
          </a:p>
          <a:p>
            <a:pPr algn="ctr"/>
            <a:r>
              <a:rPr lang="en-US" dirty="0">
                <a:latin typeface="Times New Roman" pitchFamily="18" charset="0"/>
                <a:cs typeface="Times New Roman" pitchFamily="18" charset="0"/>
              </a:rPr>
              <a:t>4GW19EE011</a:t>
            </a:r>
          </a:p>
          <a:p>
            <a:pPr algn="ctr"/>
            <a:endParaRPr lang="en-US" b="1" dirty="0">
              <a:latin typeface="Times New Roman" pitchFamily="18" charset="0"/>
              <a:cs typeface="Times New Roman" pitchFamily="18" charset="0"/>
            </a:endParaRPr>
          </a:p>
          <a:p>
            <a:pPr algn="ctr"/>
            <a:r>
              <a:rPr lang="en-US" b="1" dirty="0">
                <a:latin typeface="Times New Roman" pitchFamily="18" charset="0"/>
                <a:cs typeface="Times New Roman" pitchFamily="18" charset="0"/>
              </a:rPr>
              <a:t>Under the Guidance of </a:t>
            </a:r>
          </a:p>
          <a:p>
            <a:pPr algn="ctr"/>
            <a:r>
              <a:rPr lang="en-US" b="1" dirty="0">
                <a:latin typeface="Times New Roman" pitchFamily="18" charset="0"/>
                <a:cs typeface="Times New Roman" pitchFamily="18" charset="0"/>
              </a:rPr>
              <a:t> Dr. Raghavendraprasad Deshpande</a:t>
            </a:r>
          </a:p>
          <a:p>
            <a:pPr algn="ctr"/>
            <a:r>
              <a:rPr lang="en-US" b="1" dirty="0">
                <a:latin typeface="Times New Roman" pitchFamily="18" charset="0"/>
                <a:cs typeface="Times New Roman" pitchFamily="18" charset="0"/>
              </a:rPr>
              <a:t>Associate professor</a:t>
            </a:r>
          </a:p>
          <a:p>
            <a:pPr algn="ctr"/>
            <a:r>
              <a:rPr lang="en-US" b="1" dirty="0">
                <a:latin typeface="Times New Roman" pitchFamily="18" charset="0"/>
                <a:cs typeface="Times New Roman" pitchFamily="18" charset="0"/>
              </a:rPr>
              <a:t>Dept. of EEE </a:t>
            </a:r>
            <a:endParaRPr lang="en-US" dirty="0">
              <a:latin typeface="Times New Roman" pitchFamily="18" charset="0"/>
              <a:cs typeface="Times New Roman" pitchFamily="18" charset="0"/>
            </a:endParaRPr>
          </a:p>
          <a:p>
            <a:pPr algn="ctr"/>
            <a:endParaRPr lang="en-US" b="1" dirty="0"/>
          </a:p>
        </p:txBody>
      </p:sp>
      <p:sp>
        <p:nvSpPr>
          <p:cNvPr id="7" name="Rectangle 6"/>
          <p:cNvSpPr/>
          <p:nvPr/>
        </p:nvSpPr>
        <p:spPr>
          <a:xfrm>
            <a:off x="537848" y="2619097"/>
            <a:ext cx="8350335" cy="369332"/>
          </a:xfrm>
          <a:prstGeom prst="rect">
            <a:avLst/>
          </a:prstGeom>
        </p:spPr>
        <p:txBody>
          <a:bodyPr wrap="square">
            <a:spAutoFit/>
          </a:bodyPr>
          <a:lstStyle/>
          <a:p>
            <a:r>
              <a:rPr lang="en-US" sz="1600" b="1" dirty="0">
                <a:latin typeface="Bookman Old Style" pitchFamily="18" charset="0"/>
              </a:rPr>
              <a:t>     </a:t>
            </a:r>
            <a:r>
              <a:rPr lang="en-US" b="1" dirty="0">
                <a:latin typeface="Times New Roman" panose="02020603050405020304" pitchFamily="18" charset="0"/>
                <a:cs typeface="Times New Roman" panose="02020603050405020304" pitchFamily="18" charset="0"/>
              </a:rPr>
              <a:t>DEPARTMENT OF ELECTRICAL AND ELECTRONICS ENGINEERING</a:t>
            </a:r>
          </a:p>
        </p:txBody>
      </p:sp>
      <p:sp>
        <p:nvSpPr>
          <p:cNvPr id="8" name="Slide Number Placeholder 7"/>
          <p:cNvSpPr>
            <a:spLocks noGrp="1"/>
          </p:cNvSpPr>
          <p:nvPr>
            <p:ph type="sldNum" sz="quarter" idx="12"/>
          </p:nvPr>
        </p:nvSpPr>
        <p:spPr/>
        <p:txBody>
          <a:bodyPr/>
          <a:lstStyle/>
          <a:p>
            <a:fld id="{C7C0EEC8-D480-4789-9CB1-BA42484492C5}" type="slidenum">
              <a:rPr lang="en-US" smtClean="0"/>
              <a:pPr/>
              <a:t>1</a:t>
            </a:fld>
            <a:endParaRPr lang="en-US"/>
          </a:p>
        </p:txBody>
      </p:sp>
      <p:pic>
        <p:nvPicPr>
          <p:cNvPr id="9" name="Picture 8" descr="Letterhead NEW 1.jpg"/>
          <p:cNvPicPr/>
          <p:nvPr/>
        </p:nvPicPr>
        <p:blipFill>
          <a:blip r:embed="rId3"/>
          <a:stretch>
            <a:fillRect/>
          </a:stretch>
        </p:blipFill>
        <p:spPr>
          <a:xfrm>
            <a:off x="152400" y="304800"/>
            <a:ext cx="7477125" cy="2057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4C0E-3E2E-F76C-B0BB-E95F930CFFA6}"/>
              </a:ext>
            </a:extLst>
          </p:cNvPr>
          <p:cNvSpPr>
            <a:spLocks noGrp="1"/>
          </p:cNvSpPr>
          <p:nvPr>
            <p:ph type="title"/>
          </p:nvPr>
        </p:nvSpPr>
        <p:spPr/>
        <p:txBody>
          <a:bodyPr>
            <a:normAutofit/>
          </a:bodyPr>
          <a:lstStyle/>
          <a:p>
            <a:r>
              <a:rPr lang="en-US" sz="2800" dirty="0">
                <a:solidFill>
                  <a:srgbClr val="000000"/>
                </a:solidFill>
                <a:effectLst/>
                <a:latin typeface="Times New Roman" panose="02020603050405020304" pitchFamily="18" charset="0"/>
                <a:ea typeface="Times New Roman" panose="02020603050405020304" pitchFamily="18" charset="0"/>
              </a:rPr>
              <a:t>Directional Protection Scheme</a:t>
            </a:r>
            <a:br>
              <a:rPr lang="en-IN" sz="2800" dirty="0">
                <a:effectLst/>
                <a:latin typeface="Times New Roman" panose="02020603050405020304" pitchFamily="18" charset="0"/>
                <a:ea typeface="Times New Roman" panose="02020603050405020304" pitchFamily="18" charset="0"/>
              </a:rPr>
            </a:br>
            <a:endParaRPr lang="en-IN" sz="2800" dirty="0"/>
          </a:p>
        </p:txBody>
      </p:sp>
      <p:sp>
        <p:nvSpPr>
          <p:cNvPr id="3" name="Content Placeholder 2">
            <a:extLst>
              <a:ext uri="{FF2B5EF4-FFF2-40B4-BE49-F238E27FC236}">
                <a16:creationId xmlns:a16="http://schemas.microsoft.com/office/drawing/2014/main" id="{C7ED3D00-D4DF-50A9-68CC-F8C7AB1AE140}"/>
              </a:ext>
            </a:extLst>
          </p:cNvPr>
          <p:cNvSpPr>
            <a:spLocks noGrp="1"/>
          </p:cNvSpPr>
          <p:nvPr>
            <p:ph idx="1"/>
          </p:nvPr>
        </p:nvSpPr>
        <p:spPr>
          <a:xfrm>
            <a:off x="457200" y="990600"/>
            <a:ext cx="8229600" cy="5592762"/>
          </a:xfrm>
        </p:spPr>
        <p:txBody>
          <a:bodyPr>
            <a:normAutofit/>
          </a:bodyPr>
          <a:lstStyle/>
          <a:p>
            <a:r>
              <a:rPr lang="en-US" sz="2400" dirty="0"/>
              <a:t>Directional protection scheme becomes functional in the case of a double-end feed system or parallel lines or a ring main system, where a fault gets fed from both sides. From the selection perspective, this type of protection is sensitive enough to detect the direction of the fault power flow.</a:t>
            </a:r>
          </a:p>
          <a:p>
            <a:endParaRPr lang="en-US" sz="2400" dirty="0"/>
          </a:p>
          <a:p>
            <a:pPr marL="0" indent="0">
              <a:buNone/>
            </a:pPr>
            <a:r>
              <a:rPr lang="en-US" sz="2000" dirty="0"/>
              <a:t>                Figure.Principle of Directional Overcurrent Protection</a:t>
            </a:r>
          </a:p>
          <a:p>
            <a:pPr marL="0" indent="0">
              <a:buNone/>
            </a:pPr>
            <a:endParaRPr lang="en-IN" sz="2000" dirty="0"/>
          </a:p>
        </p:txBody>
      </p:sp>
      <p:sp>
        <p:nvSpPr>
          <p:cNvPr id="4" name="Slide Number Placeholder 3">
            <a:extLst>
              <a:ext uri="{FF2B5EF4-FFF2-40B4-BE49-F238E27FC236}">
                <a16:creationId xmlns:a16="http://schemas.microsoft.com/office/drawing/2014/main" id="{16F8A91E-659F-4A07-C744-C64FB16585BB}"/>
              </a:ext>
            </a:extLst>
          </p:cNvPr>
          <p:cNvSpPr>
            <a:spLocks noGrp="1"/>
          </p:cNvSpPr>
          <p:nvPr>
            <p:ph type="sldNum" sz="quarter" idx="12"/>
          </p:nvPr>
        </p:nvSpPr>
        <p:spPr/>
        <p:txBody>
          <a:bodyPr/>
          <a:lstStyle/>
          <a:p>
            <a:fld id="{C7C0EEC8-D480-4789-9CB1-BA42484492C5}" type="slidenum">
              <a:rPr lang="en-US" smtClean="0"/>
              <a:pPr/>
              <a:t>10</a:t>
            </a:fld>
            <a:endParaRPr lang="en-US"/>
          </a:p>
        </p:txBody>
      </p:sp>
      <p:pic>
        <p:nvPicPr>
          <p:cNvPr id="6" name="Picture 5">
            <a:extLst>
              <a:ext uri="{FF2B5EF4-FFF2-40B4-BE49-F238E27FC236}">
                <a16:creationId xmlns:a16="http://schemas.microsoft.com/office/drawing/2014/main" id="{9FFE5F38-6E1E-95F2-6DE8-C6A8B2D65B2E}"/>
              </a:ext>
            </a:extLst>
          </p:cNvPr>
          <p:cNvPicPr>
            <a:picLocks noChangeAspect="1"/>
          </p:cNvPicPr>
          <p:nvPr/>
        </p:nvPicPr>
        <p:blipFill>
          <a:blip r:embed="rId2"/>
          <a:stretch>
            <a:fillRect/>
          </a:stretch>
        </p:blipFill>
        <p:spPr>
          <a:xfrm>
            <a:off x="609600" y="3886201"/>
            <a:ext cx="7742548" cy="2697162"/>
          </a:xfrm>
          <a:prstGeom prst="rect">
            <a:avLst/>
          </a:prstGeom>
        </p:spPr>
      </p:pic>
    </p:spTree>
    <p:extLst>
      <p:ext uri="{BB962C8B-B14F-4D97-AF65-F5344CB8AC3E}">
        <p14:creationId xmlns:p14="http://schemas.microsoft.com/office/powerpoint/2010/main" val="2212514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03EA0-3A8F-20DA-FBAF-8CBCA26C6A5E}"/>
              </a:ext>
            </a:extLst>
          </p:cNvPr>
          <p:cNvSpPr>
            <a:spLocks noGrp="1"/>
          </p:cNvSpPr>
          <p:nvPr>
            <p:ph type="title"/>
          </p:nvPr>
        </p:nvSpPr>
        <p:spPr/>
        <p:txBody>
          <a:bodyPr>
            <a:normAutofit/>
          </a:bodyPr>
          <a:lstStyle/>
          <a:p>
            <a:r>
              <a:rPr lang="en-US" sz="2800" dirty="0"/>
              <a:t>PROTECTIVE DEVICES</a:t>
            </a:r>
            <a:endParaRPr lang="en-IN" sz="2800" dirty="0"/>
          </a:p>
        </p:txBody>
      </p:sp>
      <p:sp>
        <p:nvSpPr>
          <p:cNvPr id="3" name="Content Placeholder 2">
            <a:extLst>
              <a:ext uri="{FF2B5EF4-FFF2-40B4-BE49-F238E27FC236}">
                <a16:creationId xmlns:a16="http://schemas.microsoft.com/office/drawing/2014/main" id="{8E53282F-2855-0C11-01A2-A75F7A9BDF5D}"/>
              </a:ext>
            </a:extLst>
          </p:cNvPr>
          <p:cNvSpPr>
            <a:spLocks noGrp="1"/>
          </p:cNvSpPr>
          <p:nvPr>
            <p:ph idx="1"/>
          </p:nvPr>
        </p:nvSpPr>
        <p:spPr/>
        <p:txBody>
          <a:bodyPr>
            <a:normAutofit/>
          </a:bodyPr>
          <a:lstStyle/>
          <a:p>
            <a:r>
              <a:rPr lang="en-IN" sz="2400" dirty="0"/>
              <a:t>Circuit breaker</a:t>
            </a:r>
          </a:p>
          <a:p>
            <a:r>
              <a:rPr lang="en-IN" sz="2400" dirty="0"/>
              <a:t>Lightning arrester</a:t>
            </a:r>
          </a:p>
          <a:p>
            <a:r>
              <a:rPr lang="en-IN" sz="2400" dirty="0"/>
              <a:t> Distribution transformer</a:t>
            </a:r>
          </a:p>
          <a:p>
            <a:r>
              <a:rPr lang="en-IN" sz="2400" dirty="0"/>
              <a:t>Insulator</a:t>
            </a:r>
          </a:p>
          <a:p>
            <a:r>
              <a:rPr lang="en-IN" sz="2400" dirty="0"/>
              <a:t>Busbar</a:t>
            </a:r>
          </a:p>
          <a:p>
            <a:r>
              <a:rPr lang="en-IN" sz="2400" dirty="0"/>
              <a:t>AB switch</a:t>
            </a:r>
          </a:p>
          <a:p>
            <a:r>
              <a:rPr lang="en-IN" sz="2400" dirty="0"/>
              <a:t>Capacitor bank</a:t>
            </a:r>
          </a:p>
          <a:p>
            <a:r>
              <a:rPr lang="en-IN" sz="2400" dirty="0"/>
              <a:t>Earthing</a:t>
            </a:r>
          </a:p>
          <a:p>
            <a:r>
              <a:rPr lang="en-IN" sz="2400" dirty="0"/>
              <a:t>Fencing</a:t>
            </a:r>
          </a:p>
          <a:p>
            <a:r>
              <a:rPr lang="en-IN" sz="2400" dirty="0"/>
              <a:t>Distribution panel board</a:t>
            </a:r>
          </a:p>
        </p:txBody>
      </p:sp>
      <p:sp>
        <p:nvSpPr>
          <p:cNvPr id="4" name="Slide Number Placeholder 3">
            <a:extLst>
              <a:ext uri="{FF2B5EF4-FFF2-40B4-BE49-F238E27FC236}">
                <a16:creationId xmlns:a16="http://schemas.microsoft.com/office/drawing/2014/main" id="{8F8C2987-42A2-D9E3-318B-CF33E547CBCA}"/>
              </a:ext>
            </a:extLst>
          </p:cNvPr>
          <p:cNvSpPr>
            <a:spLocks noGrp="1"/>
          </p:cNvSpPr>
          <p:nvPr>
            <p:ph type="sldNum" sz="quarter" idx="12"/>
          </p:nvPr>
        </p:nvSpPr>
        <p:spPr/>
        <p:txBody>
          <a:bodyPr/>
          <a:lstStyle/>
          <a:p>
            <a:fld id="{C7C0EEC8-D480-4789-9CB1-BA42484492C5}" type="slidenum">
              <a:rPr lang="en-US" smtClean="0"/>
              <a:pPr/>
              <a:t>11</a:t>
            </a:fld>
            <a:endParaRPr lang="en-US"/>
          </a:p>
        </p:txBody>
      </p:sp>
    </p:spTree>
    <p:extLst>
      <p:ext uri="{BB962C8B-B14F-4D97-AF65-F5344CB8AC3E}">
        <p14:creationId xmlns:p14="http://schemas.microsoft.com/office/powerpoint/2010/main" val="673440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0AF6-CBB9-4CA4-0930-64939FD4703B}"/>
              </a:ext>
            </a:extLst>
          </p:cNvPr>
          <p:cNvSpPr>
            <a:spLocks noGrp="1"/>
          </p:cNvSpPr>
          <p:nvPr>
            <p:ph type="title"/>
          </p:nvPr>
        </p:nvSpPr>
        <p:spPr>
          <a:xfrm>
            <a:off x="457200" y="274638"/>
            <a:ext cx="8229600" cy="771737"/>
          </a:xfrm>
        </p:spPr>
        <p:txBody>
          <a:bodyPr>
            <a:normAutofit/>
          </a:bodyPr>
          <a:lstStyle/>
          <a:p>
            <a:r>
              <a:rPr lang="en-US" sz="2800" dirty="0"/>
              <a:t>PROTECTION ZONES</a:t>
            </a:r>
            <a:endParaRPr lang="en-IN" sz="2800" dirty="0"/>
          </a:p>
        </p:txBody>
      </p:sp>
      <p:sp>
        <p:nvSpPr>
          <p:cNvPr id="3" name="Content Placeholder 2">
            <a:extLst>
              <a:ext uri="{FF2B5EF4-FFF2-40B4-BE49-F238E27FC236}">
                <a16:creationId xmlns:a16="http://schemas.microsoft.com/office/drawing/2014/main" id="{4CBDE800-AA46-733B-6DE3-9664D252FD0C}"/>
              </a:ext>
            </a:extLst>
          </p:cNvPr>
          <p:cNvSpPr>
            <a:spLocks noGrp="1"/>
          </p:cNvSpPr>
          <p:nvPr>
            <p:ph idx="1"/>
          </p:nvPr>
        </p:nvSpPr>
        <p:spPr>
          <a:xfrm>
            <a:off x="457200" y="1066800"/>
            <a:ext cx="8229600" cy="5654675"/>
          </a:xfrm>
        </p:spPr>
        <p:txBody>
          <a:bodyPr>
            <a:normAutofit/>
          </a:bodyPr>
          <a:lstStyle/>
          <a:p>
            <a:r>
              <a:rPr lang="en-US" sz="2000" dirty="0"/>
              <a:t>Zones of protection is one strategy that can be used to provide the level of security demanded today. Protective relay engineers keep utility grids and equipment safe from faults and system unbalances by dividing the grid into zones, each with a unique protection scheme. Overlapping zones provide backup protection.</a:t>
            </a:r>
          </a:p>
          <a:p>
            <a:endParaRPr lang="en-IN" sz="2000" dirty="0"/>
          </a:p>
        </p:txBody>
      </p:sp>
      <p:sp>
        <p:nvSpPr>
          <p:cNvPr id="4" name="Slide Number Placeholder 3">
            <a:extLst>
              <a:ext uri="{FF2B5EF4-FFF2-40B4-BE49-F238E27FC236}">
                <a16:creationId xmlns:a16="http://schemas.microsoft.com/office/drawing/2014/main" id="{9B6B77E3-52F7-9468-BD4E-BC93D8FDF3DB}"/>
              </a:ext>
            </a:extLst>
          </p:cNvPr>
          <p:cNvSpPr>
            <a:spLocks noGrp="1"/>
          </p:cNvSpPr>
          <p:nvPr>
            <p:ph type="sldNum" sz="quarter" idx="12"/>
          </p:nvPr>
        </p:nvSpPr>
        <p:spPr/>
        <p:txBody>
          <a:bodyPr/>
          <a:lstStyle/>
          <a:p>
            <a:fld id="{C7C0EEC8-D480-4789-9CB1-BA42484492C5}" type="slidenum">
              <a:rPr lang="en-US" smtClean="0"/>
              <a:pPr/>
              <a:t>12</a:t>
            </a:fld>
            <a:endParaRPr lang="en-US"/>
          </a:p>
        </p:txBody>
      </p:sp>
      <p:pic>
        <p:nvPicPr>
          <p:cNvPr id="6" name="Picture 5">
            <a:extLst>
              <a:ext uri="{FF2B5EF4-FFF2-40B4-BE49-F238E27FC236}">
                <a16:creationId xmlns:a16="http://schemas.microsoft.com/office/drawing/2014/main" id="{2B16A584-199F-6D1B-E8C5-5041E600539C}"/>
              </a:ext>
            </a:extLst>
          </p:cNvPr>
          <p:cNvPicPr>
            <a:picLocks noChangeAspect="1"/>
          </p:cNvPicPr>
          <p:nvPr/>
        </p:nvPicPr>
        <p:blipFill>
          <a:blip r:embed="rId2"/>
          <a:stretch>
            <a:fillRect/>
          </a:stretch>
        </p:blipFill>
        <p:spPr>
          <a:xfrm>
            <a:off x="1752600" y="2774197"/>
            <a:ext cx="5114925" cy="3943350"/>
          </a:xfrm>
          <a:prstGeom prst="rect">
            <a:avLst/>
          </a:prstGeom>
        </p:spPr>
      </p:pic>
    </p:spTree>
    <p:extLst>
      <p:ext uri="{BB962C8B-B14F-4D97-AF65-F5344CB8AC3E}">
        <p14:creationId xmlns:p14="http://schemas.microsoft.com/office/powerpoint/2010/main" val="3130786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F57CA-581D-6499-CD7C-5CB76A771FE4}"/>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CONTENTS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C80538-BDD0-DDED-A3E6-D3B3CD1ECB2C}"/>
              </a:ext>
            </a:extLst>
          </p:cNvPr>
          <p:cNvSpPr>
            <a:spLocks noGrp="1"/>
          </p:cNvSpPr>
          <p:nvPr>
            <p:ph idx="1"/>
          </p:nvPr>
        </p:nvSpPr>
        <p:spPr>
          <a:xfrm>
            <a:off x="457200" y="1417638"/>
            <a:ext cx="8229600" cy="4708525"/>
          </a:xfrm>
        </p:spPr>
        <p:txBody>
          <a:bodyPr>
            <a:normAutofit/>
          </a:bodyPr>
          <a:lstStyle/>
          <a:p>
            <a:r>
              <a:rPr lang="en-US" sz="2400" dirty="0">
                <a:latin typeface="Times New Roman" panose="02020603050405020304" pitchFamily="18" charset="0"/>
                <a:cs typeface="Times New Roman" panose="02020603050405020304" pitchFamily="18" charset="0"/>
              </a:rPr>
              <a:t>INTRODUCTION</a:t>
            </a:r>
          </a:p>
          <a:p>
            <a:r>
              <a:rPr lang="en-IN" sz="2400" dirty="0">
                <a:latin typeface="Times New Roman" panose="02020603050405020304" pitchFamily="18" charset="0"/>
                <a:cs typeface="Times New Roman" panose="02020603050405020304" pitchFamily="18" charset="0"/>
              </a:rPr>
              <a:t>LITERATURE SURVEY</a:t>
            </a:r>
          </a:p>
          <a:p>
            <a:r>
              <a:rPr lang="en-IN" sz="2400" dirty="0">
                <a:latin typeface="Times New Roman" panose="02020603050405020304" pitchFamily="18" charset="0"/>
                <a:cs typeface="Times New Roman" panose="02020603050405020304" pitchFamily="18" charset="0"/>
              </a:rPr>
              <a:t>OBJECTIVES</a:t>
            </a:r>
          </a:p>
          <a:p>
            <a:r>
              <a:rPr lang="en-IN" sz="2400" dirty="0">
                <a:latin typeface="Times New Roman" panose="02020603050405020304" pitchFamily="18" charset="0"/>
                <a:cs typeface="Times New Roman" panose="02020603050405020304" pitchFamily="18" charset="0"/>
              </a:rPr>
              <a:t>METHODOLOGY</a:t>
            </a:r>
          </a:p>
          <a:p>
            <a:r>
              <a:rPr lang="en-IN" sz="2400" dirty="0">
                <a:latin typeface="Times New Roman" panose="02020603050405020304" pitchFamily="18" charset="0"/>
                <a:cs typeface="Times New Roman" panose="02020603050405020304" pitchFamily="18" charset="0"/>
              </a:rPr>
              <a:t>PROTECTION DEVICES</a:t>
            </a:r>
          </a:p>
          <a:p>
            <a:r>
              <a:rPr lang="en-IN" sz="2400" dirty="0">
                <a:latin typeface="Times New Roman" panose="02020603050405020304" pitchFamily="18" charset="0"/>
                <a:cs typeface="Times New Roman" panose="02020603050405020304" pitchFamily="18" charset="0"/>
              </a:rPr>
              <a:t>PROTECTIVE ZONES</a:t>
            </a:r>
          </a:p>
          <a:p>
            <a:r>
              <a:rPr lang="en-IN" sz="2400" dirty="0">
                <a:latin typeface="Times New Roman" panose="02020603050405020304" pitchFamily="18" charset="0"/>
                <a:cs typeface="Times New Roman" panose="02020603050405020304" pitchFamily="18" charset="0"/>
              </a:rPr>
              <a:t>CONCLUTION</a:t>
            </a:r>
          </a:p>
          <a:p>
            <a:endParaRPr lang="en-IN" sz="24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DA22BA5-2A6B-C6C1-49A2-34AE3BF05466}"/>
              </a:ext>
            </a:extLst>
          </p:cNvPr>
          <p:cNvSpPr>
            <a:spLocks noGrp="1"/>
          </p:cNvSpPr>
          <p:nvPr>
            <p:ph type="sldNum" sz="quarter" idx="12"/>
          </p:nvPr>
        </p:nvSpPr>
        <p:spPr/>
        <p:txBody>
          <a:bodyPr/>
          <a:lstStyle/>
          <a:p>
            <a:fld id="{C7C0EEC8-D480-4789-9CB1-BA42484492C5}" type="slidenum">
              <a:rPr lang="en-US" smtClean="0"/>
              <a:pPr/>
              <a:t>2</a:t>
            </a:fld>
            <a:endParaRPr lang="en-US"/>
          </a:p>
        </p:txBody>
      </p:sp>
    </p:spTree>
    <p:extLst>
      <p:ext uri="{BB962C8B-B14F-4D97-AF65-F5344CB8AC3E}">
        <p14:creationId xmlns:p14="http://schemas.microsoft.com/office/powerpoint/2010/main" val="1858001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8C265-89C6-1311-176F-7D8A0A1096EB}"/>
              </a:ext>
            </a:extLst>
          </p:cNvPr>
          <p:cNvSpPr>
            <a:spLocks noGrp="1"/>
          </p:cNvSpPr>
          <p:nvPr>
            <p:ph type="title"/>
          </p:nvPr>
        </p:nvSpPr>
        <p:spPr>
          <a:xfrm>
            <a:off x="457200" y="245142"/>
            <a:ext cx="8229600" cy="667671"/>
          </a:xfrm>
        </p:spPr>
        <p:txBody>
          <a:bodyPr>
            <a:normAutofit/>
          </a:bodyPr>
          <a:lstStyle/>
          <a:p>
            <a:r>
              <a:rPr lang="en-US" sz="2800" b="1" dirty="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4D6E21-35D9-8B4C-826F-1CC1268FE560}"/>
              </a:ext>
            </a:extLst>
          </p:cNvPr>
          <p:cNvSpPr>
            <a:spLocks noGrp="1"/>
          </p:cNvSpPr>
          <p:nvPr>
            <p:ph idx="1"/>
          </p:nvPr>
        </p:nvSpPr>
        <p:spPr>
          <a:xfrm>
            <a:off x="152400" y="912813"/>
            <a:ext cx="8534400" cy="5808661"/>
          </a:xfrm>
        </p:spPr>
        <p:txBody>
          <a:bodyPr>
            <a:noAutofit/>
          </a:bodyPr>
          <a:lstStyle/>
          <a:p>
            <a:pPr algn="just"/>
            <a:r>
              <a:rPr lang="en-US" sz="2400" dirty="0">
                <a:solidFill>
                  <a:srgbClr val="000000"/>
                </a:solidFill>
                <a:effectLst/>
                <a:latin typeface="Times New Roman" panose="02020603050405020304" pitchFamily="18" charset="0"/>
                <a:ea typeface="Times New Roman" panose="02020603050405020304" pitchFamily="18" charset="0"/>
              </a:rPr>
              <a:t>Protection system plays an important role in power network, </a:t>
            </a:r>
            <a:r>
              <a:rPr lang="en-US" sz="2400" dirty="0">
                <a:solidFill>
                  <a:srgbClr val="000000"/>
                </a:solidFill>
                <a:latin typeface="Times New Roman" panose="02020603050405020304" pitchFamily="18" charset="0"/>
                <a:ea typeface="Times New Roman" panose="02020603050405020304" pitchFamily="18" charset="0"/>
              </a:rPr>
              <a:t>t</a:t>
            </a:r>
            <a:r>
              <a:rPr lang="en-US" sz="2400" dirty="0">
                <a:solidFill>
                  <a:srgbClr val="000000"/>
                </a:solidFill>
                <a:effectLst/>
                <a:latin typeface="Times New Roman" panose="02020603050405020304" pitchFamily="18" charset="0"/>
                <a:ea typeface="Times New Roman" panose="02020603050405020304" pitchFamily="18" charset="0"/>
              </a:rPr>
              <a:t>o keep the network stable, it is necessary to have a reliable protection system.</a:t>
            </a:r>
          </a:p>
          <a:p>
            <a:pPr algn="just"/>
            <a:r>
              <a:rPr lang="en-US" sz="2400" dirty="0">
                <a:solidFill>
                  <a:srgbClr val="000000"/>
                </a:solidFill>
                <a:effectLst/>
                <a:latin typeface="Times New Roman" panose="02020603050405020304" pitchFamily="18" charset="0"/>
                <a:ea typeface="Times New Roman" panose="02020603050405020304" pitchFamily="18" charset="0"/>
              </a:rPr>
              <a:t>Primary function of the protective system is to detect and isolate all failed or faulted components as quickly as possible, thereby minimizing the disruption to the remainder of the electric system.</a:t>
            </a:r>
          </a:p>
          <a:p>
            <a:pPr algn="just"/>
            <a:r>
              <a:rPr lang="en-US" sz="2400" dirty="0">
                <a:latin typeface="Times New Roman" panose="02020603050405020304" pitchFamily="18" charset="0"/>
                <a:cs typeface="Times New Roman" panose="02020603050405020304" pitchFamily="18" charset="0"/>
              </a:rPr>
              <a:t>The task of protection and control in substations and in power grids is the provision of all the technical means and facilities necessary for the optimal supervision, protection, control and management of all system components and equipment in high and medium-voltage power system</a:t>
            </a:r>
          </a:p>
          <a:p>
            <a:pPr algn="just"/>
            <a:r>
              <a:rPr lang="en-US" sz="2400" dirty="0">
                <a:solidFill>
                  <a:srgbClr val="000000"/>
                </a:solidFill>
                <a:effectLst/>
                <a:latin typeface="Times New Roman" panose="02020603050405020304" pitchFamily="18" charset="0"/>
                <a:ea typeface="Times New Roman" panose="02020603050405020304" pitchFamily="18" charset="0"/>
              </a:rPr>
              <a:t>Protection system shall have factors like Reliability, selectivity, fault clearing time ,sensitivity If each of these factors is not satisfied, protection system fails.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01A1ABA-ADB8-A6DF-08F0-8CA387F380F2}"/>
              </a:ext>
            </a:extLst>
          </p:cNvPr>
          <p:cNvSpPr>
            <a:spLocks noGrp="1"/>
          </p:cNvSpPr>
          <p:nvPr>
            <p:ph type="sldNum" sz="quarter" idx="12"/>
          </p:nvPr>
        </p:nvSpPr>
        <p:spPr/>
        <p:txBody>
          <a:bodyPr/>
          <a:lstStyle/>
          <a:p>
            <a:fld id="{C7C0EEC8-D480-4789-9CB1-BA42484492C5}" type="slidenum">
              <a:rPr lang="en-US" smtClean="0"/>
              <a:pPr/>
              <a:t>3</a:t>
            </a:fld>
            <a:endParaRPr lang="en-US"/>
          </a:p>
        </p:txBody>
      </p:sp>
    </p:spTree>
    <p:extLst>
      <p:ext uri="{BB962C8B-B14F-4D97-AF65-F5344CB8AC3E}">
        <p14:creationId xmlns:p14="http://schemas.microsoft.com/office/powerpoint/2010/main" val="2180778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2066-FBF7-3741-6260-D6D8F37705CC}"/>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LITERATURE SURVEY</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D22C6C-4198-37A2-8C43-3AA28650692B}"/>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N</a:t>
            </a:r>
            <a:r>
              <a:rPr lang="en-IN" sz="2400" dirty="0">
                <a:latin typeface="Times New Roman" panose="02020603050405020304" pitchFamily="18" charset="0"/>
                <a:cs typeface="Times New Roman" panose="02020603050405020304" pitchFamily="18" charset="0"/>
              </a:rPr>
              <a:t>avinesshani Permal, </a:t>
            </a:r>
            <a:r>
              <a:rPr lang="en-IN" sz="2400" dirty="0" err="1">
                <a:latin typeface="Times New Roman" panose="02020603050405020304" pitchFamily="18" charset="0"/>
                <a:cs typeface="Times New Roman" panose="02020603050405020304" pitchFamily="18" charset="0"/>
              </a:rPr>
              <a:t>Miszaina</a:t>
            </a:r>
            <a:r>
              <a:rPr lang="en-IN" sz="2400" dirty="0">
                <a:latin typeface="Times New Roman" panose="02020603050405020304" pitchFamily="18" charset="0"/>
                <a:cs typeface="Times New Roman" panose="02020603050405020304" pitchFamily="18" charset="0"/>
              </a:rPr>
              <a:t> Osman and Azrul Mohd Ariffin “ Review of substation Grounding System Behavior Under High Frequency and Transient Faults in Uniform Soil” 2020.</a:t>
            </a:r>
          </a:p>
          <a:p>
            <a:r>
              <a:rPr lang="en-IN" sz="2400" dirty="0" err="1">
                <a:latin typeface="Times New Roman" panose="02020603050405020304" pitchFamily="18" charset="0"/>
                <a:cs typeface="Times New Roman" panose="02020603050405020304" pitchFamily="18" charset="0"/>
              </a:rPr>
              <a:t>Seyed</a:t>
            </a:r>
            <a:r>
              <a:rPr lang="en-IN" sz="2400" dirty="0">
                <a:latin typeface="Times New Roman" panose="02020603050405020304" pitchFamily="18" charset="0"/>
                <a:cs typeface="Times New Roman" panose="02020603050405020304" pitchFamily="18" charset="0"/>
              </a:rPr>
              <a:t> Ahmad Hosseini “</a:t>
            </a:r>
            <a:r>
              <a:rPr lang="en-IN" sz="2400" dirty="0" err="1">
                <a:latin typeface="Times New Roman" panose="02020603050405020304" pitchFamily="18" charset="0"/>
                <a:cs typeface="Times New Roman" panose="02020603050405020304" pitchFamily="18" charset="0"/>
              </a:rPr>
              <a:t>Anamysis</a:t>
            </a:r>
            <a:r>
              <a:rPr lang="en-IN" sz="2400" dirty="0">
                <a:latin typeface="Times New Roman" panose="02020603050405020304" pitchFamily="18" charset="0"/>
                <a:cs typeface="Times New Roman" panose="02020603050405020304" pitchFamily="18" charset="0"/>
              </a:rPr>
              <a:t> of Substation protection  System Failures and Reliability ” 2020</a:t>
            </a:r>
          </a:p>
          <a:p>
            <a:r>
              <a:rPr lang="en-IN" sz="2400" dirty="0" err="1">
                <a:latin typeface="Times New Roman" panose="02020603050405020304" pitchFamily="18" charset="0"/>
                <a:cs typeface="Times New Roman" panose="02020603050405020304" pitchFamily="18" charset="0"/>
              </a:rPr>
              <a:t>F.Wang</a:t>
            </a:r>
            <a:r>
              <a:rPr lang="en-IN" sz="2400" dirty="0">
                <a:latin typeface="Times New Roman" panose="02020603050405020304" pitchFamily="18" charset="0"/>
                <a:cs typeface="Times New Roman" panose="02020603050405020304" pitchFamily="18" charset="0"/>
              </a:rPr>
              <a:t> , “Reliability Evaluation of Substation subject to Protection Failures,” Delft university of Technology 2018</a:t>
            </a:r>
          </a:p>
          <a:p>
            <a:r>
              <a:rPr lang="en-US" sz="2400" dirty="0">
                <a:latin typeface="Times New Roman" panose="02020603050405020304" pitchFamily="18" charset="0"/>
                <a:cs typeface="Times New Roman" panose="02020603050405020304" pitchFamily="18" charset="0"/>
              </a:rPr>
              <a:t> Shantanu Kumar, </a:t>
            </a:r>
            <a:r>
              <a:rPr lang="en-US" sz="2400" dirty="0" err="1">
                <a:latin typeface="Times New Roman" panose="02020603050405020304" pitchFamily="18" charset="0"/>
                <a:cs typeface="Times New Roman" panose="02020603050405020304" pitchFamily="18" charset="0"/>
              </a:rPr>
              <a:t>Narottam</a:t>
            </a:r>
            <a:r>
              <a:rPr lang="en-US" sz="2400" dirty="0">
                <a:latin typeface="Times New Roman" panose="02020603050405020304" pitchFamily="18" charset="0"/>
                <a:cs typeface="Times New Roman" panose="02020603050405020304" pitchFamily="18" charset="0"/>
              </a:rPr>
              <a:t> Das and Syed Islam “Performance Analysis of Substation Automation Systems Architecture Based on IEC 61850 ”,2019</a:t>
            </a:r>
            <a:endParaRPr lang="en-IN" sz="24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9215598-BC84-6BFA-E5D5-02875C39512B}"/>
              </a:ext>
            </a:extLst>
          </p:cNvPr>
          <p:cNvSpPr>
            <a:spLocks noGrp="1"/>
          </p:cNvSpPr>
          <p:nvPr>
            <p:ph type="sldNum" sz="quarter" idx="12"/>
          </p:nvPr>
        </p:nvSpPr>
        <p:spPr/>
        <p:txBody>
          <a:bodyPr/>
          <a:lstStyle/>
          <a:p>
            <a:fld id="{C7C0EEC8-D480-4789-9CB1-BA42484492C5}" type="slidenum">
              <a:rPr lang="en-US" smtClean="0"/>
              <a:pPr/>
              <a:t>4</a:t>
            </a:fld>
            <a:endParaRPr lang="en-US"/>
          </a:p>
        </p:txBody>
      </p:sp>
    </p:spTree>
    <p:extLst>
      <p:ext uri="{BB962C8B-B14F-4D97-AF65-F5344CB8AC3E}">
        <p14:creationId xmlns:p14="http://schemas.microsoft.com/office/powerpoint/2010/main" val="3830907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O</a:t>
            </a:r>
            <a:r>
              <a:rPr lang="en-IN" sz="2800" b="1" dirty="0">
                <a:latin typeface="Times New Roman" panose="02020603050405020304" pitchFamily="18" charset="0"/>
                <a:cs typeface="Times New Roman" panose="02020603050405020304" pitchFamily="18" charset="0"/>
              </a:rPr>
              <a:t>BJECTIVES</a:t>
            </a:r>
          </a:p>
        </p:txBody>
      </p:sp>
      <p:sp>
        <p:nvSpPr>
          <p:cNvPr id="3" name="Content Placeholder 2"/>
          <p:cNvSpPr>
            <a:spLocks noGrp="1"/>
          </p:cNvSpPr>
          <p:nvPr>
            <p:ph idx="1"/>
          </p:nvPr>
        </p:nvSpPr>
        <p:spPr/>
        <p:txBody>
          <a:bodyPr>
            <a:normAutofit/>
          </a:bodyPr>
          <a:lstStyle/>
          <a:p>
            <a:pPr marL="342900" lvl="0" indent="-342900" algn="just">
              <a:lnSpc>
                <a:spcPct val="150000"/>
              </a:lnSpc>
              <a:buSzPts val="1000"/>
              <a:buFont typeface="Symbol" panose="05050102010706020507" pitchFamily="18" charset="2"/>
              <a:buChar char=""/>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rPr>
              <a:t>Only the faulty part of the system is completely isolated within a minimum time so that the remaining system operates normally.</a:t>
            </a:r>
            <a:endParaRPr lang="en-IN" sz="2400" dirty="0">
              <a:solidFill>
                <a:srgbClr val="000000"/>
              </a:solidFill>
              <a:effectLst/>
              <a:latin typeface="Times New Roman" panose="02020603050405020304" pitchFamily="18" charset="0"/>
              <a:ea typeface="Times New Roman" panose="02020603050405020304" pitchFamily="18" charset="0"/>
            </a:endParaRPr>
          </a:p>
          <a:p>
            <a:r>
              <a:rPr lang="en-US" sz="2400" dirty="0">
                <a:solidFill>
                  <a:srgbClr val="000000"/>
                </a:solidFill>
                <a:effectLst/>
                <a:latin typeface="Times New Roman" panose="02020603050405020304" pitchFamily="18" charset="0"/>
                <a:ea typeface="Times New Roman" panose="02020603050405020304" pitchFamily="18" charset="0"/>
              </a:rPr>
              <a:t>In the case of normal conditions, there should be no nuisance tripping</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7C0EEC8-D480-4789-9CB1-BA42484492C5}" type="slidenum">
              <a:rPr lang="en-US" smtClean="0"/>
              <a:pPr/>
              <a:t>5</a:t>
            </a:fld>
            <a:endParaRPr lang="en-US"/>
          </a:p>
        </p:txBody>
      </p:sp>
    </p:spTree>
    <p:extLst>
      <p:ext uri="{BB962C8B-B14F-4D97-AF65-F5344CB8AC3E}">
        <p14:creationId xmlns:p14="http://schemas.microsoft.com/office/powerpoint/2010/main" val="3001350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971CC-C5CB-E3C3-8A7A-F8C84FD2ECFB}"/>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METHODOLOGY</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C13538-DE8F-B523-8597-A4DFB1C78CF8}"/>
              </a:ext>
            </a:extLst>
          </p:cNvPr>
          <p:cNvSpPr>
            <a:spLocks noGrp="1"/>
          </p:cNvSpPr>
          <p:nvPr>
            <p:ph idx="1"/>
          </p:nvPr>
        </p:nvSpPr>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TYPES OF SUBSTATION PROTECTION SCHEMES</a:t>
            </a:r>
          </a:p>
          <a:p>
            <a:pPr marL="0" indent="0">
              <a:buNone/>
            </a:pPr>
            <a:endParaRPr lang="en-IN" sz="2000" dirty="0">
              <a:latin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rPr>
              <a:t>Overcurrent Protection Scheme</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rPr>
              <a:t>Differential Protection Scheme</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rPr>
              <a:t>Distance Protection Scheme</a:t>
            </a:r>
            <a:endParaRPr lang="en-IN" sz="20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rPr>
              <a:t>Directional Protection Scheme</a:t>
            </a:r>
            <a:endParaRPr lang="en-IN" sz="2000" dirty="0">
              <a:effectLst/>
              <a:latin typeface="Times New Roman" panose="02020603050405020304" pitchFamily="18" charset="0"/>
              <a:ea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3BC2B3D-0E9A-A4C3-AEF5-D8F1B820CFC2}"/>
              </a:ext>
            </a:extLst>
          </p:cNvPr>
          <p:cNvSpPr>
            <a:spLocks noGrp="1"/>
          </p:cNvSpPr>
          <p:nvPr>
            <p:ph type="sldNum" sz="quarter" idx="12"/>
          </p:nvPr>
        </p:nvSpPr>
        <p:spPr/>
        <p:txBody>
          <a:bodyPr/>
          <a:lstStyle/>
          <a:p>
            <a:fld id="{C7C0EEC8-D480-4789-9CB1-BA42484492C5}" type="slidenum">
              <a:rPr lang="en-US" smtClean="0"/>
              <a:pPr/>
              <a:t>6</a:t>
            </a:fld>
            <a:endParaRPr lang="en-US"/>
          </a:p>
        </p:txBody>
      </p:sp>
    </p:spTree>
    <p:extLst>
      <p:ext uri="{BB962C8B-B14F-4D97-AF65-F5344CB8AC3E}">
        <p14:creationId xmlns:p14="http://schemas.microsoft.com/office/powerpoint/2010/main" val="3005821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FB3CE-B018-D864-24E7-50831DA6C09D}"/>
              </a:ext>
            </a:extLst>
          </p:cNvPr>
          <p:cNvSpPr>
            <a:spLocks noGrp="1"/>
          </p:cNvSpPr>
          <p:nvPr>
            <p:ph type="title"/>
          </p:nvPr>
        </p:nvSpPr>
        <p:spPr/>
        <p:txBody>
          <a:bodyPr>
            <a:normAutofit/>
          </a:bodyPr>
          <a:lstStyle/>
          <a:p>
            <a:r>
              <a:rPr lang="en-US" sz="2800" dirty="0">
                <a:solidFill>
                  <a:srgbClr val="000000"/>
                </a:solidFill>
                <a:effectLst/>
                <a:latin typeface="Times New Roman" panose="02020603050405020304" pitchFamily="18" charset="0"/>
                <a:ea typeface="Times New Roman" panose="02020603050405020304" pitchFamily="18" charset="0"/>
              </a:rPr>
              <a:t>Overcurrent Protection Scheme</a:t>
            </a:r>
            <a:br>
              <a:rPr lang="en-IN" sz="2800" dirty="0">
                <a:effectLst/>
                <a:latin typeface="Times New Roman" panose="02020603050405020304" pitchFamily="18" charset="0"/>
                <a:ea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342C87F-9F39-CA85-D6C4-62870DED849B}"/>
              </a:ext>
            </a:extLst>
          </p:cNvPr>
          <p:cNvSpPr>
            <a:spLocks noGrp="1"/>
          </p:cNvSpPr>
          <p:nvPr>
            <p:ph type="sldNum" sz="quarter" idx="12"/>
          </p:nvPr>
        </p:nvSpPr>
        <p:spPr/>
        <p:txBody>
          <a:bodyPr/>
          <a:lstStyle/>
          <a:p>
            <a:fld id="{C7C0EEC8-D480-4789-9CB1-BA42484492C5}" type="slidenum">
              <a:rPr lang="en-US" smtClean="0"/>
              <a:pPr/>
              <a:t>7</a:t>
            </a:fld>
            <a:endParaRPr lang="en-US"/>
          </a:p>
        </p:txBody>
      </p:sp>
      <p:sp>
        <p:nvSpPr>
          <p:cNvPr id="14" name="Content Placeholder 13">
            <a:extLst>
              <a:ext uri="{FF2B5EF4-FFF2-40B4-BE49-F238E27FC236}">
                <a16:creationId xmlns:a16="http://schemas.microsoft.com/office/drawing/2014/main" id="{73E33AE3-DC73-110B-66F0-13A6874A41A9}"/>
              </a:ext>
            </a:extLst>
          </p:cNvPr>
          <p:cNvSpPr>
            <a:spLocks noGrp="1"/>
          </p:cNvSpPr>
          <p:nvPr>
            <p:ph idx="1"/>
          </p:nvPr>
        </p:nvSpPr>
        <p:spPr>
          <a:xfrm>
            <a:off x="457200" y="1036948"/>
            <a:ext cx="8229600" cy="5684364"/>
          </a:xfrm>
        </p:spPr>
        <p:txBody>
          <a:bodyPr/>
          <a:lstStyle/>
          <a:p>
            <a:pPr marL="0" indent="0">
              <a:buNone/>
            </a:pPr>
            <a:r>
              <a:rPr lang="en-US" sz="2000" dirty="0">
                <a:solidFill>
                  <a:srgbClr val="000000"/>
                </a:solidFill>
                <a:effectLst/>
                <a:latin typeface="Times New Roman" panose="02020603050405020304" pitchFamily="18" charset="0"/>
                <a:ea typeface="Times New Roman" panose="02020603050405020304" pitchFamily="18" charset="0"/>
              </a:rPr>
              <a:t>Overcurrent protection is the method of implementing hardware and other electrical components to limit or disable current flow. Fuses, circuit breakers, or fusible links are the most commonly used methods to provide overcurrent protection to a circuit .</a:t>
            </a:r>
          </a:p>
          <a:p>
            <a:endParaRPr lang="en-US" sz="200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US" sz="1600" dirty="0">
                <a:solidFill>
                  <a:srgbClr val="000000"/>
                </a:solidFill>
                <a:effectLst/>
                <a:latin typeface="Times New Roman" panose="02020603050405020304" pitchFamily="18" charset="0"/>
                <a:ea typeface="Times New Roman" panose="02020603050405020304" pitchFamily="18" charset="0"/>
              </a:rPr>
              <a:t> </a:t>
            </a:r>
            <a:r>
              <a:rPr lang="en-US" sz="1600" dirty="0" err="1">
                <a:solidFill>
                  <a:srgbClr val="000000"/>
                </a:solidFill>
                <a:effectLst/>
                <a:latin typeface="Times New Roman" panose="02020603050405020304" pitchFamily="18" charset="0"/>
                <a:ea typeface="Times New Roman" panose="02020603050405020304" pitchFamily="18" charset="0"/>
              </a:rPr>
              <a:t>Figure.Circuit</a:t>
            </a:r>
            <a:r>
              <a:rPr lang="en-US" sz="1600" dirty="0">
                <a:solidFill>
                  <a:srgbClr val="000000"/>
                </a:solidFill>
                <a:effectLst/>
                <a:latin typeface="Times New Roman" panose="02020603050405020304" pitchFamily="18" charset="0"/>
                <a:ea typeface="Times New Roman" panose="02020603050405020304" pitchFamily="18" charset="0"/>
              </a:rPr>
              <a:t> diagram of simple overcurrent protection scheme, (a) CTs in star connection, (b)       Phasor diagram of relay currents, star connection, (c) CTs in delta connection</a:t>
            </a:r>
            <a:endParaRPr lang="en-IN" sz="16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16" name="Picture 15">
            <a:extLst>
              <a:ext uri="{FF2B5EF4-FFF2-40B4-BE49-F238E27FC236}">
                <a16:creationId xmlns:a16="http://schemas.microsoft.com/office/drawing/2014/main" id="{B8D0D188-0951-1301-6A73-2ACFBDBE604E}"/>
              </a:ext>
            </a:extLst>
          </p:cNvPr>
          <p:cNvPicPr>
            <a:picLocks noChangeAspect="1"/>
          </p:cNvPicPr>
          <p:nvPr/>
        </p:nvPicPr>
        <p:blipFill>
          <a:blip r:embed="rId2"/>
          <a:stretch>
            <a:fillRect/>
          </a:stretch>
        </p:blipFill>
        <p:spPr>
          <a:xfrm>
            <a:off x="990600" y="3276600"/>
            <a:ext cx="7239000" cy="3200400"/>
          </a:xfrm>
          <a:prstGeom prst="rect">
            <a:avLst/>
          </a:prstGeom>
        </p:spPr>
      </p:pic>
    </p:spTree>
    <p:extLst>
      <p:ext uri="{BB962C8B-B14F-4D97-AF65-F5344CB8AC3E}">
        <p14:creationId xmlns:p14="http://schemas.microsoft.com/office/powerpoint/2010/main" val="1644066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5CFAE-FD53-9824-DE12-8ADDD903E2D6}"/>
              </a:ext>
            </a:extLst>
          </p:cNvPr>
          <p:cNvSpPr>
            <a:spLocks noGrp="1"/>
          </p:cNvSpPr>
          <p:nvPr>
            <p:ph type="title"/>
          </p:nvPr>
        </p:nvSpPr>
        <p:spPr/>
        <p:txBody>
          <a:bodyPr>
            <a:normAutofit/>
          </a:bodyPr>
          <a:lstStyle/>
          <a:p>
            <a:r>
              <a:rPr lang="en-US" sz="2800" dirty="0">
                <a:solidFill>
                  <a:srgbClr val="000000"/>
                </a:solidFill>
                <a:effectLst/>
                <a:latin typeface="Times New Roman" panose="02020603050405020304" pitchFamily="18" charset="0"/>
                <a:ea typeface="Times New Roman" panose="02020603050405020304" pitchFamily="18" charset="0"/>
              </a:rPr>
              <a:t>Differential Protection Scheme</a:t>
            </a:r>
            <a:br>
              <a:rPr lang="en-IN" sz="2800" dirty="0">
                <a:effectLst/>
                <a:latin typeface="Times New Roman" panose="02020603050405020304" pitchFamily="18" charset="0"/>
                <a:ea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EA3AB4E-5148-4CB6-821D-CADC5A9795DC}"/>
              </a:ext>
            </a:extLst>
          </p:cNvPr>
          <p:cNvSpPr>
            <a:spLocks noGrp="1"/>
          </p:cNvSpPr>
          <p:nvPr>
            <p:ph type="sldNum" sz="quarter" idx="12"/>
          </p:nvPr>
        </p:nvSpPr>
        <p:spPr/>
        <p:txBody>
          <a:bodyPr/>
          <a:lstStyle/>
          <a:p>
            <a:fld id="{C7C0EEC8-D480-4789-9CB1-BA42484492C5}" type="slidenum">
              <a:rPr lang="en-US" smtClean="0"/>
              <a:pPr/>
              <a:t>8</a:t>
            </a:fld>
            <a:endParaRPr lang="en-US"/>
          </a:p>
        </p:txBody>
      </p:sp>
      <p:sp>
        <p:nvSpPr>
          <p:cNvPr id="5" name="Content Placeholder 4">
            <a:extLst>
              <a:ext uri="{FF2B5EF4-FFF2-40B4-BE49-F238E27FC236}">
                <a16:creationId xmlns:a16="http://schemas.microsoft.com/office/drawing/2014/main" id="{7CE93FCA-B23E-439E-CA02-8CBB9CB86CC6}"/>
              </a:ext>
            </a:extLst>
          </p:cNvPr>
          <p:cNvSpPr>
            <a:spLocks noGrp="1"/>
          </p:cNvSpPr>
          <p:nvPr>
            <p:ph idx="1"/>
          </p:nvPr>
        </p:nvSpPr>
        <p:spPr>
          <a:xfrm>
            <a:off x="457200" y="990600"/>
            <a:ext cx="8229600" cy="5592762"/>
          </a:xfrm>
        </p:spPr>
        <p:txBody>
          <a:bodyPr>
            <a:normAutofit/>
          </a:bodyPr>
          <a:lstStyle/>
          <a:p>
            <a:r>
              <a:rPr lang="en-US" sz="2000" dirty="0"/>
              <a:t>Differential protection is one of the most widely used methods for protecting power transformer against internal faults. The technique is based on the measurement and comparison of currents at both side of transformer: primary and secondary lines</a:t>
            </a:r>
          </a:p>
          <a:p>
            <a:pPr marL="0" indent="0">
              <a:buNone/>
            </a:pPr>
            <a:r>
              <a:rPr lang="en-US" sz="2000" dirty="0"/>
              <a:t>       </a:t>
            </a:r>
          </a:p>
          <a:p>
            <a:pPr marL="0" indent="0">
              <a:buNone/>
            </a:pPr>
            <a:r>
              <a:rPr lang="en-US" sz="2000" dirty="0"/>
              <a:t>        </a:t>
            </a:r>
            <a:r>
              <a:rPr lang="en-US" sz="1800" dirty="0"/>
              <a:t>Figure.Differential protection for single phase two winding transformer</a:t>
            </a:r>
            <a:endParaRPr lang="en-IN" sz="1800" dirty="0"/>
          </a:p>
        </p:txBody>
      </p:sp>
      <p:pic>
        <p:nvPicPr>
          <p:cNvPr id="8" name="Picture 7">
            <a:extLst>
              <a:ext uri="{FF2B5EF4-FFF2-40B4-BE49-F238E27FC236}">
                <a16:creationId xmlns:a16="http://schemas.microsoft.com/office/drawing/2014/main" id="{B15A33D0-57A6-A09B-50CE-01DDA55433B2}"/>
              </a:ext>
            </a:extLst>
          </p:cNvPr>
          <p:cNvPicPr>
            <a:picLocks noChangeAspect="1"/>
          </p:cNvPicPr>
          <p:nvPr/>
        </p:nvPicPr>
        <p:blipFill>
          <a:blip r:embed="rId2"/>
          <a:stretch>
            <a:fillRect/>
          </a:stretch>
        </p:blipFill>
        <p:spPr>
          <a:xfrm>
            <a:off x="1676400" y="3062959"/>
            <a:ext cx="5514975" cy="3305175"/>
          </a:xfrm>
          <a:prstGeom prst="rect">
            <a:avLst/>
          </a:prstGeom>
        </p:spPr>
      </p:pic>
    </p:spTree>
    <p:extLst>
      <p:ext uri="{BB962C8B-B14F-4D97-AF65-F5344CB8AC3E}">
        <p14:creationId xmlns:p14="http://schemas.microsoft.com/office/powerpoint/2010/main" val="3642505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C7C51-86D3-BE0F-898A-DD28344E8992}"/>
              </a:ext>
            </a:extLst>
          </p:cNvPr>
          <p:cNvSpPr>
            <a:spLocks noGrp="1"/>
          </p:cNvSpPr>
          <p:nvPr>
            <p:ph type="title"/>
          </p:nvPr>
        </p:nvSpPr>
        <p:spPr>
          <a:xfrm>
            <a:off x="457200" y="274638"/>
            <a:ext cx="8229600" cy="715962"/>
          </a:xfrm>
        </p:spPr>
        <p:txBody>
          <a:bodyPr>
            <a:normAutofit fontScale="90000"/>
          </a:bodyPr>
          <a:lstStyle/>
          <a:p>
            <a:r>
              <a:rPr lang="en-US" sz="3100" b="1" dirty="0">
                <a:solidFill>
                  <a:srgbClr val="000000"/>
                </a:solidFill>
                <a:effectLst/>
                <a:latin typeface="Times New Roman" panose="02020603050405020304" pitchFamily="18" charset="0"/>
                <a:ea typeface="Times New Roman" panose="02020603050405020304" pitchFamily="18" charset="0"/>
              </a:rPr>
              <a:t>Dista</a:t>
            </a:r>
            <a:r>
              <a:rPr lang="en-US" sz="2800" b="1" dirty="0">
                <a:solidFill>
                  <a:srgbClr val="000000"/>
                </a:solidFill>
                <a:effectLst/>
                <a:latin typeface="Times New Roman" panose="02020603050405020304" pitchFamily="18" charset="0"/>
                <a:ea typeface="Times New Roman" panose="02020603050405020304" pitchFamily="18" charset="0"/>
              </a:rPr>
              <a:t>nce Protection Scheme</a:t>
            </a:r>
            <a:br>
              <a:rPr lang="en-IN" sz="2800" dirty="0">
                <a:effectLst/>
                <a:latin typeface="Times New Roman" panose="02020603050405020304" pitchFamily="18" charset="0"/>
                <a:ea typeface="Times New Roman" panose="02020603050405020304" pitchFamily="18" charset="0"/>
              </a:rPr>
            </a:b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972250-4E60-805B-F5E8-5DD10F60084E}"/>
              </a:ext>
            </a:extLst>
          </p:cNvPr>
          <p:cNvSpPr>
            <a:spLocks noGrp="1"/>
          </p:cNvSpPr>
          <p:nvPr>
            <p:ph idx="1"/>
          </p:nvPr>
        </p:nvSpPr>
        <p:spPr>
          <a:xfrm>
            <a:off x="457200" y="990600"/>
            <a:ext cx="8229600" cy="5562600"/>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Distance protection schemes are commonly employed for providing the primary or main protection and backup protection for AC transmission line and distribution line against three phase faults, phase-to-phase faults, and phase-to-ground faults.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Figure.Principle operation for distance protection</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AF10165-8204-0232-3E33-DFBBF34BB5A1}"/>
              </a:ext>
            </a:extLst>
          </p:cNvPr>
          <p:cNvSpPr>
            <a:spLocks noGrp="1"/>
          </p:cNvSpPr>
          <p:nvPr>
            <p:ph type="sldNum" sz="quarter" idx="12"/>
          </p:nvPr>
        </p:nvSpPr>
        <p:spPr/>
        <p:txBody>
          <a:bodyPr/>
          <a:lstStyle/>
          <a:p>
            <a:fld id="{C7C0EEC8-D480-4789-9CB1-BA42484492C5}" type="slidenum">
              <a:rPr lang="en-US" smtClean="0"/>
              <a:pPr/>
              <a:t>9</a:t>
            </a:fld>
            <a:endParaRPr lang="en-US"/>
          </a:p>
        </p:txBody>
      </p:sp>
      <p:pic>
        <p:nvPicPr>
          <p:cNvPr id="5" name="Picture 4">
            <a:extLst>
              <a:ext uri="{FF2B5EF4-FFF2-40B4-BE49-F238E27FC236}">
                <a16:creationId xmlns:a16="http://schemas.microsoft.com/office/drawing/2014/main" id="{71355748-A6DB-3A01-FC06-771AB11D546D}"/>
              </a:ext>
            </a:extLst>
          </p:cNvPr>
          <p:cNvPicPr>
            <a:picLocks noChangeAspect="1"/>
          </p:cNvPicPr>
          <p:nvPr/>
        </p:nvPicPr>
        <p:blipFill>
          <a:blip r:embed="rId2"/>
          <a:stretch>
            <a:fillRect/>
          </a:stretch>
        </p:blipFill>
        <p:spPr>
          <a:xfrm>
            <a:off x="1295400" y="3581400"/>
            <a:ext cx="6172200" cy="2277359"/>
          </a:xfrm>
          <a:prstGeom prst="rect">
            <a:avLst/>
          </a:prstGeom>
        </p:spPr>
      </p:pic>
    </p:spTree>
    <p:extLst>
      <p:ext uri="{BB962C8B-B14F-4D97-AF65-F5344CB8AC3E}">
        <p14:creationId xmlns:p14="http://schemas.microsoft.com/office/powerpoint/2010/main" val="4043397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9292</TotalTime>
  <Words>664</Words>
  <Application>Microsoft Office PowerPoint</Application>
  <PresentationFormat>On-screen Show (4:3)</PresentationFormat>
  <Paragraphs>89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Calibri</vt:lpstr>
      <vt:lpstr>Symbol</vt:lpstr>
      <vt:lpstr>Times New Roman</vt:lpstr>
      <vt:lpstr>Office Theme</vt:lpstr>
      <vt:lpstr>PowerPoint Presentation</vt:lpstr>
      <vt:lpstr>CONTENTS</vt:lpstr>
      <vt:lpstr>INTRODUCTION</vt:lpstr>
      <vt:lpstr>LITERATURE SURVEY</vt:lpstr>
      <vt:lpstr>OBJECTIVES</vt:lpstr>
      <vt:lpstr>METHODOLOGY</vt:lpstr>
      <vt:lpstr>Overcurrent Protection Scheme </vt:lpstr>
      <vt:lpstr>Differential Protection Scheme </vt:lpstr>
      <vt:lpstr>Distance Protection Scheme </vt:lpstr>
      <vt:lpstr>Directional Protection Scheme </vt:lpstr>
      <vt:lpstr>PROTECTIVE DEVICES</vt:lpstr>
      <vt:lpstr>PROTECTION ZONES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Kavya E R</cp:lastModifiedBy>
  <cp:revision>140</cp:revision>
  <dcterms:created xsi:type="dcterms:W3CDTF">2021-05-15T08:56:15Z</dcterms:created>
  <dcterms:modified xsi:type="dcterms:W3CDTF">2023-03-18T14:50:48Z</dcterms:modified>
</cp:coreProperties>
</file>