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4" d="100"/>
          <a:sy n="54" d="100"/>
        </p:scale>
        <p:origin x="677"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44D76-C78E-451E-8D13-632997FF15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0EE6F0-88E2-4DA4-A10D-3CB6D6E5FA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AA80D1-5868-4E3B-8EE6-3DB9258EE8B8}"/>
              </a:ext>
            </a:extLst>
          </p:cNvPr>
          <p:cNvSpPr>
            <a:spLocks noGrp="1"/>
          </p:cNvSpPr>
          <p:nvPr>
            <p:ph type="dt" sz="half" idx="10"/>
          </p:nvPr>
        </p:nvSpPr>
        <p:spPr/>
        <p:txBody>
          <a:bodyPr/>
          <a:lstStyle/>
          <a:p>
            <a:fld id="{03FFD244-3B5D-44C7-A732-E624F46E5F5A}" type="datetimeFigureOut">
              <a:rPr lang="en-IN" smtClean="0"/>
              <a:t>20-02-2024</a:t>
            </a:fld>
            <a:endParaRPr lang="en-IN"/>
          </a:p>
        </p:txBody>
      </p:sp>
      <p:sp>
        <p:nvSpPr>
          <p:cNvPr id="5" name="Footer Placeholder 4">
            <a:extLst>
              <a:ext uri="{FF2B5EF4-FFF2-40B4-BE49-F238E27FC236}">
                <a16:creationId xmlns:a16="http://schemas.microsoft.com/office/drawing/2014/main" id="{493E74B1-9A9F-438F-9B96-E89E56B673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6D9C6F-D915-48D8-BDD9-0ABA1807B313}"/>
              </a:ext>
            </a:extLst>
          </p:cNvPr>
          <p:cNvSpPr>
            <a:spLocks noGrp="1"/>
          </p:cNvSpPr>
          <p:nvPr>
            <p:ph type="sldNum" sz="quarter" idx="12"/>
          </p:nvPr>
        </p:nvSpPr>
        <p:spPr/>
        <p:txBody>
          <a:bodyPr/>
          <a:lstStyle/>
          <a:p>
            <a:fld id="{82675F9B-4FD5-4BC8-88BE-20C93FE00D3D}" type="slidenum">
              <a:rPr lang="en-IN" smtClean="0"/>
              <a:t>‹#›</a:t>
            </a:fld>
            <a:endParaRPr lang="en-IN"/>
          </a:p>
        </p:txBody>
      </p:sp>
    </p:spTree>
    <p:extLst>
      <p:ext uri="{BB962C8B-B14F-4D97-AF65-F5344CB8AC3E}">
        <p14:creationId xmlns:p14="http://schemas.microsoft.com/office/powerpoint/2010/main" val="1484152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8E25C-FDA6-434E-B76C-4711006CF7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E85ABD-87F3-47D7-85B1-E44A8C9976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993E3D-D89A-4A22-8643-FF565CD1B050}"/>
              </a:ext>
            </a:extLst>
          </p:cNvPr>
          <p:cNvSpPr>
            <a:spLocks noGrp="1"/>
          </p:cNvSpPr>
          <p:nvPr>
            <p:ph type="dt" sz="half" idx="10"/>
          </p:nvPr>
        </p:nvSpPr>
        <p:spPr/>
        <p:txBody>
          <a:bodyPr/>
          <a:lstStyle/>
          <a:p>
            <a:fld id="{03FFD244-3B5D-44C7-A732-E624F46E5F5A}" type="datetimeFigureOut">
              <a:rPr lang="en-IN" smtClean="0"/>
              <a:t>20-02-2024</a:t>
            </a:fld>
            <a:endParaRPr lang="en-IN"/>
          </a:p>
        </p:txBody>
      </p:sp>
      <p:sp>
        <p:nvSpPr>
          <p:cNvPr id="5" name="Footer Placeholder 4">
            <a:extLst>
              <a:ext uri="{FF2B5EF4-FFF2-40B4-BE49-F238E27FC236}">
                <a16:creationId xmlns:a16="http://schemas.microsoft.com/office/drawing/2014/main" id="{B551B4CD-F760-49A7-B5B9-FE9A766475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AE656B-6871-4963-968F-5A18AAE9057D}"/>
              </a:ext>
            </a:extLst>
          </p:cNvPr>
          <p:cNvSpPr>
            <a:spLocks noGrp="1"/>
          </p:cNvSpPr>
          <p:nvPr>
            <p:ph type="sldNum" sz="quarter" idx="12"/>
          </p:nvPr>
        </p:nvSpPr>
        <p:spPr/>
        <p:txBody>
          <a:bodyPr/>
          <a:lstStyle/>
          <a:p>
            <a:fld id="{82675F9B-4FD5-4BC8-88BE-20C93FE00D3D}" type="slidenum">
              <a:rPr lang="en-IN" smtClean="0"/>
              <a:t>‹#›</a:t>
            </a:fld>
            <a:endParaRPr lang="en-IN"/>
          </a:p>
        </p:txBody>
      </p:sp>
    </p:spTree>
    <p:extLst>
      <p:ext uri="{BB962C8B-B14F-4D97-AF65-F5344CB8AC3E}">
        <p14:creationId xmlns:p14="http://schemas.microsoft.com/office/powerpoint/2010/main" val="623911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CE55E2-0A7C-440F-B32F-E7EC3DFF4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7BA750-5E68-46A4-88B5-FA1B8625FE8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F10D69-2590-45AD-8725-BA926A865474}"/>
              </a:ext>
            </a:extLst>
          </p:cNvPr>
          <p:cNvSpPr>
            <a:spLocks noGrp="1"/>
          </p:cNvSpPr>
          <p:nvPr>
            <p:ph type="dt" sz="half" idx="10"/>
          </p:nvPr>
        </p:nvSpPr>
        <p:spPr/>
        <p:txBody>
          <a:bodyPr/>
          <a:lstStyle/>
          <a:p>
            <a:fld id="{03FFD244-3B5D-44C7-A732-E624F46E5F5A}" type="datetimeFigureOut">
              <a:rPr lang="en-IN" smtClean="0"/>
              <a:t>20-02-2024</a:t>
            </a:fld>
            <a:endParaRPr lang="en-IN"/>
          </a:p>
        </p:txBody>
      </p:sp>
      <p:sp>
        <p:nvSpPr>
          <p:cNvPr id="5" name="Footer Placeholder 4">
            <a:extLst>
              <a:ext uri="{FF2B5EF4-FFF2-40B4-BE49-F238E27FC236}">
                <a16:creationId xmlns:a16="http://schemas.microsoft.com/office/drawing/2014/main" id="{E3A134AD-5BA1-4873-BE01-ED1B3BD95C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AAC6CE-84C4-4E39-A64E-4DF5ACF61C1A}"/>
              </a:ext>
            </a:extLst>
          </p:cNvPr>
          <p:cNvSpPr>
            <a:spLocks noGrp="1"/>
          </p:cNvSpPr>
          <p:nvPr>
            <p:ph type="sldNum" sz="quarter" idx="12"/>
          </p:nvPr>
        </p:nvSpPr>
        <p:spPr/>
        <p:txBody>
          <a:bodyPr/>
          <a:lstStyle/>
          <a:p>
            <a:fld id="{82675F9B-4FD5-4BC8-88BE-20C93FE00D3D}" type="slidenum">
              <a:rPr lang="en-IN" smtClean="0"/>
              <a:t>‹#›</a:t>
            </a:fld>
            <a:endParaRPr lang="en-IN"/>
          </a:p>
        </p:txBody>
      </p:sp>
    </p:spTree>
    <p:extLst>
      <p:ext uri="{BB962C8B-B14F-4D97-AF65-F5344CB8AC3E}">
        <p14:creationId xmlns:p14="http://schemas.microsoft.com/office/powerpoint/2010/main" val="66278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70008-5392-4FD6-B051-0EA3EBFFEF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CDA7FE-2982-4325-BD77-480D9628465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D3F0A0-6511-4CBD-BA7A-880493FF7473}"/>
              </a:ext>
            </a:extLst>
          </p:cNvPr>
          <p:cNvSpPr>
            <a:spLocks noGrp="1"/>
          </p:cNvSpPr>
          <p:nvPr>
            <p:ph type="dt" sz="half" idx="10"/>
          </p:nvPr>
        </p:nvSpPr>
        <p:spPr/>
        <p:txBody>
          <a:bodyPr/>
          <a:lstStyle/>
          <a:p>
            <a:fld id="{03FFD244-3B5D-44C7-A732-E624F46E5F5A}" type="datetimeFigureOut">
              <a:rPr lang="en-IN" smtClean="0"/>
              <a:t>20-02-2024</a:t>
            </a:fld>
            <a:endParaRPr lang="en-IN"/>
          </a:p>
        </p:txBody>
      </p:sp>
      <p:sp>
        <p:nvSpPr>
          <p:cNvPr id="5" name="Footer Placeholder 4">
            <a:extLst>
              <a:ext uri="{FF2B5EF4-FFF2-40B4-BE49-F238E27FC236}">
                <a16:creationId xmlns:a16="http://schemas.microsoft.com/office/drawing/2014/main" id="{485BE19A-20AD-43DF-A41F-3D89CDC136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7D0C01-C0FF-47DF-8AFC-FC756E9E4454}"/>
              </a:ext>
            </a:extLst>
          </p:cNvPr>
          <p:cNvSpPr>
            <a:spLocks noGrp="1"/>
          </p:cNvSpPr>
          <p:nvPr>
            <p:ph type="sldNum" sz="quarter" idx="12"/>
          </p:nvPr>
        </p:nvSpPr>
        <p:spPr/>
        <p:txBody>
          <a:bodyPr/>
          <a:lstStyle/>
          <a:p>
            <a:fld id="{82675F9B-4FD5-4BC8-88BE-20C93FE00D3D}" type="slidenum">
              <a:rPr lang="en-IN" smtClean="0"/>
              <a:t>‹#›</a:t>
            </a:fld>
            <a:endParaRPr lang="en-IN"/>
          </a:p>
        </p:txBody>
      </p:sp>
    </p:spTree>
    <p:extLst>
      <p:ext uri="{BB962C8B-B14F-4D97-AF65-F5344CB8AC3E}">
        <p14:creationId xmlns:p14="http://schemas.microsoft.com/office/powerpoint/2010/main" val="278764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357F9-EA75-4D38-89BB-B5F1730070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CC40A0-3CF7-46BB-B9A5-3C4D908839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BAC4339-CEDB-4750-AF6E-322572E62F46}"/>
              </a:ext>
            </a:extLst>
          </p:cNvPr>
          <p:cNvSpPr>
            <a:spLocks noGrp="1"/>
          </p:cNvSpPr>
          <p:nvPr>
            <p:ph type="dt" sz="half" idx="10"/>
          </p:nvPr>
        </p:nvSpPr>
        <p:spPr/>
        <p:txBody>
          <a:bodyPr/>
          <a:lstStyle/>
          <a:p>
            <a:fld id="{03FFD244-3B5D-44C7-A732-E624F46E5F5A}" type="datetimeFigureOut">
              <a:rPr lang="en-IN" smtClean="0"/>
              <a:t>20-02-2024</a:t>
            </a:fld>
            <a:endParaRPr lang="en-IN"/>
          </a:p>
        </p:txBody>
      </p:sp>
      <p:sp>
        <p:nvSpPr>
          <p:cNvPr id="5" name="Footer Placeholder 4">
            <a:extLst>
              <a:ext uri="{FF2B5EF4-FFF2-40B4-BE49-F238E27FC236}">
                <a16:creationId xmlns:a16="http://schemas.microsoft.com/office/drawing/2014/main" id="{06EAF3C4-F2A8-432D-A166-F3ACB75E85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C224F4-8095-4BE3-B2E3-2F064C3AADA8}"/>
              </a:ext>
            </a:extLst>
          </p:cNvPr>
          <p:cNvSpPr>
            <a:spLocks noGrp="1"/>
          </p:cNvSpPr>
          <p:nvPr>
            <p:ph type="sldNum" sz="quarter" idx="12"/>
          </p:nvPr>
        </p:nvSpPr>
        <p:spPr/>
        <p:txBody>
          <a:bodyPr/>
          <a:lstStyle/>
          <a:p>
            <a:fld id="{82675F9B-4FD5-4BC8-88BE-20C93FE00D3D}" type="slidenum">
              <a:rPr lang="en-IN" smtClean="0"/>
              <a:t>‹#›</a:t>
            </a:fld>
            <a:endParaRPr lang="en-IN"/>
          </a:p>
        </p:txBody>
      </p:sp>
    </p:spTree>
    <p:extLst>
      <p:ext uri="{BB962C8B-B14F-4D97-AF65-F5344CB8AC3E}">
        <p14:creationId xmlns:p14="http://schemas.microsoft.com/office/powerpoint/2010/main" val="1046310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4ABD-9E11-4EAF-9ABB-FB68CADDFC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6D9DD0-93F5-4A6B-BF9C-49A677DC80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44865C-D798-4FF7-A4FF-D4CEAF0321E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600321-38DA-4B27-8DE7-6179CBD0F66F}"/>
              </a:ext>
            </a:extLst>
          </p:cNvPr>
          <p:cNvSpPr>
            <a:spLocks noGrp="1"/>
          </p:cNvSpPr>
          <p:nvPr>
            <p:ph type="dt" sz="half" idx="10"/>
          </p:nvPr>
        </p:nvSpPr>
        <p:spPr/>
        <p:txBody>
          <a:bodyPr/>
          <a:lstStyle/>
          <a:p>
            <a:fld id="{03FFD244-3B5D-44C7-A732-E624F46E5F5A}" type="datetimeFigureOut">
              <a:rPr lang="en-IN" smtClean="0"/>
              <a:t>20-02-2024</a:t>
            </a:fld>
            <a:endParaRPr lang="en-IN"/>
          </a:p>
        </p:txBody>
      </p:sp>
      <p:sp>
        <p:nvSpPr>
          <p:cNvPr id="6" name="Footer Placeholder 5">
            <a:extLst>
              <a:ext uri="{FF2B5EF4-FFF2-40B4-BE49-F238E27FC236}">
                <a16:creationId xmlns:a16="http://schemas.microsoft.com/office/drawing/2014/main" id="{DF4B8019-D71C-4C66-9F69-B12A6A1FF4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C00472-88CD-4EEA-805F-52619722B13B}"/>
              </a:ext>
            </a:extLst>
          </p:cNvPr>
          <p:cNvSpPr>
            <a:spLocks noGrp="1"/>
          </p:cNvSpPr>
          <p:nvPr>
            <p:ph type="sldNum" sz="quarter" idx="12"/>
          </p:nvPr>
        </p:nvSpPr>
        <p:spPr/>
        <p:txBody>
          <a:bodyPr/>
          <a:lstStyle/>
          <a:p>
            <a:fld id="{82675F9B-4FD5-4BC8-88BE-20C93FE00D3D}" type="slidenum">
              <a:rPr lang="en-IN" smtClean="0"/>
              <a:t>‹#›</a:t>
            </a:fld>
            <a:endParaRPr lang="en-IN"/>
          </a:p>
        </p:txBody>
      </p:sp>
    </p:spTree>
    <p:extLst>
      <p:ext uri="{BB962C8B-B14F-4D97-AF65-F5344CB8AC3E}">
        <p14:creationId xmlns:p14="http://schemas.microsoft.com/office/powerpoint/2010/main" val="2948417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E4A93-27B3-461A-B787-F97B21EDF1E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CFDB3D-D5E0-4AE0-BB4A-5DB4364AF6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22B4DD-7DDD-4A6A-A712-E59DD9E368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1141B1-4A9E-4DA6-818C-51F3838703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DA70713-659C-4CBA-A679-F44338F77B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E492B9-A91B-45EE-BA8F-94A65C12D564}"/>
              </a:ext>
            </a:extLst>
          </p:cNvPr>
          <p:cNvSpPr>
            <a:spLocks noGrp="1"/>
          </p:cNvSpPr>
          <p:nvPr>
            <p:ph type="dt" sz="half" idx="10"/>
          </p:nvPr>
        </p:nvSpPr>
        <p:spPr/>
        <p:txBody>
          <a:bodyPr/>
          <a:lstStyle/>
          <a:p>
            <a:fld id="{03FFD244-3B5D-44C7-A732-E624F46E5F5A}" type="datetimeFigureOut">
              <a:rPr lang="en-IN" smtClean="0"/>
              <a:t>20-02-2024</a:t>
            </a:fld>
            <a:endParaRPr lang="en-IN"/>
          </a:p>
        </p:txBody>
      </p:sp>
      <p:sp>
        <p:nvSpPr>
          <p:cNvPr id="8" name="Footer Placeholder 7">
            <a:extLst>
              <a:ext uri="{FF2B5EF4-FFF2-40B4-BE49-F238E27FC236}">
                <a16:creationId xmlns:a16="http://schemas.microsoft.com/office/drawing/2014/main" id="{71784FBA-E82E-4CD3-93EC-57A0727343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86A0FF-A84C-46A0-BDE8-FD316F9AEB20}"/>
              </a:ext>
            </a:extLst>
          </p:cNvPr>
          <p:cNvSpPr>
            <a:spLocks noGrp="1"/>
          </p:cNvSpPr>
          <p:nvPr>
            <p:ph type="sldNum" sz="quarter" idx="12"/>
          </p:nvPr>
        </p:nvSpPr>
        <p:spPr/>
        <p:txBody>
          <a:bodyPr/>
          <a:lstStyle/>
          <a:p>
            <a:fld id="{82675F9B-4FD5-4BC8-88BE-20C93FE00D3D}" type="slidenum">
              <a:rPr lang="en-IN" smtClean="0"/>
              <a:t>‹#›</a:t>
            </a:fld>
            <a:endParaRPr lang="en-IN"/>
          </a:p>
        </p:txBody>
      </p:sp>
    </p:spTree>
    <p:extLst>
      <p:ext uri="{BB962C8B-B14F-4D97-AF65-F5344CB8AC3E}">
        <p14:creationId xmlns:p14="http://schemas.microsoft.com/office/powerpoint/2010/main" val="3695410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01F3C-679E-41AC-A551-2C7602B815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FD7F3F-3FF2-48B2-891C-C9C9FB0C344A}"/>
              </a:ext>
            </a:extLst>
          </p:cNvPr>
          <p:cNvSpPr>
            <a:spLocks noGrp="1"/>
          </p:cNvSpPr>
          <p:nvPr>
            <p:ph type="dt" sz="half" idx="10"/>
          </p:nvPr>
        </p:nvSpPr>
        <p:spPr/>
        <p:txBody>
          <a:bodyPr/>
          <a:lstStyle/>
          <a:p>
            <a:fld id="{03FFD244-3B5D-44C7-A732-E624F46E5F5A}" type="datetimeFigureOut">
              <a:rPr lang="en-IN" smtClean="0"/>
              <a:t>20-02-2024</a:t>
            </a:fld>
            <a:endParaRPr lang="en-IN"/>
          </a:p>
        </p:txBody>
      </p:sp>
      <p:sp>
        <p:nvSpPr>
          <p:cNvPr id="4" name="Footer Placeholder 3">
            <a:extLst>
              <a:ext uri="{FF2B5EF4-FFF2-40B4-BE49-F238E27FC236}">
                <a16:creationId xmlns:a16="http://schemas.microsoft.com/office/drawing/2014/main" id="{05100A18-C781-43CC-B9FA-F1AFF915AFD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7BFA9F-1142-4EDF-AE7D-9FE135706D26}"/>
              </a:ext>
            </a:extLst>
          </p:cNvPr>
          <p:cNvSpPr>
            <a:spLocks noGrp="1"/>
          </p:cNvSpPr>
          <p:nvPr>
            <p:ph type="sldNum" sz="quarter" idx="12"/>
          </p:nvPr>
        </p:nvSpPr>
        <p:spPr/>
        <p:txBody>
          <a:bodyPr/>
          <a:lstStyle/>
          <a:p>
            <a:fld id="{82675F9B-4FD5-4BC8-88BE-20C93FE00D3D}" type="slidenum">
              <a:rPr lang="en-IN" smtClean="0"/>
              <a:t>‹#›</a:t>
            </a:fld>
            <a:endParaRPr lang="en-IN"/>
          </a:p>
        </p:txBody>
      </p:sp>
    </p:spTree>
    <p:extLst>
      <p:ext uri="{BB962C8B-B14F-4D97-AF65-F5344CB8AC3E}">
        <p14:creationId xmlns:p14="http://schemas.microsoft.com/office/powerpoint/2010/main" val="1051772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FFBDDD-5CE9-4E3B-9C47-D054B2444EBE}"/>
              </a:ext>
            </a:extLst>
          </p:cNvPr>
          <p:cNvSpPr>
            <a:spLocks noGrp="1"/>
          </p:cNvSpPr>
          <p:nvPr>
            <p:ph type="dt" sz="half" idx="10"/>
          </p:nvPr>
        </p:nvSpPr>
        <p:spPr/>
        <p:txBody>
          <a:bodyPr/>
          <a:lstStyle/>
          <a:p>
            <a:fld id="{03FFD244-3B5D-44C7-A732-E624F46E5F5A}" type="datetimeFigureOut">
              <a:rPr lang="en-IN" smtClean="0"/>
              <a:t>20-02-2024</a:t>
            </a:fld>
            <a:endParaRPr lang="en-IN"/>
          </a:p>
        </p:txBody>
      </p:sp>
      <p:sp>
        <p:nvSpPr>
          <p:cNvPr id="3" name="Footer Placeholder 2">
            <a:extLst>
              <a:ext uri="{FF2B5EF4-FFF2-40B4-BE49-F238E27FC236}">
                <a16:creationId xmlns:a16="http://schemas.microsoft.com/office/drawing/2014/main" id="{FE33EFED-AA94-4AD3-BC09-6F9283F69B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CF4B23-C75A-4153-A8E9-31988DC9DD7C}"/>
              </a:ext>
            </a:extLst>
          </p:cNvPr>
          <p:cNvSpPr>
            <a:spLocks noGrp="1"/>
          </p:cNvSpPr>
          <p:nvPr>
            <p:ph type="sldNum" sz="quarter" idx="12"/>
          </p:nvPr>
        </p:nvSpPr>
        <p:spPr/>
        <p:txBody>
          <a:bodyPr/>
          <a:lstStyle/>
          <a:p>
            <a:fld id="{82675F9B-4FD5-4BC8-88BE-20C93FE00D3D}" type="slidenum">
              <a:rPr lang="en-IN" smtClean="0"/>
              <a:t>‹#›</a:t>
            </a:fld>
            <a:endParaRPr lang="en-IN"/>
          </a:p>
        </p:txBody>
      </p:sp>
    </p:spTree>
    <p:extLst>
      <p:ext uri="{BB962C8B-B14F-4D97-AF65-F5344CB8AC3E}">
        <p14:creationId xmlns:p14="http://schemas.microsoft.com/office/powerpoint/2010/main" val="390795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CAFA-695A-4FBC-B06A-AB88670659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0B0249-E05F-4715-B6C1-D20F201E20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762288-0EC1-43B4-8B4D-1EE1A2FAD5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6E72F7-C73D-45A1-A40D-E310855F347F}"/>
              </a:ext>
            </a:extLst>
          </p:cNvPr>
          <p:cNvSpPr>
            <a:spLocks noGrp="1"/>
          </p:cNvSpPr>
          <p:nvPr>
            <p:ph type="dt" sz="half" idx="10"/>
          </p:nvPr>
        </p:nvSpPr>
        <p:spPr/>
        <p:txBody>
          <a:bodyPr/>
          <a:lstStyle/>
          <a:p>
            <a:fld id="{03FFD244-3B5D-44C7-A732-E624F46E5F5A}" type="datetimeFigureOut">
              <a:rPr lang="en-IN" smtClean="0"/>
              <a:t>20-02-2024</a:t>
            </a:fld>
            <a:endParaRPr lang="en-IN"/>
          </a:p>
        </p:txBody>
      </p:sp>
      <p:sp>
        <p:nvSpPr>
          <p:cNvPr id="6" name="Footer Placeholder 5">
            <a:extLst>
              <a:ext uri="{FF2B5EF4-FFF2-40B4-BE49-F238E27FC236}">
                <a16:creationId xmlns:a16="http://schemas.microsoft.com/office/drawing/2014/main" id="{A33E8AD0-510A-414D-96E1-BE0702BBAE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77E754-1634-4849-B038-D2403CA27526}"/>
              </a:ext>
            </a:extLst>
          </p:cNvPr>
          <p:cNvSpPr>
            <a:spLocks noGrp="1"/>
          </p:cNvSpPr>
          <p:nvPr>
            <p:ph type="sldNum" sz="quarter" idx="12"/>
          </p:nvPr>
        </p:nvSpPr>
        <p:spPr/>
        <p:txBody>
          <a:bodyPr/>
          <a:lstStyle/>
          <a:p>
            <a:fld id="{82675F9B-4FD5-4BC8-88BE-20C93FE00D3D}" type="slidenum">
              <a:rPr lang="en-IN" smtClean="0"/>
              <a:t>‹#›</a:t>
            </a:fld>
            <a:endParaRPr lang="en-IN"/>
          </a:p>
        </p:txBody>
      </p:sp>
    </p:spTree>
    <p:extLst>
      <p:ext uri="{BB962C8B-B14F-4D97-AF65-F5344CB8AC3E}">
        <p14:creationId xmlns:p14="http://schemas.microsoft.com/office/powerpoint/2010/main" val="2658655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A835-5615-4868-89F7-85A5321806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28A00A-61D2-417A-B6EB-B162519CB8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60DEF0-849B-49EF-9264-E28E430E65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1B76C7-039F-4BEA-BB12-DADA583A9A5C}"/>
              </a:ext>
            </a:extLst>
          </p:cNvPr>
          <p:cNvSpPr>
            <a:spLocks noGrp="1"/>
          </p:cNvSpPr>
          <p:nvPr>
            <p:ph type="dt" sz="half" idx="10"/>
          </p:nvPr>
        </p:nvSpPr>
        <p:spPr/>
        <p:txBody>
          <a:bodyPr/>
          <a:lstStyle/>
          <a:p>
            <a:fld id="{03FFD244-3B5D-44C7-A732-E624F46E5F5A}" type="datetimeFigureOut">
              <a:rPr lang="en-IN" smtClean="0"/>
              <a:t>20-02-2024</a:t>
            </a:fld>
            <a:endParaRPr lang="en-IN"/>
          </a:p>
        </p:txBody>
      </p:sp>
      <p:sp>
        <p:nvSpPr>
          <p:cNvPr id="6" name="Footer Placeholder 5">
            <a:extLst>
              <a:ext uri="{FF2B5EF4-FFF2-40B4-BE49-F238E27FC236}">
                <a16:creationId xmlns:a16="http://schemas.microsoft.com/office/drawing/2014/main" id="{59962ECE-4EBD-4F9E-9746-E24C1C6132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A86A7D-F8EB-42EF-863A-55FE8DE2296D}"/>
              </a:ext>
            </a:extLst>
          </p:cNvPr>
          <p:cNvSpPr>
            <a:spLocks noGrp="1"/>
          </p:cNvSpPr>
          <p:nvPr>
            <p:ph type="sldNum" sz="quarter" idx="12"/>
          </p:nvPr>
        </p:nvSpPr>
        <p:spPr/>
        <p:txBody>
          <a:bodyPr/>
          <a:lstStyle/>
          <a:p>
            <a:fld id="{82675F9B-4FD5-4BC8-88BE-20C93FE00D3D}" type="slidenum">
              <a:rPr lang="en-IN" smtClean="0"/>
              <a:t>‹#›</a:t>
            </a:fld>
            <a:endParaRPr lang="en-IN"/>
          </a:p>
        </p:txBody>
      </p:sp>
    </p:spTree>
    <p:extLst>
      <p:ext uri="{BB962C8B-B14F-4D97-AF65-F5344CB8AC3E}">
        <p14:creationId xmlns:p14="http://schemas.microsoft.com/office/powerpoint/2010/main" val="1088069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594697-145C-492B-868E-48D863AD04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C424B8-F0E8-4F41-9425-E31088BC9E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9EA8E5-43C5-4AD3-95D6-E506EE566A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FD244-3B5D-44C7-A732-E624F46E5F5A}" type="datetimeFigureOut">
              <a:rPr lang="en-IN" smtClean="0"/>
              <a:t>20-02-2024</a:t>
            </a:fld>
            <a:endParaRPr lang="en-IN"/>
          </a:p>
        </p:txBody>
      </p:sp>
      <p:sp>
        <p:nvSpPr>
          <p:cNvPr id="5" name="Footer Placeholder 4">
            <a:extLst>
              <a:ext uri="{FF2B5EF4-FFF2-40B4-BE49-F238E27FC236}">
                <a16:creationId xmlns:a16="http://schemas.microsoft.com/office/drawing/2014/main" id="{60FAC1F1-536B-452D-BB0D-E6440CAE98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578EAE-67F2-4BC2-9007-21E3E38B6F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675F9B-4FD5-4BC8-88BE-20C93FE00D3D}" type="slidenum">
              <a:rPr lang="en-IN" smtClean="0"/>
              <a:t>‹#›</a:t>
            </a:fld>
            <a:endParaRPr lang="en-IN"/>
          </a:p>
        </p:txBody>
      </p:sp>
    </p:spTree>
    <p:extLst>
      <p:ext uri="{BB962C8B-B14F-4D97-AF65-F5344CB8AC3E}">
        <p14:creationId xmlns:p14="http://schemas.microsoft.com/office/powerpoint/2010/main" val="283659667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1A7AC-115E-4F7A-9BFC-3B3FB49BA17D}"/>
              </a:ext>
            </a:extLst>
          </p:cNvPr>
          <p:cNvSpPr>
            <a:spLocks noGrp="1"/>
          </p:cNvSpPr>
          <p:nvPr>
            <p:ph type="ctrTitle"/>
          </p:nvPr>
        </p:nvSpPr>
        <p:spPr>
          <a:xfrm>
            <a:off x="1524000" y="257175"/>
            <a:ext cx="9144000" cy="957263"/>
          </a:xfrm>
        </p:spPr>
        <p:txBody>
          <a:bodyPr>
            <a:normAutofit/>
          </a:bodyPr>
          <a:lstStyle/>
          <a:p>
            <a:r>
              <a:rPr lang="en-US" sz="2000" b="1" u="sng" dirty="0">
                <a:latin typeface="Times New Roman" panose="02020603050405020304" pitchFamily="18" charset="0"/>
                <a:cs typeface="Times New Roman" panose="02020603050405020304" pitchFamily="18" charset="0"/>
              </a:rPr>
              <a:t>GOVERNMENT OF KARNATAKA</a:t>
            </a:r>
            <a:endParaRPr lang="en-IN" sz="2000"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DD698EE-AADD-438B-A2B5-5B782A361712}"/>
              </a:ext>
            </a:extLst>
          </p:cNvPr>
          <p:cNvSpPr>
            <a:spLocks noGrp="1"/>
          </p:cNvSpPr>
          <p:nvPr>
            <p:ph type="subTitle" idx="1"/>
          </p:nvPr>
        </p:nvSpPr>
        <p:spPr>
          <a:xfrm>
            <a:off x="1524000" y="1214439"/>
            <a:ext cx="9144000" cy="5386386"/>
          </a:xfrm>
        </p:spPr>
        <p:txBody>
          <a:bodyPr>
            <a:normAutofit fontScale="92500" lnSpcReduction="10000"/>
          </a:bodyPr>
          <a:lstStyle/>
          <a:p>
            <a:r>
              <a:rPr lang="en-US" sz="2200" b="1" u="sng" dirty="0">
                <a:latin typeface="Times New Roman" panose="02020603050405020304" pitchFamily="18" charset="0"/>
                <a:cs typeface="Times New Roman" panose="02020603050405020304" pitchFamily="18" charset="0"/>
              </a:rPr>
              <a:t>116- GOVERNMENT OF POLYTECHNIC, K.R.PET</a:t>
            </a:r>
          </a:p>
          <a:p>
            <a:r>
              <a:rPr lang="en-US" sz="2200" b="1" u="sng" dirty="0">
                <a:latin typeface="Times New Roman" panose="02020603050405020304" pitchFamily="18" charset="0"/>
                <a:cs typeface="Times New Roman" panose="02020603050405020304" pitchFamily="18" charset="0"/>
              </a:rPr>
              <a:t>DEPARTMENT OF TECHNICAL EDUCATION</a:t>
            </a:r>
          </a:p>
          <a:p>
            <a:endParaRPr lang="en-US" sz="2200" b="1" dirty="0"/>
          </a:p>
          <a:p>
            <a:endParaRPr lang="en-US" sz="2200" b="1" dirty="0"/>
          </a:p>
          <a:p>
            <a:endParaRPr lang="en-US" sz="2200" b="1" dirty="0"/>
          </a:p>
          <a:p>
            <a:endParaRPr lang="en-US" sz="2200" b="1" dirty="0"/>
          </a:p>
          <a:p>
            <a:endParaRPr lang="en-US" sz="2200" b="1" dirty="0"/>
          </a:p>
          <a:p>
            <a:r>
              <a:rPr lang="en-US" sz="2200" b="1" dirty="0">
                <a:latin typeface="Times New Roman" panose="02020603050405020304" pitchFamily="18" charset="0"/>
                <a:cs typeface="Times New Roman" panose="02020603050405020304" pitchFamily="18" charset="0"/>
              </a:rPr>
              <a:t>SEWAGE TREATMENT PLANT </a:t>
            </a:r>
          </a:p>
          <a:p>
            <a:r>
              <a:rPr lang="en-US" sz="2200" b="1" dirty="0">
                <a:latin typeface="Times New Roman" panose="02020603050405020304" pitchFamily="18" charset="0"/>
                <a:cs typeface="Times New Roman" panose="02020603050405020304" pitchFamily="18" charset="0"/>
              </a:rPr>
              <a:t>UNDER THE DIRECTION OF…</a:t>
            </a:r>
          </a:p>
          <a:p>
            <a:r>
              <a:rPr lang="en-US" sz="2200" b="1" dirty="0">
                <a:latin typeface="Times New Roman" panose="02020603050405020304" pitchFamily="18" charset="0"/>
                <a:cs typeface="Times New Roman" panose="02020603050405020304" pitchFamily="18" charset="0"/>
              </a:rPr>
              <a:t>MENTOR:MS.JAIKAR MANJUNATH (AE)</a:t>
            </a:r>
          </a:p>
          <a:p>
            <a:endParaRPr lang="en-US" sz="22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PRESENTED BY: BHOOMIKA H M</a:t>
            </a:r>
          </a:p>
          <a:p>
            <a:r>
              <a:rPr lang="en-US" sz="2200" b="1" dirty="0">
                <a:latin typeface="Times New Roman" panose="02020603050405020304" pitchFamily="18" charset="0"/>
                <a:cs typeface="Times New Roman" panose="02020603050405020304" pitchFamily="18" charset="0"/>
              </a:rPr>
              <a:t>CIVIL ENGINEERING DEPARTMENT</a:t>
            </a:r>
          </a:p>
          <a:p>
            <a:r>
              <a:rPr lang="en-US" sz="2200" b="1" dirty="0">
                <a:latin typeface="Times New Roman" panose="02020603050405020304" pitchFamily="18" charset="0"/>
                <a:cs typeface="Times New Roman" panose="02020603050405020304" pitchFamily="18" charset="0"/>
              </a:rPr>
              <a:t>GOVERNMENT POLYTECHNIC COLLEGE,K.R.PET</a:t>
            </a:r>
          </a:p>
          <a:p>
            <a:endParaRPr lang="en-US" sz="28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A208DA76-A6B3-41A1-98BE-E49F7C7ED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626" y="2150269"/>
            <a:ext cx="2557464" cy="1664494"/>
          </a:xfrm>
          <a:prstGeom prst="rect">
            <a:avLst/>
          </a:prstGeom>
        </p:spPr>
      </p:pic>
    </p:spTree>
    <p:extLst>
      <p:ext uri="{BB962C8B-B14F-4D97-AF65-F5344CB8AC3E}">
        <p14:creationId xmlns:p14="http://schemas.microsoft.com/office/powerpoint/2010/main" val="1527279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4B25DD-6B53-4E3D-876D-96C973ABD898}"/>
              </a:ext>
            </a:extLst>
          </p:cNvPr>
          <p:cNvSpPr/>
          <p:nvPr/>
        </p:nvSpPr>
        <p:spPr>
          <a:xfrm>
            <a:off x="673893" y="457201"/>
            <a:ext cx="10844213" cy="6463308"/>
          </a:xfrm>
          <a:prstGeom prst="rect">
            <a:avLst/>
          </a:prstGeom>
        </p:spPr>
        <p:txBody>
          <a:bodyPr wrap="square">
            <a:spAutoFit/>
          </a:bodyPr>
          <a:lstStyle/>
          <a:p>
            <a:r>
              <a:rPr lang="en-US" b="1" dirty="0">
                <a:latin typeface="Times New Roman" panose="02020603050405020304" pitchFamily="18" charset="0"/>
                <a:ea typeface="Calibri" panose="020F0502020204030204" pitchFamily="34" charset="0"/>
                <a:cs typeface="Times New Roman" panose="02020603050405020304" pitchFamily="18" charset="0"/>
              </a:rPr>
              <a:t>SEDIMENTATION TANK</a:t>
            </a:r>
          </a:p>
          <a:p>
            <a:pPr algn="just"/>
            <a:r>
              <a:rPr lang="en-US" dirty="0">
                <a:latin typeface="Times New Roman" panose="02020603050405020304" pitchFamily="18" charset="0"/>
                <a:ea typeface="Calibri" panose="020F0502020204030204" pitchFamily="34" charset="0"/>
                <a:cs typeface="Times New Roman" panose="02020603050405020304" pitchFamily="18" charset="0"/>
              </a:rPr>
              <a:t>                 Sedimentation tank, also called a settling tank or clarifier, is used to settle suspended particles in water. This is achieved as the wastewater or water usually passes slowly at variable speeds through the tank. A layer of sludge settles at the bottom of the tank and is periodically removed.</a:t>
            </a: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 PRIMARY SEDIMENTATION </a:t>
            </a:r>
          </a:p>
          <a:p>
            <a:r>
              <a:rPr lang="en-US" dirty="0">
                <a:latin typeface="Times New Roman" panose="02020603050405020304" pitchFamily="18" charset="0"/>
                <a:ea typeface="Calibri" panose="020F0502020204030204" pitchFamily="34" charset="0"/>
                <a:cs typeface="Times New Roman" panose="02020603050405020304" pitchFamily="18" charset="0"/>
              </a:rPr>
              <a:t>                The primary sedimentation process is basically a physical process utilizing gravitational forces. Settleable and suspended solids, which are the major components of sludge and are heavier than water, settle out of the sewage. duration 7days </a:t>
            </a: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b="1" dirty="0">
                <a:latin typeface="Times New Roman" panose="02020603050405020304" pitchFamily="18" charset="0"/>
                <a:ea typeface="Calibri" panose="020F0502020204030204" pitchFamily="34" charset="0"/>
                <a:cs typeface="Times New Roman" panose="02020603050405020304" pitchFamily="18" charset="0"/>
              </a:rPr>
              <a:t>1</a:t>
            </a:r>
            <a:r>
              <a:rPr lang="en-US" b="1" baseline="30000" dirty="0">
                <a:latin typeface="Times New Roman" panose="02020603050405020304" pitchFamily="18" charset="0"/>
                <a:ea typeface="Calibri" panose="020F0502020204030204" pitchFamily="34" charset="0"/>
                <a:cs typeface="Times New Roman" panose="02020603050405020304" pitchFamily="18" charset="0"/>
              </a:rPr>
              <a:t>ST</a:t>
            </a:r>
            <a:r>
              <a:rPr lang="en-US" b="1" dirty="0">
                <a:latin typeface="Times New Roman" panose="02020603050405020304" pitchFamily="18" charset="0"/>
                <a:ea typeface="Calibri" panose="020F0502020204030204" pitchFamily="34" charset="0"/>
                <a:cs typeface="Times New Roman" panose="02020603050405020304" pitchFamily="18" charset="0"/>
              </a:rPr>
              <a:t> OUTLET</a:t>
            </a:r>
            <a:r>
              <a:rPr lang="en-US" dirty="0">
                <a:latin typeface="Times New Roman" panose="02020603050405020304" pitchFamily="18" charset="0"/>
                <a:ea typeface="Calibri" panose="020F0502020204030204" pitchFamily="34" charset="0"/>
                <a:cs typeface="Times New Roman" panose="02020603050405020304" pitchFamily="18" charset="0"/>
              </a:rPr>
              <a:t>: After the primary sedimentation treated water move to the process (secondary sedimentation).</a:t>
            </a: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07AFF8D-00D6-4EE6-AC66-4272577BD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7374" y="3757612"/>
            <a:ext cx="3900489" cy="2914651"/>
          </a:xfrm>
          <a:prstGeom prst="rect">
            <a:avLst/>
          </a:prstGeom>
        </p:spPr>
      </p:pic>
      <p:pic>
        <p:nvPicPr>
          <p:cNvPr id="6" name="Picture 5">
            <a:extLst>
              <a:ext uri="{FF2B5EF4-FFF2-40B4-BE49-F238E27FC236}">
                <a16:creationId xmlns:a16="http://schemas.microsoft.com/office/drawing/2014/main" id="{3B423C5E-3D2C-4385-A6A6-36EF5F9504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139" y="3857625"/>
            <a:ext cx="3752849" cy="2714625"/>
          </a:xfrm>
          <a:prstGeom prst="rect">
            <a:avLst/>
          </a:prstGeom>
        </p:spPr>
      </p:pic>
    </p:spTree>
    <p:extLst>
      <p:ext uri="{BB962C8B-B14F-4D97-AF65-F5344CB8AC3E}">
        <p14:creationId xmlns:p14="http://schemas.microsoft.com/office/powerpoint/2010/main" val="3022079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8544D3-2848-451D-AC46-0AB23CF2EEC1}"/>
              </a:ext>
            </a:extLst>
          </p:cNvPr>
          <p:cNvSpPr/>
          <p:nvPr/>
        </p:nvSpPr>
        <p:spPr>
          <a:xfrm>
            <a:off x="3257550" y="2871788"/>
            <a:ext cx="6529388" cy="1015663"/>
          </a:xfrm>
          <a:prstGeom prst="rect">
            <a:avLst/>
          </a:prstGeom>
        </p:spPr>
        <p:txBody>
          <a:bodyPr wrap="square">
            <a:spAutoFit/>
          </a:bodyPr>
          <a:lstStyle/>
          <a:p>
            <a:pPr algn="ctr"/>
            <a:r>
              <a:rPr lang="en-US" sz="6000" b="1" spc="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 </a:t>
            </a:r>
            <a:endParaRPr lang="en-IN" sz="6000" b="1" spc="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50190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85E546-E59D-4B6E-9C2D-1CCC35053C22}"/>
              </a:ext>
            </a:extLst>
          </p:cNvPr>
          <p:cNvSpPr/>
          <p:nvPr/>
        </p:nvSpPr>
        <p:spPr>
          <a:xfrm>
            <a:off x="643851" y="0"/>
            <a:ext cx="11187112" cy="7759496"/>
          </a:xfrm>
          <a:prstGeom prst="rect">
            <a:avLst/>
          </a:prstGeom>
        </p:spPr>
        <p:txBody>
          <a:bodyPr wrap="square">
            <a:spAutoFit/>
          </a:bodyPr>
          <a:lstStyle/>
          <a:p>
            <a:pPr>
              <a:lnSpc>
                <a:spcPct val="107000"/>
              </a:lnSpc>
              <a:spcAft>
                <a:spcPts val="800"/>
              </a:spcAft>
            </a:pPr>
            <a:r>
              <a:rPr lang="en-US" sz="2000" b="1" u="sng"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0" b="1" u="sng"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sz="2000" b="1" u="sng"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Mysore/Mysuru: Mysore city Corporation Sewage Treatment plant is a treatment plant for drainage district ‘C’ is of capacity </a:t>
            </a:r>
            <a:r>
              <a:rPr lang="en-US" b="1" dirty="0">
                <a:latin typeface="Times New Roman" panose="02020603050405020304" pitchFamily="18" charset="0"/>
                <a:ea typeface="Calibri" panose="020F0502020204030204" pitchFamily="34" charset="0"/>
                <a:cs typeface="Times New Roman" panose="02020603050405020304" pitchFamily="18" charset="0"/>
              </a:rPr>
              <a:t>30 MLD</a:t>
            </a:r>
            <a:r>
              <a:rPr lang="en-US" dirty="0">
                <a:latin typeface="Times New Roman" panose="02020603050405020304" pitchFamily="18" charset="0"/>
                <a:ea typeface="Calibri" panose="020F0502020204030204" pitchFamily="34" charset="0"/>
                <a:cs typeface="Times New Roman" panose="02020603050405020304" pitchFamily="18" charset="0"/>
              </a:rPr>
              <a:t> and it is located at </a:t>
            </a:r>
            <a:r>
              <a:rPr lang="en-US" dirty="0" err="1">
                <a:latin typeface="Times New Roman" panose="02020603050405020304" pitchFamily="18" charset="0"/>
                <a:ea typeface="Calibri" panose="020F0502020204030204" pitchFamily="34" charset="0"/>
                <a:cs typeface="Times New Roman" panose="02020603050405020304" pitchFamily="18" charset="0"/>
              </a:rPr>
              <a:t>Kesare</a:t>
            </a:r>
            <a:r>
              <a:rPr lang="en-US" dirty="0">
                <a:latin typeface="Times New Roman" panose="02020603050405020304" pitchFamily="18" charset="0"/>
                <a:ea typeface="Calibri" panose="020F0502020204030204" pitchFamily="34" charset="0"/>
                <a:cs typeface="Times New Roman" panose="02020603050405020304" pitchFamily="18" charset="0"/>
              </a:rPr>
              <a:t> Village, Mysore The waste water along with the waste water from point source and non point sources from different areas of the drainage districts are collected in wet wells and treated in the waste water treatment plants.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With a large space of land meant for Sewage Treatment Plant (STP) at </a:t>
            </a:r>
            <a:r>
              <a:rPr lang="en-US" dirty="0" err="1">
                <a:latin typeface="Times New Roman" panose="02020603050405020304" pitchFamily="18" charset="0"/>
                <a:ea typeface="Calibri" panose="020F0502020204030204" pitchFamily="34" charset="0"/>
                <a:cs typeface="Times New Roman" panose="02020603050405020304" pitchFamily="18" charset="0"/>
              </a:rPr>
              <a:t>Kesare</a:t>
            </a:r>
            <a:r>
              <a:rPr lang="en-US" dirty="0">
                <a:latin typeface="Times New Roman" panose="02020603050405020304" pitchFamily="18" charset="0"/>
                <a:ea typeface="Calibri" panose="020F0502020204030204" pitchFamily="34" charset="0"/>
                <a:cs typeface="Times New Roman" panose="02020603050405020304" pitchFamily="18" charset="0"/>
              </a:rPr>
              <a:t> remaining vacant and unused for years, About 65 to 70 acres of land was acquired by the Government for setting up of STP at </a:t>
            </a:r>
            <a:r>
              <a:rPr lang="en-US" dirty="0" err="1">
                <a:latin typeface="Times New Roman" panose="02020603050405020304" pitchFamily="18" charset="0"/>
                <a:ea typeface="Calibri" panose="020F0502020204030204" pitchFamily="34" charset="0"/>
                <a:cs typeface="Times New Roman" panose="02020603050405020304" pitchFamily="18" charset="0"/>
              </a:rPr>
              <a:t>Kesare</a:t>
            </a:r>
            <a:r>
              <a:rPr lang="en-US" dirty="0">
                <a:latin typeface="Times New Roman" panose="02020603050405020304" pitchFamily="18" charset="0"/>
                <a:ea typeface="Calibri" panose="020F0502020204030204" pitchFamily="34" charset="0"/>
                <a:cs typeface="Times New Roman" panose="02020603050405020304" pitchFamily="18"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The Karnataka Urban Water Supply and Sewerage Board (KUWS&amp;DB) had acquired about 5-acres land in 2002 for the setting up of STP pumping station, following which it was handed over to MCC. After the pumping station was set up, the vacant space was secured with </a:t>
            </a:r>
            <a:r>
              <a:rPr lang="en-US" dirty="0" err="1">
                <a:latin typeface="Times New Roman" panose="02020603050405020304" pitchFamily="18" charset="0"/>
                <a:ea typeface="Calibri" panose="020F0502020204030204" pitchFamily="34" charset="0"/>
                <a:cs typeface="Times New Roman" panose="02020603050405020304" pitchFamily="18" charset="0"/>
              </a:rPr>
              <a:t>fencing.The</a:t>
            </a:r>
            <a:r>
              <a:rPr lang="en-US" dirty="0">
                <a:latin typeface="Times New Roman" panose="02020603050405020304" pitchFamily="18" charset="0"/>
                <a:ea typeface="Calibri" panose="020F0502020204030204" pitchFamily="34" charset="0"/>
                <a:cs typeface="Times New Roman" panose="02020603050405020304" pitchFamily="18" charset="0"/>
              </a:rPr>
              <a:t> past several days for encroaching 2-3 acres of land near the Wet-well Unit of the STP.</a:t>
            </a:r>
          </a:p>
          <a:p>
            <a:pPr algn="just">
              <a:lnSpc>
                <a:spcPct val="107000"/>
              </a:lnSpc>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A9F32DD-FBAF-4D1E-A6D9-C8E521871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5787" y="4271964"/>
            <a:ext cx="3923240" cy="2314574"/>
          </a:xfrm>
          <a:prstGeom prst="rect">
            <a:avLst/>
          </a:prstGeom>
        </p:spPr>
      </p:pic>
    </p:spTree>
    <p:extLst>
      <p:ext uri="{BB962C8B-B14F-4D97-AF65-F5344CB8AC3E}">
        <p14:creationId xmlns:p14="http://schemas.microsoft.com/office/powerpoint/2010/main" val="2646090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97CC6F-D16E-4B0B-B7EF-6D92978D0233}"/>
              </a:ext>
            </a:extLst>
          </p:cNvPr>
          <p:cNvSpPr/>
          <p:nvPr/>
        </p:nvSpPr>
        <p:spPr>
          <a:xfrm>
            <a:off x="628650" y="185737"/>
            <a:ext cx="11115675" cy="10261592"/>
          </a:xfrm>
          <a:prstGeom prst="rect">
            <a:avLst/>
          </a:prstGeom>
        </p:spPr>
        <p:txBody>
          <a:bodyPr wrap="square">
            <a:spAutoFit/>
          </a:bodyPr>
          <a:lstStyle/>
          <a:p>
            <a:pPr>
              <a:lnSpc>
                <a:spcPct val="107000"/>
              </a:lnSpc>
              <a:spcAft>
                <a:spcPts val="800"/>
              </a:spcAft>
            </a:pP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SUPPLY POINT – MYSORE KESARE STP</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MYSORE : one of the three STPs functioning in Mysore and has been selected due to its proximity to the Industrial estate. It is located in the northern part of the city and caters to waste water from Waste Water District C which is about 30 sq. km (As given in pic below). The </a:t>
            </a:r>
            <a:r>
              <a:rPr lang="en-IN" dirty="0" err="1">
                <a:latin typeface="Times New Roman" panose="02020603050405020304" pitchFamily="18" charset="0"/>
                <a:ea typeface="Calibri" panose="020F0502020204030204" pitchFamily="34" charset="0"/>
                <a:cs typeface="Times New Roman" panose="02020603050405020304" pitchFamily="18" charset="0"/>
              </a:rPr>
              <a:t>Kesare</a:t>
            </a:r>
            <a:r>
              <a:rPr lang="en-IN" dirty="0">
                <a:latin typeface="Times New Roman" panose="02020603050405020304" pitchFamily="18" charset="0"/>
                <a:ea typeface="Calibri" panose="020F0502020204030204" pitchFamily="34" charset="0"/>
                <a:cs typeface="Times New Roman" panose="02020603050405020304" pitchFamily="18" charset="0"/>
              </a:rPr>
              <a:t> STP is designed for an ultimate treatment capacity of 30 MLD. At present, the STP is getting utilized to treat only around 20 MLD of sewage water as one out of three feeder lines is broken and is under the process of rehabilitation &amp; the inflow to STP is supposed to reach 30 MLD thereafter. The STP is based on Facultative Aerated lagoons process of treatment.</a:t>
            </a: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b="1" u="sng" dirty="0"/>
              <a:t>Drainage district zones &amp; Existing STPs in Mysore city  </a:t>
            </a:r>
          </a:p>
          <a:p>
            <a:pPr algn="just">
              <a:lnSpc>
                <a:spcPct val="107000"/>
              </a:lnSpc>
              <a:spcAft>
                <a:spcPts val="800"/>
              </a:spcAft>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solidFill>
                  <a:srgbClr val="66FF99"/>
                </a:solidFill>
                <a:latin typeface="Times New Roman" panose="02020603050405020304" pitchFamily="18" charset="0"/>
                <a:ea typeface="Calibri" panose="020F0502020204030204" pitchFamily="34" charset="0"/>
                <a:cs typeface="Times New Roman" panose="02020603050405020304" pitchFamily="18" charset="0"/>
              </a:rPr>
              <a:t>                                                                            A - VANIVILAS</a:t>
            </a:r>
          </a:p>
          <a:p>
            <a:pPr algn="just">
              <a:lnSpc>
                <a:spcPct val="107000"/>
              </a:lnSpc>
              <a:spcAft>
                <a:spcPts val="800"/>
              </a:spcAft>
            </a:pPr>
            <a:r>
              <a:rPr lang="en-US"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B - VIDYARANYA PURAM</a:t>
            </a: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C - KESARE</a:t>
            </a: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D -  NANJANAGUDU</a:t>
            </a: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094CFF3-61A5-4569-B1C6-54D5319362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75" y="3200398"/>
            <a:ext cx="4310064" cy="2986087"/>
          </a:xfrm>
          <a:prstGeom prst="rect">
            <a:avLst/>
          </a:prstGeom>
        </p:spPr>
      </p:pic>
    </p:spTree>
    <p:extLst>
      <p:ext uri="{BB962C8B-B14F-4D97-AF65-F5344CB8AC3E}">
        <p14:creationId xmlns:p14="http://schemas.microsoft.com/office/powerpoint/2010/main" val="4064666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B02811-8FAC-4004-A0FD-A3968C9CB583}"/>
              </a:ext>
            </a:extLst>
          </p:cNvPr>
          <p:cNvSpPr/>
          <p:nvPr/>
        </p:nvSpPr>
        <p:spPr>
          <a:xfrm rot="10800000" flipV="1">
            <a:off x="1052513" y="868148"/>
            <a:ext cx="10086973" cy="6832640"/>
          </a:xfrm>
          <a:prstGeom prst="rect">
            <a:avLst/>
          </a:prstGeom>
        </p:spPr>
        <p:txBody>
          <a:bodyPr wrap="square">
            <a:spAutoFit/>
          </a:bodyPr>
          <a:lstStyle/>
          <a:p>
            <a:r>
              <a:rPr lang="en-IN" sz="2000" b="1" u="sng" dirty="0">
                <a:latin typeface="Times New Roman" panose="02020603050405020304" pitchFamily="18" charset="0"/>
                <a:ea typeface="Calibri" panose="020F0502020204030204" pitchFamily="34" charset="0"/>
                <a:cs typeface="Times New Roman" panose="02020603050405020304" pitchFamily="18" charset="0"/>
              </a:rPr>
              <a:t>KESARE SEWAGE TREATMENT PLANT STAFF DETAILS</a:t>
            </a:r>
          </a:p>
          <a:p>
            <a:endParaRPr lang="en-US" sz="2000" b="1" u="sng"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AE   :-  JAIKAR MANJUNATH</a:t>
            </a:r>
          </a:p>
          <a:p>
            <a:r>
              <a:rPr lang="en-US" dirty="0">
                <a:latin typeface="Times New Roman" panose="02020603050405020304" pitchFamily="18" charset="0"/>
                <a:ea typeface="Calibri" panose="020F0502020204030204" pitchFamily="34" charset="0"/>
                <a:cs typeface="Times New Roman" panose="02020603050405020304" pitchFamily="18" charset="0"/>
              </a:rPr>
              <a:t>AEE :-  NAGARAJE GOWDA.T.G</a:t>
            </a:r>
          </a:p>
          <a:p>
            <a:r>
              <a:rPr lang="en-US" dirty="0">
                <a:latin typeface="Times New Roman" panose="02020603050405020304" pitchFamily="18" charset="0"/>
                <a:ea typeface="Calibri" panose="020F0502020204030204" pitchFamily="34" charset="0"/>
                <a:cs typeface="Times New Roman" panose="02020603050405020304" pitchFamily="18" charset="0"/>
              </a:rPr>
              <a:t>EE    :-  NAGARAJAI</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2000" b="1" u="sng" dirty="0">
                <a:latin typeface="Times New Roman" panose="02020603050405020304" pitchFamily="18" charset="0"/>
                <a:ea typeface="Calibri" panose="020F0502020204030204" pitchFamily="34" charset="0"/>
                <a:cs typeface="Times New Roman" panose="02020603050405020304" pitchFamily="18" charset="0"/>
              </a:rPr>
              <a:t>WORKERS (SHIFT)</a:t>
            </a:r>
          </a:p>
          <a:p>
            <a:endParaRPr lang="en-US" b="1" u="sng" dirty="0">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GENERAL : Cutter with 2 operators </a:t>
            </a:r>
          </a:p>
          <a:p>
            <a:pPr marL="342900" indent="-342900">
              <a:buAutoNum type="arabicPeriod" startAt="2"/>
            </a:pPr>
            <a:r>
              <a:rPr lang="en-US" dirty="0">
                <a:latin typeface="Times New Roman" panose="02020603050405020304" pitchFamily="18" charset="0"/>
                <a:ea typeface="Calibri" panose="020F0502020204030204" pitchFamily="34" charset="0"/>
                <a:cs typeface="Times New Roman" panose="02020603050405020304" pitchFamily="18" charset="0"/>
              </a:rPr>
              <a:t>2</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ND</a:t>
            </a:r>
            <a:r>
              <a:rPr lang="en-US" dirty="0">
                <a:latin typeface="Times New Roman" panose="02020603050405020304" pitchFamily="18" charset="0"/>
                <a:ea typeface="Calibri" panose="020F0502020204030204" pitchFamily="34" charset="0"/>
                <a:cs typeface="Times New Roman" panose="02020603050405020304" pitchFamily="18" charset="0"/>
              </a:rPr>
              <a:t> Shift     : 4 operators</a:t>
            </a:r>
          </a:p>
          <a:p>
            <a:pPr marL="342900" indent="-342900">
              <a:buAutoNum type="arabicPeriod" startAt="2"/>
            </a:pPr>
            <a:r>
              <a:rPr lang="en-US" dirty="0">
                <a:latin typeface="Times New Roman" panose="02020603050405020304" pitchFamily="18" charset="0"/>
                <a:ea typeface="Calibri" panose="020F0502020204030204" pitchFamily="34" charset="0"/>
                <a:cs typeface="Times New Roman" panose="02020603050405020304" pitchFamily="18" charset="0"/>
              </a:rPr>
              <a:t>3</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RD</a:t>
            </a:r>
            <a:r>
              <a:rPr lang="en-US" dirty="0">
                <a:latin typeface="Times New Roman" panose="02020603050405020304" pitchFamily="18" charset="0"/>
                <a:ea typeface="Calibri" panose="020F0502020204030204" pitchFamily="34" charset="0"/>
                <a:cs typeface="Times New Roman" panose="02020603050405020304" pitchFamily="18" charset="0"/>
              </a:rPr>
              <a:t> Shift     :  Aerators on &amp; off (</a:t>
            </a:r>
            <a:r>
              <a:rPr lang="en-US" dirty="0" err="1">
                <a:latin typeface="Times New Roman" panose="02020603050405020304" pitchFamily="18" charset="0"/>
                <a:ea typeface="Calibri" panose="020F0502020204030204" pitchFamily="34" charset="0"/>
                <a:cs typeface="Times New Roman" panose="02020603050405020304" pitchFamily="18" charset="0"/>
              </a:rPr>
              <a:t>maintances</a:t>
            </a:r>
            <a:r>
              <a:rPr lang="en-US" dirty="0">
                <a:latin typeface="Times New Roman" panose="02020603050405020304" pitchFamily="18" charset="0"/>
                <a:ea typeface="Calibri" panose="020F0502020204030204" pitchFamily="34" charset="0"/>
                <a:cs typeface="Times New Roman" panose="02020603050405020304" pitchFamily="18" charset="0"/>
              </a:rPr>
              <a:t>) 2 operators</a:t>
            </a: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 </a:t>
            </a:r>
          </a:p>
          <a:p>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AutoNum type="arabicPeriod"/>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IN" dirty="0">
                <a:latin typeface="Calibri" panose="020F0502020204030204" pitchFamily="34" charset="0"/>
                <a:ea typeface="Calibri" panose="020F0502020204030204" pitchFamily="34" charset="0"/>
                <a:cs typeface="Times New Roman" panose="02020603050405020304" pitchFamily="18" charset="0"/>
              </a:rPr>
              <a:t>:</a:t>
            </a:r>
            <a:r>
              <a:rPr lang="en-IN" dirty="0">
                <a:latin typeface="Times New Roman" panose="02020603050405020304" pitchFamily="18" charset="0"/>
                <a:ea typeface="Calibri" panose="020F0502020204030204" pitchFamily="34" charset="0"/>
              </a:rPr>
              <a:t> </a:t>
            </a:r>
            <a:endParaRPr lang="en-IN" dirty="0"/>
          </a:p>
        </p:txBody>
      </p:sp>
      <p:pic>
        <p:nvPicPr>
          <p:cNvPr id="6" name="Picture 5">
            <a:extLst>
              <a:ext uri="{FF2B5EF4-FFF2-40B4-BE49-F238E27FC236}">
                <a16:creationId xmlns:a16="http://schemas.microsoft.com/office/drawing/2014/main" id="{635BF7BB-18C0-4F37-86BE-27A20C54C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765" y="4057651"/>
            <a:ext cx="7472361" cy="2600326"/>
          </a:xfrm>
          <a:prstGeom prst="rect">
            <a:avLst/>
          </a:prstGeom>
        </p:spPr>
      </p:pic>
    </p:spTree>
    <p:extLst>
      <p:ext uri="{BB962C8B-B14F-4D97-AF65-F5344CB8AC3E}">
        <p14:creationId xmlns:p14="http://schemas.microsoft.com/office/powerpoint/2010/main" val="1285839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982AA6-F66E-496F-8E4E-FA83E25504FB}"/>
              </a:ext>
            </a:extLst>
          </p:cNvPr>
          <p:cNvSpPr/>
          <p:nvPr/>
        </p:nvSpPr>
        <p:spPr>
          <a:xfrm>
            <a:off x="271463" y="271463"/>
            <a:ext cx="11058525" cy="11203067"/>
          </a:xfrm>
          <a:prstGeom prst="rect">
            <a:avLst/>
          </a:prstGeom>
        </p:spPr>
        <p:txBody>
          <a:bodyPr wrap="square">
            <a:spAutoFit/>
          </a:bodyPr>
          <a:lstStyle/>
          <a:p>
            <a:r>
              <a:rPr lang="en-US" sz="2000" b="1" u="sng" dirty="0">
                <a:latin typeface="Times New Roman" panose="02020603050405020304" pitchFamily="18" charset="0"/>
                <a:ea typeface="Calibri" panose="020F0502020204030204" pitchFamily="34" charset="0"/>
                <a:cs typeface="Times New Roman" panose="02020603050405020304" pitchFamily="18" charset="0"/>
              </a:rPr>
              <a:t>INLET</a:t>
            </a:r>
          </a:p>
          <a:p>
            <a:pPr algn="just"/>
            <a:r>
              <a:rPr lang="en-US" dirty="0">
                <a:latin typeface="Times New Roman" panose="02020603050405020304" pitchFamily="18" charset="0"/>
                <a:ea typeface="Calibri" panose="020F0502020204030204" pitchFamily="34" charset="0"/>
                <a:cs typeface="Times New Roman" panose="02020603050405020304" pitchFamily="18" charset="0"/>
              </a:rPr>
              <a:t>            Inlet chamber is provided at higher ground level to receive raw sewage from Raw sewage pumps through discharge pipelines.</a:t>
            </a:r>
          </a:p>
          <a:p>
            <a:pPr algn="just"/>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PUMP STATION :</a:t>
            </a:r>
          </a:p>
          <a:p>
            <a:pPr algn="just"/>
            <a:r>
              <a:rPr lang="en-US" dirty="0">
                <a:latin typeface="Times New Roman" panose="02020603050405020304" pitchFamily="18" charset="0"/>
                <a:ea typeface="Calibri" panose="020F0502020204030204" pitchFamily="34" charset="0"/>
                <a:cs typeface="Times New Roman" panose="02020603050405020304" pitchFamily="18" charset="0"/>
              </a:rPr>
              <a:t>                   The 2 division  raw wastewater must be transported  pump stations without disruption. This means that the rotational speed of the delivery pumps must be constantly monitored so that the system can switch to a reserve pump in the event of a failure.</a:t>
            </a:r>
          </a:p>
          <a:p>
            <a:pPr algn="just"/>
            <a:r>
              <a:rPr lang="en-US" dirty="0">
                <a:latin typeface="Times New Roman" panose="02020603050405020304" pitchFamily="18" charset="0"/>
                <a:ea typeface="Calibri" panose="020F0502020204030204" pitchFamily="34" charset="0"/>
                <a:cs typeface="Times New Roman" panose="02020603050405020304" pitchFamily="18" charset="0"/>
              </a:rPr>
              <a:t>              Division 1      : Belvatta (pipe daimeter - 600mm)</a:t>
            </a:r>
          </a:p>
          <a:p>
            <a:pPr algn="just"/>
            <a:r>
              <a:rPr lang="en-US" dirty="0">
                <a:latin typeface="Times New Roman" panose="02020603050405020304" pitchFamily="18" charset="0"/>
                <a:ea typeface="Calibri" panose="020F0502020204030204" pitchFamily="34" charset="0"/>
                <a:cs typeface="Times New Roman" panose="02020603050405020304" pitchFamily="18" charset="0"/>
              </a:rPr>
              <a:t>              Division 2      : Bannimatapa (pipe daimeter – 1000mm)</a:t>
            </a:r>
          </a:p>
          <a:p>
            <a:pPr algn="just"/>
            <a:r>
              <a:rPr lang="en-US" dirty="0">
                <a:latin typeface="Times New Roman" panose="02020603050405020304" pitchFamily="18" charset="0"/>
                <a:ea typeface="Calibri" panose="020F0502020204030204" pitchFamily="34" charset="0"/>
                <a:cs typeface="Times New Roman" panose="02020603050405020304" pitchFamily="18" charset="0"/>
              </a:rPr>
              <a:t> Collection tank depth : 12 feet</a:t>
            </a:r>
          </a:p>
          <a:p>
            <a:pPr algn="just"/>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OPEN SOURCE :</a:t>
            </a:r>
          </a:p>
          <a:p>
            <a:pPr algn="just"/>
            <a:r>
              <a:rPr lang="en-US" dirty="0">
                <a:latin typeface="Times New Roman" panose="02020603050405020304" pitchFamily="18" charset="0"/>
                <a:ea typeface="Calibri" panose="020F0502020204030204" pitchFamily="34" charset="0"/>
                <a:cs typeface="Times New Roman" panose="02020603050405020304" pitchFamily="18" charset="0"/>
              </a:rPr>
              <a:t>         The 2  division raw wastewater come from open drain.</a:t>
            </a:r>
          </a:p>
          <a:p>
            <a:pPr algn="just"/>
            <a:r>
              <a:rPr lang="en-US" dirty="0">
                <a:latin typeface="Times New Roman" panose="02020603050405020304" pitchFamily="18" charset="0"/>
                <a:ea typeface="Calibri" panose="020F0502020204030204" pitchFamily="34" charset="0"/>
                <a:cs typeface="Times New Roman" panose="02020603050405020304" pitchFamily="18" charset="0"/>
              </a:rPr>
              <a:t>                  Division 1 : </a:t>
            </a:r>
            <a:r>
              <a:rPr lang="en-US" dirty="0" err="1">
                <a:latin typeface="Times New Roman" panose="02020603050405020304" pitchFamily="18" charset="0"/>
                <a:ea typeface="Calibri" panose="020F0502020204030204" pitchFamily="34" charset="0"/>
                <a:cs typeface="Times New Roman" panose="02020603050405020304" pitchFamily="18" charset="0"/>
              </a:rPr>
              <a:t>Devnoor</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pPr algn="just"/>
            <a:r>
              <a:rPr lang="en-US" dirty="0">
                <a:latin typeface="Times New Roman" panose="02020603050405020304" pitchFamily="18" charset="0"/>
                <a:ea typeface="Calibri" panose="020F0502020204030204" pitchFamily="34" charset="0"/>
                <a:cs typeface="Times New Roman" panose="02020603050405020304" pitchFamily="18" charset="0"/>
              </a:rPr>
              <a:t>                </a:t>
            </a: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 :  </a:t>
            </a:r>
            <a:endParaRPr lang="en-IN" dirty="0"/>
          </a:p>
        </p:txBody>
      </p:sp>
      <p:pic>
        <p:nvPicPr>
          <p:cNvPr id="5" name="Picture 4">
            <a:extLst>
              <a:ext uri="{FF2B5EF4-FFF2-40B4-BE49-F238E27FC236}">
                <a16:creationId xmlns:a16="http://schemas.microsoft.com/office/drawing/2014/main" id="{2D91F5E5-480E-43CD-9221-18955F01B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150" y="2557463"/>
            <a:ext cx="4672014" cy="4029074"/>
          </a:xfrm>
          <a:prstGeom prst="rect">
            <a:avLst/>
          </a:prstGeom>
        </p:spPr>
      </p:pic>
    </p:spTree>
    <p:extLst>
      <p:ext uri="{BB962C8B-B14F-4D97-AF65-F5344CB8AC3E}">
        <p14:creationId xmlns:p14="http://schemas.microsoft.com/office/powerpoint/2010/main" val="219801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94DE37-7CA0-418E-AE82-CB03A2F8D54B}"/>
              </a:ext>
            </a:extLst>
          </p:cNvPr>
          <p:cNvSpPr/>
          <p:nvPr/>
        </p:nvSpPr>
        <p:spPr>
          <a:xfrm>
            <a:off x="814387" y="512624"/>
            <a:ext cx="11315700" cy="8433078"/>
          </a:xfrm>
          <a:prstGeom prst="rect">
            <a:avLst/>
          </a:prstGeom>
        </p:spPr>
        <p:txBody>
          <a:bodyPr wrap="square">
            <a:sp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a:latin typeface="Times New Roman" panose="02020603050405020304" pitchFamily="18" charset="0"/>
                <a:ea typeface="Calibri" panose="020F0502020204030204" pitchFamily="34" charset="0"/>
                <a:cs typeface="Times New Roman" panose="02020603050405020304" pitchFamily="18" charset="0"/>
              </a:rPr>
              <a:t>SCREEN :</a:t>
            </a:r>
          </a:p>
          <a:p>
            <a:pPr algn="just"/>
            <a:r>
              <a:rPr lang="en-US" dirty="0">
                <a:latin typeface="Times New Roman" panose="02020603050405020304" pitchFamily="18" charset="0"/>
                <a:ea typeface="Calibri" panose="020F0502020204030204" pitchFamily="34" charset="0"/>
                <a:cs typeface="Times New Roman" panose="02020603050405020304" pitchFamily="18" charset="0"/>
              </a:rPr>
              <a:t>           Screening is the first unit operation used at wastewater treatment plants (WWTPs). Screening removes objects such as rags, paper, plastics, and metals to prevent damage and clogging of downstream equipment, piping, and appurtenances</a:t>
            </a:r>
          </a:p>
          <a:p>
            <a:pPr algn="just"/>
            <a:r>
              <a:rPr lang="en-US" dirty="0">
                <a:latin typeface="Times New Roman" panose="02020603050405020304" pitchFamily="18" charset="0"/>
                <a:ea typeface="Calibri" panose="020F0502020204030204" pitchFamily="34" charset="0"/>
                <a:cs typeface="Times New Roman" panose="02020603050405020304" pitchFamily="18" charset="0"/>
              </a:rPr>
              <a:t>      Some modern wastewater treatment plants use both coarse screens and fine screens. </a:t>
            </a:r>
          </a:p>
          <a:p>
            <a:pPr algn="just"/>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dirty="0">
                <a:latin typeface="Times New Roman" panose="02020603050405020304" pitchFamily="18" charset="0"/>
                <a:ea typeface="Calibri" panose="020F0502020204030204" pitchFamily="34" charset="0"/>
                <a:cs typeface="Times New Roman" panose="02020603050405020304" pitchFamily="18" charset="0"/>
              </a:rPr>
              <a:t>In </a:t>
            </a:r>
            <a:r>
              <a:rPr lang="en-US" b="1" dirty="0">
                <a:latin typeface="Times New Roman" panose="02020603050405020304" pitchFamily="18" charset="0"/>
                <a:ea typeface="Calibri" panose="020F0502020204030204" pitchFamily="34" charset="0"/>
                <a:cs typeface="Times New Roman" panose="02020603050405020304" pitchFamily="18" charset="0"/>
              </a:rPr>
              <a:t>KESARE SEWAGE TREATMENT PLANT  </a:t>
            </a:r>
            <a:r>
              <a:rPr lang="en-US" dirty="0">
                <a:latin typeface="Times New Roman" panose="02020603050405020304" pitchFamily="18" charset="0"/>
                <a:ea typeface="Calibri" panose="020F0502020204030204" pitchFamily="34" charset="0"/>
                <a:cs typeface="Times New Roman" panose="02020603050405020304" pitchFamily="18" charset="0"/>
              </a:rPr>
              <a:t>use both fine &amp; course screen.</a:t>
            </a:r>
          </a:p>
          <a:p>
            <a:pPr algn="just"/>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Course screen : 25mm</a:t>
            </a:r>
          </a:p>
          <a:p>
            <a:pPr marL="285750" indent="-285750" algn="jus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Fine screen     : 12mm</a:t>
            </a:r>
          </a:p>
          <a:p>
            <a:pPr marL="285750" indent="-285750" algn="jus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Rack system   : manually &amp; mechanically </a:t>
            </a:r>
          </a:p>
          <a:p>
            <a:pPr marL="285750" indent="-285750" algn="jus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Screen inclination : 45 degree </a:t>
            </a:r>
          </a:p>
          <a:p>
            <a:pPr algn="just"/>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E2ED40AB-FC74-4E90-80F7-6E6881D8DD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6375" y="2786063"/>
            <a:ext cx="5622726" cy="3886200"/>
          </a:xfrm>
          <a:prstGeom prst="rect">
            <a:avLst/>
          </a:prstGeom>
        </p:spPr>
      </p:pic>
    </p:spTree>
    <p:extLst>
      <p:ext uri="{BB962C8B-B14F-4D97-AF65-F5344CB8AC3E}">
        <p14:creationId xmlns:p14="http://schemas.microsoft.com/office/powerpoint/2010/main" val="4239532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909D6F-080B-485A-8C9C-A4BD276DA204}"/>
              </a:ext>
            </a:extLst>
          </p:cNvPr>
          <p:cNvSpPr/>
          <p:nvPr/>
        </p:nvSpPr>
        <p:spPr>
          <a:xfrm>
            <a:off x="514349" y="271464"/>
            <a:ext cx="11115675" cy="10802957"/>
          </a:xfrm>
          <a:prstGeom prst="rect">
            <a:avLst/>
          </a:prstGeom>
        </p:spPr>
        <p:txBody>
          <a:bodyPr wrap="square">
            <a:sp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2000" b="1" u="sng" dirty="0">
                <a:latin typeface="Times New Roman" panose="02020603050405020304" pitchFamily="18" charset="0"/>
                <a:ea typeface="Calibri" panose="020F0502020204030204" pitchFamily="34" charset="0"/>
                <a:cs typeface="Times New Roman" panose="02020603050405020304" pitchFamily="18" charset="0"/>
              </a:rPr>
              <a:t>GRIT CHAMBER</a:t>
            </a:r>
          </a:p>
          <a:p>
            <a:pPr algn="just"/>
            <a:r>
              <a:rPr lang="en-US" dirty="0">
                <a:latin typeface="Times New Roman" panose="02020603050405020304" pitchFamily="18" charset="0"/>
                <a:ea typeface="Calibri" panose="020F0502020204030204" pitchFamily="34" charset="0"/>
                <a:cs typeface="Times New Roman" panose="02020603050405020304" pitchFamily="18" charset="0"/>
              </a:rPr>
              <a:t>               Grit chambers are long narrow tanks that are designed to slow down the flow so that solids such as sand, coffee grounds, and eggshells will settle out of the water. Grit causes excessive wear and tear on pumps and other plant equipment. </a:t>
            </a:r>
          </a:p>
          <a:p>
            <a:endParaRPr lang="en-US" sz="2000" b="1" u="sng" dirty="0">
              <a:latin typeface="Times New Roman" panose="02020603050405020304" pitchFamily="18" charset="0"/>
              <a:ea typeface="Calibri" panose="020F0502020204030204" pitchFamily="34" charset="0"/>
              <a:cs typeface="Times New Roman" panose="02020603050405020304" pitchFamily="18" charset="0"/>
            </a:endParaRPr>
          </a:p>
          <a:p>
            <a:endParaRPr lang="en-US" sz="2000" b="1" u="sng" dirty="0">
              <a:latin typeface="Times New Roman" panose="02020603050405020304" pitchFamily="18" charset="0"/>
              <a:ea typeface="Calibri" panose="020F0502020204030204" pitchFamily="34" charset="0"/>
              <a:cs typeface="Times New Roman" panose="02020603050405020304" pitchFamily="18" charset="0"/>
            </a:endParaRPr>
          </a:p>
          <a:p>
            <a:endParaRPr lang="en-US" sz="2000" b="1" u="sng" dirty="0">
              <a:latin typeface="Times New Roman" panose="02020603050405020304" pitchFamily="18" charset="0"/>
              <a:ea typeface="Calibri" panose="020F0502020204030204" pitchFamily="34" charset="0"/>
              <a:cs typeface="Times New Roman" panose="02020603050405020304" pitchFamily="18" charset="0"/>
            </a:endParaRPr>
          </a:p>
          <a:p>
            <a:endParaRPr lang="en-US" sz="2000" b="1" u="sng" dirty="0">
              <a:latin typeface="Times New Roman" panose="02020603050405020304" pitchFamily="18" charset="0"/>
              <a:ea typeface="Calibri" panose="020F0502020204030204" pitchFamily="34"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3 General type of grit chamber :horizontal-flow, aerated, or vortex chambers. </a:t>
            </a:r>
          </a:p>
          <a:p>
            <a:pPr algn="just"/>
            <a:r>
              <a:rPr lang="en-US" dirty="0">
                <a:latin typeface="Times New Roman" panose="02020603050405020304" pitchFamily="18" charset="0"/>
                <a:cs typeface="Times New Roman" panose="02020603050405020304" pitchFamily="18" charset="0"/>
              </a:rPr>
              <a:t>             All of these designs allow heavy grit particles to settle out, while lighter, principally organic particles remain in suspension.</a:t>
            </a:r>
          </a:p>
          <a:p>
            <a:pPr algn="just"/>
            <a:endParaRPr lang="en-US"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9CE7B9B-6A1E-4782-82C0-0561C8A9B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587" y="1757363"/>
            <a:ext cx="5614988" cy="3714750"/>
          </a:xfrm>
          <a:prstGeom prst="rect">
            <a:avLst/>
          </a:prstGeom>
        </p:spPr>
      </p:pic>
    </p:spTree>
    <p:extLst>
      <p:ext uri="{BB962C8B-B14F-4D97-AF65-F5344CB8AC3E}">
        <p14:creationId xmlns:p14="http://schemas.microsoft.com/office/powerpoint/2010/main" val="1562663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47458B-4CC3-4154-BFAC-A4A3FC2E16CA}"/>
              </a:ext>
            </a:extLst>
          </p:cNvPr>
          <p:cNvSpPr/>
          <p:nvPr/>
        </p:nvSpPr>
        <p:spPr>
          <a:xfrm>
            <a:off x="509587" y="500062"/>
            <a:ext cx="11172825" cy="12464951"/>
          </a:xfrm>
          <a:prstGeom prst="rect">
            <a:avLst/>
          </a:prstGeom>
        </p:spPr>
        <p:txBody>
          <a:bodyPr wrap="square">
            <a:sp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2000" b="1" u="sng" dirty="0">
                <a:latin typeface="Times New Roman" panose="02020603050405020304" pitchFamily="18" charset="0"/>
                <a:ea typeface="Calibri" panose="020F0502020204030204" pitchFamily="34" charset="0"/>
                <a:cs typeface="Times New Roman" panose="02020603050405020304" pitchFamily="18" charset="0"/>
              </a:rPr>
              <a:t>SEWAGE MOTORS:</a:t>
            </a:r>
          </a:p>
          <a:p>
            <a:endParaRPr lang="en-US" sz="2000" b="1" u="sng" dirty="0">
              <a:latin typeface="Times New Roman" panose="02020603050405020304" pitchFamily="18" charset="0"/>
              <a:ea typeface="Calibri" panose="020F0502020204030204" pitchFamily="34" charset="0"/>
              <a:cs typeface="Times New Roman" panose="02020603050405020304" pitchFamily="18" charset="0"/>
            </a:endParaRPr>
          </a:p>
          <a:p>
            <a:r>
              <a:rPr lang="en-US" sz="2000" b="1" u="sng" dirty="0">
                <a:latin typeface="Times New Roman" panose="02020603050405020304" pitchFamily="18" charset="0"/>
                <a:ea typeface="Calibri" panose="020F0502020204030204" pitchFamily="34" charset="0"/>
                <a:cs typeface="Times New Roman" panose="02020603050405020304" pitchFamily="18" charset="0"/>
              </a:rPr>
              <a:t>There are 2 type of motor provided in </a:t>
            </a:r>
            <a:r>
              <a:rPr lang="en-US" sz="2000" b="1" u="sng" dirty="0" err="1">
                <a:latin typeface="Times New Roman" panose="02020603050405020304" pitchFamily="18" charset="0"/>
                <a:ea typeface="Calibri" panose="020F0502020204030204" pitchFamily="34" charset="0"/>
                <a:cs typeface="Times New Roman" panose="02020603050405020304" pitchFamily="18" charset="0"/>
              </a:rPr>
              <a:t>kesare</a:t>
            </a:r>
            <a:r>
              <a:rPr lang="en-US" sz="2000" b="1" u="sng" dirty="0">
                <a:latin typeface="Times New Roman" panose="02020603050405020304" pitchFamily="18" charset="0"/>
                <a:ea typeface="Calibri" panose="020F0502020204030204" pitchFamily="34" charset="0"/>
                <a:cs typeface="Times New Roman" panose="02020603050405020304" pitchFamily="18" charset="0"/>
              </a:rPr>
              <a:t> treatment plant </a:t>
            </a:r>
          </a:p>
          <a:p>
            <a:pPr marL="342900" indent="-342900">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Flotation </a:t>
            </a:r>
          </a:p>
          <a:p>
            <a:pPr marL="342900" indent="-342900">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Aerator</a:t>
            </a: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b="1" dirty="0">
                <a:latin typeface="Times New Roman" panose="02020603050405020304" pitchFamily="18" charset="0"/>
                <a:ea typeface="Calibri" panose="020F0502020204030204" pitchFamily="34" charset="0"/>
                <a:cs typeface="Times New Roman" panose="02020603050405020304" pitchFamily="18" charset="0"/>
              </a:rPr>
              <a:t>FLOTATION </a:t>
            </a:r>
          </a:p>
          <a:p>
            <a:r>
              <a:rPr lang="en-US" dirty="0">
                <a:latin typeface="Times New Roman" panose="02020603050405020304" pitchFamily="18" charset="0"/>
                <a:ea typeface="Calibri" panose="020F0502020204030204" pitchFamily="34" charset="0"/>
                <a:cs typeface="Times New Roman" panose="02020603050405020304" pitchFamily="18" charset="0"/>
              </a:rPr>
              <a:t>        Flotation is known as a separation process, based on the introduction of gas bubbles as the transport medium. Suspended particulate matter, being hydrophobic or conditioned to be so, is then attach to the bubbles and moves toward the water solution surface—i.e., contrary to the direction of gravity.</a:t>
            </a:r>
          </a:p>
          <a:p>
            <a:r>
              <a:rPr lang="en-US" dirty="0">
                <a:latin typeface="Times New Roman" panose="02020603050405020304" pitchFamily="18" charset="0"/>
                <a:ea typeface="Calibri" panose="020F0502020204030204" pitchFamily="34" charset="0"/>
                <a:cs typeface="Times New Roman" panose="02020603050405020304" pitchFamily="18" charset="0"/>
              </a:rPr>
              <a:t>  12 Motors are provided at west logon each motor have 15hp.</a:t>
            </a: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sz="2000" b="1" dirty="0">
                <a:latin typeface="Times New Roman" panose="02020603050405020304" pitchFamily="18" charset="0"/>
                <a:ea typeface="Calibri" panose="020F0502020204030204" pitchFamily="34" charset="0"/>
                <a:cs typeface="Times New Roman" panose="02020603050405020304" pitchFamily="18" charset="0"/>
              </a:rPr>
              <a:t>AERATOR</a:t>
            </a:r>
          </a:p>
          <a:p>
            <a:pPr algn="just"/>
            <a:r>
              <a:rPr lang="en-US" dirty="0">
                <a:latin typeface="Times New Roman" panose="02020603050405020304" pitchFamily="18" charset="0"/>
                <a:ea typeface="Calibri" panose="020F0502020204030204" pitchFamily="34" charset="0"/>
                <a:cs typeface="Times New Roman" panose="02020603050405020304" pitchFamily="18" charset="0"/>
              </a:rPr>
              <a:t>       Driven by motor, propellers spin will lead a low pressure zone. Air is introduced though air pipe to reach the low pressure zone, in where, water and air are pressed into tiny bubbles. These bubbles diffuse to provide aeration and mixing to process water. </a:t>
            </a:r>
          </a:p>
          <a:p>
            <a:pPr algn="just"/>
            <a:r>
              <a:rPr lang="en-US" dirty="0">
                <a:latin typeface="Times New Roman" panose="02020603050405020304" pitchFamily="18" charset="0"/>
                <a:ea typeface="Calibri" panose="020F0502020204030204" pitchFamily="34" charset="0"/>
                <a:cs typeface="Times New Roman" panose="02020603050405020304" pitchFamily="18" charset="0"/>
              </a:rPr>
              <a:t>     20 Motors are provided at east logon each motor have 25hp.</a:t>
            </a:r>
          </a:p>
          <a:p>
            <a:pPr algn="just"/>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buFont typeface="+mj-lt"/>
              <a:buAutoNum type="arabicPeriod"/>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mj-lt"/>
              <a:buAutoNum type="arabicPeriod"/>
            </a:pPr>
            <a:endParaRPr lang="en-US" sz="2000" b="1" u="sng"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IN" dirty="0"/>
          </a:p>
        </p:txBody>
      </p:sp>
    </p:spTree>
    <p:extLst>
      <p:ext uri="{BB962C8B-B14F-4D97-AF65-F5344CB8AC3E}">
        <p14:creationId xmlns:p14="http://schemas.microsoft.com/office/powerpoint/2010/main" val="513091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F07C8B-63BF-4412-AE90-40748838CD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030" y="214313"/>
            <a:ext cx="4878889" cy="2871787"/>
          </a:xfrm>
          <a:prstGeom prst="rect">
            <a:avLst/>
          </a:prstGeom>
        </p:spPr>
      </p:pic>
      <p:sp>
        <p:nvSpPr>
          <p:cNvPr id="4" name="Rectangle 3">
            <a:extLst>
              <a:ext uri="{FF2B5EF4-FFF2-40B4-BE49-F238E27FC236}">
                <a16:creationId xmlns:a16="http://schemas.microsoft.com/office/drawing/2014/main" id="{16A9DF37-4C62-49CE-B82A-9DF0F3951E05}"/>
              </a:ext>
            </a:extLst>
          </p:cNvPr>
          <p:cNvSpPr/>
          <p:nvPr/>
        </p:nvSpPr>
        <p:spPr>
          <a:xfrm>
            <a:off x="1632492" y="3258174"/>
            <a:ext cx="11344275" cy="6370975"/>
          </a:xfrm>
          <a:prstGeom prst="rect">
            <a:avLst/>
          </a:prstGeom>
        </p:spPr>
        <p:txBody>
          <a:bodyPr wrap="square">
            <a:sp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a:latin typeface="Times New Roman" panose="02020603050405020304" pitchFamily="18" charset="0"/>
                <a:ea typeface="Calibri" panose="020F0502020204030204" pitchFamily="34" charset="0"/>
                <a:cs typeface="Times New Roman" panose="02020603050405020304" pitchFamily="18" charset="0"/>
              </a:rPr>
              <a:t>PRIMARY SEDIMENTATION TANK SIZE</a:t>
            </a:r>
          </a:p>
          <a:p>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WEST LOGON </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L*B*D = 105mm*150mm*3.80m</a:t>
            </a:r>
          </a:p>
          <a:p>
            <a:r>
              <a:rPr lang="en-US" dirty="0">
                <a:latin typeface="Times New Roman" panose="02020603050405020304" pitchFamily="18" charset="0"/>
                <a:ea typeface="Calibri" panose="020F0502020204030204" pitchFamily="34" charset="0"/>
                <a:cs typeface="Times New Roman" panose="02020603050405020304" pitchFamily="18" charset="0"/>
              </a:rPr>
              <a:t>EAST LOGON  </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L*B*D = 105mm*150mm*3.80m</a:t>
            </a:r>
          </a:p>
          <a:p>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r>
              <a:rPr lang="en-US" sz="2000" b="1" dirty="0">
                <a:latin typeface="Times New Roman" panose="02020603050405020304" pitchFamily="18" charset="0"/>
                <a:ea typeface="Calibri" panose="020F0502020204030204" pitchFamily="34" charset="0"/>
                <a:cs typeface="Times New Roman" panose="02020603050405020304" pitchFamily="18" charset="0"/>
              </a:rPr>
              <a:t> SECONDARY SEDIMENTATION TANK SIZE</a:t>
            </a:r>
          </a:p>
          <a:p>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WEST LOGON </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L*B*D = 105mm*100mm*2m</a:t>
            </a:r>
          </a:p>
          <a:p>
            <a:r>
              <a:rPr lang="en-US" dirty="0">
                <a:latin typeface="Times New Roman" panose="02020603050405020304" pitchFamily="18" charset="0"/>
                <a:ea typeface="Calibri" panose="020F0502020204030204" pitchFamily="34" charset="0"/>
                <a:cs typeface="Times New Roman" panose="02020603050405020304" pitchFamily="18" charset="0"/>
              </a:rPr>
              <a:t>EAST LOGON  </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L*B*D = 105mm*100mm*2m</a:t>
            </a: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1820085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TotalTime>
  <Words>1097</Words>
  <Application>Microsoft Office PowerPoint</Application>
  <PresentationFormat>Widescreen</PresentationFormat>
  <Paragraphs>253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GOVERNMENT OF KARNATAKA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OF KARNATAKA</dc:title>
  <dc:creator>manju gowda</dc:creator>
  <cp:lastModifiedBy>manju gowda</cp:lastModifiedBy>
  <cp:revision>32</cp:revision>
  <dcterms:created xsi:type="dcterms:W3CDTF">2024-02-18T16:56:04Z</dcterms:created>
  <dcterms:modified xsi:type="dcterms:W3CDTF">2024-02-20T05:43:23Z</dcterms:modified>
</cp:coreProperties>
</file>