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1"/>
  </p:notesMasterIdLst>
  <p:sldIdLst>
    <p:sldId id="271" r:id="rId2"/>
    <p:sldId id="272" r:id="rId3"/>
    <p:sldId id="273" r:id="rId4"/>
    <p:sldId id="274" r:id="rId5"/>
    <p:sldId id="276" r:id="rId6"/>
    <p:sldId id="278" r:id="rId7"/>
    <p:sldId id="279" r:id="rId8"/>
    <p:sldId id="281" r:id="rId9"/>
    <p:sldId id="305" r:id="rId10"/>
    <p:sldId id="283" r:id="rId11"/>
    <p:sldId id="285" r:id="rId12"/>
    <p:sldId id="286" r:id="rId13"/>
    <p:sldId id="287" r:id="rId14"/>
    <p:sldId id="284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303" r:id="rId23"/>
    <p:sldId id="300" r:id="rId24"/>
    <p:sldId id="301" r:id="rId25"/>
    <p:sldId id="302" r:id="rId26"/>
    <p:sldId id="296" r:id="rId27"/>
    <p:sldId id="297" r:id="rId28"/>
    <p:sldId id="304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B3AF2C-5CC6-4541-8A4B-7667E0B73B5F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CD7AF7-6D6E-41DF-B0AB-1C57C849A3C4}">
      <dgm:prSet/>
      <dgm:spPr/>
      <dgm:t>
        <a:bodyPr/>
        <a:lstStyle/>
        <a:p>
          <a:r>
            <a:rPr lang="en-US" b="0" dirty="0"/>
            <a:t>To understand the importance of solar energy and utilize them in the correct way by using the latest technology</a:t>
          </a:r>
          <a:r>
            <a:rPr lang="en-US" dirty="0"/>
            <a:t>.</a:t>
          </a:r>
        </a:p>
      </dgm:t>
    </dgm:pt>
    <dgm:pt modelId="{5A7E5D88-DC8B-4635-B001-4A296DE37613}" type="parTrans" cxnId="{3C958E83-35FB-43B8-8488-88A877936423}">
      <dgm:prSet/>
      <dgm:spPr/>
      <dgm:t>
        <a:bodyPr/>
        <a:lstStyle/>
        <a:p>
          <a:endParaRPr lang="en-US"/>
        </a:p>
      </dgm:t>
    </dgm:pt>
    <dgm:pt modelId="{CA7B113B-7ED7-474F-AD35-979C20C53EB3}" type="sibTrans" cxnId="{3C958E83-35FB-43B8-8488-88A877936423}">
      <dgm:prSet/>
      <dgm:spPr/>
      <dgm:t>
        <a:bodyPr/>
        <a:lstStyle/>
        <a:p>
          <a:endParaRPr lang="en-US"/>
        </a:p>
      </dgm:t>
    </dgm:pt>
    <dgm:pt modelId="{69421E42-EB1F-4521-85C7-6D0725C2B820}">
      <dgm:prSet/>
      <dgm:spPr/>
      <dgm:t>
        <a:bodyPr/>
        <a:lstStyle/>
        <a:p>
          <a:r>
            <a:rPr lang="en-US" dirty="0"/>
            <a:t>To know the different types, advantages and applications of solar PV modules </a:t>
          </a:r>
        </a:p>
      </dgm:t>
    </dgm:pt>
    <dgm:pt modelId="{03E8A300-BD83-4912-9D34-DA8DB3D89B5A}" type="parTrans" cxnId="{8AB0B279-9AA4-40BB-8003-3EC05B058910}">
      <dgm:prSet/>
      <dgm:spPr/>
      <dgm:t>
        <a:bodyPr/>
        <a:lstStyle/>
        <a:p>
          <a:endParaRPr lang="en-US"/>
        </a:p>
      </dgm:t>
    </dgm:pt>
    <dgm:pt modelId="{E2171C46-AB7F-4AD8-9A4A-27BFBA03115C}" type="sibTrans" cxnId="{8AB0B279-9AA4-40BB-8003-3EC05B058910}">
      <dgm:prSet/>
      <dgm:spPr/>
      <dgm:t>
        <a:bodyPr/>
        <a:lstStyle/>
        <a:p>
          <a:endParaRPr lang="en-US"/>
        </a:p>
      </dgm:t>
    </dgm:pt>
    <dgm:pt modelId="{B49DF718-5D9C-485C-BA01-98C029A418A9}" type="pres">
      <dgm:prSet presAssocID="{19B3AF2C-5CC6-4541-8A4B-7667E0B73B5F}" presName="vert0" presStyleCnt="0">
        <dgm:presLayoutVars>
          <dgm:dir/>
          <dgm:animOne val="branch"/>
          <dgm:animLvl val="lvl"/>
        </dgm:presLayoutVars>
      </dgm:prSet>
      <dgm:spPr/>
    </dgm:pt>
    <dgm:pt modelId="{FDA7789E-CA3D-4DC7-A6F2-311FE345F573}" type="pres">
      <dgm:prSet presAssocID="{BECD7AF7-6D6E-41DF-B0AB-1C57C849A3C4}" presName="thickLine" presStyleLbl="alignNode1" presStyleIdx="0" presStyleCnt="2"/>
      <dgm:spPr/>
    </dgm:pt>
    <dgm:pt modelId="{8CFA2905-9D72-4485-BAF4-B78BBDCE6B73}" type="pres">
      <dgm:prSet presAssocID="{BECD7AF7-6D6E-41DF-B0AB-1C57C849A3C4}" presName="horz1" presStyleCnt="0"/>
      <dgm:spPr/>
    </dgm:pt>
    <dgm:pt modelId="{B961FA30-DA4C-4BD3-8AB3-3D963A40C9AD}" type="pres">
      <dgm:prSet presAssocID="{BECD7AF7-6D6E-41DF-B0AB-1C57C849A3C4}" presName="tx1" presStyleLbl="revTx" presStyleIdx="0" presStyleCnt="2"/>
      <dgm:spPr/>
    </dgm:pt>
    <dgm:pt modelId="{C1341C8A-4FB4-4559-A3EA-E6755AB08D7F}" type="pres">
      <dgm:prSet presAssocID="{BECD7AF7-6D6E-41DF-B0AB-1C57C849A3C4}" presName="vert1" presStyleCnt="0"/>
      <dgm:spPr/>
    </dgm:pt>
    <dgm:pt modelId="{84A69B3E-5ADE-4EF8-B7B9-E87BAD715C8C}" type="pres">
      <dgm:prSet presAssocID="{69421E42-EB1F-4521-85C7-6D0725C2B820}" presName="thickLine" presStyleLbl="alignNode1" presStyleIdx="1" presStyleCnt="2"/>
      <dgm:spPr/>
    </dgm:pt>
    <dgm:pt modelId="{61690E34-EAFC-4452-86EB-9E282D2E3241}" type="pres">
      <dgm:prSet presAssocID="{69421E42-EB1F-4521-85C7-6D0725C2B820}" presName="horz1" presStyleCnt="0"/>
      <dgm:spPr/>
    </dgm:pt>
    <dgm:pt modelId="{6C0DF6C1-CA91-4BDD-9D8A-0FEB66431779}" type="pres">
      <dgm:prSet presAssocID="{69421E42-EB1F-4521-85C7-6D0725C2B820}" presName="tx1" presStyleLbl="revTx" presStyleIdx="1" presStyleCnt="2"/>
      <dgm:spPr/>
    </dgm:pt>
    <dgm:pt modelId="{2BE61B77-3306-4547-84C3-AE62A1031E17}" type="pres">
      <dgm:prSet presAssocID="{69421E42-EB1F-4521-85C7-6D0725C2B820}" presName="vert1" presStyleCnt="0"/>
      <dgm:spPr/>
    </dgm:pt>
  </dgm:ptLst>
  <dgm:cxnLst>
    <dgm:cxn modelId="{9BAEFC56-FA43-4F19-9B23-7886C202A69D}" type="presOf" srcId="{BECD7AF7-6D6E-41DF-B0AB-1C57C849A3C4}" destId="{B961FA30-DA4C-4BD3-8AB3-3D963A40C9AD}" srcOrd="0" destOrd="0" presId="urn:microsoft.com/office/officeart/2008/layout/LinedList"/>
    <dgm:cxn modelId="{8AB0B279-9AA4-40BB-8003-3EC05B058910}" srcId="{19B3AF2C-5CC6-4541-8A4B-7667E0B73B5F}" destId="{69421E42-EB1F-4521-85C7-6D0725C2B820}" srcOrd="1" destOrd="0" parTransId="{03E8A300-BD83-4912-9D34-DA8DB3D89B5A}" sibTransId="{E2171C46-AB7F-4AD8-9A4A-27BFBA03115C}"/>
    <dgm:cxn modelId="{3C958E83-35FB-43B8-8488-88A877936423}" srcId="{19B3AF2C-5CC6-4541-8A4B-7667E0B73B5F}" destId="{BECD7AF7-6D6E-41DF-B0AB-1C57C849A3C4}" srcOrd="0" destOrd="0" parTransId="{5A7E5D88-DC8B-4635-B001-4A296DE37613}" sibTransId="{CA7B113B-7ED7-474F-AD35-979C20C53EB3}"/>
    <dgm:cxn modelId="{006EE9A2-EC86-4D20-AFD8-B801D93522F3}" type="presOf" srcId="{19B3AF2C-5CC6-4541-8A4B-7667E0B73B5F}" destId="{B49DF718-5D9C-485C-BA01-98C029A418A9}" srcOrd="0" destOrd="0" presId="urn:microsoft.com/office/officeart/2008/layout/LinedList"/>
    <dgm:cxn modelId="{ED30B9AD-ED6C-4633-A52E-9AD95DCD0F9C}" type="presOf" srcId="{69421E42-EB1F-4521-85C7-6D0725C2B820}" destId="{6C0DF6C1-CA91-4BDD-9D8A-0FEB66431779}" srcOrd="0" destOrd="0" presId="urn:microsoft.com/office/officeart/2008/layout/LinedList"/>
    <dgm:cxn modelId="{18DA190B-D443-48F5-AFAB-7D2E16376300}" type="presParOf" srcId="{B49DF718-5D9C-485C-BA01-98C029A418A9}" destId="{FDA7789E-CA3D-4DC7-A6F2-311FE345F573}" srcOrd="0" destOrd="0" presId="urn:microsoft.com/office/officeart/2008/layout/LinedList"/>
    <dgm:cxn modelId="{83403731-0251-4C9C-AD3E-2A0F80097167}" type="presParOf" srcId="{B49DF718-5D9C-485C-BA01-98C029A418A9}" destId="{8CFA2905-9D72-4485-BAF4-B78BBDCE6B73}" srcOrd="1" destOrd="0" presId="urn:microsoft.com/office/officeart/2008/layout/LinedList"/>
    <dgm:cxn modelId="{D1077254-955A-4FD8-88A0-A86190D6F8E5}" type="presParOf" srcId="{8CFA2905-9D72-4485-BAF4-B78BBDCE6B73}" destId="{B961FA30-DA4C-4BD3-8AB3-3D963A40C9AD}" srcOrd="0" destOrd="0" presId="urn:microsoft.com/office/officeart/2008/layout/LinedList"/>
    <dgm:cxn modelId="{1963A67D-D991-476F-9ABB-5580B95D0911}" type="presParOf" srcId="{8CFA2905-9D72-4485-BAF4-B78BBDCE6B73}" destId="{C1341C8A-4FB4-4559-A3EA-E6755AB08D7F}" srcOrd="1" destOrd="0" presId="urn:microsoft.com/office/officeart/2008/layout/LinedList"/>
    <dgm:cxn modelId="{2154D6F9-AEEE-4E33-95A7-5C4C5515A107}" type="presParOf" srcId="{B49DF718-5D9C-485C-BA01-98C029A418A9}" destId="{84A69B3E-5ADE-4EF8-B7B9-E87BAD715C8C}" srcOrd="2" destOrd="0" presId="urn:microsoft.com/office/officeart/2008/layout/LinedList"/>
    <dgm:cxn modelId="{821631E8-9482-4C79-B9C1-E60A3556B6B5}" type="presParOf" srcId="{B49DF718-5D9C-485C-BA01-98C029A418A9}" destId="{61690E34-EAFC-4452-86EB-9E282D2E3241}" srcOrd="3" destOrd="0" presId="urn:microsoft.com/office/officeart/2008/layout/LinedList"/>
    <dgm:cxn modelId="{0AE3B786-8DFC-48E9-91A3-69BD2FCB7C92}" type="presParOf" srcId="{61690E34-EAFC-4452-86EB-9E282D2E3241}" destId="{6C0DF6C1-CA91-4BDD-9D8A-0FEB66431779}" srcOrd="0" destOrd="0" presId="urn:microsoft.com/office/officeart/2008/layout/LinedList"/>
    <dgm:cxn modelId="{2A21019E-FE36-4060-B03A-E6CEDF37AB9B}" type="presParOf" srcId="{61690E34-EAFC-4452-86EB-9E282D2E3241}" destId="{2BE61B77-3306-4547-84C3-AE62A1031E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FF093D-D854-417C-B19D-81AB3835B61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1FF8A1-094D-4E02-BB83-10913A540027}">
      <dgm:prSet/>
      <dgm:spPr/>
      <dgm:t>
        <a:bodyPr/>
        <a:lstStyle/>
        <a:p>
          <a:r>
            <a:rPr lang="en-IN"/>
            <a:t>Solar PV Modules </a:t>
          </a:r>
          <a:endParaRPr lang="en-US"/>
        </a:p>
      </dgm:t>
    </dgm:pt>
    <dgm:pt modelId="{09DA0AB2-80AD-4C3A-B56D-4AD4F3B56ECC}" type="parTrans" cxnId="{B4AC8DD2-D089-4E16-8BBA-7A5BAF4082B3}">
      <dgm:prSet/>
      <dgm:spPr/>
      <dgm:t>
        <a:bodyPr/>
        <a:lstStyle/>
        <a:p>
          <a:endParaRPr lang="en-US"/>
        </a:p>
      </dgm:t>
    </dgm:pt>
    <dgm:pt modelId="{7F218E8E-778A-4B16-8A52-6B95C4820F0E}" type="sibTrans" cxnId="{B4AC8DD2-D089-4E16-8BBA-7A5BAF4082B3}">
      <dgm:prSet/>
      <dgm:spPr/>
      <dgm:t>
        <a:bodyPr/>
        <a:lstStyle/>
        <a:p>
          <a:endParaRPr lang="en-US"/>
        </a:p>
      </dgm:t>
    </dgm:pt>
    <dgm:pt modelId="{8A8FF30D-7D85-42AF-AA95-26EFD09EC47C}">
      <dgm:prSet/>
      <dgm:spPr/>
      <dgm:t>
        <a:bodyPr/>
        <a:lstStyle/>
        <a:p>
          <a:r>
            <a:rPr lang="en-IN"/>
            <a:t>Inverter  </a:t>
          </a:r>
          <a:endParaRPr lang="en-US"/>
        </a:p>
      </dgm:t>
    </dgm:pt>
    <dgm:pt modelId="{6B421873-7854-4135-983A-C25F9AEA0146}" type="parTrans" cxnId="{0155616E-0142-43F5-A79F-08222F0EF0A0}">
      <dgm:prSet/>
      <dgm:spPr/>
      <dgm:t>
        <a:bodyPr/>
        <a:lstStyle/>
        <a:p>
          <a:endParaRPr lang="en-US"/>
        </a:p>
      </dgm:t>
    </dgm:pt>
    <dgm:pt modelId="{842F9FA9-F7E3-4F6A-9681-84892F098FB4}" type="sibTrans" cxnId="{0155616E-0142-43F5-A79F-08222F0EF0A0}">
      <dgm:prSet/>
      <dgm:spPr/>
      <dgm:t>
        <a:bodyPr/>
        <a:lstStyle/>
        <a:p>
          <a:endParaRPr lang="en-US"/>
        </a:p>
      </dgm:t>
    </dgm:pt>
    <dgm:pt modelId="{8C8B903A-E75C-4B24-B986-BBA9FF98C577}">
      <dgm:prSet/>
      <dgm:spPr/>
      <dgm:t>
        <a:bodyPr/>
        <a:lstStyle/>
        <a:p>
          <a:r>
            <a:rPr lang="en-IN"/>
            <a:t>Solar Module Mounting Structure (MMS) </a:t>
          </a:r>
          <a:endParaRPr lang="en-US"/>
        </a:p>
      </dgm:t>
    </dgm:pt>
    <dgm:pt modelId="{16B78031-901E-416D-90A4-432AC0A39F55}" type="parTrans" cxnId="{FFF2CCD0-6DD1-4A34-A462-EB87FEEB52A3}">
      <dgm:prSet/>
      <dgm:spPr/>
      <dgm:t>
        <a:bodyPr/>
        <a:lstStyle/>
        <a:p>
          <a:endParaRPr lang="en-US"/>
        </a:p>
      </dgm:t>
    </dgm:pt>
    <dgm:pt modelId="{E555BDDB-DC00-47B2-8947-EBD3AFB47C2D}" type="sibTrans" cxnId="{FFF2CCD0-6DD1-4A34-A462-EB87FEEB52A3}">
      <dgm:prSet/>
      <dgm:spPr/>
      <dgm:t>
        <a:bodyPr/>
        <a:lstStyle/>
        <a:p>
          <a:endParaRPr lang="en-US"/>
        </a:p>
      </dgm:t>
    </dgm:pt>
    <dgm:pt modelId="{BD30B196-C836-4248-8299-99FA3392E92D}">
      <dgm:prSet/>
      <dgm:spPr/>
      <dgm:t>
        <a:bodyPr/>
        <a:lstStyle/>
        <a:p>
          <a:r>
            <a:rPr lang="en-IN"/>
            <a:t>Balance of System (BoS) </a:t>
          </a:r>
          <a:endParaRPr lang="en-US"/>
        </a:p>
      </dgm:t>
    </dgm:pt>
    <dgm:pt modelId="{3FC6CC74-8007-4558-BADD-3DB1B54189E2}" type="parTrans" cxnId="{B1FDE0B3-8EFC-4550-A27A-0D7D30405D10}">
      <dgm:prSet/>
      <dgm:spPr/>
      <dgm:t>
        <a:bodyPr/>
        <a:lstStyle/>
        <a:p>
          <a:endParaRPr lang="en-US"/>
        </a:p>
      </dgm:t>
    </dgm:pt>
    <dgm:pt modelId="{54A4BE06-8544-4058-BFDD-419415C52FB5}" type="sibTrans" cxnId="{B1FDE0B3-8EFC-4550-A27A-0D7D30405D10}">
      <dgm:prSet/>
      <dgm:spPr/>
      <dgm:t>
        <a:bodyPr/>
        <a:lstStyle/>
        <a:p>
          <a:endParaRPr lang="en-US"/>
        </a:p>
      </dgm:t>
    </dgm:pt>
    <dgm:pt modelId="{EB08FD68-8E28-439B-B193-7AEE2C279D80}" type="pres">
      <dgm:prSet presAssocID="{34FF093D-D854-417C-B19D-81AB3835B61B}" presName="vert0" presStyleCnt="0">
        <dgm:presLayoutVars>
          <dgm:dir/>
          <dgm:animOne val="branch"/>
          <dgm:animLvl val="lvl"/>
        </dgm:presLayoutVars>
      </dgm:prSet>
      <dgm:spPr/>
    </dgm:pt>
    <dgm:pt modelId="{64A420AD-51ED-4337-B6EC-891F7C218F40}" type="pres">
      <dgm:prSet presAssocID="{EC1FF8A1-094D-4E02-BB83-10913A540027}" presName="thickLine" presStyleLbl="alignNode1" presStyleIdx="0" presStyleCnt="4"/>
      <dgm:spPr/>
    </dgm:pt>
    <dgm:pt modelId="{467C585B-45C0-4657-A3FC-2F50DCFA9298}" type="pres">
      <dgm:prSet presAssocID="{EC1FF8A1-094D-4E02-BB83-10913A540027}" presName="horz1" presStyleCnt="0"/>
      <dgm:spPr/>
    </dgm:pt>
    <dgm:pt modelId="{71D7331E-AF60-4522-A619-B56488B9DE1A}" type="pres">
      <dgm:prSet presAssocID="{EC1FF8A1-094D-4E02-BB83-10913A540027}" presName="tx1" presStyleLbl="revTx" presStyleIdx="0" presStyleCnt="4"/>
      <dgm:spPr/>
    </dgm:pt>
    <dgm:pt modelId="{93CE1D4E-9CCE-4382-96F7-0A5E5AB5AAF9}" type="pres">
      <dgm:prSet presAssocID="{EC1FF8A1-094D-4E02-BB83-10913A540027}" presName="vert1" presStyleCnt="0"/>
      <dgm:spPr/>
    </dgm:pt>
    <dgm:pt modelId="{0D80FC84-1187-486C-837C-E71622B4872A}" type="pres">
      <dgm:prSet presAssocID="{8A8FF30D-7D85-42AF-AA95-26EFD09EC47C}" presName="thickLine" presStyleLbl="alignNode1" presStyleIdx="1" presStyleCnt="4"/>
      <dgm:spPr/>
    </dgm:pt>
    <dgm:pt modelId="{FDE48669-75F7-4D75-AB5F-F691379A7520}" type="pres">
      <dgm:prSet presAssocID="{8A8FF30D-7D85-42AF-AA95-26EFD09EC47C}" presName="horz1" presStyleCnt="0"/>
      <dgm:spPr/>
    </dgm:pt>
    <dgm:pt modelId="{FA575A56-A67F-4697-A0D7-DEF4AEEFAE8F}" type="pres">
      <dgm:prSet presAssocID="{8A8FF30D-7D85-42AF-AA95-26EFD09EC47C}" presName="tx1" presStyleLbl="revTx" presStyleIdx="1" presStyleCnt="4"/>
      <dgm:spPr/>
    </dgm:pt>
    <dgm:pt modelId="{7130D3DE-2940-420D-8AAB-896D17AC8AB1}" type="pres">
      <dgm:prSet presAssocID="{8A8FF30D-7D85-42AF-AA95-26EFD09EC47C}" presName="vert1" presStyleCnt="0"/>
      <dgm:spPr/>
    </dgm:pt>
    <dgm:pt modelId="{BB00457C-3B35-4531-A8B2-9EA7D588386D}" type="pres">
      <dgm:prSet presAssocID="{8C8B903A-E75C-4B24-B986-BBA9FF98C577}" presName="thickLine" presStyleLbl="alignNode1" presStyleIdx="2" presStyleCnt="4"/>
      <dgm:spPr/>
    </dgm:pt>
    <dgm:pt modelId="{10C9D436-2B5F-40F7-AE39-B7181B20C5FC}" type="pres">
      <dgm:prSet presAssocID="{8C8B903A-E75C-4B24-B986-BBA9FF98C577}" presName="horz1" presStyleCnt="0"/>
      <dgm:spPr/>
    </dgm:pt>
    <dgm:pt modelId="{A21952B0-8C9D-46D7-8160-EE2097D51769}" type="pres">
      <dgm:prSet presAssocID="{8C8B903A-E75C-4B24-B986-BBA9FF98C577}" presName="tx1" presStyleLbl="revTx" presStyleIdx="2" presStyleCnt="4"/>
      <dgm:spPr/>
    </dgm:pt>
    <dgm:pt modelId="{09735145-CD9D-40FF-832F-FB3A4B8F158C}" type="pres">
      <dgm:prSet presAssocID="{8C8B903A-E75C-4B24-B986-BBA9FF98C577}" presName="vert1" presStyleCnt="0"/>
      <dgm:spPr/>
    </dgm:pt>
    <dgm:pt modelId="{0A8EAD48-A10C-4C0B-9E6F-772EBE02B8AD}" type="pres">
      <dgm:prSet presAssocID="{BD30B196-C836-4248-8299-99FA3392E92D}" presName="thickLine" presStyleLbl="alignNode1" presStyleIdx="3" presStyleCnt="4"/>
      <dgm:spPr/>
    </dgm:pt>
    <dgm:pt modelId="{9F786024-61CB-4C62-89F1-402FF503B456}" type="pres">
      <dgm:prSet presAssocID="{BD30B196-C836-4248-8299-99FA3392E92D}" presName="horz1" presStyleCnt="0"/>
      <dgm:spPr/>
    </dgm:pt>
    <dgm:pt modelId="{4BCA8AC8-52DE-49B4-95B3-84C85F1ED9DC}" type="pres">
      <dgm:prSet presAssocID="{BD30B196-C836-4248-8299-99FA3392E92D}" presName="tx1" presStyleLbl="revTx" presStyleIdx="3" presStyleCnt="4"/>
      <dgm:spPr/>
    </dgm:pt>
    <dgm:pt modelId="{DA5C0405-44ED-41C1-9200-1767D71C75C2}" type="pres">
      <dgm:prSet presAssocID="{BD30B196-C836-4248-8299-99FA3392E92D}" presName="vert1" presStyleCnt="0"/>
      <dgm:spPr/>
    </dgm:pt>
  </dgm:ptLst>
  <dgm:cxnLst>
    <dgm:cxn modelId="{0781AF0E-AD11-4F42-8C92-D3B28B9609BD}" type="presOf" srcId="{EC1FF8A1-094D-4E02-BB83-10913A540027}" destId="{71D7331E-AF60-4522-A619-B56488B9DE1A}" srcOrd="0" destOrd="0" presId="urn:microsoft.com/office/officeart/2008/layout/LinedList"/>
    <dgm:cxn modelId="{93CAD615-FAF2-4390-86C9-010BA7764F04}" type="presOf" srcId="{8A8FF30D-7D85-42AF-AA95-26EFD09EC47C}" destId="{FA575A56-A67F-4697-A0D7-DEF4AEEFAE8F}" srcOrd="0" destOrd="0" presId="urn:microsoft.com/office/officeart/2008/layout/LinedList"/>
    <dgm:cxn modelId="{3DE34128-4A92-4C01-95C5-2F45C4B4DDD1}" type="presOf" srcId="{8C8B903A-E75C-4B24-B986-BBA9FF98C577}" destId="{A21952B0-8C9D-46D7-8160-EE2097D51769}" srcOrd="0" destOrd="0" presId="urn:microsoft.com/office/officeart/2008/layout/LinedList"/>
    <dgm:cxn modelId="{0155616E-0142-43F5-A79F-08222F0EF0A0}" srcId="{34FF093D-D854-417C-B19D-81AB3835B61B}" destId="{8A8FF30D-7D85-42AF-AA95-26EFD09EC47C}" srcOrd="1" destOrd="0" parTransId="{6B421873-7854-4135-983A-C25F9AEA0146}" sibTransId="{842F9FA9-F7E3-4F6A-9681-84892F098FB4}"/>
    <dgm:cxn modelId="{BD45A04E-7D35-4CE8-9937-FDA575614C26}" type="presOf" srcId="{34FF093D-D854-417C-B19D-81AB3835B61B}" destId="{EB08FD68-8E28-439B-B193-7AEE2C279D80}" srcOrd="0" destOrd="0" presId="urn:microsoft.com/office/officeart/2008/layout/LinedList"/>
    <dgm:cxn modelId="{544BD692-2B63-40E5-A86B-78CF85A92E4B}" type="presOf" srcId="{BD30B196-C836-4248-8299-99FA3392E92D}" destId="{4BCA8AC8-52DE-49B4-95B3-84C85F1ED9DC}" srcOrd="0" destOrd="0" presId="urn:microsoft.com/office/officeart/2008/layout/LinedList"/>
    <dgm:cxn modelId="{B1FDE0B3-8EFC-4550-A27A-0D7D30405D10}" srcId="{34FF093D-D854-417C-B19D-81AB3835B61B}" destId="{BD30B196-C836-4248-8299-99FA3392E92D}" srcOrd="3" destOrd="0" parTransId="{3FC6CC74-8007-4558-BADD-3DB1B54189E2}" sibTransId="{54A4BE06-8544-4058-BFDD-419415C52FB5}"/>
    <dgm:cxn modelId="{FFF2CCD0-6DD1-4A34-A462-EB87FEEB52A3}" srcId="{34FF093D-D854-417C-B19D-81AB3835B61B}" destId="{8C8B903A-E75C-4B24-B986-BBA9FF98C577}" srcOrd="2" destOrd="0" parTransId="{16B78031-901E-416D-90A4-432AC0A39F55}" sibTransId="{E555BDDB-DC00-47B2-8947-EBD3AFB47C2D}"/>
    <dgm:cxn modelId="{B4AC8DD2-D089-4E16-8BBA-7A5BAF4082B3}" srcId="{34FF093D-D854-417C-B19D-81AB3835B61B}" destId="{EC1FF8A1-094D-4E02-BB83-10913A540027}" srcOrd="0" destOrd="0" parTransId="{09DA0AB2-80AD-4C3A-B56D-4AD4F3B56ECC}" sibTransId="{7F218E8E-778A-4B16-8A52-6B95C4820F0E}"/>
    <dgm:cxn modelId="{41A1C210-A385-4C2C-9E62-01D067B277F3}" type="presParOf" srcId="{EB08FD68-8E28-439B-B193-7AEE2C279D80}" destId="{64A420AD-51ED-4337-B6EC-891F7C218F40}" srcOrd="0" destOrd="0" presId="urn:microsoft.com/office/officeart/2008/layout/LinedList"/>
    <dgm:cxn modelId="{C48226A4-E983-43F3-A331-C207B0C2F646}" type="presParOf" srcId="{EB08FD68-8E28-439B-B193-7AEE2C279D80}" destId="{467C585B-45C0-4657-A3FC-2F50DCFA9298}" srcOrd="1" destOrd="0" presId="urn:microsoft.com/office/officeart/2008/layout/LinedList"/>
    <dgm:cxn modelId="{965F9D7F-0C2A-4166-AF63-7C47617B7CD3}" type="presParOf" srcId="{467C585B-45C0-4657-A3FC-2F50DCFA9298}" destId="{71D7331E-AF60-4522-A619-B56488B9DE1A}" srcOrd="0" destOrd="0" presId="urn:microsoft.com/office/officeart/2008/layout/LinedList"/>
    <dgm:cxn modelId="{878F349A-7D7F-41F9-BCBE-2C87F149E9A7}" type="presParOf" srcId="{467C585B-45C0-4657-A3FC-2F50DCFA9298}" destId="{93CE1D4E-9CCE-4382-96F7-0A5E5AB5AAF9}" srcOrd="1" destOrd="0" presId="urn:microsoft.com/office/officeart/2008/layout/LinedList"/>
    <dgm:cxn modelId="{DDACF570-DD52-42E7-98DC-E37C92ABB926}" type="presParOf" srcId="{EB08FD68-8E28-439B-B193-7AEE2C279D80}" destId="{0D80FC84-1187-486C-837C-E71622B4872A}" srcOrd="2" destOrd="0" presId="urn:microsoft.com/office/officeart/2008/layout/LinedList"/>
    <dgm:cxn modelId="{5A82D254-703E-43F7-BC5A-85813B3FE0E5}" type="presParOf" srcId="{EB08FD68-8E28-439B-B193-7AEE2C279D80}" destId="{FDE48669-75F7-4D75-AB5F-F691379A7520}" srcOrd="3" destOrd="0" presId="urn:microsoft.com/office/officeart/2008/layout/LinedList"/>
    <dgm:cxn modelId="{6161D558-6181-4B63-B159-0F4BDE207777}" type="presParOf" srcId="{FDE48669-75F7-4D75-AB5F-F691379A7520}" destId="{FA575A56-A67F-4697-A0D7-DEF4AEEFAE8F}" srcOrd="0" destOrd="0" presId="urn:microsoft.com/office/officeart/2008/layout/LinedList"/>
    <dgm:cxn modelId="{D2725303-9D50-4FFD-8C1C-818FD036B5EB}" type="presParOf" srcId="{FDE48669-75F7-4D75-AB5F-F691379A7520}" destId="{7130D3DE-2940-420D-8AAB-896D17AC8AB1}" srcOrd="1" destOrd="0" presId="urn:microsoft.com/office/officeart/2008/layout/LinedList"/>
    <dgm:cxn modelId="{AB82BFDF-E16C-4B09-9771-9C2916350AFF}" type="presParOf" srcId="{EB08FD68-8E28-439B-B193-7AEE2C279D80}" destId="{BB00457C-3B35-4531-A8B2-9EA7D588386D}" srcOrd="4" destOrd="0" presId="urn:microsoft.com/office/officeart/2008/layout/LinedList"/>
    <dgm:cxn modelId="{140F9BB4-10BC-4483-ADE7-12092B5BBA62}" type="presParOf" srcId="{EB08FD68-8E28-439B-B193-7AEE2C279D80}" destId="{10C9D436-2B5F-40F7-AE39-B7181B20C5FC}" srcOrd="5" destOrd="0" presId="urn:microsoft.com/office/officeart/2008/layout/LinedList"/>
    <dgm:cxn modelId="{94AEEB81-8602-4063-814A-761797F55C96}" type="presParOf" srcId="{10C9D436-2B5F-40F7-AE39-B7181B20C5FC}" destId="{A21952B0-8C9D-46D7-8160-EE2097D51769}" srcOrd="0" destOrd="0" presId="urn:microsoft.com/office/officeart/2008/layout/LinedList"/>
    <dgm:cxn modelId="{A8FD7E17-4534-41D9-B400-67B228A63E58}" type="presParOf" srcId="{10C9D436-2B5F-40F7-AE39-B7181B20C5FC}" destId="{09735145-CD9D-40FF-832F-FB3A4B8F158C}" srcOrd="1" destOrd="0" presId="urn:microsoft.com/office/officeart/2008/layout/LinedList"/>
    <dgm:cxn modelId="{357139C3-C058-485B-B952-FAD82E268623}" type="presParOf" srcId="{EB08FD68-8E28-439B-B193-7AEE2C279D80}" destId="{0A8EAD48-A10C-4C0B-9E6F-772EBE02B8AD}" srcOrd="6" destOrd="0" presId="urn:microsoft.com/office/officeart/2008/layout/LinedList"/>
    <dgm:cxn modelId="{5A73C798-404A-4134-B981-F18E85073E81}" type="presParOf" srcId="{EB08FD68-8E28-439B-B193-7AEE2C279D80}" destId="{9F786024-61CB-4C62-89F1-402FF503B456}" srcOrd="7" destOrd="0" presId="urn:microsoft.com/office/officeart/2008/layout/LinedList"/>
    <dgm:cxn modelId="{B3FCAAF1-A0D4-4E82-B151-64A97DF83BA8}" type="presParOf" srcId="{9F786024-61CB-4C62-89F1-402FF503B456}" destId="{4BCA8AC8-52DE-49B4-95B3-84C85F1ED9DC}" srcOrd="0" destOrd="0" presId="urn:microsoft.com/office/officeart/2008/layout/LinedList"/>
    <dgm:cxn modelId="{2B04BA10-1FEB-44AC-B6DE-7AEA14D8CA86}" type="presParOf" srcId="{9F786024-61CB-4C62-89F1-402FF503B456}" destId="{DA5C0405-44ED-41C1-9200-1767D71C75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62FFC-5450-4D68-B1B2-E2F8D9609C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5D68ED-7CE5-4D68-9E99-F1CB40387BF2}">
      <dgm:prSet custT="1"/>
      <dgm:spPr/>
      <dgm:t>
        <a:bodyPr/>
        <a:lstStyle/>
        <a:p>
          <a:r>
            <a:rPr lang="en-IN" sz="4000" dirty="0"/>
            <a:t>Solar inverter converts the DC power to AC power to facilitate feeding to the regular loads.</a:t>
          </a:r>
          <a:endParaRPr lang="en-US" sz="4000" dirty="0"/>
        </a:p>
      </dgm:t>
    </dgm:pt>
    <dgm:pt modelId="{3D057E2A-FDA4-4CE8-AE05-54F03D149557}" type="parTrans" cxnId="{19161AF9-D380-416D-9474-0C0237B406AB}">
      <dgm:prSet/>
      <dgm:spPr/>
      <dgm:t>
        <a:bodyPr/>
        <a:lstStyle/>
        <a:p>
          <a:endParaRPr lang="en-US"/>
        </a:p>
      </dgm:t>
    </dgm:pt>
    <dgm:pt modelId="{C1CD979D-23CB-4141-A931-7D4BFB7DAEF5}" type="sibTrans" cxnId="{19161AF9-D380-416D-9474-0C0237B406AB}">
      <dgm:prSet/>
      <dgm:spPr/>
      <dgm:t>
        <a:bodyPr/>
        <a:lstStyle/>
        <a:p>
          <a:endParaRPr lang="en-US"/>
        </a:p>
      </dgm:t>
    </dgm:pt>
    <dgm:pt modelId="{7860234A-68AA-43B7-8823-ADFFA23DA248}">
      <dgm:prSet custT="1"/>
      <dgm:spPr/>
      <dgm:t>
        <a:bodyPr/>
        <a:lstStyle/>
        <a:p>
          <a:r>
            <a:rPr lang="en-IN" sz="4000" dirty="0"/>
            <a:t>The output from the inverter will be fed to the AC distribution Board. </a:t>
          </a:r>
          <a:endParaRPr lang="en-US" sz="4000" dirty="0"/>
        </a:p>
      </dgm:t>
    </dgm:pt>
    <dgm:pt modelId="{CE1FE996-CD9E-4874-8118-0BD347466C06}" type="parTrans" cxnId="{C5789B8F-2253-4291-9A82-5FCEC19145B9}">
      <dgm:prSet/>
      <dgm:spPr/>
      <dgm:t>
        <a:bodyPr/>
        <a:lstStyle/>
        <a:p>
          <a:endParaRPr lang="en-US"/>
        </a:p>
      </dgm:t>
    </dgm:pt>
    <dgm:pt modelId="{489FD148-598B-4EB3-B7BD-27C545493A35}" type="sibTrans" cxnId="{C5789B8F-2253-4291-9A82-5FCEC19145B9}">
      <dgm:prSet/>
      <dgm:spPr/>
      <dgm:t>
        <a:bodyPr/>
        <a:lstStyle/>
        <a:p>
          <a:endParaRPr lang="en-US"/>
        </a:p>
      </dgm:t>
    </dgm:pt>
    <dgm:pt modelId="{A71D6471-B655-4A7D-8EE1-7B432B069FCD}" type="pres">
      <dgm:prSet presAssocID="{B6762FFC-5450-4D68-B1B2-E2F8D9609CB2}" presName="vert0" presStyleCnt="0">
        <dgm:presLayoutVars>
          <dgm:dir/>
          <dgm:animOne val="branch"/>
          <dgm:animLvl val="lvl"/>
        </dgm:presLayoutVars>
      </dgm:prSet>
      <dgm:spPr/>
    </dgm:pt>
    <dgm:pt modelId="{DB2710F7-57AC-4317-9230-DD263FEB9670}" type="pres">
      <dgm:prSet presAssocID="{145D68ED-7CE5-4D68-9E99-F1CB40387BF2}" presName="thickLine" presStyleLbl="alignNode1" presStyleIdx="0" presStyleCnt="2"/>
      <dgm:spPr/>
    </dgm:pt>
    <dgm:pt modelId="{A038DE98-C4CC-44BC-9EB3-D3438C22231F}" type="pres">
      <dgm:prSet presAssocID="{145D68ED-7CE5-4D68-9E99-F1CB40387BF2}" presName="horz1" presStyleCnt="0"/>
      <dgm:spPr/>
    </dgm:pt>
    <dgm:pt modelId="{DB776A04-0980-49A3-B3C1-A4BD5F11D009}" type="pres">
      <dgm:prSet presAssocID="{145D68ED-7CE5-4D68-9E99-F1CB40387BF2}" presName="tx1" presStyleLbl="revTx" presStyleIdx="0" presStyleCnt="2"/>
      <dgm:spPr/>
    </dgm:pt>
    <dgm:pt modelId="{5D38785C-3CAB-4D4E-B563-A2A00F50676F}" type="pres">
      <dgm:prSet presAssocID="{145D68ED-7CE5-4D68-9E99-F1CB40387BF2}" presName="vert1" presStyleCnt="0"/>
      <dgm:spPr/>
    </dgm:pt>
    <dgm:pt modelId="{726C7292-FB02-4131-B28E-9E2D1F5C21DF}" type="pres">
      <dgm:prSet presAssocID="{7860234A-68AA-43B7-8823-ADFFA23DA248}" presName="thickLine" presStyleLbl="alignNode1" presStyleIdx="1" presStyleCnt="2"/>
      <dgm:spPr/>
    </dgm:pt>
    <dgm:pt modelId="{F84B9F4E-0D00-459C-A0F4-92F32F5B3736}" type="pres">
      <dgm:prSet presAssocID="{7860234A-68AA-43B7-8823-ADFFA23DA248}" presName="horz1" presStyleCnt="0"/>
      <dgm:spPr/>
    </dgm:pt>
    <dgm:pt modelId="{593457E1-12D9-4871-9C74-1C76CFB8F290}" type="pres">
      <dgm:prSet presAssocID="{7860234A-68AA-43B7-8823-ADFFA23DA248}" presName="tx1" presStyleLbl="revTx" presStyleIdx="1" presStyleCnt="2"/>
      <dgm:spPr/>
    </dgm:pt>
    <dgm:pt modelId="{DFE21B3C-8950-4EB7-8FC8-C3ECF8FF45D2}" type="pres">
      <dgm:prSet presAssocID="{7860234A-68AA-43B7-8823-ADFFA23DA248}" presName="vert1" presStyleCnt="0"/>
      <dgm:spPr/>
    </dgm:pt>
  </dgm:ptLst>
  <dgm:cxnLst>
    <dgm:cxn modelId="{5F3AB603-81E9-423E-8F08-67C727167F49}" type="presOf" srcId="{B6762FFC-5450-4D68-B1B2-E2F8D9609CB2}" destId="{A71D6471-B655-4A7D-8EE1-7B432B069FCD}" srcOrd="0" destOrd="0" presId="urn:microsoft.com/office/officeart/2008/layout/LinedList"/>
    <dgm:cxn modelId="{D6B3AF77-17D9-42F0-A639-20C44E6E1B82}" type="presOf" srcId="{7860234A-68AA-43B7-8823-ADFFA23DA248}" destId="{593457E1-12D9-4871-9C74-1C76CFB8F290}" srcOrd="0" destOrd="0" presId="urn:microsoft.com/office/officeart/2008/layout/LinedList"/>
    <dgm:cxn modelId="{C5789B8F-2253-4291-9A82-5FCEC19145B9}" srcId="{B6762FFC-5450-4D68-B1B2-E2F8D9609CB2}" destId="{7860234A-68AA-43B7-8823-ADFFA23DA248}" srcOrd="1" destOrd="0" parTransId="{CE1FE996-CD9E-4874-8118-0BD347466C06}" sibTransId="{489FD148-598B-4EB3-B7BD-27C545493A35}"/>
    <dgm:cxn modelId="{D0EC10AE-03B2-4928-B301-032D471C9178}" type="presOf" srcId="{145D68ED-7CE5-4D68-9E99-F1CB40387BF2}" destId="{DB776A04-0980-49A3-B3C1-A4BD5F11D009}" srcOrd="0" destOrd="0" presId="urn:microsoft.com/office/officeart/2008/layout/LinedList"/>
    <dgm:cxn modelId="{19161AF9-D380-416D-9474-0C0237B406AB}" srcId="{B6762FFC-5450-4D68-B1B2-E2F8D9609CB2}" destId="{145D68ED-7CE5-4D68-9E99-F1CB40387BF2}" srcOrd="0" destOrd="0" parTransId="{3D057E2A-FDA4-4CE8-AE05-54F03D149557}" sibTransId="{C1CD979D-23CB-4141-A931-7D4BFB7DAEF5}"/>
    <dgm:cxn modelId="{60F4760E-52AD-4487-B416-EE2D77F34202}" type="presParOf" srcId="{A71D6471-B655-4A7D-8EE1-7B432B069FCD}" destId="{DB2710F7-57AC-4317-9230-DD263FEB9670}" srcOrd="0" destOrd="0" presId="urn:microsoft.com/office/officeart/2008/layout/LinedList"/>
    <dgm:cxn modelId="{6E15BA05-EDC0-446E-8732-58CDB9332437}" type="presParOf" srcId="{A71D6471-B655-4A7D-8EE1-7B432B069FCD}" destId="{A038DE98-C4CC-44BC-9EB3-D3438C22231F}" srcOrd="1" destOrd="0" presId="urn:microsoft.com/office/officeart/2008/layout/LinedList"/>
    <dgm:cxn modelId="{03F49769-B371-42EE-A1DF-226D17E81BCF}" type="presParOf" srcId="{A038DE98-C4CC-44BC-9EB3-D3438C22231F}" destId="{DB776A04-0980-49A3-B3C1-A4BD5F11D009}" srcOrd="0" destOrd="0" presId="urn:microsoft.com/office/officeart/2008/layout/LinedList"/>
    <dgm:cxn modelId="{878A11D5-B8E4-4D1C-A6CD-72D15C55D290}" type="presParOf" srcId="{A038DE98-C4CC-44BC-9EB3-D3438C22231F}" destId="{5D38785C-3CAB-4D4E-B563-A2A00F50676F}" srcOrd="1" destOrd="0" presId="urn:microsoft.com/office/officeart/2008/layout/LinedList"/>
    <dgm:cxn modelId="{1A99B334-277A-4946-9911-3250F3EA5D14}" type="presParOf" srcId="{A71D6471-B655-4A7D-8EE1-7B432B069FCD}" destId="{726C7292-FB02-4131-B28E-9E2D1F5C21DF}" srcOrd="2" destOrd="0" presId="urn:microsoft.com/office/officeart/2008/layout/LinedList"/>
    <dgm:cxn modelId="{7D67F3B5-3052-4EFD-878C-711658D0F7CD}" type="presParOf" srcId="{A71D6471-B655-4A7D-8EE1-7B432B069FCD}" destId="{F84B9F4E-0D00-459C-A0F4-92F32F5B3736}" srcOrd="3" destOrd="0" presId="urn:microsoft.com/office/officeart/2008/layout/LinedList"/>
    <dgm:cxn modelId="{84FD071A-B677-483C-9052-173BEFCE044B}" type="presParOf" srcId="{F84B9F4E-0D00-459C-A0F4-92F32F5B3736}" destId="{593457E1-12D9-4871-9C74-1C76CFB8F290}" srcOrd="0" destOrd="0" presId="urn:microsoft.com/office/officeart/2008/layout/LinedList"/>
    <dgm:cxn modelId="{FC47814B-4343-4047-89CC-DC17366CA3B3}" type="presParOf" srcId="{F84B9F4E-0D00-459C-A0F4-92F32F5B3736}" destId="{DFE21B3C-8950-4EB7-8FC8-C3ECF8FF45D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7789E-CA3D-4DC7-A6F2-311FE345F573}">
      <dsp:nvSpPr>
        <dsp:cNvPr id="0" name=""/>
        <dsp:cNvSpPr/>
      </dsp:nvSpPr>
      <dsp:spPr>
        <a:xfrm>
          <a:off x="0" y="0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61FA30-DA4C-4BD3-8AB3-3D963A40C9AD}">
      <dsp:nvSpPr>
        <dsp:cNvPr id="0" name=""/>
        <dsp:cNvSpPr/>
      </dsp:nvSpPr>
      <dsp:spPr>
        <a:xfrm>
          <a:off x="0" y="0"/>
          <a:ext cx="6683374" cy="20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To understand the importance of solar energy and utilize them in the correct way by using the latest technology</a:t>
          </a:r>
          <a:r>
            <a:rPr lang="en-US" sz="3500" kern="1200" dirty="0"/>
            <a:t>.</a:t>
          </a:r>
        </a:p>
      </dsp:txBody>
      <dsp:txXfrm>
        <a:off x="0" y="0"/>
        <a:ext cx="6683374" cy="2046287"/>
      </dsp:txXfrm>
    </dsp:sp>
    <dsp:sp modelId="{84A69B3E-5ADE-4EF8-B7B9-E87BAD715C8C}">
      <dsp:nvSpPr>
        <dsp:cNvPr id="0" name=""/>
        <dsp:cNvSpPr/>
      </dsp:nvSpPr>
      <dsp:spPr>
        <a:xfrm>
          <a:off x="0" y="2046287"/>
          <a:ext cx="6683374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0DF6C1-CA91-4BDD-9D8A-0FEB66431779}">
      <dsp:nvSpPr>
        <dsp:cNvPr id="0" name=""/>
        <dsp:cNvSpPr/>
      </dsp:nvSpPr>
      <dsp:spPr>
        <a:xfrm>
          <a:off x="0" y="2046287"/>
          <a:ext cx="6683374" cy="2046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 know the different types, advantages and applications of solar PV modules </a:t>
          </a:r>
        </a:p>
      </dsp:txBody>
      <dsp:txXfrm>
        <a:off x="0" y="2046287"/>
        <a:ext cx="6683374" cy="204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420AD-51ED-4337-B6EC-891F7C218F40}">
      <dsp:nvSpPr>
        <dsp:cNvPr id="0" name=""/>
        <dsp:cNvSpPr/>
      </dsp:nvSpPr>
      <dsp:spPr>
        <a:xfrm>
          <a:off x="0" y="0"/>
          <a:ext cx="880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7331E-AF60-4522-A619-B56488B9DE1A}">
      <dsp:nvSpPr>
        <dsp:cNvPr id="0" name=""/>
        <dsp:cNvSpPr/>
      </dsp:nvSpPr>
      <dsp:spPr>
        <a:xfrm>
          <a:off x="0" y="0"/>
          <a:ext cx="8801100" cy="68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Solar PV Modules </a:t>
          </a:r>
          <a:endParaRPr lang="en-US" sz="3400" kern="1200"/>
        </a:p>
      </dsp:txBody>
      <dsp:txXfrm>
        <a:off x="0" y="0"/>
        <a:ext cx="8801100" cy="687472"/>
      </dsp:txXfrm>
    </dsp:sp>
    <dsp:sp modelId="{0D80FC84-1187-486C-837C-E71622B4872A}">
      <dsp:nvSpPr>
        <dsp:cNvPr id="0" name=""/>
        <dsp:cNvSpPr/>
      </dsp:nvSpPr>
      <dsp:spPr>
        <a:xfrm>
          <a:off x="0" y="687472"/>
          <a:ext cx="880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75A56-A67F-4697-A0D7-DEF4AEEFAE8F}">
      <dsp:nvSpPr>
        <dsp:cNvPr id="0" name=""/>
        <dsp:cNvSpPr/>
      </dsp:nvSpPr>
      <dsp:spPr>
        <a:xfrm>
          <a:off x="0" y="687472"/>
          <a:ext cx="8801100" cy="68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Inverter  </a:t>
          </a:r>
          <a:endParaRPr lang="en-US" sz="3400" kern="1200"/>
        </a:p>
      </dsp:txBody>
      <dsp:txXfrm>
        <a:off x="0" y="687472"/>
        <a:ext cx="8801100" cy="687472"/>
      </dsp:txXfrm>
    </dsp:sp>
    <dsp:sp modelId="{BB00457C-3B35-4531-A8B2-9EA7D588386D}">
      <dsp:nvSpPr>
        <dsp:cNvPr id="0" name=""/>
        <dsp:cNvSpPr/>
      </dsp:nvSpPr>
      <dsp:spPr>
        <a:xfrm>
          <a:off x="0" y="1374944"/>
          <a:ext cx="880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952B0-8C9D-46D7-8160-EE2097D51769}">
      <dsp:nvSpPr>
        <dsp:cNvPr id="0" name=""/>
        <dsp:cNvSpPr/>
      </dsp:nvSpPr>
      <dsp:spPr>
        <a:xfrm>
          <a:off x="0" y="1374944"/>
          <a:ext cx="8801100" cy="68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Solar Module Mounting Structure (MMS) </a:t>
          </a:r>
          <a:endParaRPr lang="en-US" sz="3400" kern="1200"/>
        </a:p>
      </dsp:txBody>
      <dsp:txXfrm>
        <a:off x="0" y="1374944"/>
        <a:ext cx="8801100" cy="687472"/>
      </dsp:txXfrm>
    </dsp:sp>
    <dsp:sp modelId="{0A8EAD48-A10C-4C0B-9E6F-772EBE02B8AD}">
      <dsp:nvSpPr>
        <dsp:cNvPr id="0" name=""/>
        <dsp:cNvSpPr/>
      </dsp:nvSpPr>
      <dsp:spPr>
        <a:xfrm>
          <a:off x="0" y="2062416"/>
          <a:ext cx="88011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A8AC8-52DE-49B4-95B3-84C85F1ED9DC}">
      <dsp:nvSpPr>
        <dsp:cNvPr id="0" name=""/>
        <dsp:cNvSpPr/>
      </dsp:nvSpPr>
      <dsp:spPr>
        <a:xfrm>
          <a:off x="0" y="2062416"/>
          <a:ext cx="8801100" cy="68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Balance of System (BoS) </a:t>
          </a:r>
          <a:endParaRPr lang="en-US" sz="3400" kern="1200"/>
        </a:p>
      </dsp:txBody>
      <dsp:txXfrm>
        <a:off x="0" y="2062416"/>
        <a:ext cx="8801100" cy="687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710F7-57AC-4317-9230-DD263FEB967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6A04-0980-49A3-B3C1-A4BD5F11D009}">
      <dsp:nvSpPr>
        <dsp:cNvPr id="0" name=""/>
        <dsp:cNvSpPr/>
      </dsp:nvSpPr>
      <dsp:spPr>
        <a:xfrm>
          <a:off x="0" y="0"/>
          <a:ext cx="10515600" cy="147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Solar inverter converts the DC power to AC power to facilitate feeding to the regular loads.</a:t>
          </a:r>
          <a:endParaRPr lang="en-US" sz="4000" kern="1200" dirty="0"/>
        </a:p>
      </dsp:txBody>
      <dsp:txXfrm>
        <a:off x="0" y="0"/>
        <a:ext cx="10515600" cy="1479581"/>
      </dsp:txXfrm>
    </dsp:sp>
    <dsp:sp modelId="{726C7292-FB02-4131-B28E-9E2D1F5C21DF}">
      <dsp:nvSpPr>
        <dsp:cNvPr id="0" name=""/>
        <dsp:cNvSpPr/>
      </dsp:nvSpPr>
      <dsp:spPr>
        <a:xfrm>
          <a:off x="0" y="147958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457E1-12D9-4871-9C74-1C76CFB8F290}">
      <dsp:nvSpPr>
        <dsp:cNvPr id="0" name=""/>
        <dsp:cNvSpPr/>
      </dsp:nvSpPr>
      <dsp:spPr>
        <a:xfrm>
          <a:off x="0" y="1479581"/>
          <a:ext cx="10515600" cy="1479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The output from the inverter will be fed to the AC distribution Board. </a:t>
          </a:r>
          <a:endParaRPr lang="en-US" sz="4000" kern="1200" dirty="0"/>
        </a:p>
      </dsp:txBody>
      <dsp:txXfrm>
        <a:off x="0" y="1479581"/>
        <a:ext cx="10515600" cy="14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81BAA-6F6D-452C-A65D-0C68679931D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B69AF-BE9D-4D96-ACCC-47AFE0DBEB8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89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E21D8-B519-42CC-8E31-8C1A4088CBF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4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609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891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0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37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3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580F-CCFA-4CB9-8C17-EE80AC8F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E35D-8BB8-4E9F-9F52-21544EB9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869C-1B7E-4E1A-BC54-8072472F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7AC9-BFE8-4441-88B2-89925D0A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D225-0E14-41ED-AE66-C403003A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07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7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8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9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04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0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7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091B388-FA86-42B0-A824-B125BD1F1A76}" type="datetimeFigureOut">
              <a:rPr lang="en-IN" smtClean="0"/>
              <a:pPr/>
              <a:t>28-07-2022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C9D694-2503-469D-8966-351330A5CE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4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6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52400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708732" y="1696627"/>
            <a:ext cx="8382000" cy="316725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DEPARTMENT OF </a:t>
            </a:r>
            <a:br>
              <a:rPr lang="en-US" sz="2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ELECTRICAL  AND ELECTRONICS ENGINEERING    </a:t>
            </a:r>
            <a:br>
              <a:rPr lang="en-US" sz="1600" dirty="0">
                <a:solidFill>
                  <a:srgbClr val="7030A0"/>
                </a:solidFill>
              </a:rPr>
            </a:b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/>
              <a:t>   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Internship Presentation </a:t>
            </a:r>
            <a:br>
              <a:rPr lang="en-IN" sz="1800" b="1" dirty="0">
                <a:latin typeface="Copperplate Gothic Light" pitchFamily="34" charset="0"/>
                <a:cs typeface="Times New Roman" pitchFamily="18" charset="0"/>
              </a:rPr>
            </a:br>
            <a:r>
              <a:rPr lang="en-IN" sz="1800" b="1" dirty="0">
                <a:latin typeface="Copperplate Gothic Light" pitchFamily="34" charset="0"/>
                <a:cs typeface="Times New Roman" pitchFamily="18" charset="0"/>
              </a:rPr>
              <a:t>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18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800" b="1" dirty="0">
                <a:latin typeface="Copperplate Gothic Light" pitchFamily="34" charset="0"/>
                <a:cs typeface="Times New Roman" pitchFamily="18" charset="0"/>
              </a:rPr>
            </a:b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“SOLAR PV DESIGN” </a:t>
            </a:r>
            <a:b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b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b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TINU TOM  (4GW18EE048)</a:t>
            </a:r>
            <a:b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28" name="Picture 4" descr="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0" y="304800"/>
            <a:ext cx="1196411" cy="1190714"/>
          </a:xfrm>
          <a:prstGeom prst="rect">
            <a:avLst/>
          </a:prstGeom>
          <a:noFill/>
        </p:spPr>
      </p:pic>
      <p:sp>
        <p:nvSpPr>
          <p:cNvPr id="10" name="Title 10"/>
          <p:cNvSpPr txBox="1">
            <a:spLocks/>
          </p:cNvSpPr>
          <p:nvPr/>
        </p:nvSpPr>
        <p:spPr>
          <a:xfrm>
            <a:off x="3200400" y="228600"/>
            <a:ext cx="5867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defRPr/>
            </a:pPr>
            <a:r>
              <a:rPr lang="fi-FI" sz="1200" b="1" i="1" dirty="0">
                <a:latin typeface="Bookman Old Style" pitchFamily="18" charset="0"/>
                <a:ea typeface="+mj-ea"/>
                <a:cs typeface="+mj-cs"/>
              </a:rPr>
              <a:t>Geetha  Shishu Shikshana Sangha(R)</a:t>
            </a:r>
            <a:r>
              <a:rPr lang="fi-FI" sz="1200" b="1" dirty="0">
                <a:latin typeface="Bookman Old Style" pitchFamily="18" charset="0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2500" b="1" dirty="0">
                <a:solidFill>
                  <a:srgbClr val="002060"/>
                </a:solidFill>
                <a:latin typeface="Bookman Old Style" pitchFamily="18" charset="0"/>
                <a:ea typeface="+mj-ea"/>
                <a:cs typeface="+mj-cs"/>
              </a:rPr>
              <a:t>GSSS INSTITUTE OF ENGINEERING &amp; TECHNOLOGY FOR WOMEN </a:t>
            </a:r>
            <a:br>
              <a:rPr lang="en-US" dirty="0">
                <a:latin typeface="Bookman Old Style" pitchFamily="18" charset="0"/>
                <a:ea typeface="+mj-ea"/>
                <a:cs typeface="+mj-cs"/>
              </a:rPr>
            </a:br>
            <a:r>
              <a:rPr lang="en-US" sz="1100" dirty="0">
                <a:latin typeface="Bookman Old Style" pitchFamily="18" charset="0"/>
                <a:ea typeface="+mj-ea"/>
                <a:cs typeface="+mj-cs"/>
              </a:rPr>
              <a:t>(Affiliated to VTU, Belagavi, Approved by AICTE, New Delhi &amp; Govt. of Karnataka)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1100" dirty="0">
                <a:latin typeface="Bookman Old Style" pitchFamily="18" charset="0"/>
                <a:ea typeface="+mj-ea"/>
                <a:cs typeface="+mj-cs"/>
              </a:rPr>
              <a:t>Accredited with  ‘A’ with NAAC </a:t>
            </a:r>
            <a:br>
              <a:rPr lang="en-US" dirty="0">
                <a:latin typeface="Bookman Old Style" pitchFamily="18" charset="0"/>
                <a:ea typeface="+mj-ea"/>
                <a:cs typeface="+mj-cs"/>
              </a:rPr>
            </a:br>
            <a:r>
              <a:rPr lang="en-US" sz="1200" b="1" dirty="0">
                <a:latin typeface="Bookman Old Style" pitchFamily="18" charset="0"/>
                <a:ea typeface="+mj-ea"/>
                <a:cs typeface="+mj-cs"/>
              </a:rPr>
              <a:t>K.R.S Road, Metagalli, Mysuru-570016</a:t>
            </a:r>
          </a:p>
          <a:p>
            <a:pPr algn="ctr">
              <a:spcBef>
                <a:spcPct val="0"/>
              </a:spcBef>
              <a:defRPr/>
            </a:pPr>
            <a:endParaRPr lang="en-US" sz="6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75732" y="473888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8732" y="5341552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Internal Guide   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Ms.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Apoorvashree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 L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Assistant Professor 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  Dept of EEE,GSSSIETW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5441" y="5341552"/>
            <a:ext cx="335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External Guide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Naveen Kumar Dubey</a:t>
            </a:r>
          </a:p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Training &amp; Research associate</a:t>
            </a:r>
          </a:p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Skilldzire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image3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1849" y="142474"/>
            <a:ext cx="10858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83F30-1478-47B4-9B72-863DA2D3FE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1832" y="1200150"/>
            <a:ext cx="3091815" cy="19592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F9532-25EF-4C84-AE39-2980486E81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25404" y="3934232"/>
            <a:ext cx="2876354" cy="2124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F80E2-DCC0-49E7-8FBB-CE73931AA8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81833" y="3934232"/>
            <a:ext cx="3091815" cy="2041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92AF4-FF0E-4721-AC8F-C21FCEF76761}"/>
              </a:ext>
            </a:extLst>
          </p:cNvPr>
          <p:cNvSpPr txBox="1"/>
          <p:nvPr/>
        </p:nvSpPr>
        <p:spPr>
          <a:xfrm>
            <a:off x="668451" y="3159403"/>
            <a:ext cx="41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FPC (Flat Plate Collector System)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7B938-B5E5-4E98-9C72-964BB4152C33}"/>
              </a:ext>
            </a:extLst>
          </p:cNvPr>
          <p:cNvSpPr txBox="1"/>
          <p:nvPr/>
        </p:nvSpPr>
        <p:spPr>
          <a:xfrm>
            <a:off x="6694549" y="3164291"/>
            <a:ext cx="474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ETC (Evacuated Tube Collector) System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30DF7-AEE0-47EC-8582-43CBD64E12D4}"/>
              </a:ext>
            </a:extLst>
          </p:cNvPr>
          <p:cNvSpPr txBox="1"/>
          <p:nvPr/>
        </p:nvSpPr>
        <p:spPr>
          <a:xfrm>
            <a:off x="1125651" y="6094620"/>
            <a:ext cx="327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Steam Cooking Systems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F34DB-261D-4626-A9A3-FF54AE586E47}"/>
              </a:ext>
            </a:extLst>
          </p:cNvPr>
          <p:cNvSpPr txBox="1"/>
          <p:nvPr/>
        </p:nvSpPr>
        <p:spPr>
          <a:xfrm>
            <a:off x="7222769" y="6058455"/>
            <a:ext cx="369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Concentrated Solar Power Plants</a:t>
            </a:r>
            <a:endParaRPr lang="en-IN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9C354-10D0-4D6D-A613-7D3EDADEF06F}"/>
              </a:ext>
            </a:extLst>
          </p:cNvPr>
          <p:cNvSpPr txBox="1"/>
          <p:nvPr/>
        </p:nvSpPr>
        <p:spPr>
          <a:xfrm>
            <a:off x="2763581" y="189427"/>
            <a:ext cx="661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Solar Thermal Systems</a:t>
            </a:r>
            <a:endParaRPr lang="en-IN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D563-08E9-4C85-A1FB-88E4E6D9EF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  <p:pic>
        <p:nvPicPr>
          <p:cNvPr id="1026" name="Picture 2" descr="FPC Solar Water Heater, 500 LPD, Warranty: 2 Years, | ID: 14024589262">
            <a:extLst>
              <a:ext uri="{FF2B5EF4-FFF2-40B4-BE49-F238E27FC236}">
                <a16:creationId xmlns:a16="http://schemas.microsoft.com/office/drawing/2014/main" id="{25CCAF58-9953-4CD5-9247-DE3A67647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81" y="1218238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24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E2D7E-B7BD-404F-9F71-D6620D37B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B03BE-E665-412C-8142-996F995FCA40}"/>
              </a:ext>
            </a:extLst>
          </p:cNvPr>
          <p:cNvSpPr txBox="1"/>
          <p:nvPr/>
        </p:nvSpPr>
        <p:spPr>
          <a:xfrm>
            <a:off x="825187" y="1994087"/>
            <a:ext cx="3740509" cy="3881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500" b="1" cap="all" dirty="0"/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cap="all" dirty="0"/>
              <a:t> </a:t>
            </a: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power is a fast-developing industry in India. 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country's solar installed capacity was 34,627 MW (35.7 GW &amp; Rooftop 2.1GW) as of 31 August 2020</a:t>
            </a:r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Indian government had an initial target of 20 GW capacity for 2022, which was achieved four years      ahead of schedule.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68377-D0C7-4A78-90E4-A8F350152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883" y="2128621"/>
            <a:ext cx="6299887" cy="3307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333A1-3DAC-46B7-B2E2-629654844D78}"/>
              </a:ext>
            </a:extLst>
          </p:cNvPr>
          <p:cNvSpPr txBox="1"/>
          <p:nvPr/>
        </p:nvSpPr>
        <p:spPr>
          <a:xfrm flipH="1">
            <a:off x="1369971" y="489751"/>
            <a:ext cx="93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D6730-68B5-4B64-A9C4-6587F5A15A77}"/>
              </a:ext>
            </a:extLst>
          </p:cNvPr>
          <p:cNvSpPr txBox="1"/>
          <p:nvPr/>
        </p:nvSpPr>
        <p:spPr>
          <a:xfrm flipH="1">
            <a:off x="1522371" y="642151"/>
            <a:ext cx="931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40ED6-F55F-4222-8405-C807F804DD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615CEB-6613-437E-B83F-A61ED86683C2}"/>
              </a:ext>
            </a:extLst>
          </p:cNvPr>
          <p:cNvSpPr txBox="1"/>
          <p:nvPr/>
        </p:nvSpPr>
        <p:spPr>
          <a:xfrm>
            <a:off x="2312679" y="557164"/>
            <a:ext cx="756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DEVELOPMENT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60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CCEA-0379-4E61-B381-2B15AE2C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731"/>
            <a:ext cx="10515601" cy="922137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Components in Solar PV Power Plants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5722165-6FBF-8A90-9D3F-D499D3877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517472"/>
              </p:ext>
            </p:extLst>
          </p:nvPr>
        </p:nvGraphicFramePr>
        <p:xfrm>
          <a:off x="1695450" y="2349330"/>
          <a:ext cx="8801100" cy="2749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41AA8841-6B4C-40C3-A9E4-B2BB767E71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7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41A8-402A-46E8-BE7E-8E17BA9D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71" y="393529"/>
            <a:ext cx="10515600" cy="731391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 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 M</a:t>
            </a:r>
            <a:r>
              <a:rPr lang="en-IN" sz="32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odules</a:t>
            </a: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2294C-7F09-4074-A8D4-AB42461B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15" y="1970539"/>
            <a:ext cx="7768112" cy="2916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6F33C-A8C2-4D9D-98CC-A6E5B0F335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4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1391B-EFBC-4E84-BC55-26D68B2A1AD0}"/>
              </a:ext>
            </a:extLst>
          </p:cNvPr>
          <p:cNvSpPr txBox="1"/>
          <p:nvPr/>
        </p:nvSpPr>
        <p:spPr>
          <a:xfrm>
            <a:off x="3610253" y="523783"/>
            <a:ext cx="4971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of Solar PV Modules </a:t>
            </a:r>
            <a:endParaRPr lang="en-IN" sz="32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AB182-67E4-4102-804E-74E54623E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7002" y="1757779"/>
            <a:ext cx="10377996" cy="4172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B7122-5AD6-44EE-9FA6-BA9695E27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0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7964-E63A-47D4-8E94-E917E95B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104" y="563039"/>
            <a:ext cx="2831792" cy="5936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Inverter</a:t>
            </a: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075A70A-D468-14AF-D76D-B5DCA90A4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980751"/>
              </p:ext>
            </p:extLst>
          </p:nvPr>
        </p:nvGraphicFramePr>
        <p:xfrm>
          <a:off x="838200" y="2108137"/>
          <a:ext cx="10515600" cy="2959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6FFBB5B7-F67D-4B59-8F83-BE98F25B9F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6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6DFC-69E4-41B1-A8EA-E571758B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72" y="636080"/>
            <a:ext cx="11084141" cy="69131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Solar PV Grid Connected Inverters 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B2567-6691-48A4-9FF3-05C2D31F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63" y="1870582"/>
            <a:ext cx="12298532" cy="4351338"/>
          </a:xfrm>
        </p:spPr>
        <p:txBody>
          <a:bodyPr/>
          <a:lstStyle/>
          <a:p>
            <a:pPr marL="173355" marR="772160" indent="0" algn="just">
              <a:lnSpc>
                <a:spcPct val="112000"/>
              </a:lnSpc>
              <a:spcAft>
                <a:spcPts val="25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String Inverters (1 kW – 100 kW)  </a:t>
            </a:r>
          </a:p>
          <a:p>
            <a:pPr marL="173355" marR="772160" indent="0" algn="just">
              <a:lnSpc>
                <a:spcPct val="112000"/>
              </a:lnSpc>
              <a:spcAft>
                <a:spcPts val="25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Central Inverters (500 kW – 2000 kW) </a:t>
            </a:r>
          </a:p>
          <a:p>
            <a:pPr marL="173355" marR="772160" indent="0" algn="just">
              <a:lnSpc>
                <a:spcPct val="112000"/>
              </a:lnSpc>
              <a:spcAft>
                <a:spcPts val="25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Micro Inverters (350W – 500W)  </a:t>
            </a:r>
          </a:p>
          <a:p>
            <a:pPr marL="173355" marR="772160" indent="0" algn="just">
              <a:lnSpc>
                <a:spcPct val="112000"/>
              </a:lnSpc>
              <a:spcAft>
                <a:spcPts val="25"/>
              </a:spcAft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Optimizer Based Inverters (Solar Edge Inverters) (2.5 kW – 50 kW)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DDC64-D0C3-4EC8-B6B1-2F53439648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49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1E568A-BA48-414D-8CD5-A88974C66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02542" y="657225"/>
            <a:ext cx="9986916" cy="5802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58DF6-5737-4BEE-A983-00D5B737EA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1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DD84-0DDC-49E1-A3D1-8618F4B3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34058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Mounting Structure (MMS) </a:t>
            </a:r>
            <a:endParaRPr lang="en-IN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4980-DE60-4920-BA10-2ACBF6C29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50" y="1795593"/>
            <a:ext cx="10364452" cy="3424107"/>
          </a:xfrm>
        </p:spPr>
        <p:txBody>
          <a:bodyPr>
            <a:noAutofit/>
          </a:bodyPr>
          <a:lstStyle/>
          <a:p>
            <a:pPr marL="0" marR="772160" indent="0" algn="just">
              <a:lnSpc>
                <a:spcPct val="112000"/>
              </a:lnSpc>
              <a:spcAft>
                <a:spcPts val="25"/>
              </a:spcAft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Panels will be mounted on the Ground/Roof using custom structural components to achieve optimum direction and tilt angle in order to maximize the efficiency of the system.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4BC39-BAB9-49F1-817E-AFB8B4913D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6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AF0BCB-2993-4AB5-AA70-137C3D62F669}"/>
              </a:ext>
            </a:extLst>
          </p:cNvPr>
          <p:cNvSpPr txBox="1"/>
          <p:nvPr/>
        </p:nvSpPr>
        <p:spPr>
          <a:xfrm>
            <a:off x="436556" y="229663"/>
            <a:ext cx="451873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</a:p>
          <a:p>
            <a:endParaRPr lang="en-IN" sz="2000" b="1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IN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Ground Mounted MMS  </a:t>
            </a:r>
            <a:endParaRPr lang="en-IN" sz="24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640CED-3ECF-446D-B6CD-682255E4C88A}"/>
              </a:ext>
            </a:extLst>
          </p:cNvPr>
          <p:cNvPicPr/>
          <p:nvPr/>
        </p:nvPicPr>
        <p:blipFill rotWithShape="1">
          <a:blip r:embed="rId2"/>
          <a:srcRect l="6856" r="6260" b="4154"/>
          <a:stretch/>
        </p:blipFill>
        <p:spPr bwMode="auto">
          <a:xfrm>
            <a:off x="863669" y="1793599"/>
            <a:ext cx="5012924" cy="22638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DE334C-06D3-48AA-9B00-692FA7A731C5}"/>
              </a:ext>
            </a:extLst>
          </p:cNvPr>
          <p:cNvPicPr/>
          <p:nvPr/>
        </p:nvPicPr>
        <p:blipFill rotWithShape="1">
          <a:blip r:embed="rId3"/>
          <a:srcRect l="3901" t="4672" r="4497" b="4050"/>
          <a:stretch/>
        </p:blipFill>
        <p:spPr bwMode="auto">
          <a:xfrm>
            <a:off x="436556" y="4109696"/>
            <a:ext cx="5801988" cy="2461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DF6357F-2310-4BAA-9828-A8B460A2392F}"/>
              </a:ext>
            </a:extLst>
          </p:cNvPr>
          <p:cNvGrpSpPr/>
          <p:nvPr/>
        </p:nvGrpSpPr>
        <p:grpSpPr>
          <a:xfrm>
            <a:off x="6096000" y="286935"/>
            <a:ext cx="6063872" cy="6284693"/>
            <a:chOff x="0" y="0"/>
            <a:chExt cx="5943092" cy="53016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9AB7C84-905D-49D3-8B14-5BF201258FB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5686425" cy="2343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A07B2D0-BAE1-4B55-B880-65BAEDD967AF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2190750"/>
              <a:ext cx="5943092" cy="3110865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FAE4C23-293E-4B97-AA53-C8ED68A347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6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3C2E-BB96-4AD2-A1D8-1555DA40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4" y="2726845"/>
            <a:ext cx="3509947" cy="623656"/>
          </a:xfrm>
        </p:spPr>
        <p:txBody>
          <a:bodyPr anchor="b">
            <a:no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32BC-8D76-4E6F-8ABA-3D7870B0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310" y="739738"/>
            <a:ext cx="7166443" cy="558914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Solar PV Systems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Thermal Systems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Solar energy development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components in solar PV power plants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Configuration of Solar PV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ea typeface="Yu Gothic Light" pitchFamily="34" charset="-128"/>
                <a:cs typeface="Times New Roman" pitchFamily="18" charset="0"/>
              </a:rPr>
              <a:t>Design a Solar PV power plant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Solar PV Systems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B6925-950A-4394-96D0-B6A398DF1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6FF0C8-9040-4559-88F9-17562F80CD70}"/>
              </a:ext>
            </a:extLst>
          </p:cNvPr>
          <p:cNvSpPr txBox="1"/>
          <p:nvPr/>
        </p:nvSpPr>
        <p:spPr>
          <a:xfrm>
            <a:off x="652328" y="482649"/>
            <a:ext cx="33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IN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Rooftop MMS</a:t>
            </a:r>
            <a:endParaRPr lang="en-IN" sz="24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F04370-EF25-418E-9BB9-A812B369FBA5}"/>
              </a:ext>
            </a:extLst>
          </p:cNvPr>
          <p:cNvPicPr/>
          <p:nvPr/>
        </p:nvPicPr>
        <p:blipFill rotWithShape="1">
          <a:blip r:embed="rId2"/>
          <a:srcRect l="1769" r="3255" b="6130"/>
          <a:stretch/>
        </p:blipFill>
        <p:spPr bwMode="auto">
          <a:xfrm>
            <a:off x="310080" y="1212206"/>
            <a:ext cx="5895411" cy="24134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89C90-576A-4F25-80C3-28BA73E28B85}"/>
              </a:ext>
            </a:extLst>
          </p:cNvPr>
          <p:cNvPicPr/>
          <p:nvPr/>
        </p:nvPicPr>
        <p:blipFill rotWithShape="1">
          <a:blip r:embed="rId3"/>
          <a:srcRect l="1540" t="4722" r="6733" b="14736"/>
          <a:stretch/>
        </p:blipFill>
        <p:spPr bwMode="auto">
          <a:xfrm>
            <a:off x="6433620" y="1212206"/>
            <a:ext cx="5448300" cy="2339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9BC083-1D2C-4CD8-BFE7-54DC4039F2CE}"/>
              </a:ext>
            </a:extLst>
          </p:cNvPr>
          <p:cNvPicPr/>
          <p:nvPr/>
        </p:nvPicPr>
        <p:blipFill rotWithShape="1">
          <a:blip r:embed="rId4"/>
          <a:srcRect l="1905" r="2039" b="5882"/>
          <a:stretch/>
        </p:blipFill>
        <p:spPr bwMode="auto">
          <a:xfrm>
            <a:off x="3485914" y="3832006"/>
            <a:ext cx="5895411" cy="25617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27B2A-F7E5-40D4-A4A6-A29EAB46F7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5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AE1C-2771-463B-B6BD-82F6F507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649" y="281519"/>
            <a:ext cx="7278024" cy="1130255"/>
          </a:xfrm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 of System (BoS) </a:t>
            </a:r>
            <a:r>
              <a:rPr lang="en-IN" sz="32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7618-7CF0-446D-A211-5E4CEBBC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822" y="1411774"/>
            <a:ext cx="6551453" cy="4749553"/>
          </a:xfrm>
        </p:spPr>
        <p:txBody>
          <a:bodyPr>
            <a:noAutofit/>
          </a:bodyPr>
          <a:lstStyle/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 Connectors  </a:t>
            </a:r>
          </a:p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DC Cables  </a:t>
            </a:r>
          </a:p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 Cables  </a:t>
            </a:r>
          </a:p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Earthing Material  </a:t>
            </a:r>
          </a:p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Lightening Arrestor   </a:t>
            </a:r>
          </a:p>
          <a:p>
            <a:pPr marR="772160" algn="just" fontAlgn="base">
              <a:lnSpc>
                <a:spcPct val="112000"/>
              </a:lnSpc>
              <a:spcAft>
                <a:spcPts val="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Electrical Accessories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A588E-3996-4494-A899-2D5629AF7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86437"/>
            <a:ext cx="10364451" cy="8851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Configuration of Solar PV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0.jpeg" descr="Stand alone AC PV System parts. More detailed information in text description below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0080" y="1818641"/>
            <a:ext cx="8371839" cy="40436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85686" y="1386086"/>
            <a:ext cx="11220628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Yu Gothic Light" pitchFamily="34" charset="-128"/>
                <a:cs typeface="Times New Roman" pitchFamily="18" charset="0"/>
              </a:rPr>
              <a:t>TO DESIGN A SOLAR PV POWER PLANT FOR ANY ORGANIZATION/ INDUSTRY / RESIDENCE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Yu Gothic Light" pitchFamily="34" charset="-128"/>
              <a:cs typeface="Times New Roman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Yu Gothic Light" pitchFamily="34" charset="-128"/>
                <a:cs typeface="Times New Roman" pitchFamily="18" charset="0"/>
              </a:rPr>
              <a:t>12 Months Electricity Power Bills.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Yu Gothic Light" pitchFamily="34" charset="-128"/>
                <a:cs typeface="Times New Roman" pitchFamily="18" charset="0"/>
              </a:rPr>
              <a:t>Shadow free area details.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Yu Gothic Light" pitchFamily="34" charset="-128"/>
                <a:cs typeface="Times New Roman" pitchFamily="18" charset="0"/>
              </a:rPr>
              <a:t>Connected Load Details.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76015" y="300774"/>
            <a:ext cx="1128045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 - Residential Project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Average Electricity Consumption: 1250 kWh /per month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Connected Load: 15 kW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Geographical Location Details: 17°23'14.34"N, 78°20'2.30"E (1036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sq.f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/ 90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sq.m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)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Connected Always =&gt;PV Plant Capacity Shadow free area available : 86.4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Sq.m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1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KWp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Solar Power Plant Required Space is : 8 </a:t>
            </a:r>
            <a:r>
              <a:rPr 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Sq.m</a:t>
            </a: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 Day Consumption: 1250 kWh /30 Days = 41.6 kWh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Solar PV Plant Capacity: Per Day Consumption / Average Solar Generation per Day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(4 kWh) : 41.6 kWh / 4  </a:t>
            </a: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Solar PV Plant Capacity: 10.4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kWp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Solar PV Plant Capacity Based on Area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=Available Shadow Free Area/ 1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KWp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Solar Power Plant Required Space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86.4/8 = 10.8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kWp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82010" y="299103"/>
            <a:ext cx="11400091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How to calculate Battery Backup Sizing 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 BHK Independent House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 Fans –80 Watt x 4 = 320 Watt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8 Lights -20 Watt x 8 = 160 Watt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TV –100Watt x 1 = 100 Watt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 Fridge –200 Watt x1 = 200 Watt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780 Watt -Actual Inverter Capacity = 780/ 0.8 = 975 W –1000 Watt/1 kW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They need back for 4 Hours @ full Load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Energy Requirement  : Power x Time  =780Watt x 4 = 3120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Battery Capacity : Total Energy Requirement / Battery Nominal Voltage  = 3120Wh/12V = 260 Ah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Depth of Discharge 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= 80%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Actual Battery Requirement of Battery Capacity = Required battery Capacity /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%  = 260Ah/0.8 = 325Ah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Required battery is 12V, 165Ah –2 No’s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per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manuafcturer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-A Inverter Rating –1 kW, 12Vdc –Parallel 2 No’s batteries of 12V, 165Ah = 12V, 330h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 per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manuafcturer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-B Inverter Rating –1 kW, 24Vdc –Series 2 No’s batteries of 12V, 165Ah = 24V,165Ah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E18B-CB30-4591-B87B-E172F144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182"/>
            <a:ext cx="10515600" cy="76233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Solar PV System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A9DA-8670-488D-8E05-05FE3872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93"/>
            <a:ext cx="10515600" cy="4351338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clean and green energy source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Free raw materials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costs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 in maintenance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Silent</a:t>
            </a: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Easy to install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7DE44-5D83-41F3-9C12-78B871EF0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8F66-A71F-449B-94D6-A9D54C0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01" y="343215"/>
            <a:ext cx="9012023" cy="762339"/>
          </a:xfrm>
        </p:spPr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Solar PV Systems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DA79-3278-4903-99E4-F6AB3BF9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13" y="1648071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Photovoltaic systems can be used to supply electricity for: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pumps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Laptop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Cottages and remote residences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Parks in remote regions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Supplying occasional power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33007-BC8A-49EB-930E-F072757DE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EF8A-CD7B-274E-8A94-12A7CCF6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43758E-317C-4142-BF01-9C98991549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</a:t>
            </a:r>
            <a:r>
              <a:rPr lang="en-US" dirty="0" err="1"/>
              <a:t>nderst</a:t>
            </a:r>
            <a:r>
              <a:rPr lang="en-GB" dirty="0" err="1"/>
              <a:t>oo</a:t>
            </a:r>
            <a:r>
              <a:rPr lang="en-US" dirty="0"/>
              <a:t>d the importance of solar energy and </a:t>
            </a:r>
            <a:r>
              <a:rPr lang="en-GB" dirty="0"/>
              <a:t>utilized</a:t>
            </a:r>
            <a:r>
              <a:rPr lang="en-US" dirty="0"/>
              <a:t> them in the correct way by using the latest technology.</a:t>
            </a:r>
          </a:p>
          <a:p>
            <a:r>
              <a:rPr lang="en-GB" dirty="0"/>
              <a:t>Came to </a:t>
            </a:r>
            <a:r>
              <a:rPr lang="en-US" dirty="0"/>
              <a:t>know the different types, advantages and applications of solar PV modules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355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B0AF60-7C75-46C5-95D0-C2AE5D9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3616959"/>
            <a:ext cx="3447627" cy="801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467120-F496-47A9-A160-E9220026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2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2F3-D3CC-4C4C-8EF8-386005C1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87" y="563039"/>
            <a:ext cx="6020426" cy="79880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A71D-3433-4169-8EA1-E836F406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971" y="1686567"/>
            <a:ext cx="6096626" cy="4323708"/>
          </a:xfrm>
        </p:spPr>
        <p:txBody>
          <a:bodyPr>
            <a:normAutofit/>
          </a:bodyPr>
          <a:lstStyle/>
          <a:p>
            <a:pPr marL="283210" marR="645795" indent="0">
              <a:lnSpc>
                <a:spcPct val="110000"/>
              </a:lnSpc>
              <a:buNone/>
              <a:tabLst>
                <a:tab pos="90170" algn="l"/>
              </a:tabLst>
            </a:pP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960" marR="645795" indent="-285750" algn="just">
              <a:lnSpc>
                <a:spcPct val="110000"/>
              </a:lnSpc>
              <a:tabLst>
                <a:tab pos="9017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Skilldzire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Technologies Private Limited is an unlisted private company incorporated on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October, 2020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It is classified as a private limited company and is located in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Rangareddi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Telangana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8960" marR="645795" indent="-285750" algn="just">
              <a:lnSpc>
                <a:spcPct val="110000"/>
              </a:lnSpc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Skilldzire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Technologies Private Limited has two directors - Sreedhar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Thokala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Srikanth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Muppalla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68960" marR="645795" indent="-285750" algn="just">
              <a:lnSpc>
                <a:spcPct val="110000"/>
              </a:lnSpc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company provides training  for Engineering students in different technologies.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55912-FF96-422C-BA0D-49E77CA7A1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429" r="2244" b="4"/>
          <a:stretch/>
        </p:blipFill>
        <p:spPr bwMode="auto">
          <a:xfrm>
            <a:off x="7688563" y="1961388"/>
            <a:ext cx="3494466" cy="293522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4F448-5668-4470-9370-37E0F093B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BAA-AC4F-47D1-8F27-651CBCF7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3" y="571917"/>
            <a:ext cx="4828373" cy="86967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66D2-2E2B-4AA9-96B6-2E551F559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93" y="1573171"/>
            <a:ext cx="8423674" cy="3306690"/>
          </a:xfrm>
        </p:spPr>
        <p:txBody>
          <a:bodyPr>
            <a:normAutofit/>
          </a:bodyPr>
          <a:lstStyle/>
          <a:p>
            <a:pPr marL="283210" marR="645795" indent="0" algn="just">
              <a:spcAft>
                <a:spcPts val="215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olar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nergy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210" marR="645795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olar energy is the energy</a:t>
            </a:r>
            <a:r>
              <a:rPr lang="en-US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earth receives from the sun, primarily as visible light and other forms of electromagnetic radiation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pPr marL="283210" marR="645795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3210" marR="645795" indent="0" algn="just">
              <a:lnSpc>
                <a:spcPct val="108000"/>
              </a:lnSpc>
              <a:spcAft>
                <a:spcPts val="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utilizing solar energy in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ypes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0" marR="645795" lvl="0" indent="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400"/>
              <a:buNone/>
            </a:pPr>
            <a:r>
              <a:rPr lang="en-US" sz="2000" b="1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Light Energy (Photovoltaic) </a:t>
            </a:r>
          </a:p>
          <a:p>
            <a:pPr marL="0" marR="645795" indent="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400"/>
              <a:buNone/>
            </a:pP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Heat Energy </a:t>
            </a:r>
            <a:r>
              <a:rPr lang="en-US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Thermal)</a:t>
            </a:r>
            <a:r>
              <a:rPr lang="en-US" sz="20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CAA0C-6D92-44B1-A42A-21AD5C663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8878"/>
            <a:ext cx="1856173" cy="563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A54EB8-D0DD-46C8-B416-AC4C016747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18633" y="2687186"/>
            <a:ext cx="4017195" cy="34431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1C5A8F8-0A23-42F5-9B55-219E13CD8FC6}"/>
              </a:ext>
            </a:extLst>
          </p:cNvPr>
          <p:cNvSpPr txBox="1">
            <a:spLocks/>
          </p:cNvSpPr>
          <p:nvPr/>
        </p:nvSpPr>
        <p:spPr>
          <a:xfrm>
            <a:off x="8709674" y="6130313"/>
            <a:ext cx="2235114" cy="405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 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light and heat energy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8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E963F-C4CD-4C1C-AAA0-EA489165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24" y="2138152"/>
            <a:ext cx="3235601" cy="2108619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IN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5F2B33-48B3-4E58-8F83-D0DEE3E24F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1C97AD-EB98-E5AA-A983-4A80850D7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138864"/>
              </p:ext>
            </p:extLst>
          </p:nvPr>
        </p:nvGraphicFramePr>
        <p:xfrm>
          <a:off x="4660900" y="1146173"/>
          <a:ext cx="6683375" cy="4092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1604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0CD-E6BA-4332-A12A-DC6F3A98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3039"/>
            <a:ext cx="8012837" cy="8250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 of Solar PV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7F73-8827-48D5-B769-B15EAC73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25" y="1794646"/>
            <a:ext cx="10515600" cy="3177404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Rooftop Power Plants </a:t>
            </a:r>
          </a:p>
          <a:p>
            <a:pPr marL="0" marR="645795" indent="0" algn="just">
              <a:lnSpc>
                <a:spcPct val="107000"/>
              </a:lnSpc>
              <a:spcAft>
                <a:spcPts val="800"/>
              </a:spcAft>
              <a:buSzPts val="1400"/>
              <a:buNone/>
            </a:pPr>
            <a:endParaRPr lang="en-US" sz="2600" b="1" dirty="0">
              <a:latin typeface="Times New Roman" panose="02020603050405020304" pitchFamily="18" charset="0"/>
            </a:endParaRPr>
          </a:p>
          <a:p>
            <a:pPr marL="0" marR="645795" indent="0" algn="just">
              <a:lnSpc>
                <a:spcPct val="107000"/>
              </a:lnSpc>
              <a:spcAft>
                <a:spcPts val="800"/>
              </a:spcAft>
              <a:buSzPts val="1400"/>
              <a:buNone/>
            </a:pPr>
            <a:endParaRPr lang="en-US" sz="2600" b="1" dirty="0">
              <a:latin typeface="Times New Roman" panose="02020603050405020304" pitchFamily="18" charset="0"/>
            </a:endParaRPr>
          </a:p>
          <a:p>
            <a:pPr marL="0" marR="645795" indent="0" algn="just">
              <a:lnSpc>
                <a:spcPct val="107000"/>
              </a:lnSpc>
              <a:spcAft>
                <a:spcPts val="800"/>
              </a:spcAft>
              <a:buSzPts val="1400"/>
              <a:buNone/>
            </a:pPr>
            <a:endParaRPr lang="en-US" sz="2600" b="1" dirty="0">
              <a:latin typeface="Times New Roman" panose="02020603050405020304" pitchFamily="18" charset="0"/>
            </a:endParaRPr>
          </a:p>
          <a:p>
            <a:pPr marL="0" marR="645795" indent="0" algn="just">
              <a:lnSpc>
                <a:spcPct val="107000"/>
              </a:lnSpc>
              <a:spcAft>
                <a:spcPts val="800"/>
              </a:spcAft>
              <a:buSzPts val="1400"/>
              <a:buNone/>
            </a:pPr>
            <a:r>
              <a:rPr lang="en-US" sz="2400" b="1" dirty="0">
                <a:latin typeface="Times New Roman" panose="02020603050405020304" pitchFamily="18" charset="0"/>
              </a:rPr>
              <a:t>2) </a:t>
            </a:r>
            <a:r>
              <a:rPr lang="en-US" sz="2400" b="1" dirty="0">
                <a:effectLst/>
                <a:latin typeface="Times New Roman" panose="02020603050405020304" pitchFamily="18" charset="0"/>
              </a:rPr>
              <a:t>Solar Utility Scale Power Plants</a:t>
            </a:r>
          </a:p>
          <a:p>
            <a:pPr marL="0" indent="0">
              <a:buNone/>
            </a:pPr>
            <a:endParaRPr lang="en-IN" sz="1800" b="1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C6EE1-A65E-4D24-BC37-BE1253FA04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4B4D6B-01BE-4EEC-8F0B-65AF2665A61D}"/>
              </a:ext>
            </a:extLst>
          </p:cNvPr>
          <p:cNvSpPr txBox="1"/>
          <p:nvPr/>
        </p:nvSpPr>
        <p:spPr>
          <a:xfrm>
            <a:off x="1924050" y="2518994"/>
            <a:ext cx="6629399" cy="156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645795" indent="-28575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Grid- Connected/ On Grid/ Grid – Interactive Systems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645795" indent="-28575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Off- Grid Systems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645795" indent="-28575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Hybrid Systems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645795" indent="-285750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Agriculture Pumps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80F76-67AB-4AC3-845F-F7D0AED2C0A0}"/>
              </a:ext>
            </a:extLst>
          </p:cNvPr>
          <p:cNvSpPr txBox="1"/>
          <p:nvPr/>
        </p:nvSpPr>
        <p:spPr>
          <a:xfrm>
            <a:off x="1924050" y="4972050"/>
            <a:ext cx="6810375" cy="1045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645795" indent="-285750" algn="just">
              <a:lnSpc>
                <a:spcPct val="107000"/>
              </a:lnSpc>
              <a:spcAft>
                <a:spcPts val="800"/>
              </a:spcAft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Ground Mounted Power Plants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Floating Power Plants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6EA4C-806D-4027-BD5E-B5772C4C33BE}"/>
              </a:ext>
            </a:extLst>
          </p:cNvPr>
          <p:cNvSpPr txBox="1"/>
          <p:nvPr/>
        </p:nvSpPr>
        <p:spPr>
          <a:xfrm>
            <a:off x="5445" y="1552175"/>
            <a:ext cx="676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Grid- Connected/ On Grid/ Grid – Interactive Systems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B3ADA-EE39-46C5-81BB-F200E800A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3376" y="2025552"/>
            <a:ext cx="3041142" cy="162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A1EBE-08B7-4CFD-837A-5A2ED24D7F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92995" y="2025552"/>
            <a:ext cx="2521139" cy="1656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FC41C-B4CF-4100-93A2-31C00EEF13A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3951" y="4263541"/>
            <a:ext cx="3396512" cy="2002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653C1-30BC-41BB-9F76-71F5D29FAA6B}"/>
              </a:ext>
            </a:extLst>
          </p:cNvPr>
          <p:cNvSpPr txBox="1"/>
          <p:nvPr/>
        </p:nvSpPr>
        <p:spPr>
          <a:xfrm>
            <a:off x="859535" y="3674333"/>
            <a:ext cx="2814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Schools and hospitals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1DAA-CE05-4BE0-9B5C-ABC245322D45}"/>
              </a:ext>
            </a:extLst>
          </p:cNvPr>
          <p:cNvSpPr txBox="1"/>
          <p:nvPr/>
        </p:nvSpPr>
        <p:spPr>
          <a:xfrm>
            <a:off x="4302029" y="3690731"/>
            <a:ext cx="150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Parking lots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38AA4D-979C-45CC-9C4E-8B27D0236D7F}"/>
              </a:ext>
            </a:extLst>
          </p:cNvPr>
          <p:cNvSpPr txBox="1"/>
          <p:nvPr/>
        </p:nvSpPr>
        <p:spPr>
          <a:xfrm>
            <a:off x="2235330" y="6311519"/>
            <a:ext cx="2876854" cy="37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on metro and railway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E5DB9-AD3A-49CF-A4A7-058EC7F2958C}"/>
              </a:ext>
            </a:extLst>
          </p:cNvPr>
          <p:cNvSpPr txBox="1"/>
          <p:nvPr/>
        </p:nvSpPr>
        <p:spPr>
          <a:xfrm>
            <a:off x="7430609" y="1552175"/>
            <a:ext cx="3269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Solar Off- Grid Systems</a:t>
            </a:r>
            <a:endParaRPr lang="en-IN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F34EA7-4A06-4B29-BEB9-29852EDA95C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937551" y="2025552"/>
            <a:ext cx="2488129" cy="1656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9E37A-9EDB-43BF-8954-7DAFEB3D68C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937551" y="4396969"/>
            <a:ext cx="2488129" cy="1597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7FB0C-771A-4EBA-9C67-3B7801515AD7}"/>
              </a:ext>
            </a:extLst>
          </p:cNvPr>
          <p:cNvSpPr txBox="1"/>
          <p:nvPr/>
        </p:nvSpPr>
        <p:spPr>
          <a:xfrm flipH="1">
            <a:off x="8342350" y="3674333"/>
            <a:ext cx="1678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Army camps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A1829F-390C-4586-8248-CA501F3D462E}"/>
              </a:ext>
            </a:extLst>
          </p:cNvPr>
          <p:cNvSpPr txBox="1"/>
          <p:nvPr/>
        </p:nvSpPr>
        <p:spPr>
          <a:xfrm flipH="1">
            <a:off x="7588525" y="6079448"/>
            <a:ext cx="3396511" cy="37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grid plant at backward areas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2FD1F-E0F8-4CA4-A4E2-479C119BA4EF}"/>
              </a:ext>
            </a:extLst>
          </p:cNvPr>
          <p:cNvSpPr txBox="1"/>
          <p:nvPr/>
        </p:nvSpPr>
        <p:spPr>
          <a:xfrm>
            <a:off x="3554518" y="238587"/>
            <a:ext cx="5082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 Rooftop Power Plants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273945-9042-473D-90C4-C79E95AC81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A22DC-E08B-455C-9192-67123288F2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7325" y="2296740"/>
            <a:ext cx="4323425" cy="26086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18FE5D-7717-4F1D-AC2B-A2CF3384EAF6}"/>
              </a:ext>
            </a:extLst>
          </p:cNvPr>
          <p:cNvSpPr txBox="1"/>
          <p:nvPr/>
        </p:nvSpPr>
        <p:spPr>
          <a:xfrm>
            <a:off x="1685726" y="1762167"/>
            <a:ext cx="2686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Hybrid Systems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93918-D6D9-4F7B-8F79-673A8AC338A6}"/>
              </a:ext>
            </a:extLst>
          </p:cNvPr>
          <p:cNvSpPr txBox="1"/>
          <p:nvPr/>
        </p:nvSpPr>
        <p:spPr>
          <a:xfrm>
            <a:off x="201223" y="4981559"/>
            <a:ext cx="5894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Residential Buildings, Gated Communities, Apartments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584AB-B49A-41D6-ABD8-8CF42444F4D1}"/>
              </a:ext>
            </a:extLst>
          </p:cNvPr>
          <p:cNvSpPr txBox="1"/>
          <p:nvPr/>
        </p:nvSpPr>
        <p:spPr>
          <a:xfrm>
            <a:off x="7046205" y="1762167"/>
            <a:ext cx="3863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Solar Agriculture Pumps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24FA-4E16-4F0A-8381-FFF3123EFD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71583" y="2287962"/>
            <a:ext cx="3416669" cy="2620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46025-988D-4E5C-AA2D-8974ED064ADF}"/>
              </a:ext>
            </a:extLst>
          </p:cNvPr>
          <p:cNvSpPr txBox="1"/>
          <p:nvPr/>
        </p:nvSpPr>
        <p:spPr>
          <a:xfrm>
            <a:off x="7660411" y="4981559"/>
            <a:ext cx="263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Agriculture water pump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BEC2A-5E20-4B2A-B9CF-4B6E03E810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DDBEC2A-5E20-4B2A-B9CF-4B6E03E81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27" y="0"/>
            <a:ext cx="1856173" cy="563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86B17C-3A2F-43AE-9D85-7EC20A0661AF}"/>
              </a:ext>
            </a:extLst>
          </p:cNvPr>
          <p:cNvSpPr txBox="1"/>
          <p:nvPr/>
        </p:nvSpPr>
        <p:spPr>
          <a:xfrm>
            <a:off x="1151594" y="1473769"/>
            <a:ext cx="4310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Ground Mounted Power Plants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99300-8E8E-4D23-AE3F-C116E38BE9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60316" y="1994153"/>
            <a:ext cx="4492759" cy="2240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DBE23-702F-4343-A6BC-F9AE2B70A17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817786" y="3429000"/>
            <a:ext cx="4678889" cy="2525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48BCD9-37FB-4A73-8A8F-5ED9CE9C06C5}"/>
              </a:ext>
            </a:extLst>
          </p:cNvPr>
          <p:cNvSpPr txBox="1"/>
          <p:nvPr/>
        </p:nvSpPr>
        <p:spPr>
          <a:xfrm>
            <a:off x="7373976" y="2914191"/>
            <a:ext cx="3566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Floating Power Plants</a:t>
            </a:r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E25C67-384C-4386-987C-C47F78A88370}"/>
              </a:ext>
            </a:extLst>
          </p:cNvPr>
          <p:cNvSpPr txBox="1"/>
          <p:nvPr/>
        </p:nvSpPr>
        <p:spPr>
          <a:xfrm>
            <a:off x="3190497" y="382142"/>
            <a:ext cx="581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</a:rPr>
              <a:t>Solar Utility Scale Power Plants</a:t>
            </a:r>
          </a:p>
        </p:txBody>
      </p:sp>
    </p:spTree>
    <p:extLst>
      <p:ext uri="{BB962C8B-B14F-4D97-AF65-F5344CB8AC3E}">
        <p14:creationId xmlns:p14="http://schemas.microsoft.com/office/powerpoint/2010/main" val="18415801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1776</TotalTime>
  <Words>1170</Words>
  <Application>Microsoft Office PowerPoint</Application>
  <PresentationFormat>Widescreen</PresentationFormat>
  <Paragraphs>168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Bookman Old Style</vt:lpstr>
      <vt:lpstr>Calibri</vt:lpstr>
      <vt:lpstr>Cambria Math</vt:lpstr>
      <vt:lpstr>Copperplate Gothic Light</vt:lpstr>
      <vt:lpstr>Times New Roman</vt:lpstr>
      <vt:lpstr>Tw Cen MT</vt:lpstr>
      <vt:lpstr>Wingdings</vt:lpstr>
      <vt:lpstr>Droplet</vt:lpstr>
      <vt:lpstr>   DEPARTMENT OF  ELECTRICAL  AND ELECTRONICS ENGINEERING          Internship Presentation   on  “SOLAR PV DESIGN”      BY                                            TINU TOM  (4GW18EE048)                                              </vt:lpstr>
      <vt:lpstr>Contents</vt:lpstr>
      <vt:lpstr>About the Company</vt:lpstr>
      <vt:lpstr>Introduction</vt:lpstr>
      <vt:lpstr>Objectives </vt:lpstr>
      <vt:lpstr>Types of Solar PV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Components in Solar PV Power Plants </vt:lpstr>
      <vt:lpstr>Solar PV Modules </vt:lpstr>
      <vt:lpstr>PowerPoint Presentation</vt:lpstr>
      <vt:lpstr>Inverter  </vt:lpstr>
      <vt:lpstr>Types of Solar PV Grid Connected Inverters  </vt:lpstr>
      <vt:lpstr>PowerPoint Presentation</vt:lpstr>
      <vt:lpstr>Module Mounting Structure (MMS) </vt:lpstr>
      <vt:lpstr>PowerPoint Presentation</vt:lpstr>
      <vt:lpstr>PowerPoint Presentation</vt:lpstr>
      <vt:lpstr>Balance of System (BoS)  </vt:lpstr>
      <vt:lpstr>Configuration of Solar PV System</vt:lpstr>
      <vt:lpstr>PowerPoint Presentation</vt:lpstr>
      <vt:lpstr>PowerPoint Presentation</vt:lpstr>
      <vt:lpstr>PowerPoint Presentation</vt:lpstr>
      <vt:lpstr>Advantages of Solar PV System</vt:lpstr>
      <vt:lpstr>Applications of Solar PV Systems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 ELECTRICAL  AND ELECTRONICS ENGINEERING          Internship Presentation   on “SOLAR PV SYSTEM”      BY                                              Raksha K           4GW18EE033</dc:title>
  <dc:creator>Raksha K</dc:creator>
  <cp:lastModifiedBy>Tom, Tinu</cp:lastModifiedBy>
  <cp:revision>26</cp:revision>
  <dcterms:created xsi:type="dcterms:W3CDTF">2022-01-08T04:18:27Z</dcterms:created>
  <dcterms:modified xsi:type="dcterms:W3CDTF">2022-07-28T02:14:29Z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2022-07-27T19:11:30Z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47602442-ba58-4dcd-800b-2d0d8b8cc01b</vt:lpwstr>
  </property>
  <property fmtid="{D5CDD505-2E9C-101B-9397-08002B2CF9AE}" pid="8" name="MSIP_Label_dad3be33-4108-4738-9e07-d8656a181486_ContentBits">
    <vt:lpwstr>0</vt:lpwstr>
  </property>
</Properties>
</file>