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tmp"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7" r:id="rId2"/>
    <p:sldId id="258" r:id="rId3"/>
    <p:sldId id="261" r:id="rId4"/>
    <p:sldId id="259" r:id="rId5"/>
    <p:sldId id="262" r:id="rId6"/>
    <p:sldId id="278" r:id="rId7"/>
    <p:sldId id="275" r:id="rId8"/>
    <p:sldId id="263" r:id="rId9"/>
    <p:sldId id="279" r:id="rId10"/>
    <p:sldId id="280" r:id="rId11"/>
    <p:sldId id="281" r:id="rId12"/>
    <p:sldId id="28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3"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652849-E2A2-4683-89AF-AE110506F3E5}" type="datetimeFigureOut">
              <a:rPr lang="en-IN" smtClean="0"/>
              <a:t>06-05-2024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9F64CB-9816-46AC-80D7-E5D66C0DFE6E}" type="slidenum">
              <a:rPr lang="en-IN" smtClean="0"/>
              <a:t>‹#›</a:t>
            </a:fld>
            <a:endParaRPr lang="en-IN"/>
          </a:p>
        </p:txBody>
      </p:sp>
    </p:spTree>
    <p:extLst>
      <p:ext uri="{BB962C8B-B14F-4D97-AF65-F5344CB8AC3E}">
        <p14:creationId xmlns:p14="http://schemas.microsoft.com/office/powerpoint/2010/main" val="13813935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259D8-E34A-3814-4C4C-C0D0650389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104FC7A-60A6-4826-D6BA-42C0EA0F6A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D9091AA-C481-CC5A-1C80-C369B5949EA0}"/>
              </a:ext>
            </a:extLst>
          </p:cNvPr>
          <p:cNvSpPr>
            <a:spLocks noGrp="1"/>
          </p:cNvSpPr>
          <p:nvPr>
            <p:ph type="dt" sz="half" idx="10"/>
          </p:nvPr>
        </p:nvSpPr>
        <p:spPr/>
        <p:txBody>
          <a:bodyPr/>
          <a:lstStyle/>
          <a:p>
            <a:fld id="{2DC8CC64-C755-49A3-B178-0E9B618DD633}" type="datetimeFigureOut">
              <a:rPr lang="en-IN" smtClean="0"/>
              <a:t>06-05-2024</a:t>
            </a:fld>
            <a:endParaRPr lang="en-IN"/>
          </a:p>
        </p:txBody>
      </p:sp>
      <p:sp>
        <p:nvSpPr>
          <p:cNvPr id="5" name="Footer Placeholder 4">
            <a:extLst>
              <a:ext uri="{FF2B5EF4-FFF2-40B4-BE49-F238E27FC236}">
                <a16:creationId xmlns:a16="http://schemas.microsoft.com/office/drawing/2014/main" id="{DC38805C-1611-E133-E9E6-900BFB6FC5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B069FF-46A6-E365-7E69-CF8EDC1857DD}"/>
              </a:ext>
            </a:extLst>
          </p:cNvPr>
          <p:cNvSpPr>
            <a:spLocks noGrp="1"/>
          </p:cNvSpPr>
          <p:nvPr>
            <p:ph type="sldNum" sz="quarter" idx="12"/>
          </p:nvPr>
        </p:nvSpPr>
        <p:spPr/>
        <p:txBody>
          <a:bodyPr/>
          <a:lstStyle/>
          <a:p>
            <a:fld id="{01F7B764-F943-4225-9C22-E66AD53797CB}" type="slidenum">
              <a:rPr lang="en-IN" smtClean="0"/>
              <a:t>‹#›</a:t>
            </a:fld>
            <a:endParaRPr lang="en-IN"/>
          </a:p>
        </p:txBody>
      </p:sp>
    </p:spTree>
    <p:extLst>
      <p:ext uri="{BB962C8B-B14F-4D97-AF65-F5344CB8AC3E}">
        <p14:creationId xmlns:p14="http://schemas.microsoft.com/office/powerpoint/2010/main" val="1795133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B65CC-D8EF-F030-86A8-67C61BC8E75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8837F18-5145-408B-5CA3-F3A3646C443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8E7638-D04F-A067-07B0-9175A4666CC8}"/>
              </a:ext>
            </a:extLst>
          </p:cNvPr>
          <p:cNvSpPr>
            <a:spLocks noGrp="1"/>
          </p:cNvSpPr>
          <p:nvPr>
            <p:ph type="dt" sz="half" idx="10"/>
          </p:nvPr>
        </p:nvSpPr>
        <p:spPr/>
        <p:txBody>
          <a:bodyPr/>
          <a:lstStyle/>
          <a:p>
            <a:fld id="{2DC8CC64-C755-49A3-B178-0E9B618DD633}" type="datetimeFigureOut">
              <a:rPr lang="en-IN" smtClean="0"/>
              <a:t>06-05-2024</a:t>
            </a:fld>
            <a:endParaRPr lang="en-IN"/>
          </a:p>
        </p:txBody>
      </p:sp>
      <p:sp>
        <p:nvSpPr>
          <p:cNvPr id="5" name="Footer Placeholder 4">
            <a:extLst>
              <a:ext uri="{FF2B5EF4-FFF2-40B4-BE49-F238E27FC236}">
                <a16:creationId xmlns:a16="http://schemas.microsoft.com/office/drawing/2014/main" id="{A3748C65-6C5C-0597-D4A6-CBF8C0793F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53F76BD-4CD1-E5BF-D743-CCCA9097B6CA}"/>
              </a:ext>
            </a:extLst>
          </p:cNvPr>
          <p:cNvSpPr>
            <a:spLocks noGrp="1"/>
          </p:cNvSpPr>
          <p:nvPr>
            <p:ph type="sldNum" sz="quarter" idx="12"/>
          </p:nvPr>
        </p:nvSpPr>
        <p:spPr/>
        <p:txBody>
          <a:bodyPr/>
          <a:lstStyle/>
          <a:p>
            <a:fld id="{01F7B764-F943-4225-9C22-E66AD53797CB}" type="slidenum">
              <a:rPr lang="en-IN" smtClean="0"/>
              <a:t>‹#›</a:t>
            </a:fld>
            <a:endParaRPr lang="en-IN"/>
          </a:p>
        </p:txBody>
      </p:sp>
    </p:spTree>
    <p:extLst>
      <p:ext uri="{BB962C8B-B14F-4D97-AF65-F5344CB8AC3E}">
        <p14:creationId xmlns:p14="http://schemas.microsoft.com/office/powerpoint/2010/main" val="4171493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0930E-0D6A-73CA-59A1-F3D82705EE8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F3D5760-4D3B-57DF-5E0B-B80F66D2BD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F898DA-5A25-F327-FD1E-48F05856659D}"/>
              </a:ext>
            </a:extLst>
          </p:cNvPr>
          <p:cNvSpPr>
            <a:spLocks noGrp="1"/>
          </p:cNvSpPr>
          <p:nvPr>
            <p:ph type="dt" sz="half" idx="10"/>
          </p:nvPr>
        </p:nvSpPr>
        <p:spPr/>
        <p:txBody>
          <a:bodyPr/>
          <a:lstStyle/>
          <a:p>
            <a:fld id="{2DC8CC64-C755-49A3-B178-0E9B618DD633}" type="datetimeFigureOut">
              <a:rPr lang="en-IN" smtClean="0"/>
              <a:t>06-05-2024</a:t>
            </a:fld>
            <a:endParaRPr lang="en-IN"/>
          </a:p>
        </p:txBody>
      </p:sp>
      <p:sp>
        <p:nvSpPr>
          <p:cNvPr id="5" name="Footer Placeholder 4">
            <a:extLst>
              <a:ext uri="{FF2B5EF4-FFF2-40B4-BE49-F238E27FC236}">
                <a16:creationId xmlns:a16="http://schemas.microsoft.com/office/drawing/2014/main" id="{5AD94123-F8B3-D753-B799-DBE8BB2047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5955B8-C0E1-90D7-C6A7-E0ED75A99675}"/>
              </a:ext>
            </a:extLst>
          </p:cNvPr>
          <p:cNvSpPr>
            <a:spLocks noGrp="1"/>
          </p:cNvSpPr>
          <p:nvPr>
            <p:ph type="sldNum" sz="quarter" idx="12"/>
          </p:nvPr>
        </p:nvSpPr>
        <p:spPr/>
        <p:txBody>
          <a:bodyPr/>
          <a:lstStyle/>
          <a:p>
            <a:fld id="{01F7B764-F943-4225-9C22-E66AD53797CB}" type="slidenum">
              <a:rPr lang="en-IN" smtClean="0"/>
              <a:t>‹#›</a:t>
            </a:fld>
            <a:endParaRPr lang="en-IN"/>
          </a:p>
        </p:txBody>
      </p:sp>
    </p:spTree>
    <p:extLst>
      <p:ext uri="{BB962C8B-B14F-4D97-AF65-F5344CB8AC3E}">
        <p14:creationId xmlns:p14="http://schemas.microsoft.com/office/powerpoint/2010/main" val="2450995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E5784-7DDC-DE15-919C-4A5AD9BFA44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297D079-DB29-C625-333B-A43EBC1F15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5D2B7F-6A40-8A3A-6620-B8C1B8BDF071}"/>
              </a:ext>
            </a:extLst>
          </p:cNvPr>
          <p:cNvSpPr>
            <a:spLocks noGrp="1"/>
          </p:cNvSpPr>
          <p:nvPr>
            <p:ph type="dt" sz="half" idx="10"/>
          </p:nvPr>
        </p:nvSpPr>
        <p:spPr/>
        <p:txBody>
          <a:bodyPr/>
          <a:lstStyle/>
          <a:p>
            <a:fld id="{2DC8CC64-C755-49A3-B178-0E9B618DD633}" type="datetimeFigureOut">
              <a:rPr lang="en-IN" smtClean="0"/>
              <a:t>06-05-2024</a:t>
            </a:fld>
            <a:endParaRPr lang="en-IN"/>
          </a:p>
        </p:txBody>
      </p:sp>
      <p:sp>
        <p:nvSpPr>
          <p:cNvPr id="5" name="Footer Placeholder 4">
            <a:extLst>
              <a:ext uri="{FF2B5EF4-FFF2-40B4-BE49-F238E27FC236}">
                <a16:creationId xmlns:a16="http://schemas.microsoft.com/office/drawing/2014/main" id="{693FA645-16A4-E186-6D08-3D59BF2D11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7C80C3-4F2F-7F48-DF90-9704368C1921}"/>
              </a:ext>
            </a:extLst>
          </p:cNvPr>
          <p:cNvSpPr>
            <a:spLocks noGrp="1"/>
          </p:cNvSpPr>
          <p:nvPr>
            <p:ph type="sldNum" sz="quarter" idx="12"/>
          </p:nvPr>
        </p:nvSpPr>
        <p:spPr/>
        <p:txBody>
          <a:bodyPr/>
          <a:lstStyle/>
          <a:p>
            <a:fld id="{01F7B764-F943-4225-9C22-E66AD53797CB}" type="slidenum">
              <a:rPr lang="en-IN" smtClean="0"/>
              <a:t>‹#›</a:t>
            </a:fld>
            <a:endParaRPr lang="en-IN"/>
          </a:p>
        </p:txBody>
      </p:sp>
    </p:spTree>
    <p:extLst>
      <p:ext uri="{BB962C8B-B14F-4D97-AF65-F5344CB8AC3E}">
        <p14:creationId xmlns:p14="http://schemas.microsoft.com/office/powerpoint/2010/main" val="615610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6BE68-0935-1A1D-78A5-F64D32F87F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CAFD54B-B7CE-01DF-F008-58329B660D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B83BF7-9082-2CFD-7D12-8FCF224C17F6}"/>
              </a:ext>
            </a:extLst>
          </p:cNvPr>
          <p:cNvSpPr>
            <a:spLocks noGrp="1"/>
          </p:cNvSpPr>
          <p:nvPr>
            <p:ph type="dt" sz="half" idx="10"/>
          </p:nvPr>
        </p:nvSpPr>
        <p:spPr/>
        <p:txBody>
          <a:bodyPr/>
          <a:lstStyle/>
          <a:p>
            <a:fld id="{2DC8CC64-C755-49A3-B178-0E9B618DD633}" type="datetimeFigureOut">
              <a:rPr lang="en-IN" smtClean="0"/>
              <a:t>06-05-2024</a:t>
            </a:fld>
            <a:endParaRPr lang="en-IN"/>
          </a:p>
        </p:txBody>
      </p:sp>
      <p:sp>
        <p:nvSpPr>
          <p:cNvPr id="5" name="Footer Placeholder 4">
            <a:extLst>
              <a:ext uri="{FF2B5EF4-FFF2-40B4-BE49-F238E27FC236}">
                <a16:creationId xmlns:a16="http://schemas.microsoft.com/office/drawing/2014/main" id="{7CE99519-0C6E-C312-EE81-B46A91EB7D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864252-33E2-DE24-D924-95F35587F6E2}"/>
              </a:ext>
            </a:extLst>
          </p:cNvPr>
          <p:cNvSpPr>
            <a:spLocks noGrp="1"/>
          </p:cNvSpPr>
          <p:nvPr>
            <p:ph type="sldNum" sz="quarter" idx="12"/>
          </p:nvPr>
        </p:nvSpPr>
        <p:spPr/>
        <p:txBody>
          <a:bodyPr/>
          <a:lstStyle/>
          <a:p>
            <a:fld id="{01F7B764-F943-4225-9C22-E66AD53797CB}" type="slidenum">
              <a:rPr lang="en-IN" smtClean="0"/>
              <a:t>‹#›</a:t>
            </a:fld>
            <a:endParaRPr lang="en-IN"/>
          </a:p>
        </p:txBody>
      </p:sp>
    </p:spTree>
    <p:extLst>
      <p:ext uri="{BB962C8B-B14F-4D97-AF65-F5344CB8AC3E}">
        <p14:creationId xmlns:p14="http://schemas.microsoft.com/office/powerpoint/2010/main" val="4110462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2245B-0042-9B5E-8198-EBB949DF632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58EA1FD-5408-9395-711B-AF502C1E25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392737A-26A9-5CB2-2B79-D1273DD4FA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791D1A4-DA45-FACA-8F8F-03DEC2138B02}"/>
              </a:ext>
            </a:extLst>
          </p:cNvPr>
          <p:cNvSpPr>
            <a:spLocks noGrp="1"/>
          </p:cNvSpPr>
          <p:nvPr>
            <p:ph type="dt" sz="half" idx="10"/>
          </p:nvPr>
        </p:nvSpPr>
        <p:spPr/>
        <p:txBody>
          <a:bodyPr/>
          <a:lstStyle/>
          <a:p>
            <a:fld id="{2DC8CC64-C755-49A3-B178-0E9B618DD633}" type="datetimeFigureOut">
              <a:rPr lang="en-IN" smtClean="0"/>
              <a:t>06-05-2024</a:t>
            </a:fld>
            <a:endParaRPr lang="en-IN"/>
          </a:p>
        </p:txBody>
      </p:sp>
      <p:sp>
        <p:nvSpPr>
          <p:cNvPr id="6" name="Footer Placeholder 5">
            <a:extLst>
              <a:ext uri="{FF2B5EF4-FFF2-40B4-BE49-F238E27FC236}">
                <a16:creationId xmlns:a16="http://schemas.microsoft.com/office/drawing/2014/main" id="{6F76970D-1475-8A77-88E3-021500D6C1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CB46353-3E25-5E5F-B46A-6DCAB307F278}"/>
              </a:ext>
            </a:extLst>
          </p:cNvPr>
          <p:cNvSpPr>
            <a:spLocks noGrp="1"/>
          </p:cNvSpPr>
          <p:nvPr>
            <p:ph type="sldNum" sz="quarter" idx="12"/>
          </p:nvPr>
        </p:nvSpPr>
        <p:spPr/>
        <p:txBody>
          <a:bodyPr/>
          <a:lstStyle/>
          <a:p>
            <a:fld id="{01F7B764-F943-4225-9C22-E66AD53797CB}" type="slidenum">
              <a:rPr lang="en-IN" smtClean="0"/>
              <a:t>‹#›</a:t>
            </a:fld>
            <a:endParaRPr lang="en-IN"/>
          </a:p>
        </p:txBody>
      </p:sp>
    </p:spTree>
    <p:extLst>
      <p:ext uri="{BB962C8B-B14F-4D97-AF65-F5344CB8AC3E}">
        <p14:creationId xmlns:p14="http://schemas.microsoft.com/office/powerpoint/2010/main" val="1147972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0839F-1EDE-2C7F-D5C6-7D01B30F155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BA0EB67-4D19-1048-3DFA-07F2C18391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50BE040-6534-B5C5-0E13-0F7FACEDA9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234A582-41A2-8544-9528-4AACE2DEA5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C381F7-801B-A526-AF35-6E70B620E7C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D748E93-2888-E63E-255D-95EDD49C5237}"/>
              </a:ext>
            </a:extLst>
          </p:cNvPr>
          <p:cNvSpPr>
            <a:spLocks noGrp="1"/>
          </p:cNvSpPr>
          <p:nvPr>
            <p:ph type="dt" sz="half" idx="10"/>
          </p:nvPr>
        </p:nvSpPr>
        <p:spPr/>
        <p:txBody>
          <a:bodyPr/>
          <a:lstStyle/>
          <a:p>
            <a:fld id="{2DC8CC64-C755-49A3-B178-0E9B618DD633}" type="datetimeFigureOut">
              <a:rPr lang="en-IN" smtClean="0"/>
              <a:t>06-05-2024</a:t>
            </a:fld>
            <a:endParaRPr lang="en-IN"/>
          </a:p>
        </p:txBody>
      </p:sp>
      <p:sp>
        <p:nvSpPr>
          <p:cNvPr id="8" name="Footer Placeholder 7">
            <a:extLst>
              <a:ext uri="{FF2B5EF4-FFF2-40B4-BE49-F238E27FC236}">
                <a16:creationId xmlns:a16="http://schemas.microsoft.com/office/drawing/2014/main" id="{B724372F-B33F-9FA1-0899-0BA9C48FFE4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7437EBD-E5A4-8AB3-7324-61310DF487D4}"/>
              </a:ext>
            </a:extLst>
          </p:cNvPr>
          <p:cNvSpPr>
            <a:spLocks noGrp="1"/>
          </p:cNvSpPr>
          <p:nvPr>
            <p:ph type="sldNum" sz="quarter" idx="12"/>
          </p:nvPr>
        </p:nvSpPr>
        <p:spPr/>
        <p:txBody>
          <a:bodyPr/>
          <a:lstStyle/>
          <a:p>
            <a:fld id="{01F7B764-F943-4225-9C22-E66AD53797CB}" type="slidenum">
              <a:rPr lang="en-IN" smtClean="0"/>
              <a:t>‹#›</a:t>
            </a:fld>
            <a:endParaRPr lang="en-IN"/>
          </a:p>
        </p:txBody>
      </p:sp>
    </p:spTree>
    <p:extLst>
      <p:ext uri="{BB962C8B-B14F-4D97-AF65-F5344CB8AC3E}">
        <p14:creationId xmlns:p14="http://schemas.microsoft.com/office/powerpoint/2010/main" val="4038889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9C246-1910-0BE6-ED30-2782360B796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8010C4D-BC5C-C48B-13C7-0D03480023E4}"/>
              </a:ext>
            </a:extLst>
          </p:cNvPr>
          <p:cNvSpPr>
            <a:spLocks noGrp="1"/>
          </p:cNvSpPr>
          <p:nvPr>
            <p:ph type="dt" sz="half" idx="10"/>
          </p:nvPr>
        </p:nvSpPr>
        <p:spPr/>
        <p:txBody>
          <a:bodyPr/>
          <a:lstStyle/>
          <a:p>
            <a:fld id="{2DC8CC64-C755-49A3-B178-0E9B618DD633}" type="datetimeFigureOut">
              <a:rPr lang="en-IN" smtClean="0"/>
              <a:t>06-05-2024</a:t>
            </a:fld>
            <a:endParaRPr lang="en-IN"/>
          </a:p>
        </p:txBody>
      </p:sp>
      <p:sp>
        <p:nvSpPr>
          <p:cNvPr id="4" name="Footer Placeholder 3">
            <a:extLst>
              <a:ext uri="{FF2B5EF4-FFF2-40B4-BE49-F238E27FC236}">
                <a16:creationId xmlns:a16="http://schemas.microsoft.com/office/drawing/2014/main" id="{14E0E196-36BA-5616-1D6D-801567D0ECE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EE1FA80-F70A-03A6-5112-BB6FB208131D}"/>
              </a:ext>
            </a:extLst>
          </p:cNvPr>
          <p:cNvSpPr>
            <a:spLocks noGrp="1"/>
          </p:cNvSpPr>
          <p:nvPr>
            <p:ph type="sldNum" sz="quarter" idx="12"/>
          </p:nvPr>
        </p:nvSpPr>
        <p:spPr/>
        <p:txBody>
          <a:bodyPr/>
          <a:lstStyle/>
          <a:p>
            <a:fld id="{01F7B764-F943-4225-9C22-E66AD53797CB}" type="slidenum">
              <a:rPr lang="en-IN" smtClean="0"/>
              <a:t>‹#›</a:t>
            </a:fld>
            <a:endParaRPr lang="en-IN"/>
          </a:p>
        </p:txBody>
      </p:sp>
    </p:spTree>
    <p:extLst>
      <p:ext uri="{BB962C8B-B14F-4D97-AF65-F5344CB8AC3E}">
        <p14:creationId xmlns:p14="http://schemas.microsoft.com/office/powerpoint/2010/main" val="1483234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9E07DA-D935-AE7E-C1F7-2A0316666DA2}"/>
              </a:ext>
            </a:extLst>
          </p:cNvPr>
          <p:cNvSpPr>
            <a:spLocks noGrp="1"/>
          </p:cNvSpPr>
          <p:nvPr>
            <p:ph type="dt" sz="half" idx="10"/>
          </p:nvPr>
        </p:nvSpPr>
        <p:spPr/>
        <p:txBody>
          <a:bodyPr/>
          <a:lstStyle/>
          <a:p>
            <a:fld id="{2DC8CC64-C755-49A3-B178-0E9B618DD633}" type="datetimeFigureOut">
              <a:rPr lang="en-IN" smtClean="0"/>
              <a:t>06-05-2024</a:t>
            </a:fld>
            <a:endParaRPr lang="en-IN"/>
          </a:p>
        </p:txBody>
      </p:sp>
      <p:sp>
        <p:nvSpPr>
          <p:cNvPr id="3" name="Footer Placeholder 2">
            <a:extLst>
              <a:ext uri="{FF2B5EF4-FFF2-40B4-BE49-F238E27FC236}">
                <a16:creationId xmlns:a16="http://schemas.microsoft.com/office/drawing/2014/main" id="{CAF317E1-41EB-224C-D6E5-36D4A16A94F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9415FB5-A8B8-DDF8-E913-95F0121FA3DE}"/>
              </a:ext>
            </a:extLst>
          </p:cNvPr>
          <p:cNvSpPr>
            <a:spLocks noGrp="1"/>
          </p:cNvSpPr>
          <p:nvPr>
            <p:ph type="sldNum" sz="quarter" idx="12"/>
          </p:nvPr>
        </p:nvSpPr>
        <p:spPr/>
        <p:txBody>
          <a:bodyPr/>
          <a:lstStyle/>
          <a:p>
            <a:fld id="{01F7B764-F943-4225-9C22-E66AD53797CB}" type="slidenum">
              <a:rPr lang="en-IN" smtClean="0"/>
              <a:t>‹#›</a:t>
            </a:fld>
            <a:endParaRPr lang="en-IN"/>
          </a:p>
        </p:txBody>
      </p:sp>
    </p:spTree>
    <p:extLst>
      <p:ext uri="{BB962C8B-B14F-4D97-AF65-F5344CB8AC3E}">
        <p14:creationId xmlns:p14="http://schemas.microsoft.com/office/powerpoint/2010/main" val="1336666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2EC83-3982-488D-4B0E-029365D171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92938CD-168F-2FC9-61DD-E1AD5334A5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0FF4A81-680D-514F-0AFA-A934BA128A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E448AD-7159-D4C1-EA03-AFF7B73A89F9}"/>
              </a:ext>
            </a:extLst>
          </p:cNvPr>
          <p:cNvSpPr>
            <a:spLocks noGrp="1"/>
          </p:cNvSpPr>
          <p:nvPr>
            <p:ph type="dt" sz="half" idx="10"/>
          </p:nvPr>
        </p:nvSpPr>
        <p:spPr/>
        <p:txBody>
          <a:bodyPr/>
          <a:lstStyle/>
          <a:p>
            <a:fld id="{2DC8CC64-C755-49A3-B178-0E9B618DD633}" type="datetimeFigureOut">
              <a:rPr lang="en-IN" smtClean="0"/>
              <a:t>06-05-2024</a:t>
            </a:fld>
            <a:endParaRPr lang="en-IN"/>
          </a:p>
        </p:txBody>
      </p:sp>
      <p:sp>
        <p:nvSpPr>
          <p:cNvPr id="6" name="Footer Placeholder 5">
            <a:extLst>
              <a:ext uri="{FF2B5EF4-FFF2-40B4-BE49-F238E27FC236}">
                <a16:creationId xmlns:a16="http://schemas.microsoft.com/office/drawing/2014/main" id="{EE98B1B9-35B4-0A06-8810-8F99D82DDCC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35BAEDE-29DB-C459-BBCA-4CB219630C6B}"/>
              </a:ext>
            </a:extLst>
          </p:cNvPr>
          <p:cNvSpPr>
            <a:spLocks noGrp="1"/>
          </p:cNvSpPr>
          <p:nvPr>
            <p:ph type="sldNum" sz="quarter" idx="12"/>
          </p:nvPr>
        </p:nvSpPr>
        <p:spPr/>
        <p:txBody>
          <a:bodyPr/>
          <a:lstStyle/>
          <a:p>
            <a:fld id="{01F7B764-F943-4225-9C22-E66AD53797CB}" type="slidenum">
              <a:rPr lang="en-IN" smtClean="0"/>
              <a:t>‹#›</a:t>
            </a:fld>
            <a:endParaRPr lang="en-IN"/>
          </a:p>
        </p:txBody>
      </p:sp>
    </p:spTree>
    <p:extLst>
      <p:ext uri="{BB962C8B-B14F-4D97-AF65-F5344CB8AC3E}">
        <p14:creationId xmlns:p14="http://schemas.microsoft.com/office/powerpoint/2010/main" val="2608788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72AFA-71D0-05F7-7F88-3356D606D5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8BF0A43-AD9D-F208-FFB1-5AEF0F2629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48671DD-97C3-939E-B71F-CDA65378CC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16557B-21FA-2427-FB51-81594021B5AD}"/>
              </a:ext>
            </a:extLst>
          </p:cNvPr>
          <p:cNvSpPr>
            <a:spLocks noGrp="1"/>
          </p:cNvSpPr>
          <p:nvPr>
            <p:ph type="dt" sz="half" idx="10"/>
          </p:nvPr>
        </p:nvSpPr>
        <p:spPr/>
        <p:txBody>
          <a:bodyPr/>
          <a:lstStyle/>
          <a:p>
            <a:fld id="{2DC8CC64-C755-49A3-B178-0E9B618DD633}" type="datetimeFigureOut">
              <a:rPr lang="en-IN" smtClean="0"/>
              <a:t>06-05-2024</a:t>
            </a:fld>
            <a:endParaRPr lang="en-IN"/>
          </a:p>
        </p:txBody>
      </p:sp>
      <p:sp>
        <p:nvSpPr>
          <p:cNvPr id="6" name="Footer Placeholder 5">
            <a:extLst>
              <a:ext uri="{FF2B5EF4-FFF2-40B4-BE49-F238E27FC236}">
                <a16:creationId xmlns:a16="http://schemas.microsoft.com/office/drawing/2014/main" id="{7804181E-9621-CA4F-DBC5-D502ED93F64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D8932E2-9201-E4EF-026E-51E31CBEDDF9}"/>
              </a:ext>
            </a:extLst>
          </p:cNvPr>
          <p:cNvSpPr>
            <a:spLocks noGrp="1"/>
          </p:cNvSpPr>
          <p:nvPr>
            <p:ph type="sldNum" sz="quarter" idx="12"/>
          </p:nvPr>
        </p:nvSpPr>
        <p:spPr/>
        <p:txBody>
          <a:bodyPr/>
          <a:lstStyle/>
          <a:p>
            <a:fld id="{01F7B764-F943-4225-9C22-E66AD53797CB}" type="slidenum">
              <a:rPr lang="en-IN" smtClean="0"/>
              <a:t>‹#›</a:t>
            </a:fld>
            <a:endParaRPr lang="en-IN"/>
          </a:p>
        </p:txBody>
      </p:sp>
    </p:spTree>
    <p:extLst>
      <p:ext uri="{BB962C8B-B14F-4D97-AF65-F5344CB8AC3E}">
        <p14:creationId xmlns:p14="http://schemas.microsoft.com/office/powerpoint/2010/main" val="599525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98D6B4-5958-E054-ABD7-D3D0A625CB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9057242-BDD0-CABC-A395-7928022171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748451-DF45-13BF-32DB-8BCEB02DF5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C8CC64-C755-49A3-B178-0E9B618DD633}" type="datetimeFigureOut">
              <a:rPr lang="en-IN" smtClean="0"/>
              <a:t>06-05-2024</a:t>
            </a:fld>
            <a:endParaRPr lang="en-IN"/>
          </a:p>
        </p:txBody>
      </p:sp>
      <p:sp>
        <p:nvSpPr>
          <p:cNvPr id="5" name="Footer Placeholder 4">
            <a:extLst>
              <a:ext uri="{FF2B5EF4-FFF2-40B4-BE49-F238E27FC236}">
                <a16:creationId xmlns:a16="http://schemas.microsoft.com/office/drawing/2014/main" id="{EF2D61D8-59D3-10E7-2C0B-E16CE07237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966C285-13F5-E870-62FA-6F5F704EAA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F7B764-F943-4225-9C22-E66AD53797CB}" type="slidenum">
              <a:rPr lang="en-IN" smtClean="0"/>
              <a:t>‹#›</a:t>
            </a:fld>
            <a:endParaRPr lang="en-IN"/>
          </a:p>
        </p:txBody>
      </p:sp>
    </p:spTree>
    <p:extLst>
      <p:ext uri="{BB962C8B-B14F-4D97-AF65-F5344CB8AC3E}">
        <p14:creationId xmlns:p14="http://schemas.microsoft.com/office/powerpoint/2010/main" val="16313841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2" Type="http://schemas.openxmlformats.org/officeDocument/2006/relationships/image" Target="../media/image3.jpg"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3" Type="http://schemas.openxmlformats.org/officeDocument/2006/relationships/image" Target="../media/image6.tmp" /><Relationship Id="rId2" Type="http://schemas.openxmlformats.org/officeDocument/2006/relationships/image" Target="../media/image5.tmp"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AAC043-F5E4-8059-DC13-346AF61B54DE}"/>
              </a:ext>
            </a:extLst>
          </p:cNvPr>
          <p:cNvSpPr txBox="1"/>
          <p:nvPr/>
        </p:nvSpPr>
        <p:spPr>
          <a:xfrm>
            <a:off x="660595" y="307035"/>
            <a:ext cx="9022702" cy="2862322"/>
          </a:xfrm>
          <a:prstGeom prst="rect">
            <a:avLst/>
          </a:prstGeom>
          <a:noFill/>
        </p:spPr>
        <p:txBody>
          <a:bodyPr wrap="square" rtlCol="0">
            <a:spAutoFit/>
          </a:bodyPr>
          <a:lstStyle/>
          <a:p>
            <a:pPr lvl="1">
              <a:defRPr/>
            </a:pPr>
            <a:r>
              <a:rPr kumimoji="0" lang="en-US" sz="2000" b="1" i="0" u="none" strike="noStrike" kern="1200" cap="none" spc="0" normalizeH="0" baseline="0" noProof="0" dirty="0">
                <a:ln>
                  <a:noFill/>
                </a:ln>
                <a:solidFill>
                  <a:prstClr val="black"/>
                </a:solidFill>
                <a:effectLst/>
                <a:uLnTx/>
                <a:uFillTx/>
                <a:latin typeface="Calibri"/>
                <a:ea typeface="+mn-ea"/>
                <a:cs typeface="+mn-cs"/>
              </a:rPr>
              <a:t>                                     </a:t>
            </a:r>
            <a:r>
              <a:rPr kumimoji="0" lang="en-IN" sz="2000" b="1" i="0" u="none" strike="noStrike" kern="1200" cap="none" spc="0" normalizeH="0" baseline="0" noProof="0" dirty="0">
                <a:ln>
                  <a:noFill/>
                </a:ln>
                <a:solidFill>
                  <a:prstClr val="black"/>
                </a:solidFill>
                <a:effectLst/>
                <a:uLnTx/>
                <a:uFillTx/>
                <a:latin typeface="Calibri"/>
                <a:ea typeface="+mn-ea"/>
                <a:cs typeface="+mn-cs"/>
              </a:rPr>
              <a:t>  </a:t>
            </a:r>
            <a:r>
              <a:rPr kumimoji="0" lang="en-US" sz="2000" b="1" i="0" u="none" strike="noStrike" kern="1200" cap="none" spc="0" normalizeH="0" baseline="0" noProof="0" dirty="0">
                <a:ln>
                  <a:noFill/>
                </a:ln>
                <a:solidFill>
                  <a:prstClr val="black"/>
                </a:solidFill>
                <a:effectLst/>
                <a:uLnTx/>
                <a:uFillTx/>
                <a:latin typeface="Calibri"/>
                <a:ea typeface="+mn-ea"/>
                <a:cs typeface="+mn-cs"/>
              </a:rPr>
              <a:t>   </a:t>
            </a:r>
            <a:r>
              <a:rPr kumimoji="0" lang="en-US" sz="2400" b="1" i="0" u="none" strike="noStrike" kern="1200" cap="none" spc="0" normalizeH="0" baseline="0" noProof="0" dirty="0">
                <a:ln>
                  <a:noFill/>
                </a:ln>
                <a:solidFill>
                  <a:prstClr val="black"/>
                </a:solidFill>
                <a:effectLst/>
                <a:uLnTx/>
                <a:uFillTx/>
                <a:latin typeface="Calibri"/>
                <a:ea typeface="+mn-ea"/>
                <a:cs typeface="+mn-cs"/>
              </a:rPr>
              <a:t>GOVERNMENT OF KARNATAKA</a:t>
            </a:r>
          </a:p>
          <a:p>
            <a:pPr lvl="1">
              <a:defRPr/>
            </a:pPr>
            <a:endParaRPr kumimoji="0" lang="en-US" b="1" i="0" u="none" strike="noStrike" kern="1200" cap="none" spc="0" normalizeH="0" baseline="0" noProof="0" dirty="0">
              <a:ln>
                <a:noFill/>
              </a:ln>
              <a:solidFill>
                <a:prstClr val="black"/>
              </a:solidFill>
              <a:effectLst/>
              <a:uLnTx/>
              <a:uFillTx/>
              <a:latin typeface="Calibri"/>
              <a:ea typeface="+mn-ea"/>
              <a:cs typeface="+mn-cs"/>
            </a:endParaRPr>
          </a:p>
          <a:p>
            <a:pPr lvl="1">
              <a:defRPr/>
            </a:pPr>
            <a:r>
              <a:rPr kumimoji="0" lang="en-US" b="1" i="0" u="none" strike="noStrike" kern="1200" cap="none" spc="0" normalizeH="0" baseline="0" noProof="0" dirty="0">
                <a:ln>
                  <a:noFill/>
                </a:ln>
                <a:solidFill>
                  <a:prstClr val="black"/>
                </a:solidFill>
                <a:effectLst/>
                <a:uLnTx/>
                <a:uFillTx/>
                <a:latin typeface="Calibri"/>
                <a:ea typeface="+mn-ea"/>
                <a:cs typeface="+mn-cs"/>
              </a:rPr>
              <a:t>                                  </a:t>
            </a:r>
            <a:r>
              <a:rPr kumimoji="0" lang="en-US" sz="2400" b="1" i="0" u="none" strike="noStrike" kern="1200" cap="none" spc="0" normalizeH="0" baseline="0" noProof="0" dirty="0">
                <a:ln>
                  <a:noFill/>
                </a:ln>
                <a:solidFill>
                  <a:prstClr val="black"/>
                </a:solidFill>
                <a:effectLst/>
                <a:uLnTx/>
                <a:uFillTx/>
                <a:latin typeface="Calibri"/>
                <a:ea typeface="+mn-ea"/>
                <a:cs typeface="+mn-cs"/>
              </a:rPr>
              <a:t>116-GOVERNMENT POLYTECHNIC, K .R. PET</a:t>
            </a:r>
          </a:p>
          <a:p>
            <a:pPr lvl="1">
              <a:defRPr/>
            </a:pPr>
            <a:endParaRPr kumimoji="0" lang="en-US" b="1" i="0" u="none" strike="noStrike" kern="1200" cap="none" spc="0" normalizeH="0" baseline="0" noProof="0" dirty="0">
              <a:ln>
                <a:noFill/>
              </a:ln>
              <a:solidFill>
                <a:prstClr val="black"/>
              </a:solidFill>
              <a:effectLst/>
              <a:uLnTx/>
              <a:uFillTx/>
              <a:latin typeface="Calibri"/>
              <a:ea typeface="+mn-ea"/>
              <a:cs typeface="+mn-cs"/>
            </a:endParaRPr>
          </a:p>
          <a:p>
            <a:pPr lvl="1">
              <a:defRPr/>
            </a:pPr>
            <a:r>
              <a:rPr kumimoji="0" lang="en-US" b="1" i="0" u="none" strike="noStrike" kern="1200" cap="none" spc="0" normalizeH="0" baseline="0" noProof="0" dirty="0">
                <a:ln>
                  <a:noFill/>
                </a:ln>
                <a:solidFill>
                  <a:prstClr val="black"/>
                </a:solidFill>
                <a:effectLst/>
                <a:uLnTx/>
                <a:uFillTx/>
                <a:latin typeface="Calibri"/>
                <a:ea typeface="+mn-ea"/>
                <a:cs typeface="+mn-cs"/>
              </a:rPr>
              <a:t>                      </a:t>
            </a:r>
            <a:r>
              <a:rPr kumimoji="0" lang="en-US" sz="2400" b="1" i="0" u="none" strike="noStrike" kern="1200" cap="none" spc="0" normalizeH="0" baseline="0" noProof="0" dirty="0">
                <a:ln>
                  <a:noFill/>
                </a:ln>
                <a:solidFill>
                  <a:prstClr val="black"/>
                </a:solidFill>
                <a:effectLst/>
                <a:uLnTx/>
                <a:uFillTx/>
                <a:latin typeface="Calibri"/>
                <a:ea typeface="+mn-ea"/>
                <a:cs typeface="+mn-cs"/>
              </a:rPr>
              <a:t>DEPARTMENT OF COLLEGIATE &amp; TECHNICAL EDUCATION</a:t>
            </a:r>
          </a:p>
          <a:p>
            <a:pPr lvl="1">
              <a:defRPr/>
            </a:pPr>
            <a:endParaRPr lang="en-US" b="1" dirty="0">
              <a:solidFill>
                <a:prstClr val="black"/>
              </a:solidFill>
              <a:latin typeface="Calibri"/>
            </a:endParaRPr>
          </a:p>
          <a:p>
            <a:pPr lvl="1">
              <a:defRPr/>
            </a:pPr>
            <a:r>
              <a:rPr lang="en-US" b="1" dirty="0">
                <a:solidFill>
                  <a:prstClr val="black"/>
                </a:solidFill>
                <a:latin typeface="Calibri"/>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solidFill>
                <a:prstClr val="black"/>
              </a:solidFill>
              <a:latin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p:txBody>
      </p:sp>
      <p:pic>
        <p:nvPicPr>
          <p:cNvPr id="3" name="Picture 2" descr="WhatsApp Image 2023-08-12 at 4.00.18 PM.jpeg">
            <a:extLst>
              <a:ext uri="{FF2B5EF4-FFF2-40B4-BE49-F238E27FC236}">
                <a16:creationId xmlns:a16="http://schemas.microsoft.com/office/drawing/2014/main" id="{F262FFA3-10D4-801C-3276-888CF4594F78}"/>
              </a:ext>
            </a:extLst>
          </p:cNvPr>
          <p:cNvPicPr>
            <a:picLocks noChangeAspect="1"/>
          </p:cNvPicPr>
          <p:nvPr/>
        </p:nvPicPr>
        <p:blipFill>
          <a:blip r:embed="rId2" cstate="print"/>
          <a:stretch>
            <a:fillRect/>
          </a:stretch>
        </p:blipFill>
        <p:spPr>
          <a:xfrm flipV="1">
            <a:off x="4771060" y="2391791"/>
            <a:ext cx="1215597" cy="1555131"/>
          </a:xfrm>
          <a:prstGeom prst="roundRect">
            <a:avLst>
              <a:gd name="adj" fmla="val 0"/>
            </a:avLst>
          </a:prstGeom>
          <a:solidFill>
            <a:srgbClr val="FFFFFF">
              <a:shade val="85000"/>
            </a:srgbClr>
          </a:solidFill>
          <a:ln>
            <a:noFill/>
          </a:ln>
          <a:effectLst>
            <a:reflection blurRad="12700" stA="38000" endPos="28000" dist="5000" dir="5400000" sy="-100000" algn="bl" rotWithShape="0"/>
          </a:effectLst>
        </p:spPr>
      </p:pic>
      <p:sp>
        <p:nvSpPr>
          <p:cNvPr id="6" name="TextBox 5">
            <a:extLst>
              <a:ext uri="{FF2B5EF4-FFF2-40B4-BE49-F238E27FC236}">
                <a16:creationId xmlns:a16="http://schemas.microsoft.com/office/drawing/2014/main" id="{BB0673BC-8D5A-675B-2441-472466C7472D}"/>
              </a:ext>
            </a:extLst>
          </p:cNvPr>
          <p:cNvSpPr txBox="1"/>
          <p:nvPr/>
        </p:nvSpPr>
        <p:spPr>
          <a:xfrm>
            <a:off x="1205294" y="3905086"/>
            <a:ext cx="3853543" cy="138499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1" i="0" u="sng" strike="noStrike" kern="1200" cap="none" spc="0" normalizeH="0" baseline="0" noProof="0" dirty="0">
                <a:ln>
                  <a:noFill/>
                </a:ln>
                <a:solidFill>
                  <a:prstClr val="black"/>
                </a:solidFill>
                <a:effectLst/>
                <a:uLnTx/>
                <a:uFillTx/>
                <a:latin typeface="Calibri"/>
                <a:ea typeface="+mn-ea"/>
                <a:cs typeface="+mn-cs"/>
              </a:rPr>
              <a:t>SUBMITTED  BY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600" b="1" dirty="0">
                <a:solidFill>
                  <a:prstClr val="black"/>
                </a:solidFill>
                <a:latin typeface="Calibri"/>
              </a:rPr>
              <a:t>AMRUTHA S R</a:t>
            </a:r>
            <a:endParaRPr kumimoji="0" lang="en-IN" sz="1600" b="1"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Calibri"/>
                <a:ea typeface="+mn-ea"/>
                <a:cs typeface="+mn-cs"/>
              </a:rPr>
              <a:t>116CE21003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Calibri"/>
                <a:ea typeface="+mn-ea"/>
                <a:cs typeface="+mn-cs"/>
              </a:rPr>
              <a:t>CIVIL ENGINEERING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Calibri"/>
                <a:ea typeface="+mn-ea"/>
                <a:cs typeface="+mn-cs"/>
              </a:rPr>
              <a:t>SEMESTER: VI</a:t>
            </a:r>
          </a:p>
        </p:txBody>
      </p:sp>
      <p:sp>
        <p:nvSpPr>
          <p:cNvPr id="7" name="TextBox 6">
            <a:extLst>
              <a:ext uri="{FF2B5EF4-FFF2-40B4-BE49-F238E27FC236}">
                <a16:creationId xmlns:a16="http://schemas.microsoft.com/office/drawing/2014/main" id="{F3271E74-F102-2DBA-E20C-7D0E25E33EDD}"/>
              </a:ext>
            </a:extLst>
          </p:cNvPr>
          <p:cNvSpPr txBox="1"/>
          <p:nvPr/>
        </p:nvSpPr>
        <p:spPr>
          <a:xfrm>
            <a:off x="8130075" y="3812692"/>
            <a:ext cx="3130261" cy="113877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b="1" u="sng" dirty="0">
                <a:solidFill>
                  <a:prstClr val="black"/>
                </a:solidFill>
                <a:latin typeface="Calibri"/>
              </a:rPr>
              <a:t>UNDER THE GUIDANCE OF:</a:t>
            </a:r>
            <a:endParaRPr kumimoji="0" lang="en-IN" sz="2000" b="1" i="0" u="sng"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Calibri"/>
                <a:ea typeface="+mn-ea"/>
                <a:cs typeface="+mn-cs"/>
              </a:rPr>
              <a:t>  </a:t>
            </a:r>
            <a:r>
              <a:rPr lang="en-IN" sz="1600" b="1" dirty="0">
                <a:solidFill>
                  <a:prstClr val="black"/>
                </a:solidFill>
                <a:latin typeface="Calibri"/>
              </a:rPr>
              <a:t>Ms, </a:t>
            </a:r>
            <a:r>
              <a:rPr kumimoji="0" lang="en-IN" sz="1600" b="1" i="0" u="none" strike="noStrike" kern="1200" cap="none" spc="0" normalizeH="0" baseline="0" noProof="0" dirty="0">
                <a:ln>
                  <a:noFill/>
                </a:ln>
                <a:solidFill>
                  <a:prstClr val="black"/>
                </a:solidFill>
                <a:effectLst/>
                <a:uLnTx/>
                <a:uFillTx/>
                <a:latin typeface="Calibri"/>
                <a:ea typeface="+mn-ea"/>
                <a:cs typeface="+mn-cs"/>
              </a:rPr>
              <a:t>CHANDINI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Calibri"/>
                <a:ea typeface="+mn-ea"/>
                <a:cs typeface="+mn-cs"/>
              </a:rPr>
              <a:t> LECTURER , CIVIL DEPARTMENT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Calibri"/>
                <a:ea typeface="+mn-ea"/>
                <a:cs typeface="+mn-cs"/>
              </a:rPr>
              <a:t> GPT,  K.R.PETE</a:t>
            </a:r>
          </a:p>
        </p:txBody>
      </p:sp>
      <p:sp>
        <p:nvSpPr>
          <p:cNvPr id="9" name="TextBox 8">
            <a:extLst>
              <a:ext uri="{FF2B5EF4-FFF2-40B4-BE49-F238E27FC236}">
                <a16:creationId xmlns:a16="http://schemas.microsoft.com/office/drawing/2014/main" id="{D5D92AC7-0FB2-8C4C-9F0B-F2AD50CCB6A5}"/>
              </a:ext>
            </a:extLst>
          </p:cNvPr>
          <p:cNvSpPr txBox="1"/>
          <p:nvPr/>
        </p:nvSpPr>
        <p:spPr>
          <a:xfrm>
            <a:off x="2920009" y="5878109"/>
            <a:ext cx="5508432" cy="400110"/>
          </a:xfrm>
          <a:prstGeom prst="rect">
            <a:avLst/>
          </a:prstGeom>
          <a:noFill/>
        </p:spPr>
        <p:txBody>
          <a:bodyPr wrap="square">
            <a:spAutoFit/>
          </a:bodyPr>
          <a:lstStyle/>
          <a:p>
            <a:r>
              <a:rPr lang="en-IN" sz="2000" b="1" dirty="0">
                <a:solidFill>
                  <a:srgbClr val="2A2A2A"/>
                </a:solidFill>
                <a:latin typeface="Segoe UI Bold"/>
              </a:rPr>
              <a:t>MENTOR : MS, JAIKAAR MANJUNATN (A E)</a:t>
            </a:r>
            <a:endParaRPr lang="en-US" sz="2000" dirty="0"/>
          </a:p>
        </p:txBody>
      </p:sp>
    </p:spTree>
    <p:extLst>
      <p:ext uri="{BB962C8B-B14F-4D97-AF65-F5344CB8AC3E}">
        <p14:creationId xmlns:p14="http://schemas.microsoft.com/office/powerpoint/2010/main" val="1499800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DDE8A8-2DA4-1952-8F1D-D46AC23C31FB}"/>
              </a:ext>
            </a:extLst>
          </p:cNvPr>
          <p:cNvSpPr>
            <a:spLocks noGrp="1"/>
          </p:cNvSpPr>
          <p:nvPr>
            <p:ph idx="1"/>
          </p:nvPr>
        </p:nvSpPr>
        <p:spPr>
          <a:xfrm>
            <a:off x="508992" y="359567"/>
            <a:ext cx="10515600" cy="4351338"/>
          </a:xfrm>
        </p:spPr>
        <p:txBody>
          <a:bodyPr>
            <a:normAutofit/>
          </a:bodyPr>
          <a:lstStyle/>
          <a:p>
            <a:pPr marL="0" indent="0">
              <a:buNone/>
            </a:pPr>
            <a:r>
              <a:rPr lang="en-IN" sz="3900" dirty="0"/>
              <a:t>       </a:t>
            </a:r>
            <a:r>
              <a:rPr lang="en-US" sz="4400" b="1" u="sng" dirty="0"/>
              <a:t>GRIT CHAMBER</a:t>
            </a:r>
          </a:p>
          <a:p>
            <a:r>
              <a:rPr lang="en-US" sz="3200" dirty="0"/>
              <a:t> General type of grit chamber :horizontal-flow, aerated</a:t>
            </a:r>
            <a:r>
              <a:rPr lang="en-IN" sz="3200" dirty="0"/>
              <a:t> </a:t>
            </a:r>
            <a:r>
              <a:rPr lang="en-US" sz="3200" dirty="0"/>
              <a:t>chambers.</a:t>
            </a:r>
          </a:p>
          <a:p>
            <a:r>
              <a:rPr lang="en-US" sz="3200" dirty="0"/>
              <a:t>All of these designs allow heavy grit particles to settle out, while lighter, principally organic particles remain in</a:t>
            </a:r>
          </a:p>
          <a:p>
            <a:pPr marL="0" indent="0">
              <a:buNone/>
            </a:pPr>
            <a:endParaRPr lang="en-US" dirty="0"/>
          </a:p>
        </p:txBody>
      </p:sp>
      <p:pic>
        <p:nvPicPr>
          <p:cNvPr id="4" name="Picture 3">
            <a:extLst>
              <a:ext uri="{FF2B5EF4-FFF2-40B4-BE49-F238E27FC236}">
                <a16:creationId xmlns:a16="http://schemas.microsoft.com/office/drawing/2014/main" id="{9EE98961-C927-CA1D-5386-775307C9FB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5613" y="3424959"/>
            <a:ext cx="4886918" cy="3073474"/>
          </a:xfrm>
          <a:prstGeom prst="rect">
            <a:avLst/>
          </a:prstGeom>
        </p:spPr>
      </p:pic>
    </p:spTree>
    <p:extLst>
      <p:ext uri="{BB962C8B-B14F-4D97-AF65-F5344CB8AC3E}">
        <p14:creationId xmlns:p14="http://schemas.microsoft.com/office/powerpoint/2010/main" val="3746828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CD00EC-A1FE-A269-E150-4F8CE73A6EB8}"/>
              </a:ext>
            </a:extLst>
          </p:cNvPr>
          <p:cNvSpPr>
            <a:spLocks noGrp="1"/>
          </p:cNvSpPr>
          <p:nvPr>
            <p:ph idx="1"/>
          </p:nvPr>
        </p:nvSpPr>
        <p:spPr>
          <a:xfrm>
            <a:off x="838199" y="303610"/>
            <a:ext cx="10515600" cy="5926932"/>
          </a:xfrm>
        </p:spPr>
        <p:txBody>
          <a:bodyPr/>
          <a:lstStyle/>
          <a:p>
            <a:pPr marL="0" indent="0">
              <a:buNone/>
            </a:pPr>
            <a:r>
              <a:rPr lang="en-IN" dirty="0"/>
              <a:t>  </a:t>
            </a:r>
            <a:r>
              <a:rPr lang="en-US" sz="3200" b="1" u="sng" dirty="0"/>
              <a:t>There are 2 type of motor provided in </a:t>
            </a:r>
            <a:r>
              <a:rPr lang="en-IN" sz="3200" b="1" u="sng" dirty="0"/>
              <a:t>kesare</a:t>
            </a:r>
            <a:r>
              <a:rPr lang="en-US" sz="3200" b="1" u="sng" dirty="0"/>
              <a:t> treatment </a:t>
            </a:r>
            <a:endParaRPr lang="en-US" sz="3200" dirty="0"/>
          </a:p>
          <a:p>
            <a:pPr marL="0" indent="0">
              <a:buNone/>
            </a:pPr>
            <a:r>
              <a:rPr lang="en-IN" sz="3200" dirty="0"/>
              <a:t>     </a:t>
            </a:r>
            <a:r>
              <a:rPr lang="en-US" sz="3200" dirty="0"/>
              <a:t>1.</a:t>
            </a:r>
            <a:r>
              <a:rPr lang="en-US" dirty="0"/>
              <a:t> Flotation </a:t>
            </a:r>
          </a:p>
          <a:p>
            <a:pPr marL="0" indent="0">
              <a:buNone/>
            </a:pPr>
            <a:r>
              <a:rPr lang="en-IN" dirty="0"/>
              <a:t>     </a:t>
            </a:r>
            <a:r>
              <a:rPr lang="en-US" dirty="0"/>
              <a:t>2. Aerator</a:t>
            </a: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sz="2400" dirty="0"/>
          </a:p>
          <a:p>
            <a:pPr marL="457200" lvl="1" indent="0">
              <a:buNone/>
            </a:pPr>
            <a:endParaRPr lang="en-US" dirty="0"/>
          </a:p>
          <a:p>
            <a:pPr lvl="2"/>
            <a:r>
              <a:rPr lang="en-US" sz="2400" dirty="0"/>
              <a:t>WEST LOGON : L*B*D = 105mm*150mm*3.80m</a:t>
            </a:r>
          </a:p>
          <a:p>
            <a:pPr lvl="2"/>
            <a:r>
              <a:rPr lang="en-US" sz="2400" dirty="0"/>
              <a:t>EAST LOGON : L*B*D = 105mm*150mm*3.80m</a:t>
            </a:r>
          </a:p>
        </p:txBody>
      </p:sp>
      <p:pic>
        <p:nvPicPr>
          <p:cNvPr id="4" name="Picture 3">
            <a:extLst>
              <a:ext uri="{FF2B5EF4-FFF2-40B4-BE49-F238E27FC236}">
                <a16:creationId xmlns:a16="http://schemas.microsoft.com/office/drawing/2014/main" id="{2ACF3ADE-5EFE-7072-AD8E-701D28C7C3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7612" y="954881"/>
            <a:ext cx="4676775" cy="2838450"/>
          </a:xfrm>
          <a:prstGeom prst="rect">
            <a:avLst/>
          </a:prstGeom>
        </p:spPr>
      </p:pic>
    </p:spTree>
    <p:extLst>
      <p:ext uri="{BB962C8B-B14F-4D97-AF65-F5344CB8AC3E}">
        <p14:creationId xmlns:p14="http://schemas.microsoft.com/office/powerpoint/2010/main" val="472123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3E515D-DF46-2F5F-8A09-41DF03EE3E3A}"/>
              </a:ext>
            </a:extLst>
          </p:cNvPr>
          <p:cNvSpPr>
            <a:spLocks noGrp="1"/>
          </p:cNvSpPr>
          <p:nvPr>
            <p:ph idx="1"/>
          </p:nvPr>
        </p:nvSpPr>
        <p:spPr>
          <a:xfrm>
            <a:off x="5063133" y="2652117"/>
            <a:ext cx="4732734" cy="1553765"/>
          </a:xfrm>
        </p:spPr>
        <p:txBody>
          <a:bodyPr>
            <a:noAutofit/>
          </a:bodyPr>
          <a:lstStyle/>
          <a:p>
            <a:pPr marL="0" indent="0">
              <a:buNone/>
            </a:pPr>
            <a:r>
              <a:rPr lang="en-IN" sz="6600" b="1" u="sng" dirty="0"/>
              <a:t>THANK YOU </a:t>
            </a:r>
            <a:endParaRPr lang="en-US" sz="6600" b="1" u="sng" dirty="0"/>
          </a:p>
        </p:txBody>
      </p:sp>
    </p:spTree>
    <p:extLst>
      <p:ext uri="{BB962C8B-B14F-4D97-AF65-F5344CB8AC3E}">
        <p14:creationId xmlns:p14="http://schemas.microsoft.com/office/powerpoint/2010/main" val="2808765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7961FB-F773-ABC6-C2E2-67CEBB016F09}"/>
              </a:ext>
            </a:extLst>
          </p:cNvPr>
          <p:cNvSpPr txBox="1"/>
          <p:nvPr/>
        </p:nvSpPr>
        <p:spPr>
          <a:xfrm>
            <a:off x="1178354" y="3044279"/>
            <a:ext cx="10376661" cy="769441"/>
          </a:xfrm>
          <a:prstGeom prst="rect">
            <a:avLst/>
          </a:prstGeom>
          <a:noFill/>
        </p:spPr>
        <p:txBody>
          <a:bodyPr wrap="square" rtlCol="0">
            <a:spAutoFit/>
          </a:bodyPr>
          <a:lstStyle/>
          <a:p>
            <a:r>
              <a:rPr lang="en-US" sz="3600" dirty="0">
                <a:effectLst>
                  <a:outerShdw blurRad="38100" dist="38100" dir="2700000" algn="tl">
                    <a:srgbClr val="000000">
                      <a:alpha val="43137"/>
                    </a:srgbClr>
                  </a:outerShdw>
                </a:effectLst>
              </a:rPr>
              <a:t>     </a:t>
            </a:r>
            <a:r>
              <a:rPr lang="en-US" sz="4400" b="1" u="sng" dirty="0">
                <a:solidFill>
                  <a:srgbClr val="C00000"/>
                </a:solidFill>
              </a:rPr>
              <a:t>SEWAGE TREATMEMNT PLANT</a:t>
            </a:r>
            <a:r>
              <a:rPr lang="en-IN" sz="4400" b="1" u="sng" dirty="0">
                <a:solidFill>
                  <a:srgbClr val="C00000"/>
                </a:solidFill>
              </a:rPr>
              <a:t> </a:t>
            </a:r>
            <a:r>
              <a:rPr lang="en-US" sz="4400" b="1" u="sng" dirty="0">
                <a:solidFill>
                  <a:srgbClr val="C00000"/>
                </a:solidFill>
              </a:rPr>
              <a:t>KESARE.</a:t>
            </a:r>
            <a:endParaRPr lang="en-IN" sz="4400" b="1" u="sng" dirty="0">
              <a:solidFill>
                <a:srgbClr val="C00000"/>
              </a:solidFill>
            </a:endParaRPr>
          </a:p>
        </p:txBody>
      </p:sp>
    </p:spTree>
    <p:extLst>
      <p:ext uri="{BB962C8B-B14F-4D97-AF65-F5344CB8AC3E}">
        <p14:creationId xmlns:p14="http://schemas.microsoft.com/office/powerpoint/2010/main" val="2591922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5C5B81-6821-4555-4397-FEEF0E823B50}"/>
              </a:ext>
            </a:extLst>
          </p:cNvPr>
          <p:cNvSpPr txBox="1"/>
          <p:nvPr/>
        </p:nvSpPr>
        <p:spPr>
          <a:xfrm>
            <a:off x="1106831" y="1232892"/>
            <a:ext cx="10758196" cy="6217087"/>
          </a:xfrm>
          <a:prstGeom prst="rect">
            <a:avLst/>
          </a:prstGeom>
          <a:noFill/>
        </p:spPr>
        <p:txBody>
          <a:bodyPr wrap="square" rtlCol="0">
            <a:spAutoFit/>
          </a:bodyPr>
          <a:lstStyle/>
          <a:p>
            <a:endParaRPr lang="en-US" sz="2800" dirty="0"/>
          </a:p>
          <a:p>
            <a:endParaRPr lang="en-IN" dirty="0"/>
          </a:p>
          <a:p>
            <a:pPr marL="342900" indent="-342900">
              <a:buAutoNum type="arabicPeriod"/>
            </a:pPr>
            <a:r>
              <a:rPr lang="en-IN" sz="3200" dirty="0"/>
              <a:t>Nanjanagud Rayan kere  sewage Treatment plant.</a:t>
            </a:r>
          </a:p>
          <a:p>
            <a:pPr marL="342900" indent="-342900">
              <a:buAutoNum type="arabicPeriod"/>
            </a:pPr>
            <a:endParaRPr lang="en-IN" sz="3200" dirty="0"/>
          </a:p>
          <a:p>
            <a:pPr marL="342900" indent="-342900">
              <a:buAutoNum type="arabicPeriod"/>
            </a:pPr>
            <a:r>
              <a:rPr lang="en-IN" sz="3200" dirty="0"/>
              <a:t>Vidyaranyapuram Sewage treatment plant .</a:t>
            </a:r>
          </a:p>
          <a:p>
            <a:pPr marL="342900" indent="-342900">
              <a:buAutoNum type="arabicPeriod"/>
            </a:pPr>
            <a:endParaRPr lang="en-IN" sz="3200" dirty="0"/>
          </a:p>
          <a:p>
            <a:pPr marL="342900" indent="-342900">
              <a:buAutoNum type="arabicPeriod"/>
            </a:pPr>
            <a:r>
              <a:rPr lang="en-IN" sz="3200" dirty="0"/>
              <a:t>Sewage Treatment plant Kesare.</a:t>
            </a:r>
          </a:p>
          <a:p>
            <a:pPr marL="342900" indent="-342900">
              <a:buAutoNum type="arabicPeriod"/>
            </a:pPr>
            <a:endParaRPr lang="en-IN" sz="3200" dirty="0"/>
          </a:p>
          <a:p>
            <a:endParaRPr lang="en-IN" sz="3200" dirty="0"/>
          </a:p>
          <a:p>
            <a:r>
              <a:rPr lang="en-IN" sz="2800" b="1" dirty="0"/>
              <a:t>   </a:t>
            </a:r>
          </a:p>
          <a:p>
            <a:r>
              <a:rPr lang="en-IN" sz="2800" b="1" dirty="0"/>
              <a:t> </a:t>
            </a:r>
          </a:p>
          <a:p>
            <a:endParaRPr lang="en-IN" dirty="0"/>
          </a:p>
          <a:p>
            <a:r>
              <a:rPr lang="en-IN" dirty="0"/>
              <a:t> </a:t>
            </a:r>
          </a:p>
          <a:p>
            <a:r>
              <a:rPr lang="en-IN" dirty="0"/>
              <a:t> </a:t>
            </a:r>
          </a:p>
          <a:p>
            <a:pPr marL="342900" indent="-342900">
              <a:buAutoNum type="arabicPeriod"/>
            </a:pPr>
            <a:endParaRPr lang="en-IN" dirty="0"/>
          </a:p>
        </p:txBody>
      </p:sp>
      <p:sp>
        <p:nvSpPr>
          <p:cNvPr id="5" name="TextBox 4">
            <a:extLst>
              <a:ext uri="{FF2B5EF4-FFF2-40B4-BE49-F238E27FC236}">
                <a16:creationId xmlns:a16="http://schemas.microsoft.com/office/drawing/2014/main" id="{30228583-9FAC-04D5-6F52-460468A892EB}"/>
              </a:ext>
            </a:extLst>
          </p:cNvPr>
          <p:cNvSpPr txBox="1"/>
          <p:nvPr/>
        </p:nvSpPr>
        <p:spPr>
          <a:xfrm>
            <a:off x="1106831" y="392906"/>
            <a:ext cx="10269141" cy="646331"/>
          </a:xfrm>
          <a:prstGeom prst="rect">
            <a:avLst/>
          </a:prstGeom>
          <a:noFill/>
        </p:spPr>
        <p:txBody>
          <a:bodyPr wrap="square">
            <a:spAutoFit/>
          </a:bodyPr>
          <a:lstStyle/>
          <a:p>
            <a:r>
              <a:rPr lang="en-IN" sz="3600" b="1" u="sng" dirty="0">
                <a:solidFill>
                  <a:srgbClr val="2A2A2A"/>
                </a:solidFill>
                <a:latin typeface="Segoe UI Bold"/>
              </a:rPr>
              <a:t>Sewage treatment plant in Mysore City district </a:t>
            </a:r>
            <a:endParaRPr lang="en-US" sz="3600" u="sng" dirty="0"/>
          </a:p>
        </p:txBody>
      </p:sp>
    </p:spTree>
    <p:extLst>
      <p:ext uri="{BB962C8B-B14F-4D97-AF65-F5344CB8AC3E}">
        <p14:creationId xmlns:p14="http://schemas.microsoft.com/office/powerpoint/2010/main" val="3855541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F4C572B-9AF2-97AC-8AF3-24515695D289}"/>
              </a:ext>
            </a:extLst>
          </p:cNvPr>
          <p:cNvSpPr txBox="1"/>
          <p:nvPr/>
        </p:nvSpPr>
        <p:spPr>
          <a:xfrm>
            <a:off x="80951" y="0"/>
            <a:ext cx="11195180" cy="6709529"/>
          </a:xfrm>
          <a:prstGeom prst="rect">
            <a:avLst/>
          </a:prstGeom>
          <a:noFill/>
        </p:spPr>
        <p:txBody>
          <a:bodyPr wrap="square" rtlCol="0">
            <a:spAutoFit/>
          </a:bodyPr>
          <a:lstStyle/>
          <a:p>
            <a:r>
              <a:rPr lang="en-US" sz="2000" b="1" dirty="0"/>
              <a:t>          </a:t>
            </a:r>
            <a:r>
              <a:rPr lang="en-US" sz="3200" b="1" u="sng" dirty="0"/>
              <a:t>INTRODUCTION TO KESARE SEWAGE TREATMENT PLANT</a:t>
            </a:r>
            <a:endParaRPr lang="en-IN" sz="3200" b="1" u="sng" dirty="0"/>
          </a:p>
          <a:p>
            <a:endParaRPr lang="en-IN" sz="2400" b="1" u="sng" dirty="0"/>
          </a:p>
          <a:p>
            <a:endParaRPr lang="en-IN" sz="2400" b="1" u="sng" dirty="0"/>
          </a:p>
          <a:p>
            <a:endParaRPr lang="en-IN" sz="2400" b="1" u="sng" dirty="0"/>
          </a:p>
          <a:p>
            <a:endParaRPr lang="en-IN" sz="2400" b="1" u="sng" dirty="0"/>
          </a:p>
          <a:p>
            <a:pPr marL="285750" indent="-285750">
              <a:buFont typeface="Arial" panose="020B0604020202020204" pitchFamily="34" charset="0"/>
              <a:buChar char="•"/>
            </a:pPr>
            <a:r>
              <a:rPr lang="en-US" sz="2400" dirty="0"/>
              <a:t>We take an internship in Mysore city corporation under this organization is responsible for managing the sewage treatment plant in Mysore city</a:t>
            </a:r>
            <a:endParaRPr lang="en-IN" sz="2400" dirty="0"/>
          </a:p>
          <a:p>
            <a:pPr marL="285750" indent="-28575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 </a:t>
            </a:r>
            <a:r>
              <a:rPr lang="en-IN" sz="2400" dirty="0"/>
              <a:t>T</a:t>
            </a:r>
            <a:r>
              <a:rPr lang="en-US" sz="2400" dirty="0"/>
              <a:t>he STP was built on a 25-30 acre plot of the land </a:t>
            </a:r>
            <a:r>
              <a:rPr lang="en-IN" sz="2400" dirty="0"/>
              <a:t>construction </a:t>
            </a:r>
            <a:r>
              <a:rPr lang="en-US" sz="2400" dirty="0"/>
              <a:t>1998-2002</a:t>
            </a:r>
            <a:r>
              <a:rPr lang="en-IN" sz="2400" dirty="0"/>
              <a:t>.</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IN" sz="2400" dirty="0"/>
              <a:t>A sewage treatment plant is a the treatment plant for drainage district c is of capacity 30.0 MLD and if is located at Kesare Village .</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US" sz="2400" dirty="0"/>
              <a:t>A sewage treatment plant (STP) is a facility designed to remove contaminants and pollutants from wastewater before it is discharged into the environment or reused for non-potable purposes. Sewage is a term used to describe water and waste products that are produced by households, industries, and commercial establishments.</a:t>
            </a:r>
            <a:endParaRPr lang="en-IN" sz="2400" dirty="0"/>
          </a:p>
          <a:p>
            <a:endParaRPr lang="en-US" dirty="0"/>
          </a:p>
        </p:txBody>
      </p:sp>
      <p:pic>
        <p:nvPicPr>
          <p:cNvPr id="2" name="Picture 1">
            <a:extLst>
              <a:ext uri="{FF2B5EF4-FFF2-40B4-BE49-F238E27FC236}">
                <a16:creationId xmlns:a16="http://schemas.microsoft.com/office/drawing/2014/main" id="{9900CB9A-2E03-E570-A568-C984E637D4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8726" y="582229"/>
            <a:ext cx="2450306" cy="1221461"/>
          </a:xfrm>
          <a:prstGeom prst="rect">
            <a:avLst/>
          </a:prstGeom>
        </p:spPr>
      </p:pic>
    </p:spTree>
    <p:extLst>
      <p:ext uri="{BB962C8B-B14F-4D97-AF65-F5344CB8AC3E}">
        <p14:creationId xmlns:p14="http://schemas.microsoft.com/office/powerpoint/2010/main" val="1687878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A52F43F-92D6-312F-0F1F-B1E4F1680292}"/>
              </a:ext>
            </a:extLst>
          </p:cNvPr>
          <p:cNvPicPr>
            <a:picLocks noChangeAspect="1"/>
          </p:cNvPicPr>
          <p:nvPr/>
        </p:nvPicPr>
        <p:blipFill rotWithShape="1">
          <a:blip r:embed="rId2">
            <a:extLst>
              <a:ext uri="{28A0092B-C50C-407E-A947-70E740481C1C}">
                <a14:useLocalDpi xmlns:a14="http://schemas.microsoft.com/office/drawing/2010/main" val="0"/>
              </a:ext>
            </a:extLst>
          </a:blip>
          <a:srcRect l="1601" t="3143" r="1549" b="3309"/>
          <a:stretch/>
        </p:blipFill>
        <p:spPr>
          <a:xfrm>
            <a:off x="785813" y="1410891"/>
            <a:ext cx="10251281" cy="4922371"/>
          </a:xfrm>
          <a:prstGeom prst="rect">
            <a:avLst/>
          </a:prstGeom>
          <a:ln>
            <a:noFill/>
          </a:ln>
          <a:effectLst>
            <a:softEdge rad="112500"/>
          </a:effectLst>
        </p:spPr>
      </p:pic>
      <p:sp>
        <p:nvSpPr>
          <p:cNvPr id="7" name="TextBox 6">
            <a:extLst>
              <a:ext uri="{FF2B5EF4-FFF2-40B4-BE49-F238E27FC236}">
                <a16:creationId xmlns:a16="http://schemas.microsoft.com/office/drawing/2014/main" id="{A169929A-0456-A2E3-A38D-B0F8B3D981CE}"/>
              </a:ext>
            </a:extLst>
          </p:cNvPr>
          <p:cNvSpPr txBox="1"/>
          <p:nvPr/>
        </p:nvSpPr>
        <p:spPr>
          <a:xfrm rot="10800000" flipV="1">
            <a:off x="1134070" y="201572"/>
            <a:ext cx="8885038" cy="646331"/>
          </a:xfrm>
          <a:prstGeom prst="rect">
            <a:avLst/>
          </a:prstGeom>
          <a:noFill/>
        </p:spPr>
        <p:txBody>
          <a:bodyPr wrap="square">
            <a:spAutoFit/>
          </a:bodyPr>
          <a:lstStyle/>
          <a:p>
            <a:r>
              <a:rPr lang="en-IN" sz="3600" b="1" u="sng" dirty="0"/>
              <a:t>Sewage treatment plant Kesare Mysore Map</a:t>
            </a:r>
          </a:p>
        </p:txBody>
      </p:sp>
    </p:spTree>
    <p:extLst>
      <p:ext uri="{BB962C8B-B14F-4D97-AF65-F5344CB8AC3E}">
        <p14:creationId xmlns:p14="http://schemas.microsoft.com/office/powerpoint/2010/main" val="868657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3BC328-1372-75F6-0409-73E9A454147A}"/>
              </a:ext>
            </a:extLst>
          </p:cNvPr>
          <p:cNvSpPr txBox="1"/>
          <p:nvPr/>
        </p:nvSpPr>
        <p:spPr>
          <a:xfrm>
            <a:off x="906275" y="1386959"/>
            <a:ext cx="10059381" cy="2677656"/>
          </a:xfrm>
          <a:prstGeom prst="rect">
            <a:avLst/>
          </a:prstGeom>
          <a:noFill/>
        </p:spPr>
        <p:txBody>
          <a:bodyPr wrap="square">
            <a:spAutoFit/>
          </a:bodyPr>
          <a:lstStyle/>
          <a:p>
            <a:pPr marL="342900" indent="-342900">
              <a:buFont typeface="Arial" panose="020B0604020202020204" pitchFamily="34" charset="0"/>
              <a:buChar char="•"/>
            </a:pPr>
            <a:r>
              <a:rPr lang="en-IN" sz="2800" dirty="0">
                <a:solidFill>
                  <a:srgbClr val="4D5156"/>
                </a:solidFill>
                <a:latin typeface="Roboto" panose="02000000000000000000" pitchFamily="2" charset="0"/>
              </a:rPr>
              <a:t>Belvatta valley as per 600mm dia, length 112m </a:t>
            </a:r>
          </a:p>
          <a:p>
            <a:endParaRPr lang="en-IN" sz="2800" dirty="0">
              <a:solidFill>
                <a:srgbClr val="4D5156"/>
              </a:solidFill>
              <a:latin typeface="Roboto" panose="02000000000000000000" pitchFamily="2" charset="0"/>
            </a:endParaRPr>
          </a:p>
          <a:p>
            <a:pPr marL="342900" indent="-342900">
              <a:buFont typeface="Arial" panose="020B0604020202020204" pitchFamily="34" charset="0"/>
              <a:buChar char="•"/>
            </a:pPr>
            <a:r>
              <a:rPr lang="en-IN" sz="2800" dirty="0">
                <a:solidFill>
                  <a:srgbClr val="4D5156"/>
                </a:solidFill>
                <a:latin typeface="Roboto" panose="02000000000000000000" pitchFamily="2" charset="0"/>
              </a:rPr>
              <a:t>Bannimantappa valley as per 1000 mm dia, length 530m</a:t>
            </a:r>
          </a:p>
          <a:p>
            <a:endParaRPr lang="en-IN" sz="2800" dirty="0">
              <a:solidFill>
                <a:srgbClr val="4D5156"/>
              </a:solidFill>
              <a:latin typeface="Roboto" panose="02000000000000000000" pitchFamily="2" charset="0"/>
            </a:endParaRPr>
          </a:p>
          <a:p>
            <a:pPr marL="342900" indent="-342900">
              <a:buFont typeface="Arial" panose="020B0604020202020204" pitchFamily="34" charset="0"/>
              <a:buChar char="•"/>
            </a:pPr>
            <a:r>
              <a:rPr lang="en-IN" sz="2800" dirty="0">
                <a:solidFill>
                  <a:srgbClr val="4D5156"/>
                </a:solidFill>
                <a:latin typeface="Roboto" panose="02000000000000000000" pitchFamily="2" charset="0"/>
              </a:rPr>
              <a:t>Devanoor valley as per open length  70m</a:t>
            </a:r>
          </a:p>
          <a:p>
            <a:endParaRPr lang="en-US" sz="2800" dirty="0"/>
          </a:p>
        </p:txBody>
      </p:sp>
    </p:spTree>
    <p:extLst>
      <p:ext uri="{BB962C8B-B14F-4D97-AF65-F5344CB8AC3E}">
        <p14:creationId xmlns:p14="http://schemas.microsoft.com/office/powerpoint/2010/main" val="152733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03F972-0A50-8E98-AC4D-99322367C3B4}"/>
              </a:ext>
            </a:extLst>
          </p:cNvPr>
          <p:cNvSpPr txBox="1"/>
          <p:nvPr/>
        </p:nvSpPr>
        <p:spPr>
          <a:xfrm>
            <a:off x="2770171" y="589943"/>
            <a:ext cx="10711542" cy="523220"/>
          </a:xfrm>
          <a:prstGeom prst="rect">
            <a:avLst/>
          </a:prstGeom>
          <a:noFill/>
          <a:ln>
            <a:solidFill>
              <a:schemeClr val="accent1"/>
            </a:solidFill>
          </a:ln>
        </p:spPr>
        <p:txBody>
          <a:bodyPr wrap="square" rtlCol="0">
            <a:spAutoFit/>
          </a:bodyPr>
          <a:lstStyle/>
          <a:p>
            <a:r>
              <a:rPr lang="en-IN" sz="2800" b="1" u="sng" dirty="0"/>
              <a:t>MAINTAINED BY MYSORE CITY CORPORATION STAFF DETAILS </a:t>
            </a:r>
          </a:p>
        </p:txBody>
      </p:sp>
      <p:pic>
        <p:nvPicPr>
          <p:cNvPr id="3" name="Picture 2">
            <a:extLst>
              <a:ext uri="{FF2B5EF4-FFF2-40B4-BE49-F238E27FC236}">
                <a16:creationId xmlns:a16="http://schemas.microsoft.com/office/drawing/2014/main" id="{0C3FE90A-9E78-6DB0-F0F7-626F0EDEEA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3124" y="3250407"/>
            <a:ext cx="9080958" cy="3017650"/>
          </a:xfrm>
          <a:prstGeom prst="rect">
            <a:avLst/>
          </a:prstGeom>
        </p:spPr>
      </p:pic>
      <p:sp>
        <p:nvSpPr>
          <p:cNvPr id="5" name="TextBox 4">
            <a:extLst>
              <a:ext uri="{FF2B5EF4-FFF2-40B4-BE49-F238E27FC236}">
                <a16:creationId xmlns:a16="http://schemas.microsoft.com/office/drawing/2014/main" id="{CF48525F-5387-9C8C-53C3-BB480C8D2071}"/>
              </a:ext>
            </a:extLst>
          </p:cNvPr>
          <p:cNvSpPr txBox="1"/>
          <p:nvPr/>
        </p:nvSpPr>
        <p:spPr>
          <a:xfrm>
            <a:off x="2143124" y="1749861"/>
            <a:ext cx="7076776" cy="1200329"/>
          </a:xfrm>
          <a:prstGeom prst="rect">
            <a:avLst/>
          </a:prstGeom>
          <a:noFill/>
        </p:spPr>
        <p:txBody>
          <a:bodyPr wrap="square">
            <a:spAutoFit/>
          </a:bodyPr>
          <a:lstStyle/>
          <a:p>
            <a:r>
              <a:rPr lang="en-US" sz="2400" b="1" dirty="0"/>
              <a:t>AE :- JAIKAR MANJUNATH</a:t>
            </a:r>
          </a:p>
          <a:p>
            <a:r>
              <a:rPr lang="en-US" sz="2400" b="1" dirty="0"/>
              <a:t>AEE :- NAGARAJE GOWDA.T.G</a:t>
            </a:r>
          </a:p>
          <a:p>
            <a:r>
              <a:rPr lang="en-US" sz="2400" b="1" dirty="0"/>
              <a:t>EE :- NAGARAJAI</a:t>
            </a:r>
          </a:p>
        </p:txBody>
      </p:sp>
      <p:sp>
        <p:nvSpPr>
          <p:cNvPr id="6" name="TextBox 5">
            <a:extLst>
              <a:ext uri="{FF2B5EF4-FFF2-40B4-BE49-F238E27FC236}">
                <a16:creationId xmlns:a16="http://schemas.microsoft.com/office/drawing/2014/main" id="{32454322-8F14-502A-0A71-7ACAAE324F6F}"/>
              </a:ext>
            </a:extLst>
          </p:cNvPr>
          <p:cNvSpPr txBox="1"/>
          <p:nvPr/>
        </p:nvSpPr>
        <p:spPr>
          <a:xfrm>
            <a:off x="5836444" y="2514600"/>
            <a:ext cx="1828800" cy="400110"/>
          </a:xfrm>
          <a:prstGeom prst="rect">
            <a:avLst/>
          </a:prstGeom>
          <a:noFill/>
        </p:spPr>
        <p:txBody>
          <a:bodyPr wrap="square" rtlCol="0">
            <a:spAutoFit/>
          </a:bodyPr>
          <a:lstStyle/>
          <a:p>
            <a:pPr algn="l"/>
            <a:endParaRPr lang="en-US" sz="2000" dirty="0"/>
          </a:p>
        </p:txBody>
      </p:sp>
    </p:spTree>
    <p:extLst>
      <p:ext uri="{BB962C8B-B14F-4D97-AF65-F5344CB8AC3E}">
        <p14:creationId xmlns:p14="http://schemas.microsoft.com/office/powerpoint/2010/main" val="553257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F57202-B364-4854-452D-CCA1421ACFD0}"/>
              </a:ext>
            </a:extLst>
          </p:cNvPr>
          <p:cNvSpPr txBox="1"/>
          <p:nvPr/>
        </p:nvSpPr>
        <p:spPr>
          <a:xfrm>
            <a:off x="899274" y="385263"/>
            <a:ext cx="10237479" cy="4616648"/>
          </a:xfrm>
          <a:prstGeom prst="rect">
            <a:avLst/>
          </a:prstGeom>
          <a:noFill/>
        </p:spPr>
        <p:txBody>
          <a:bodyPr wrap="square" rtlCol="0">
            <a:spAutoFit/>
          </a:bodyPr>
          <a:lstStyle/>
          <a:p>
            <a:r>
              <a:rPr lang="en-US" dirty="0"/>
              <a:t>              </a:t>
            </a:r>
            <a:r>
              <a:rPr lang="en-US" sz="3600" b="1" u="sng" dirty="0"/>
              <a:t>SCREEN</a:t>
            </a:r>
            <a:r>
              <a:rPr lang="en-IN" sz="2400" b="1" dirty="0"/>
              <a:t> </a:t>
            </a:r>
          </a:p>
          <a:p>
            <a:endParaRPr lang="en-US" sz="2400" b="1" dirty="0"/>
          </a:p>
          <a:p>
            <a:pPr marL="342900" indent="-342900">
              <a:buFont typeface="Arial" panose="020B0604020202020204" pitchFamily="34" charset="0"/>
              <a:buChar char="•"/>
            </a:pPr>
            <a:r>
              <a:rPr lang="en-US" sz="2400" dirty="0"/>
              <a:t>Screening is the first unit operation used at wastewater treatment plants. Screening removes objects such as paper, plastics, wood, glass, bottles and metals to prevent damage and clogging of downstream equipment, piping, and appurtenances.</a:t>
            </a:r>
          </a:p>
          <a:p>
            <a:endParaRPr lang="en-US" sz="2400" b="1" dirty="0"/>
          </a:p>
          <a:p>
            <a:pPr marL="342900" indent="-342900">
              <a:buFont typeface="Arial" panose="020B0604020202020204" pitchFamily="34" charset="0"/>
              <a:buChar char="•"/>
            </a:pPr>
            <a:r>
              <a:rPr lang="en-US" sz="2400" dirty="0"/>
              <a:t>In our sewage treatment plant uses both manual screening or course screening and machine screening or automatic bar screen.</a:t>
            </a:r>
          </a:p>
          <a:p>
            <a:endParaRPr lang="en-US" sz="2400" dirty="0"/>
          </a:p>
          <a:p>
            <a:pPr marL="342900" indent="-342900">
              <a:buFont typeface="Arial" panose="020B0604020202020204" pitchFamily="34" charset="0"/>
              <a:buChar char="•"/>
            </a:pPr>
            <a:endParaRPr lang="en-US" sz="2400" dirty="0"/>
          </a:p>
          <a:p>
            <a:endParaRPr lang="en-US" dirty="0"/>
          </a:p>
        </p:txBody>
      </p:sp>
      <p:pic>
        <p:nvPicPr>
          <p:cNvPr id="4" name="Picture 3">
            <a:extLst>
              <a:ext uri="{FF2B5EF4-FFF2-40B4-BE49-F238E27FC236}">
                <a16:creationId xmlns:a16="http://schemas.microsoft.com/office/drawing/2014/main" id="{172A1FCB-F37C-D53E-D8D1-658FACFD3666}"/>
              </a:ext>
            </a:extLst>
          </p:cNvPr>
          <p:cNvPicPr>
            <a:picLocks noChangeAspect="1"/>
          </p:cNvPicPr>
          <p:nvPr/>
        </p:nvPicPr>
        <p:blipFill>
          <a:blip r:embed="rId2"/>
          <a:srcRect/>
          <a:stretch/>
        </p:blipFill>
        <p:spPr>
          <a:xfrm>
            <a:off x="1522566" y="4116206"/>
            <a:ext cx="3060683" cy="1698436"/>
          </a:xfrm>
          <a:prstGeom prst="rect">
            <a:avLst/>
          </a:prstGeom>
          <a:ln>
            <a:noFill/>
          </a:ln>
          <a:effectLst>
            <a:outerShdw blurRad="292100" dist="139700" dir="2700000" algn="tl" rotWithShape="0">
              <a:srgbClr val="333333">
                <a:alpha val="65000"/>
              </a:srgbClr>
            </a:outerShdw>
          </a:effectLst>
        </p:spPr>
      </p:pic>
      <p:sp>
        <p:nvSpPr>
          <p:cNvPr id="7" name="TextBox 6">
            <a:extLst>
              <a:ext uri="{FF2B5EF4-FFF2-40B4-BE49-F238E27FC236}">
                <a16:creationId xmlns:a16="http://schemas.microsoft.com/office/drawing/2014/main" id="{2DBF901F-3C4F-8876-46EE-E6006B0C74B0}"/>
              </a:ext>
            </a:extLst>
          </p:cNvPr>
          <p:cNvSpPr txBox="1"/>
          <p:nvPr/>
        </p:nvSpPr>
        <p:spPr>
          <a:xfrm>
            <a:off x="2031326" y="5975377"/>
            <a:ext cx="2317200" cy="400110"/>
          </a:xfrm>
          <a:prstGeom prst="rect">
            <a:avLst/>
          </a:prstGeom>
          <a:noFill/>
        </p:spPr>
        <p:txBody>
          <a:bodyPr wrap="square" rtlCol="0">
            <a:spAutoFit/>
          </a:bodyPr>
          <a:lstStyle/>
          <a:p>
            <a:r>
              <a:rPr lang="en-IN" sz="2000" dirty="0"/>
              <a:t>Manual Screen </a:t>
            </a:r>
            <a:endParaRPr lang="en-IN" dirty="0"/>
          </a:p>
        </p:txBody>
      </p:sp>
      <p:pic>
        <p:nvPicPr>
          <p:cNvPr id="3" name="Picture 2">
            <a:extLst>
              <a:ext uri="{FF2B5EF4-FFF2-40B4-BE49-F238E27FC236}">
                <a16:creationId xmlns:a16="http://schemas.microsoft.com/office/drawing/2014/main" id="{0F981478-6320-4969-8A2E-B1AC3DD6326A}"/>
              </a:ext>
            </a:extLst>
          </p:cNvPr>
          <p:cNvPicPr>
            <a:picLocks noChangeAspect="1"/>
          </p:cNvPicPr>
          <p:nvPr/>
        </p:nvPicPr>
        <p:blipFill>
          <a:blip r:embed="rId3"/>
          <a:srcRect/>
          <a:stretch/>
        </p:blipFill>
        <p:spPr>
          <a:xfrm>
            <a:off x="7212430" y="3837138"/>
            <a:ext cx="1295141" cy="1977504"/>
          </a:xfrm>
          <a:prstGeom prst="rect">
            <a:avLst/>
          </a:prstGeom>
        </p:spPr>
      </p:pic>
      <p:sp>
        <p:nvSpPr>
          <p:cNvPr id="5" name="TextBox 4">
            <a:extLst>
              <a:ext uri="{FF2B5EF4-FFF2-40B4-BE49-F238E27FC236}">
                <a16:creationId xmlns:a16="http://schemas.microsoft.com/office/drawing/2014/main" id="{FE8BB043-09D3-47DB-1B0D-3395425EEE37}"/>
              </a:ext>
            </a:extLst>
          </p:cNvPr>
          <p:cNvSpPr txBox="1"/>
          <p:nvPr/>
        </p:nvSpPr>
        <p:spPr>
          <a:xfrm rot="10800000" flipV="1">
            <a:off x="6844275" y="6068715"/>
            <a:ext cx="2317200" cy="400110"/>
          </a:xfrm>
          <a:prstGeom prst="rect">
            <a:avLst/>
          </a:prstGeom>
          <a:noFill/>
        </p:spPr>
        <p:txBody>
          <a:bodyPr wrap="square" rtlCol="0">
            <a:spAutoFit/>
          </a:bodyPr>
          <a:lstStyle/>
          <a:p>
            <a:pPr algn="l"/>
            <a:r>
              <a:rPr lang="en-IN" sz="2000" dirty="0"/>
              <a:t>Auto</a:t>
            </a:r>
            <a:r>
              <a:rPr lang="en-IN" dirty="0"/>
              <a:t> </a:t>
            </a:r>
            <a:r>
              <a:rPr lang="en-IN" sz="2000" dirty="0"/>
              <a:t>mated</a:t>
            </a:r>
            <a:endParaRPr lang="en-US" sz="2000" dirty="0"/>
          </a:p>
        </p:txBody>
      </p:sp>
    </p:spTree>
    <p:extLst>
      <p:ext uri="{BB962C8B-B14F-4D97-AF65-F5344CB8AC3E}">
        <p14:creationId xmlns:p14="http://schemas.microsoft.com/office/powerpoint/2010/main" val="1064703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7EB7D0A-B067-2092-F2B0-CCD01A69B72C}"/>
              </a:ext>
            </a:extLst>
          </p:cNvPr>
          <p:cNvSpPr>
            <a:spLocks noGrp="1"/>
          </p:cNvSpPr>
          <p:nvPr>
            <p:ph type="subTitle" idx="1"/>
          </p:nvPr>
        </p:nvSpPr>
        <p:spPr>
          <a:xfrm>
            <a:off x="1396333" y="590759"/>
            <a:ext cx="9144000" cy="4672454"/>
          </a:xfrm>
        </p:spPr>
        <p:txBody>
          <a:bodyPr/>
          <a:lstStyle/>
          <a:p>
            <a:pPr marL="342900" indent="-342900" algn="l">
              <a:buFont typeface="Arial" panose="020B0604020202020204" pitchFamily="34" charset="0"/>
              <a:buChar char="•"/>
            </a:pPr>
            <a:r>
              <a:rPr lang="en-IN" sz="4000" dirty="0"/>
              <a:t>Manually and mechanically cleaning</a:t>
            </a:r>
          </a:p>
          <a:p>
            <a:pPr marL="342900" indent="-342900" algn="l">
              <a:buFont typeface="Arial" panose="020B0604020202020204" pitchFamily="34" charset="0"/>
              <a:buChar char="•"/>
            </a:pPr>
            <a:r>
              <a:rPr lang="en-IN" sz="4000" dirty="0"/>
              <a:t>Coarse screen : 25mm</a:t>
            </a:r>
          </a:p>
          <a:p>
            <a:pPr marL="342900" indent="-342900" algn="l">
              <a:buFont typeface="Arial" panose="020B0604020202020204" pitchFamily="34" charset="0"/>
              <a:buChar char="•"/>
            </a:pPr>
            <a:r>
              <a:rPr lang="en-IN" sz="4000" dirty="0"/>
              <a:t>Fine screen: 12mm</a:t>
            </a:r>
          </a:p>
          <a:p>
            <a:pPr marL="342900" indent="-342900" algn="l">
              <a:buFont typeface="Arial" panose="020B0604020202020204" pitchFamily="34" charset="0"/>
              <a:buChar char="•"/>
            </a:pPr>
            <a:r>
              <a:rPr lang="en-IN" sz="4000" dirty="0"/>
              <a:t>Screen inclination : 45degree</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26578262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472</TotalTime>
  <Words>1074</Words>
  <Application>Microsoft Office PowerPoint</Application>
  <PresentationFormat>Widescreen</PresentationFormat>
  <Paragraphs>106</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Ranga PPa</dc:creator>
  <cp:lastModifiedBy>amruthargowdaamruthargowda948@gmail.com</cp:lastModifiedBy>
  <cp:revision>19</cp:revision>
  <dcterms:created xsi:type="dcterms:W3CDTF">2024-02-04T07:33:45Z</dcterms:created>
  <dcterms:modified xsi:type="dcterms:W3CDTF">2024-05-06T04:43:16Z</dcterms:modified>
</cp:coreProperties>
</file>