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1"/>
    <p:sldMasterId id="2147484254" r:id="rId2"/>
  </p:sldMasterIdLst>
  <p:notesMasterIdLst>
    <p:notesMasterId r:id="rId18"/>
  </p:notesMasterIdLst>
  <p:sldIdLst>
    <p:sldId id="297" r:id="rId3"/>
    <p:sldId id="258" r:id="rId4"/>
    <p:sldId id="298" r:id="rId5"/>
    <p:sldId id="259" r:id="rId6"/>
    <p:sldId id="263" r:id="rId7"/>
    <p:sldId id="300" r:id="rId8"/>
    <p:sldId id="299" r:id="rId9"/>
    <p:sldId id="301" r:id="rId10"/>
    <p:sldId id="290" r:id="rId11"/>
    <p:sldId id="278" r:id="rId12"/>
    <p:sldId id="302" r:id="rId13"/>
    <p:sldId id="303" r:id="rId14"/>
    <p:sldId id="304" r:id="rId15"/>
    <p:sldId id="305" r:id="rId16"/>
    <p:sldId id="289" r:id="rId17"/>
  </p:sldIdLst>
  <p:sldSz cx="9144000" cy="6858000" type="screen4x3"/>
  <p:notesSz cx="6858000" cy="97107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7D0A0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85582" autoAdjust="0"/>
  </p:normalViewPr>
  <p:slideViewPr>
    <p:cSldViewPr>
      <p:cViewPr>
        <p:scale>
          <a:sx n="75" d="100"/>
          <a:sy n="75" d="100"/>
        </p:scale>
        <p:origin x="1052" y="44"/>
      </p:cViewPr>
      <p:guideLst>
        <p:guide orient="horz" pos="2160"/>
        <p:guide pos="2880"/>
      </p:guideLst>
    </p:cSldViewPr>
  </p:slideViewPr>
  <p:outlineViewPr>
    <p:cViewPr>
      <p:scale>
        <a:sx n="33" d="100"/>
        <a:sy n="33" d="100"/>
      </p:scale>
      <p:origin x="0" y="-1918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577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idx="1"/>
          </p:nvPr>
        </p:nvSpPr>
        <p:spPr>
          <a:xfrm>
            <a:off x="3884613" y="0"/>
            <a:ext cx="2971800" cy="48577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51D3EE7E-5BD8-4ED8-8C37-C96CB70AA273}" type="datetimeFigureOut">
              <a:rPr lang="en-US"/>
              <a:pPr>
                <a:defRPr/>
              </a:pPr>
              <a:t>11/18/2022</a:t>
            </a:fld>
            <a:endParaRPr lang="en-US"/>
          </a:p>
        </p:txBody>
      </p:sp>
      <p:sp>
        <p:nvSpPr>
          <p:cNvPr id="4" name="Slide Image Placeholder 3"/>
          <p:cNvSpPr>
            <a:spLocks noGrp="1" noRot="1" noChangeAspect="1"/>
          </p:cNvSpPr>
          <p:nvPr>
            <p:ph type="sldImg" idx="2"/>
          </p:nvPr>
        </p:nvSpPr>
        <p:spPr>
          <a:xfrm>
            <a:off x="1001713" y="728663"/>
            <a:ext cx="4854575" cy="36417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613275"/>
            <a:ext cx="5486400" cy="4368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223375"/>
            <a:ext cx="2971800" cy="48577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endParaRPr lang="en-US"/>
          </a:p>
        </p:txBody>
      </p:sp>
      <p:sp>
        <p:nvSpPr>
          <p:cNvPr id="7" name="Slide Number Placeholder 6"/>
          <p:cNvSpPr>
            <a:spLocks noGrp="1"/>
          </p:cNvSpPr>
          <p:nvPr>
            <p:ph type="sldNum" sz="quarter" idx="5"/>
          </p:nvPr>
        </p:nvSpPr>
        <p:spPr>
          <a:xfrm>
            <a:off x="3884613" y="9223375"/>
            <a:ext cx="2971800" cy="48577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DA20EBCB-C865-4C5A-957A-B28F3EC9649E}" type="slidenum">
              <a:rPr lang="en-US"/>
              <a:pPr>
                <a:defRPr/>
              </a:pPr>
              <a:t>‹#›</a:t>
            </a:fld>
            <a:endParaRPr lang="en-US"/>
          </a:p>
        </p:txBody>
      </p:sp>
    </p:spTree>
    <p:extLst>
      <p:ext uri="{BB962C8B-B14F-4D97-AF65-F5344CB8AC3E}">
        <p14:creationId xmlns:p14="http://schemas.microsoft.com/office/powerpoint/2010/main" val="38137941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096F5D-9B25-4B1D-B998-DCA0AECAEB65}" type="slidenum">
              <a:rPr lang="en-US" smtClean="0"/>
              <a:pPr fontAlgn="base">
                <a:spcBef>
                  <a:spcPct val="0"/>
                </a:spcBef>
                <a:spcAft>
                  <a:spcPct val="0"/>
                </a:spcAft>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20EBCB-C865-4C5A-957A-B28F3EC9649E}" type="slidenum">
              <a:rPr lang="en-US" smtClean="0"/>
              <a:pPr>
                <a:defRPr/>
              </a:pPr>
              <a:t>10</a:t>
            </a:fld>
            <a:endParaRPr lang="en-US"/>
          </a:p>
        </p:txBody>
      </p:sp>
    </p:spTree>
    <p:extLst>
      <p:ext uri="{BB962C8B-B14F-4D97-AF65-F5344CB8AC3E}">
        <p14:creationId xmlns:p14="http://schemas.microsoft.com/office/powerpoint/2010/main" val="771583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20EBCB-C865-4C5A-957A-B28F3EC9649E}" type="slidenum">
              <a:rPr lang="en-US" smtClean="0"/>
              <a:pPr>
                <a:defRPr/>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C04DD5FF-0353-48D4-94E9-713A009423DA}" type="datetime1">
              <a:rPr lang="en-US" smtClean="0"/>
              <a:pPr>
                <a:defRPr/>
              </a:pPr>
              <a:t>11/18/2022</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A3079470-D6B3-4D64-8407-36FBD31DA3F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2DC40B3B-9A90-4332-A173-864FCA091C14}" type="datetime1">
              <a:rPr lang="en-US" smtClean="0"/>
              <a:pPr>
                <a:defRPr/>
              </a:pPr>
              <a:t>11/18/2022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D77444E-558D-48E6-896B-B782EA2F8E4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E8515080-7BF3-4F61-9202-980679EFD73E}" type="datetime1">
              <a:rPr lang="en-US" smtClean="0"/>
              <a:pPr>
                <a:defRPr/>
              </a:pPr>
              <a:t>11/18/2022</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E87B1EF2-F620-4DA7-B91A-E81F082C56B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803543-D357-4CEC-93C1-20308129B586}" type="datetime1">
              <a:rPr lang="en-US" smtClean="0"/>
              <a:pPr>
                <a:defRPr/>
              </a:pPr>
              <a:t>11/18/2022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5650CF-0DCE-4700-A424-15549610F38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A5972EA-046C-48B9-B584-0DB1C41D003F}" type="datetime1">
              <a:rPr lang="en-US" smtClean="0"/>
              <a:pPr>
                <a:defRPr/>
              </a:pPr>
              <a:t>11/18/2022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CE09BC-00B3-4E91-999B-34E4998AC3C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EDBD73D-2D49-4213-9657-C1EFCBAB3136}" type="datetime1">
              <a:rPr lang="en-US" smtClean="0"/>
              <a:pPr>
                <a:defRPr/>
              </a:pPr>
              <a:t>11/18/2022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EE240C-9F86-4D2B-8D6F-D716F27A55E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66BE472-F9A2-41DA-ABEB-DA9615DFFF70}" type="datetime1">
              <a:rPr lang="en-US" smtClean="0"/>
              <a:pPr>
                <a:defRPr/>
              </a:pPr>
              <a:t>11/18/2022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2306F6-7018-4CEE-824F-F35F98267B12}"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F9DC52-FA99-4993-9B5F-65785D023CDA}" type="datetime1">
              <a:rPr lang="en-US" smtClean="0"/>
              <a:pPr>
                <a:defRPr/>
              </a:pPr>
              <a:t>11/18/2022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02E908C-D8A7-4936-ADFA-9285E3A525F2}"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8185FA3-4E7A-4D6B-B5AC-590576CEB68D}" type="datetime1">
              <a:rPr lang="en-US" smtClean="0"/>
              <a:pPr>
                <a:defRPr/>
              </a:pPr>
              <a:t>11/18/2022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E13CFF6-892D-4C6C-BF16-7CF68F58F698}"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961F4B5-748E-46B4-9D12-6D19ABBDF8CC}" type="datetime1">
              <a:rPr lang="en-US" smtClean="0"/>
              <a:pPr>
                <a:defRPr/>
              </a:pPr>
              <a:t>11/18/2022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123ECFE-849C-4A1E-B532-C6F177078CF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1B08370-B8B9-4B52-B9F8-78B4A60EA571}" type="datetime1">
              <a:rPr lang="en-US" smtClean="0"/>
              <a:pPr>
                <a:defRPr/>
              </a:pPr>
              <a:t>11/18/2022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39C576-7980-45E9-B168-1B486E076DA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45741A33-6B30-491F-99DC-FDD968B6311C}" type="datetime1">
              <a:rPr lang="en-US" smtClean="0"/>
              <a:pPr>
                <a:defRPr/>
              </a:pPr>
              <a:t>11/18/2022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1D17621-EBFF-4405-8E55-3AC044FDE720}"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A676C5C-7612-4551-8EEF-230DA4E26052}" type="datetime1">
              <a:rPr lang="en-US" smtClean="0"/>
              <a:pPr>
                <a:defRPr/>
              </a:pPr>
              <a:t>11/18/2022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040FAC2-4DA8-4D37-98EC-050EF7A4AC2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28D60E3-4EB6-4190-8C1A-5856DD458ABE}" type="datetime1">
              <a:rPr lang="en-US" smtClean="0"/>
              <a:pPr>
                <a:defRPr/>
              </a:pPr>
              <a:t>11/18/2022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6B369C1-7D57-4BD5-81C8-F5F2822DA744}"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4A8A610-832A-4D50-B9B9-9C91487F8678}" type="datetime1">
              <a:rPr lang="en-US" smtClean="0"/>
              <a:pPr>
                <a:defRPr/>
              </a:pPr>
              <a:t>11/18/2022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08F385-7480-4744-B1A7-C8855C1E95D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fld id="{2FCF3262-113A-48E3-8514-88B4FD8E05BD}" type="datetime1">
              <a:rPr lang="en-US" smtClean="0"/>
              <a:pPr>
                <a:defRPr/>
              </a:pPr>
              <a:t>11/18/2022</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69B8FA69-62DF-4CA7-A015-2FFCEF23FD28}"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fld id="{9C6BC447-9162-46D1-9297-A101FB0039D7}" type="datetime1">
              <a:rPr lang="en-US" smtClean="0"/>
              <a:pPr>
                <a:defRPr/>
              </a:pPr>
              <a:t>11/18/2022</a:t>
            </a:fld>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9A8C5BDF-0021-4B6F-B2C6-5DC4801CF6E3}"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E2A93C95-4788-47B5-8809-5408B23807AD}" type="datetime1">
              <a:rPr lang="en-US" smtClean="0"/>
              <a:pPr>
                <a:defRPr/>
              </a:pPr>
              <a:t>11/18/2022</a:t>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D96C0282-BFC0-4611-86CB-5956903E1BC7}"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E7DBB001-C3C7-48C1-BF4B-0F1F2FFF0D31}" type="datetime1">
              <a:rPr lang="en-US" smtClean="0"/>
              <a:pPr>
                <a:defRPr/>
              </a:pPr>
              <a:t>11/18/2022</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A4A19E3D-126B-4606-AADF-89F8F41446A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C777737-2F97-4883-95AC-B2F3B40E3323}" type="datetime1">
              <a:rPr lang="en-US" smtClean="0"/>
              <a:pPr>
                <a:defRPr/>
              </a:pPr>
              <a:t>11/18/2022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33EC2BC2-6904-4431-B5EB-C8E6B8A07F0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CF4B0D89-CCE4-4724-B766-756C857C4E94}" type="datetime1">
              <a:rPr lang="en-US" smtClean="0"/>
              <a:pPr>
                <a:defRPr/>
              </a:pPr>
              <a:t>11/18/2022</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77F8839A-3597-4B47-9D2D-B4C37D886CE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9289FA78-A90E-4C4A-94BC-9399E0AD6198}" type="datetime1">
              <a:rPr lang="en-US" smtClean="0"/>
              <a:pPr>
                <a:defRPr/>
              </a:pPr>
              <a:t>11/18/2022</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EFB7D6E0-8E95-4BC9-B55C-31374EDF07FA}"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latin typeface="Arial" pitchFamily="34" charset="0"/>
                <a:cs typeface="+mn-cs"/>
              </a:defRPr>
            </a:lvl1pPr>
          </a:lstStyle>
          <a:p>
            <a:pPr>
              <a:defRPr/>
            </a:pPr>
            <a:fld id="{4175047F-24DA-4AB4-90C8-D55B6B7333C4}" type="datetime1">
              <a:rPr lang="en-US" smtClean="0"/>
              <a:pPr>
                <a:defRPr/>
              </a:pPr>
              <a:t>11/18/2022</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latin typeface="Arial" pitchFamily="34" charset="0"/>
                <a:cs typeface="+mn-cs"/>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pitchFamily="34" charset="0"/>
                <a:cs typeface="+mn-cs"/>
              </a:defRPr>
            </a:lvl1pPr>
          </a:lstStyle>
          <a:p>
            <a:pPr>
              <a:defRPr/>
            </a:pPr>
            <a:fld id="{0722E2C1-29AF-49D2-9F80-1B6E7179B7C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88" r:id="rId1"/>
    <p:sldLayoutId id="2147484273" r:id="rId2"/>
    <p:sldLayoutId id="2147484289" r:id="rId3"/>
    <p:sldLayoutId id="2147484290" r:id="rId4"/>
    <p:sldLayoutId id="2147484291" r:id="rId5"/>
    <p:sldLayoutId id="2147484274" r:id="rId6"/>
    <p:sldLayoutId id="2147484292" r:id="rId7"/>
    <p:sldLayoutId id="2147484275" r:id="rId8"/>
    <p:sldLayoutId id="2147484293" r:id="rId9"/>
    <p:sldLayoutId id="2147484276" r:id="rId10"/>
    <p:sldLayoutId id="2147484294" r:id="rId11"/>
  </p:sldLayoutIdLst>
  <p:hf hdr="0" ft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9BBB59"/>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8064A2"/>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smtClean="0">
                <a:solidFill>
                  <a:schemeClr val="tx1">
                    <a:tint val="75000"/>
                  </a:schemeClr>
                </a:solidFill>
                <a:cs typeface="+mn-cs"/>
              </a:defRPr>
            </a:lvl1pPr>
          </a:lstStyle>
          <a:p>
            <a:pPr>
              <a:defRPr/>
            </a:pPr>
            <a:fld id="{8649F581-9F3F-43C9-8026-25C2CA182C39}" type="datetime1">
              <a:rPr lang="en-US" smtClean="0"/>
              <a:pPr>
                <a:defRPr/>
              </a:pPr>
              <a:t>11/18/2022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smtClean="0">
                <a:solidFill>
                  <a:schemeClr val="tx1">
                    <a:tint val="75000"/>
                  </a:schemeClr>
                </a:solidFill>
                <a:cs typeface="+mn-cs"/>
              </a:defRPr>
            </a:lvl1pPr>
          </a:lstStyle>
          <a:p>
            <a:pPr>
              <a:defRPr/>
            </a:pPr>
            <a:fld id="{9D231470-7659-4DAE-A90D-5F518840494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Lst>
  <p:hf hdr="0" ft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2"/>
          <p:cNvSpPr>
            <a:spLocks noGrp="1"/>
          </p:cNvSpPr>
          <p:nvPr>
            <p:ph type="subTitle" idx="1"/>
          </p:nvPr>
        </p:nvSpPr>
        <p:spPr>
          <a:xfrm>
            <a:off x="457200" y="1600200"/>
            <a:ext cx="8382000" cy="4724400"/>
          </a:xfrm>
        </p:spPr>
        <p:txBody>
          <a:bodyPr/>
          <a:lstStyle/>
          <a:p>
            <a:pPr eaLnBrk="1" hangingPunct="1"/>
            <a:endParaRPr lang="en-US" dirty="0">
              <a:solidFill>
                <a:schemeClr val="tx1"/>
              </a:solidFill>
              <a:latin typeface="Times New Roman" pitchFamily="18" charset="0"/>
              <a:cs typeface="Times New Roman" pitchFamily="18" charset="0"/>
            </a:endParaRPr>
          </a:p>
          <a:p>
            <a:pPr eaLnBrk="1" hangingPunct="1"/>
            <a:endParaRPr lang="en-US" sz="1400" dirty="0">
              <a:solidFill>
                <a:schemeClr val="tx1"/>
              </a:solidFill>
              <a:latin typeface="Times New Roman" pitchFamily="18" charset="0"/>
              <a:cs typeface="Times New Roman" pitchFamily="18" charset="0"/>
            </a:endParaRPr>
          </a:p>
          <a:p>
            <a:pPr eaLnBrk="1" hangingPunct="1"/>
            <a:r>
              <a:rPr lang="en-US" sz="3000" b="1" dirty="0">
                <a:solidFill>
                  <a:schemeClr val="tx1"/>
                </a:solidFill>
                <a:latin typeface="Times New Roman" panose="02020603050405020304" pitchFamily="18" charset="0"/>
                <a:ea typeface="SimSun-ExtB" pitchFamily="49" charset="-122"/>
                <a:cs typeface="Times New Roman" panose="02020603050405020304" pitchFamily="18" charset="0"/>
              </a:rPr>
              <a:t>PESTICIDE SPRINKLER WITH IOT BASED SECURITY</a:t>
            </a:r>
            <a:endParaRPr lang="en-US" sz="3000" dirty="0">
              <a:solidFill>
                <a:schemeClr val="tx1"/>
              </a:solidFill>
              <a:latin typeface="Times New Roman" panose="02020603050405020304" pitchFamily="18" charset="0"/>
              <a:cs typeface="Times New Roman" pitchFamily="18" charset="0"/>
            </a:endParaRPr>
          </a:p>
          <a:p>
            <a:pPr eaLnBrk="1" hangingPunct="1"/>
            <a:endParaRPr lang="en-US" sz="900" dirty="0">
              <a:solidFill>
                <a:schemeClr val="tx1"/>
              </a:solidFill>
              <a:latin typeface="Times New Roman" panose="02020603050405020304" pitchFamily="18" charset="0"/>
              <a:cs typeface="Times New Roman" pitchFamily="18" charset="0"/>
            </a:endParaRPr>
          </a:p>
          <a:p>
            <a:pPr eaLnBrk="1" hangingPunct="1"/>
            <a:r>
              <a:rPr lang="en-US" sz="1600" dirty="0">
                <a:solidFill>
                  <a:schemeClr val="tx1"/>
                </a:solidFill>
                <a:latin typeface="Times New Roman" pitchFamily="18" charset="0"/>
                <a:cs typeface="Times New Roman" pitchFamily="18" charset="0"/>
              </a:rPr>
              <a:t>by</a:t>
            </a:r>
          </a:p>
          <a:p>
            <a:pPr eaLnBrk="1" hangingPunct="1"/>
            <a:r>
              <a:rPr lang="nl-NL" sz="1800" dirty="0">
                <a:solidFill>
                  <a:schemeClr val="tx1"/>
                </a:solidFill>
                <a:latin typeface="Times New Roman" pitchFamily="18" charset="0"/>
                <a:cs typeface="Times New Roman" pitchFamily="18" charset="0"/>
              </a:rPr>
              <a:t>Bhoomika C P 				4GW19EE005</a:t>
            </a:r>
          </a:p>
          <a:p>
            <a:pPr eaLnBrk="1" hangingPunct="1"/>
            <a:r>
              <a:rPr lang="nl-NL" sz="1800" dirty="0">
                <a:solidFill>
                  <a:schemeClr val="tx1"/>
                </a:solidFill>
                <a:latin typeface="Times New Roman" pitchFamily="18" charset="0"/>
                <a:cs typeface="Times New Roman" pitchFamily="18" charset="0"/>
              </a:rPr>
              <a:t>Prakruthi K N				4GW19EE026</a:t>
            </a:r>
          </a:p>
          <a:p>
            <a:pPr eaLnBrk="1" hangingPunct="1"/>
            <a:r>
              <a:rPr lang="nl-NL" sz="1800" dirty="0">
                <a:solidFill>
                  <a:schemeClr val="tx1"/>
                </a:solidFill>
                <a:latin typeface="Times New Roman" pitchFamily="18" charset="0"/>
                <a:cs typeface="Times New Roman" pitchFamily="18" charset="0"/>
              </a:rPr>
              <a:t>Rakshitha G				4GW19EE030</a:t>
            </a:r>
          </a:p>
          <a:p>
            <a:pPr eaLnBrk="1" hangingPunct="1"/>
            <a:r>
              <a:rPr lang="nl-NL" sz="1800" dirty="0">
                <a:solidFill>
                  <a:schemeClr val="tx1"/>
                </a:solidFill>
                <a:latin typeface="Times New Roman" pitchFamily="18" charset="0"/>
                <a:cs typeface="Times New Roman" pitchFamily="18" charset="0"/>
              </a:rPr>
              <a:t>Vidyashree K 				4GW19EE041</a:t>
            </a:r>
          </a:p>
          <a:p>
            <a:pPr eaLnBrk="1" hangingPunct="1"/>
            <a:endParaRPr lang="en-US" sz="900" dirty="0">
              <a:solidFill>
                <a:schemeClr val="tx1"/>
              </a:solidFill>
              <a:latin typeface="Times New Roman" pitchFamily="18" charset="0"/>
              <a:cs typeface="Times New Roman" pitchFamily="18" charset="0"/>
            </a:endParaRPr>
          </a:p>
          <a:p>
            <a:pPr eaLnBrk="1" hangingPunct="1"/>
            <a:r>
              <a:rPr lang="en-US" sz="1400" dirty="0">
                <a:solidFill>
                  <a:schemeClr val="tx1"/>
                </a:solidFill>
                <a:latin typeface="Times New Roman" pitchFamily="18" charset="0"/>
                <a:cs typeface="Times New Roman" pitchFamily="18" charset="0"/>
              </a:rPr>
              <a:t>Under the Guidance of</a:t>
            </a:r>
          </a:p>
          <a:p>
            <a:pPr eaLnBrk="1" hangingPunct="1"/>
            <a:r>
              <a:rPr lang="en-US" sz="1800" dirty="0">
                <a:solidFill>
                  <a:schemeClr val="tx1"/>
                </a:solidFill>
                <a:latin typeface="Times New Roman" pitchFamily="18" charset="0"/>
                <a:cs typeface="Times New Roman" pitchFamily="18" charset="0"/>
              </a:rPr>
              <a:t>Smt. SHILPASHRI V N</a:t>
            </a:r>
          </a:p>
          <a:p>
            <a:pPr eaLnBrk="1" hangingPunct="1"/>
            <a:r>
              <a:rPr lang="en-US" sz="1600" dirty="0">
                <a:solidFill>
                  <a:schemeClr val="tx1"/>
                </a:solidFill>
                <a:latin typeface="Times New Roman" pitchFamily="18" charset="0"/>
                <a:cs typeface="Times New Roman" pitchFamily="18" charset="0"/>
              </a:rPr>
              <a:t>Assistant Professor</a:t>
            </a:r>
          </a:p>
          <a:p>
            <a:pPr eaLnBrk="1" hangingPunct="1"/>
            <a:r>
              <a:rPr lang="en-US" sz="1600" dirty="0">
                <a:solidFill>
                  <a:schemeClr val="tx1"/>
                </a:solidFill>
                <a:latin typeface="Times New Roman" pitchFamily="18" charset="0"/>
                <a:cs typeface="Times New Roman" pitchFamily="18" charset="0"/>
              </a:rPr>
              <a:t>Dept. of EEE, GSSSIETW, </a:t>
            </a:r>
            <a:r>
              <a:rPr lang="en-US" sz="1600" dirty="0" err="1">
                <a:solidFill>
                  <a:schemeClr val="tx1"/>
                </a:solidFill>
                <a:latin typeface="Times New Roman" pitchFamily="18" charset="0"/>
                <a:cs typeface="Times New Roman" pitchFamily="18" charset="0"/>
              </a:rPr>
              <a:t>Mysuru</a:t>
            </a:r>
            <a:endParaRPr lang="en-US" sz="1600" dirty="0">
              <a:solidFill>
                <a:schemeClr val="tx1"/>
              </a:solidFill>
              <a:latin typeface="Times New Roman" pitchFamily="18" charset="0"/>
              <a:cs typeface="Times New Roman" pitchFamily="18" charset="0"/>
            </a:endParaRPr>
          </a:p>
          <a:p>
            <a:pPr eaLnBrk="1" hangingPunct="1"/>
            <a:endParaRPr lang="en-US" sz="2000" dirty="0">
              <a:solidFill>
                <a:schemeClr val="tx1"/>
              </a:solidFill>
              <a:latin typeface="Times New Roman" pitchFamily="18" charset="0"/>
              <a:cs typeface="Times New Roman" pitchFamily="18" charset="0"/>
            </a:endParaRPr>
          </a:p>
        </p:txBody>
      </p:sp>
      <p:pic>
        <p:nvPicPr>
          <p:cNvPr id="2051" name="Picture 3" descr="E:\Shiva\VTU-logo.png"/>
          <p:cNvPicPr>
            <a:picLocks noChangeAspect="1" noChangeArrowheads="1"/>
          </p:cNvPicPr>
          <p:nvPr/>
        </p:nvPicPr>
        <p:blipFill>
          <a:blip r:embed="rId3"/>
          <a:srcRect/>
          <a:stretch>
            <a:fillRect/>
          </a:stretch>
        </p:blipFill>
        <p:spPr bwMode="auto">
          <a:xfrm>
            <a:off x="7924800" y="142875"/>
            <a:ext cx="1063625" cy="1262063"/>
          </a:xfrm>
          <a:prstGeom prst="rect">
            <a:avLst/>
          </a:prstGeom>
          <a:noFill/>
          <a:ln w="9525">
            <a:noFill/>
            <a:miter lim="800000"/>
            <a:headEnd/>
            <a:tailEnd/>
          </a:ln>
        </p:spPr>
      </p:pic>
      <p:pic>
        <p:nvPicPr>
          <p:cNvPr id="2053" name="Picture 5"/>
          <p:cNvPicPr>
            <a:picLocks noChangeAspect="1" noChangeArrowheads="1"/>
          </p:cNvPicPr>
          <p:nvPr/>
        </p:nvPicPr>
        <p:blipFill>
          <a:blip r:embed="rId4"/>
          <a:srcRect l="24840" t="24718" r="24359" b="51387"/>
          <a:stretch>
            <a:fillRect/>
          </a:stretch>
        </p:blipFill>
        <p:spPr bwMode="auto">
          <a:xfrm>
            <a:off x="228600" y="152400"/>
            <a:ext cx="7694676" cy="1600200"/>
          </a:xfrm>
          <a:prstGeom prst="rect">
            <a:avLst/>
          </a:prstGeom>
          <a:noFill/>
          <a:ln w="9525">
            <a:noFill/>
            <a:miter lim="800000"/>
            <a:headEnd/>
            <a:tailEnd/>
          </a:ln>
        </p:spPr>
      </p:pic>
      <p:sp>
        <p:nvSpPr>
          <p:cNvPr id="6" name="TextBox 5"/>
          <p:cNvSpPr txBox="1"/>
          <p:nvPr/>
        </p:nvSpPr>
        <p:spPr>
          <a:xfrm>
            <a:off x="0" y="1752600"/>
            <a:ext cx="9144000" cy="646331"/>
          </a:xfrm>
          <a:prstGeom prst="rect">
            <a:avLst/>
          </a:prstGeom>
          <a:noFill/>
        </p:spPr>
        <p:txBody>
          <a:bodyPr wrap="square" rtlCol="0">
            <a:spAutoFit/>
          </a:bodyPr>
          <a:lstStyle/>
          <a:p>
            <a:pPr algn="ctr"/>
            <a:endParaRPr lang="en-US" sz="1000" dirty="0">
              <a:solidFill>
                <a:schemeClr val="accent2"/>
              </a:solidFill>
            </a:endParaRPr>
          </a:p>
          <a:p>
            <a:pPr algn="ctr"/>
            <a:r>
              <a:rPr lang="en-US" sz="2600" dirty="0">
                <a:solidFill>
                  <a:srgbClr val="7030A0"/>
                </a:solidFill>
              </a:rPr>
              <a:t>Department of Electrical &amp; Electronics Engineering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81000" y="152400"/>
            <a:ext cx="8153400" cy="990600"/>
          </a:xfrm>
        </p:spPr>
        <p:txBody>
          <a:bodyPr/>
          <a:lstStyle/>
          <a:p>
            <a:br>
              <a:rPr lang="en-US" sz="3600" b="1" dirty="0">
                <a:solidFill>
                  <a:srgbClr val="7030A0"/>
                </a:solidFill>
              </a:rPr>
            </a:br>
            <a:r>
              <a:rPr lang="en-US" sz="3600" b="1" dirty="0">
                <a:solidFill>
                  <a:srgbClr val="7030A0"/>
                </a:solidFill>
              </a:rPr>
              <a:t>Hardware &amp; Software Description</a:t>
            </a:r>
            <a:br>
              <a:rPr lang="en-US" sz="3600" b="1" dirty="0">
                <a:solidFill>
                  <a:srgbClr val="FF0000"/>
                </a:solidFill>
                <a:latin typeface="Times New Roman" pitchFamily="18" charset="0"/>
                <a:cs typeface="Times New Roman" pitchFamily="18" charset="0"/>
              </a:rPr>
            </a:br>
            <a:endParaRPr lang="en-US" sz="3600" dirty="0">
              <a:solidFill>
                <a:schemeClr val="tx1"/>
              </a:solidFill>
              <a:latin typeface="Times New Roman" pitchFamily="18" charset="0"/>
              <a:cs typeface="Times New Roman" pitchFamily="18" charset="0"/>
            </a:endParaRPr>
          </a:p>
        </p:txBody>
      </p:sp>
      <p:sp>
        <p:nvSpPr>
          <p:cNvPr id="21507" name="Content Placeholder 2"/>
          <p:cNvSpPr>
            <a:spLocks noGrp="1"/>
          </p:cNvSpPr>
          <p:nvPr>
            <p:ph sz="quarter" idx="1"/>
          </p:nvPr>
        </p:nvSpPr>
        <p:spPr>
          <a:xfrm>
            <a:off x="228600" y="1600200"/>
            <a:ext cx="8537575" cy="5105400"/>
          </a:xfrm>
        </p:spPr>
        <p:txBody>
          <a:bodyPr>
            <a:normAutofit fontScale="92500" lnSpcReduction="20000"/>
          </a:bodyPr>
          <a:lstStyle/>
          <a:p>
            <a:pPr marL="0" indent="0" algn="just">
              <a:buNone/>
            </a:pPr>
            <a:r>
              <a:rPr lang="en-IN" dirty="0">
                <a:latin typeface="Times New Roman" panose="02020603050405020304" pitchFamily="18" charset="0"/>
                <a:cs typeface="Times New Roman" panose="02020603050405020304" pitchFamily="18" charset="0"/>
              </a:rPr>
              <a:t>      HARDWARE COMPONENTS</a:t>
            </a:r>
          </a:p>
          <a:p>
            <a:pPr marL="0" indent="0" algn="just">
              <a:buNone/>
            </a:pPr>
            <a:endParaRPr lang="en-IN" dirty="0"/>
          </a:p>
          <a:p>
            <a:pPr algn="just">
              <a:buClrTx/>
              <a:buSzPct val="62000"/>
              <a:buFont typeface="Arial" pitchFamily="34" charset="0"/>
              <a:buChar char="•"/>
            </a:pPr>
            <a:r>
              <a:rPr lang="en-IN" sz="2600" dirty="0">
                <a:latin typeface="Times New Roman" panose="02020603050405020304" pitchFamily="18" charset="0"/>
                <a:cs typeface="Times New Roman" panose="02020603050405020304" pitchFamily="18" charset="0"/>
              </a:rPr>
              <a:t>Microcontroller</a:t>
            </a:r>
          </a:p>
          <a:p>
            <a:pPr algn="just">
              <a:buClrTx/>
              <a:buSzPct val="62000"/>
              <a:buFont typeface="Arial" pitchFamily="34" charset="0"/>
              <a:buChar char="•"/>
            </a:pPr>
            <a:r>
              <a:rPr lang="en-IN" sz="2600" dirty="0">
                <a:latin typeface="Times New Roman" panose="02020603050405020304" pitchFamily="18" charset="0"/>
                <a:cs typeface="Times New Roman" panose="02020603050405020304" pitchFamily="18" charset="0"/>
              </a:rPr>
              <a:t>Pesticide Sprinkler</a:t>
            </a:r>
          </a:p>
          <a:p>
            <a:pPr algn="just">
              <a:buClrTx/>
              <a:buSzPct val="62000"/>
              <a:buFont typeface="Arial" pitchFamily="34" charset="0"/>
              <a:buChar char="•"/>
            </a:pPr>
            <a:r>
              <a:rPr lang="en-IN" sz="2600" dirty="0">
                <a:latin typeface="Times New Roman" panose="02020603050405020304" pitchFamily="18" charset="0"/>
                <a:cs typeface="Times New Roman" panose="02020603050405020304" pitchFamily="18" charset="0"/>
              </a:rPr>
              <a:t>Pesticide Tank</a:t>
            </a:r>
          </a:p>
          <a:p>
            <a:pPr algn="just">
              <a:buClrTx/>
              <a:buSzPct val="62000"/>
              <a:buFont typeface="Arial" pitchFamily="34" charset="0"/>
              <a:buChar char="•"/>
            </a:pPr>
            <a:r>
              <a:rPr lang="en-IN" sz="2600" dirty="0">
                <a:latin typeface="Times New Roman" panose="02020603050405020304" pitchFamily="18" charset="0"/>
                <a:cs typeface="Times New Roman" panose="02020603050405020304" pitchFamily="18" charset="0"/>
              </a:rPr>
              <a:t>DC Driving Motors</a:t>
            </a:r>
          </a:p>
          <a:p>
            <a:pPr algn="just">
              <a:buClrTx/>
              <a:buSzPct val="62000"/>
              <a:buFont typeface="Arial" pitchFamily="34" charset="0"/>
              <a:buChar char="•"/>
            </a:pPr>
            <a:r>
              <a:rPr lang="en-IN" sz="2600" dirty="0">
                <a:latin typeface="Times New Roman" panose="02020603050405020304" pitchFamily="18" charset="0"/>
                <a:cs typeface="Times New Roman" panose="02020603050405020304" pitchFamily="18" charset="0"/>
              </a:rPr>
              <a:t>Intruder sensor</a:t>
            </a:r>
          </a:p>
          <a:p>
            <a:pPr algn="just">
              <a:buClrTx/>
              <a:buSzPct val="62000"/>
              <a:buFont typeface="Arial" pitchFamily="34" charset="0"/>
              <a:buChar char="•"/>
            </a:pPr>
            <a:r>
              <a:rPr lang="en-IN" sz="2600" dirty="0">
                <a:latin typeface="Times New Roman" panose="02020603050405020304" pitchFamily="18" charset="0"/>
                <a:cs typeface="Times New Roman" panose="02020603050405020304" pitchFamily="18" charset="0"/>
              </a:rPr>
              <a:t>LCD Display</a:t>
            </a:r>
          </a:p>
          <a:p>
            <a:pPr algn="just">
              <a:buClrTx/>
              <a:buSzPct val="62000"/>
              <a:buFont typeface="Arial" pitchFamily="34" charset="0"/>
              <a:buChar char="•"/>
            </a:pPr>
            <a:r>
              <a:rPr lang="en-IN" sz="2600" dirty="0">
                <a:latin typeface="Times New Roman" panose="02020603050405020304" pitchFamily="18" charset="0"/>
                <a:cs typeface="Times New Roman" panose="02020603050405020304" pitchFamily="18" charset="0"/>
              </a:rPr>
              <a:t>DC Motors</a:t>
            </a:r>
          </a:p>
          <a:p>
            <a:pPr algn="just">
              <a:buClrTx/>
              <a:buSzPct val="62000"/>
              <a:buFont typeface="Arial" pitchFamily="34" charset="0"/>
              <a:buChar char="•"/>
            </a:pPr>
            <a:r>
              <a:rPr lang="en-IN" sz="2600" dirty="0">
                <a:latin typeface="Times New Roman" panose="02020603050405020304" pitchFamily="18" charset="0"/>
                <a:cs typeface="Times New Roman" panose="02020603050405020304" pitchFamily="18" charset="0"/>
              </a:rPr>
              <a:t>Bluetooth</a:t>
            </a:r>
          </a:p>
          <a:p>
            <a:pPr algn="just">
              <a:buClrTx/>
              <a:buSzPct val="62000"/>
              <a:buFont typeface="Arial" pitchFamily="34" charset="0"/>
              <a:buChar char="•"/>
            </a:pPr>
            <a:endParaRPr lang="en-IN" dirty="0"/>
          </a:p>
          <a:p>
            <a:pPr marL="0" indent="0" algn="just">
              <a:buClrTx/>
              <a:buSzPct val="62000"/>
              <a:buNone/>
            </a:pPr>
            <a:r>
              <a:rPr lang="en-IN" dirty="0"/>
              <a:t>      </a:t>
            </a:r>
          </a:p>
          <a:p>
            <a:pPr algn="just">
              <a:buClrTx/>
              <a:buSzPct val="62000"/>
            </a:pPr>
            <a:endParaRPr lang="en-IN" dirty="0"/>
          </a:p>
          <a:p>
            <a:pPr algn="just">
              <a:buClrTx/>
              <a:buSzPct val="62000"/>
              <a:buFont typeface="Arial" pitchFamily="34" charset="0"/>
              <a:buChar char="•"/>
            </a:pPr>
            <a:endParaRPr lang="en-IN"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a:p>
            <a:pPr>
              <a:buFont typeface="Wingdings" pitchFamily="2" charset="2"/>
              <a:buNone/>
            </a:pPr>
            <a:endParaRPr lang="en-US" dirty="0"/>
          </a:p>
        </p:txBody>
      </p:sp>
      <p:sp>
        <p:nvSpPr>
          <p:cNvPr id="21508" name="Date Placeholder 3"/>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DDDBAAC0-C24E-4696-BDE7-E0F2AC745F27}" type="datetime1">
              <a:rPr lang="en-US" smtClean="0">
                <a:latin typeface="Arial" charset="0"/>
              </a:rPr>
              <a:pPr algn="r"/>
              <a:t>11/18/2022</a:t>
            </a:fld>
            <a:endParaRPr lang="en-US">
              <a:latin typeface="Arial"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86A20059-B860-431C-A068-1FFF509B6A18}"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dirty="0"/>
              <a:t>    </a:t>
            </a:r>
            <a:r>
              <a:rPr lang="en-US" sz="2700" dirty="0">
                <a:latin typeface="Times New Roman" panose="02020603050405020304" pitchFamily="18" charset="0"/>
                <a:cs typeface="Times New Roman" panose="02020603050405020304" pitchFamily="18" charset="0"/>
              </a:rPr>
              <a:t>SOFTWARE</a:t>
            </a:r>
            <a:r>
              <a:rPr lang="en-US" dirty="0">
                <a:latin typeface="Times New Roman" panose="02020603050405020304" pitchFamily="18" charset="0"/>
                <a:cs typeface="Times New Roman" panose="02020603050405020304" pitchFamily="18" charset="0"/>
              </a:rPr>
              <a:t> COMPONENTS</a:t>
            </a:r>
          </a:p>
          <a:p>
            <a:pPr marL="0" indent="0">
              <a:buNone/>
            </a:pPr>
            <a:endParaRPr lang="en-US" dirty="0">
              <a:latin typeface="Times New Roman" panose="02020603050405020304" pitchFamily="18" charset="0"/>
              <a:cs typeface="Times New Roman" panose="02020603050405020304" pitchFamily="18" charset="0"/>
            </a:endParaRPr>
          </a:p>
          <a:p>
            <a:pPr>
              <a:buClrTx/>
              <a:buSzPct val="62000"/>
              <a:buFont typeface="Arial" pitchFamily="34" charset="0"/>
              <a:buChar char="•"/>
            </a:pPr>
            <a:r>
              <a:rPr lang="en-US" sz="2400" dirty="0" err="1">
                <a:latin typeface="Times New Roman" panose="02020603050405020304" pitchFamily="18" charset="0"/>
                <a:cs typeface="Times New Roman" panose="02020603050405020304" pitchFamily="18" charset="0"/>
              </a:rPr>
              <a:t>Arduino</a:t>
            </a:r>
            <a:r>
              <a:rPr lang="en-US" sz="2400" dirty="0">
                <a:latin typeface="Times New Roman" panose="02020603050405020304" pitchFamily="18" charset="0"/>
                <a:cs typeface="Times New Roman" panose="02020603050405020304" pitchFamily="18" charset="0"/>
              </a:rPr>
              <a:t> IDE</a:t>
            </a:r>
          </a:p>
          <a:p>
            <a:pPr>
              <a:buClrTx/>
              <a:buSzPct val="62000"/>
              <a:buFont typeface="Arial" pitchFamily="34" charset="0"/>
              <a:buChar char="•"/>
            </a:pPr>
            <a:r>
              <a:rPr lang="en-US" sz="2400" dirty="0">
                <a:latin typeface="Times New Roman" panose="02020603050405020304" pitchFamily="18" charset="0"/>
                <a:cs typeface="Times New Roman" panose="02020603050405020304" pitchFamily="18" charset="0"/>
              </a:rPr>
              <a:t>Embedded C</a:t>
            </a:r>
          </a:p>
          <a:p>
            <a:pPr marL="0" indent="0">
              <a:buClrTx/>
              <a:buSzPct val="62000"/>
              <a:buNone/>
            </a:pPr>
            <a:r>
              <a:rPr lang="en-US" sz="2400" dirty="0">
                <a:latin typeface="Times New Roman" panose="02020603050405020304" pitchFamily="18" charset="0"/>
                <a:cs typeface="Times New Roman" panose="02020603050405020304" pitchFamily="18" charset="0"/>
              </a:rPr>
              <a:t> </a:t>
            </a:r>
          </a:p>
          <a:p>
            <a:pPr marL="0" indent="0">
              <a:buNone/>
            </a:pPr>
            <a:endParaRPr lang="en-US" dirty="0"/>
          </a:p>
        </p:txBody>
      </p:sp>
      <p:sp>
        <p:nvSpPr>
          <p:cNvPr id="4" name="Date Placeholder 3"/>
          <p:cNvSpPr>
            <a:spLocks noGrp="1"/>
          </p:cNvSpPr>
          <p:nvPr>
            <p:ph type="dt" sz="half" idx="10"/>
          </p:nvPr>
        </p:nvSpPr>
        <p:spPr/>
        <p:txBody>
          <a:bodyPr/>
          <a:lstStyle/>
          <a:p>
            <a:pPr>
              <a:defRPr/>
            </a:pPr>
            <a:fld id="{45741A33-6B30-491F-99DC-FDD968B6311C}" type="datetime1">
              <a:rPr lang="en-US" smtClean="0"/>
              <a:pPr>
                <a:defRPr/>
              </a:pPr>
              <a:t>11/18/2022</a:t>
            </a:fld>
            <a:endParaRPr lang="en-US"/>
          </a:p>
        </p:txBody>
      </p:sp>
      <p:sp>
        <p:nvSpPr>
          <p:cNvPr id="5" name="Slide Number Placeholder 4"/>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11</a:t>
            </a:fld>
            <a:endParaRPr lang="en-US"/>
          </a:p>
        </p:txBody>
      </p:sp>
    </p:spTree>
    <p:extLst>
      <p:ext uri="{BB962C8B-B14F-4D97-AF65-F5344CB8AC3E}">
        <p14:creationId xmlns:p14="http://schemas.microsoft.com/office/powerpoint/2010/main" val="16405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a:noFill/>
        </p:spPr>
        <p:txBody>
          <a:bodyPr/>
          <a:lstStyle/>
          <a:p>
            <a:r>
              <a:rPr lang="en-US" sz="3600" b="1" dirty="0">
                <a:solidFill>
                  <a:srgbClr val="7030A0"/>
                </a:solidFill>
              </a:rPr>
              <a:t>EXPECTED OUTCOME</a:t>
            </a:r>
            <a:endParaRPr lang="en-US" sz="3600" b="1" dirty="0"/>
          </a:p>
        </p:txBody>
      </p:sp>
      <p:sp>
        <p:nvSpPr>
          <p:cNvPr id="3" name="Content Placeholder 2"/>
          <p:cNvSpPr>
            <a:spLocks noGrp="1"/>
          </p:cNvSpPr>
          <p:nvPr>
            <p:ph sz="quarter" idx="1"/>
          </p:nvPr>
        </p:nvSpPr>
        <p:spPr>
          <a:xfrm>
            <a:off x="609600" y="1600200"/>
            <a:ext cx="8153400" cy="4495800"/>
          </a:xfrm>
        </p:spPr>
        <p:txBody>
          <a:bodyPr/>
          <a:lstStyle/>
          <a:p>
            <a:pPr lvl="0">
              <a:buClrTx/>
            </a:pPr>
            <a:r>
              <a:rPr lang="en-US" sz="2400" dirty="0">
                <a:latin typeface="Times New Roman" panose="02020603050405020304" pitchFamily="18" charset="0"/>
                <a:cs typeface="Times New Roman" panose="02020603050405020304" pitchFamily="18" charset="0"/>
              </a:rPr>
              <a:t>To decrease the work load on the farmers and the severe health problems faced by them .</a:t>
            </a:r>
          </a:p>
          <a:p>
            <a:pPr lvl="0">
              <a:buClrTx/>
            </a:pPr>
            <a:r>
              <a:rPr lang="en-US" sz="2400" dirty="0">
                <a:latin typeface="Times New Roman" panose="02020603050405020304" pitchFamily="18" charset="0"/>
                <a:cs typeface="Times New Roman" panose="02020603050405020304" pitchFamily="18" charset="0"/>
              </a:rPr>
              <a:t>If successful in constructing this sprayer it can travel on rough surfaces in the field and sustain enough load of other </a:t>
            </a:r>
            <a:r>
              <a:rPr lang="en-US" sz="2400" dirty="0" err="1">
                <a:latin typeface="Times New Roman" panose="02020603050405020304" pitchFamily="18" charset="0"/>
                <a:cs typeface="Times New Roman" panose="02020603050405020304" pitchFamily="18" charset="0"/>
              </a:rPr>
              <a:t>equipments</a:t>
            </a:r>
            <a:r>
              <a:rPr lang="en-US" sz="2400" dirty="0">
                <a:latin typeface="Times New Roman" panose="02020603050405020304" pitchFamily="18" charset="0"/>
                <a:cs typeface="Times New Roman" panose="02020603050405020304" pitchFamily="18" charset="0"/>
              </a:rPr>
              <a:t>. </a:t>
            </a:r>
          </a:p>
          <a:p>
            <a:pPr lvl="0">
              <a:buClrTx/>
            </a:pPr>
            <a:r>
              <a:rPr lang="en-US" sz="2400" dirty="0">
                <a:latin typeface="Times New Roman" panose="02020603050405020304" pitchFamily="18" charset="0"/>
                <a:cs typeface="Times New Roman" panose="02020603050405020304" pitchFamily="18" charset="0"/>
              </a:rPr>
              <a:t>This concept will be presented in a suitable manner to Indian market. It also increases the farmers production and reduces effort taken by them by spraying out the pesticides automatically.</a:t>
            </a:r>
          </a:p>
          <a:p>
            <a:pPr marL="0" indent="0">
              <a:buNone/>
            </a:pPr>
            <a:endParaRPr lang="en-US" dirty="0"/>
          </a:p>
        </p:txBody>
      </p:sp>
      <p:sp>
        <p:nvSpPr>
          <p:cNvPr id="4" name="Date Placeholder 3"/>
          <p:cNvSpPr>
            <a:spLocks noGrp="1"/>
          </p:cNvSpPr>
          <p:nvPr>
            <p:ph type="dt" sz="half" idx="10"/>
          </p:nvPr>
        </p:nvSpPr>
        <p:spPr/>
        <p:txBody>
          <a:bodyPr/>
          <a:lstStyle/>
          <a:p>
            <a:pPr>
              <a:defRPr/>
            </a:pPr>
            <a:fld id="{45741A33-6B30-491F-99DC-FDD968B6311C}" type="datetime1">
              <a:rPr lang="en-US" smtClean="0"/>
              <a:pPr>
                <a:defRPr/>
              </a:pPr>
              <a:t>11/18/2022</a:t>
            </a:fld>
            <a:endParaRPr lang="en-US"/>
          </a:p>
        </p:txBody>
      </p:sp>
      <p:sp>
        <p:nvSpPr>
          <p:cNvPr id="5" name="Slide Number Placeholder 4"/>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12</a:t>
            </a:fld>
            <a:endParaRPr lang="en-US"/>
          </a:p>
        </p:txBody>
      </p:sp>
    </p:spTree>
    <p:extLst>
      <p:ext uri="{BB962C8B-B14F-4D97-AF65-F5344CB8AC3E}">
        <p14:creationId xmlns:p14="http://schemas.microsoft.com/office/powerpoint/2010/main" val="234458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600" b="1" dirty="0">
                <a:solidFill>
                  <a:srgbClr val="7030A0"/>
                </a:solidFill>
              </a:rPr>
              <a:t>REFERENCE</a:t>
            </a:r>
            <a:endParaRPr lang="en-US" sz="3600" dirty="0"/>
          </a:p>
        </p:txBody>
      </p:sp>
      <p:sp>
        <p:nvSpPr>
          <p:cNvPr id="3" name="Content Placeholder 2"/>
          <p:cNvSpPr>
            <a:spLocks noGrp="1"/>
          </p:cNvSpPr>
          <p:nvPr>
            <p:ph sz="quarter" idx="1"/>
          </p:nvPr>
        </p:nvSpPr>
        <p:spPr>
          <a:xfrm>
            <a:off x="612648" y="1600200"/>
            <a:ext cx="8153400" cy="5486400"/>
          </a:xfrm>
        </p:spPr>
        <p:txBody>
          <a:bodyPr/>
          <a:lstStyle/>
          <a:p>
            <a:pPr>
              <a:lnSpc>
                <a:spcPct val="150000"/>
              </a:lnSpc>
            </a:pPr>
            <a:r>
              <a:rPr lang="en-IN" sz="1600" dirty="0"/>
              <a:t>[1] </a:t>
            </a:r>
            <a:r>
              <a:rPr lang="en-IN" sz="1600" dirty="0" err="1"/>
              <a:t>Tahesin</a:t>
            </a:r>
            <a:r>
              <a:rPr lang="en-IN" sz="1600" dirty="0"/>
              <a:t> Attar, Prajakta Chavan, Vidhi Patel, </a:t>
            </a:r>
            <a:r>
              <a:rPr lang="en-IN" sz="1600" dirty="0" err="1"/>
              <a:t>Megha</a:t>
            </a:r>
            <a:r>
              <a:rPr lang="en-IN" sz="1600" dirty="0"/>
              <a:t> Gupta, </a:t>
            </a:r>
            <a:r>
              <a:rPr lang="en-IN" sz="1600" dirty="0" err="1"/>
              <a:t>Debajyoti</a:t>
            </a:r>
            <a:r>
              <a:rPr lang="en-IN" sz="1600" dirty="0"/>
              <a:t> Mukhopadhyay, “An Attempt to Develop an IOT based Vehicle Security System” , 2018, IEEE International Symposium on Smart Electronic Systems (</a:t>
            </a:r>
            <a:r>
              <a:rPr lang="en-IN" sz="1600" dirty="0" err="1"/>
              <a:t>iSES</a:t>
            </a:r>
            <a:r>
              <a:rPr lang="en-IN" sz="1600" dirty="0"/>
              <a:t>) (Formerly </a:t>
            </a:r>
            <a:r>
              <a:rPr lang="en-IN" sz="1600" dirty="0" err="1"/>
              <a:t>iNiS</a:t>
            </a:r>
            <a:r>
              <a:rPr lang="en-IN" sz="1600" dirty="0"/>
              <a:t>). </a:t>
            </a:r>
          </a:p>
          <a:p>
            <a:pPr>
              <a:lnSpc>
                <a:spcPct val="150000"/>
              </a:lnSpc>
            </a:pPr>
            <a:r>
              <a:rPr lang="en-IN" sz="1600" dirty="0"/>
              <a:t>[2] </a:t>
            </a:r>
            <a:r>
              <a:rPr lang="en-IN" sz="1600" dirty="0" err="1"/>
              <a:t>Shahajada</a:t>
            </a:r>
            <a:r>
              <a:rPr lang="en-IN" sz="1600" dirty="0"/>
              <a:t> Mahmudul Hasan, Syed Mamun R </a:t>
            </a:r>
            <a:r>
              <a:rPr lang="en-IN" sz="1600" dirty="0" err="1"/>
              <a:t>Rasid</a:t>
            </a:r>
            <a:r>
              <a:rPr lang="en-IN" sz="1600" dirty="0"/>
              <a:t>, </a:t>
            </a:r>
            <a:r>
              <a:rPr lang="en-IN" sz="1600" dirty="0" err="1"/>
              <a:t>Avijit</a:t>
            </a:r>
            <a:r>
              <a:rPr lang="en-IN" sz="1600" dirty="0"/>
              <a:t> Mallik, Md. </a:t>
            </a:r>
            <a:r>
              <a:rPr lang="en-IN" sz="1600" dirty="0" err="1"/>
              <a:t>Rokunuzzaman</a:t>
            </a:r>
            <a:r>
              <a:rPr lang="en-IN" sz="1600" dirty="0"/>
              <a:t>, “Development of a Wireless Surveillance Robot for Controlling from Long Distance”, International Journal of Engineering Research and Management(IJERM), ISSN: 2349- 2058, Volume-05, Issue-09, September 2018. </a:t>
            </a:r>
          </a:p>
          <a:p>
            <a:pPr>
              <a:lnSpc>
                <a:spcPct val="150000"/>
              </a:lnSpc>
            </a:pPr>
            <a:r>
              <a:rPr lang="en-IN" sz="1600" dirty="0"/>
              <a:t>[3] Mr. V. </a:t>
            </a:r>
            <a:r>
              <a:rPr lang="en-IN" sz="1600" dirty="0" err="1"/>
              <a:t>Gowrishankar</a:t>
            </a:r>
            <a:r>
              <a:rPr lang="en-IN" sz="1600" dirty="0"/>
              <a:t>, </a:t>
            </a:r>
            <a:r>
              <a:rPr lang="en-IN" sz="1600" dirty="0" err="1"/>
              <a:t>Dr.</a:t>
            </a:r>
            <a:r>
              <a:rPr lang="en-IN" sz="1600" dirty="0"/>
              <a:t> K. Venkatachalam, “GRD Journals- Global Research and Development Journal for Engineering”, Volume 3, Issue 5, April 2018. </a:t>
            </a:r>
          </a:p>
          <a:p>
            <a:pPr>
              <a:lnSpc>
                <a:spcPct val="150000"/>
              </a:lnSpc>
            </a:pPr>
            <a:r>
              <a:rPr lang="en-IN" sz="1600" dirty="0"/>
              <a:t>[4] </a:t>
            </a:r>
            <a:r>
              <a:rPr lang="en-IN" sz="1600" dirty="0" err="1"/>
              <a:t>Prathibha</a:t>
            </a:r>
            <a:r>
              <a:rPr lang="en-IN" sz="1600" dirty="0"/>
              <a:t> S R, Anupama </a:t>
            </a:r>
            <a:r>
              <a:rPr lang="en-IN" sz="1600" dirty="0" err="1"/>
              <a:t>Hongal</a:t>
            </a:r>
            <a:r>
              <a:rPr lang="en-IN" sz="1600" dirty="0"/>
              <a:t>, Jyothi M P, “IOT Based Monitoring System in Smart Agriculture”, 2017, International Conference on Recent Advances in Electronics and Communication Technology. </a:t>
            </a:r>
          </a:p>
          <a:p>
            <a:pPr>
              <a:lnSpc>
                <a:spcPct val="150000"/>
              </a:lnSpc>
            </a:pPr>
            <a:r>
              <a:rPr lang="en-IN" sz="1600" dirty="0"/>
              <a:t>[5] Priyanka Yadav, Leena Chaudhari, Swati </a:t>
            </a:r>
            <a:r>
              <a:rPr lang="en-IN" sz="1600" dirty="0" err="1"/>
              <a:t>Gawhale</a:t>
            </a:r>
            <a:r>
              <a:rPr lang="en-IN" sz="1600" dirty="0"/>
              <a:t>, “War Field Spying Robot with Wireless Night Vision Camera”, International Journal for Research in Applied Science &amp; Engineering Technology(IJRASET), 2017. </a:t>
            </a:r>
          </a:p>
          <a:p>
            <a:pPr>
              <a:lnSpc>
                <a:spcPct val="150000"/>
              </a:lnSpc>
            </a:pPr>
            <a:r>
              <a:rPr lang="en-IN" sz="1600" dirty="0"/>
              <a:t>[6] S </a:t>
            </a:r>
            <a:r>
              <a:rPr lang="en-IN" sz="1600" dirty="0" err="1"/>
              <a:t>Mahendra</a:t>
            </a:r>
            <a:r>
              <a:rPr lang="en-IN" sz="1600" dirty="0"/>
              <a:t> Kumar and T Guna </a:t>
            </a:r>
            <a:r>
              <a:rPr lang="en-IN" sz="1600" dirty="0" err="1"/>
              <a:t>Sekar</a:t>
            </a:r>
            <a:r>
              <a:rPr lang="en-IN" sz="1600" dirty="0"/>
              <a:t>, “Cross-Layer Design for Energy Efficient Multicast Video Transmission over Mobile Ad Hoc Networks”, Asian Journal of Research in Social Sciences and Humanities, Volume 6, Issue 9, Pages 719-734, 2016</a:t>
            </a:r>
          </a:p>
          <a:p>
            <a:pPr marL="0" indent="0">
              <a:buClrTx/>
              <a:buSzPct val="62000"/>
              <a:buNone/>
            </a:pPr>
            <a:endParaRPr lang="en-US" dirty="0"/>
          </a:p>
        </p:txBody>
      </p:sp>
      <p:sp>
        <p:nvSpPr>
          <p:cNvPr id="4" name="Date Placeholder 3"/>
          <p:cNvSpPr>
            <a:spLocks noGrp="1"/>
          </p:cNvSpPr>
          <p:nvPr>
            <p:ph type="dt" sz="half" idx="10"/>
          </p:nvPr>
        </p:nvSpPr>
        <p:spPr/>
        <p:txBody>
          <a:bodyPr/>
          <a:lstStyle/>
          <a:p>
            <a:pPr>
              <a:defRPr/>
            </a:pPr>
            <a:fld id="{45741A33-6B30-491F-99DC-FDD968B6311C}" type="datetime1">
              <a:rPr lang="en-US" smtClean="0"/>
              <a:pPr>
                <a:defRPr/>
              </a:pPr>
              <a:t>11/18/2022</a:t>
            </a:fld>
            <a:endParaRPr lang="en-US"/>
          </a:p>
        </p:txBody>
      </p:sp>
      <p:sp>
        <p:nvSpPr>
          <p:cNvPr id="5" name="Slide Number Placeholder 4"/>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13</a:t>
            </a:fld>
            <a:endParaRPr lang="en-US"/>
          </a:p>
        </p:txBody>
      </p:sp>
    </p:spTree>
    <p:extLst>
      <p:ext uri="{BB962C8B-B14F-4D97-AF65-F5344CB8AC3E}">
        <p14:creationId xmlns:p14="http://schemas.microsoft.com/office/powerpoint/2010/main" val="1013109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BAC1-DFEA-0B3F-9DFE-EAF9669259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95183B1-B380-50E7-BDBF-67B2D73FE8DA}"/>
              </a:ext>
            </a:extLst>
          </p:cNvPr>
          <p:cNvSpPr>
            <a:spLocks noGrp="1"/>
          </p:cNvSpPr>
          <p:nvPr>
            <p:ph sz="quarter" idx="1"/>
          </p:nvPr>
        </p:nvSpPr>
        <p:spPr/>
        <p:txBody>
          <a:bodyPr/>
          <a:lstStyle/>
          <a:p>
            <a:r>
              <a:rPr lang="en-IN" sz="1200" dirty="0"/>
              <a:t>. [7] V </a:t>
            </a:r>
            <a:r>
              <a:rPr lang="en-IN" sz="1200" dirty="0" err="1"/>
              <a:t>Gowrishankar</a:t>
            </a:r>
            <a:r>
              <a:rPr lang="en-IN" sz="1200" dirty="0"/>
              <a:t>, K Venkatachalam, “Survey on Performance Analysis of Data Converters for Sensor Network Applications”, Vol. 6, Issue 8, 2016. [8] H. L. Kushwaha, J. P. Sinha, T. K. </a:t>
            </a:r>
            <a:r>
              <a:rPr lang="en-IN" sz="1200" dirty="0" err="1"/>
              <a:t>Khura</a:t>
            </a:r>
            <a:r>
              <a:rPr lang="en-IN" sz="1200" dirty="0"/>
              <a:t>, </a:t>
            </a:r>
            <a:r>
              <a:rPr lang="en-IN" sz="1200" dirty="0" err="1"/>
              <a:t>Dilip</a:t>
            </a:r>
            <a:r>
              <a:rPr lang="en-IN" sz="1200" dirty="0"/>
              <a:t> Kumar Kushwaha, </a:t>
            </a:r>
            <a:r>
              <a:rPr lang="en-IN" sz="1200" dirty="0" err="1"/>
              <a:t>Uttpal</a:t>
            </a:r>
            <a:r>
              <a:rPr lang="en-IN" sz="1200" dirty="0"/>
              <a:t> Ekka, Mayank </a:t>
            </a:r>
            <a:r>
              <a:rPr lang="en-IN" sz="1200" dirty="0" err="1"/>
              <a:t>Purushottam</a:t>
            </a:r>
            <a:r>
              <a:rPr lang="en-IN" sz="1200" dirty="0"/>
              <a:t> and </a:t>
            </a:r>
            <a:r>
              <a:rPr lang="en-IN" sz="1200" dirty="0" err="1"/>
              <a:t>Nishtha</a:t>
            </a:r>
            <a:r>
              <a:rPr lang="en-IN" sz="1200" dirty="0"/>
              <a:t> Singh ,“Status and Scope of Robotics in Agriculture”, International Conference on Emerging Technologies in Agricultural and Food Engineering ,30th December, 2016. [9] Ashish </a:t>
            </a:r>
            <a:r>
              <a:rPr lang="en-IN" sz="1200" dirty="0" err="1"/>
              <a:t>Lalwani</a:t>
            </a:r>
            <a:r>
              <a:rPr lang="en-IN" sz="1200" dirty="0"/>
              <a:t>, </a:t>
            </a:r>
            <a:r>
              <a:rPr lang="en-IN" sz="1200" dirty="0" err="1"/>
              <a:t>mrunmai</a:t>
            </a:r>
            <a:r>
              <a:rPr lang="en-IN" sz="1200" dirty="0"/>
              <a:t> </a:t>
            </a:r>
            <a:r>
              <a:rPr lang="en-IN" sz="1200" dirty="0" err="1"/>
              <a:t>Bhide</a:t>
            </a:r>
            <a:r>
              <a:rPr lang="en-IN" sz="1200" dirty="0"/>
              <a:t>, S. K. Shah, “ A </a:t>
            </a:r>
            <a:r>
              <a:rPr lang="en-IN" sz="1200" dirty="0" err="1"/>
              <a:t>Review:Autonomous</a:t>
            </a:r>
            <a:r>
              <a:rPr lang="en-IN" sz="1200" dirty="0"/>
              <a:t> </a:t>
            </a:r>
            <a:r>
              <a:rPr lang="en-IN" sz="1200" dirty="0" err="1"/>
              <a:t>Agribot</a:t>
            </a:r>
            <a:r>
              <a:rPr lang="en-IN" sz="1200" dirty="0"/>
              <a:t> for Smart Farming”, 46th IRF International Conference, 2015. [10] Gulam Amer, S.M.M. Mudassir, M.A. Malik, “Design and operation of Wi-Fi </a:t>
            </a:r>
            <a:r>
              <a:rPr lang="en-IN" sz="1200" dirty="0" err="1"/>
              <a:t>Agribot</a:t>
            </a:r>
            <a:r>
              <a:rPr lang="en-IN" sz="1200" dirty="0"/>
              <a:t> Integrated system”, International Conference on Industrial Instrumentation and control (ICIC), IEEE, 2015. [11] Tushar </a:t>
            </a:r>
            <a:r>
              <a:rPr lang="en-IN" sz="1200" dirty="0" err="1"/>
              <a:t>Maheshwaril</a:t>
            </a:r>
            <a:r>
              <a:rPr lang="en-IN" sz="1200" dirty="0"/>
              <a:t>, Upendra Kumar, Chaitanya </a:t>
            </a:r>
            <a:r>
              <a:rPr lang="en-IN" sz="1200" dirty="0" err="1"/>
              <a:t>Nagpae</a:t>
            </a:r>
            <a:r>
              <a:rPr lang="en-IN" sz="1200" dirty="0"/>
              <a:t>, Chandrakant Ojha and V. K . Mitta, “Capturing the spied image-Video data using a flexi-Controlled spy- robot”, 2015, Third International Conference on Image Processing. [12] </a:t>
            </a:r>
            <a:r>
              <a:rPr lang="en-IN" sz="1200" dirty="0" err="1"/>
              <a:t>Amritanshu</a:t>
            </a:r>
            <a:r>
              <a:rPr lang="en-IN" sz="1200" dirty="0"/>
              <a:t> Srivastava, Shubham Vijay, Alka Negi, Akash </a:t>
            </a:r>
            <a:r>
              <a:rPr lang="en-IN" sz="1200" dirty="0" err="1"/>
              <a:t>Singh,“DTMF</a:t>
            </a:r>
            <a:r>
              <a:rPr lang="en-IN" sz="1200" dirty="0"/>
              <a:t> Based Intelligent Farming Robotic Vehicle,” International Conference on Embedded Systems (ICES ), IEEE 2014. [13] V </a:t>
            </a:r>
            <a:r>
              <a:rPr lang="en-IN" sz="1200" dirty="0" err="1"/>
              <a:t>Gowrishankar</a:t>
            </a:r>
            <a:r>
              <a:rPr lang="en-IN" sz="1200" dirty="0"/>
              <a:t>, K Venkatachalam, “Efficient FIR Filter Design Using Modified Carry Select Adder &amp; Wallace Tree Multiplier”, Vol. 2, Issue 3, 2013, page. 703-711. [14] AkhilaGollakota,M.B.Srinivas,“</a:t>
            </a:r>
            <a:r>
              <a:rPr lang="en-IN" sz="1200" dirty="0" err="1"/>
              <a:t>Agribot</a:t>
            </a:r>
            <a:r>
              <a:rPr lang="en-IN" sz="1200" dirty="0"/>
              <a:t>-A multipurpose agricultural robot”,</a:t>
            </a:r>
            <a:r>
              <a:rPr lang="en-IN" sz="1200" dirty="0" err="1"/>
              <a:t>IndiaConference</a:t>
            </a:r>
            <a:r>
              <a:rPr lang="en-IN" sz="1200" dirty="0"/>
              <a:t> (INDICON), IEEE, 2011. [15] “Design and Implementation of Remote Operated Spy Robot Control System”, in-press. [16] “Microcontroller Based Security System with Intruder Position”, unpublished. [17] </a:t>
            </a:r>
            <a:r>
              <a:rPr lang="en-IN" sz="1200" dirty="0" err="1"/>
              <a:t>Parameshachari</a:t>
            </a:r>
            <a:r>
              <a:rPr lang="en-IN" sz="1200" dirty="0"/>
              <a:t> B D et. Al Optimized </a:t>
            </a:r>
            <a:r>
              <a:rPr lang="en-IN" sz="1200" dirty="0" err="1"/>
              <a:t>Neighbor</a:t>
            </a:r>
            <a:r>
              <a:rPr lang="en-IN" sz="1200" dirty="0"/>
              <a:t> Discovery in Internet of Things (IoT), 2017 International Conference on Electrical, Electronics, Communication, Computer and Optimization Techniques (ICEECCOT), PP 594-598, 978- 1-5386-2361-9/17/$31.00 ©2017 IEEE. </a:t>
            </a:r>
            <a:r>
              <a:rPr lang="en-US" sz="2000" kern="1800" dirty="0">
                <a:solidFill>
                  <a:srgbClr val="111111"/>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endParaRPr lang="en-IN" sz="1200" dirty="0"/>
          </a:p>
        </p:txBody>
      </p:sp>
      <p:sp>
        <p:nvSpPr>
          <p:cNvPr id="4" name="Date Placeholder 3">
            <a:extLst>
              <a:ext uri="{FF2B5EF4-FFF2-40B4-BE49-F238E27FC236}">
                <a16:creationId xmlns:a16="http://schemas.microsoft.com/office/drawing/2014/main" id="{F4723D83-3E69-0FDC-8BBC-1492F2FF3B54}"/>
              </a:ext>
            </a:extLst>
          </p:cNvPr>
          <p:cNvSpPr>
            <a:spLocks noGrp="1"/>
          </p:cNvSpPr>
          <p:nvPr>
            <p:ph type="dt" sz="half" idx="10"/>
          </p:nvPr>
        </p:nvSpPr>
        <p:spPr/>
        <p:txBody>
          <a:bodyPr/>
          <a:lstStyle/>
          <a:p>
            <a:pPr>
              <a:defRPr/>
            </a:pPr>
            <a:fld id="{45741A33-6B30-491F-99DC-FDD968B6311C}" type="datetime1">
              <a:rPr lang="en-US" smtClean="0"/>
              <a:pPr>
                <a:defRPr/>
              </a:pPr>
              <a:t>11/18/2022</a:t>
            </a:fld>
            <a:endParaRPr lang="en-US"/>
          </a:p>
        </p:txBody>
      </p:sp>
      <p:sp>
        <p:nvSpPr>
          <p:cNvPr id="5" name="Slide Number Placeholder 4">
            <a:extLst>
              <a:ext uri="{FF2B5EF4-FFF2-40B4-BE49-F238E27FC236}">
                <a16:creationId xmlns:a16="http://schemas.microsoft.com/office/drawing/2014/main" id="{D8A6402F-9D8B-BF3B-885B-E54FDE7D4936}"/>
              </a:ext>
            </a:extLst>
          </p:cNvPr>
          <p:cNvSpPr>
            <a:spLocks noGrp="1"/>
          </p:cNvSpPr>
          <p:nvPr>
            <p:ph type="sldNum" sz="quarter" idx="12"/>
          </p:nvPr>
        </p:nvSpPr>
        <p:spPr/>
        <p:txBody>
          <a:bodyPr/>
          <a:lstStyle/>
          <a:p>
            <a:pPr>
              <a:defRPr/>
            </a:pPr>
            <a:fld id="{21D17621-EBFF-4405-8E55-3AC044FDE720}" type="slidenum">
              <a:rPr lang="en-US" smtClean="0"/>
              <a:pPr>
                <a:defRPr/>
              </a:pPr>
              <a:t>14</a:t>
            </a:fld>
            <a:endParaRPr lang="en-US"/>
          </a:p>
        </p:txBody>
      </p:sp>
    </p:spTree>
    <p:extLst>
      <p:ext uri="{BB962C8B-B14F-4D97-AF65-F5344CB8AC3E}">
        <p14:creationId xmlns:p14="http://schemas.microsoft.com/office/powerpoint/2010/main" val="3962548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2775" y="228600"/>
            <a:ext cx="8153400" cy="990600"/>
          </a:xfrm>
        </p:spPr>
        <p:txBody>
          <a:bodyPr/>
          <a:lstStyle/>
          <a:p>
            <a:endParaRPr lang="en-US"/>
          </a:p>
        </p:txBody>
      </p:sp>
      <p:sp>
        <p:nvSpPr>
          <p:cNvPr id="22531" name="Content Placeholder 2"/>
          <p:cNvSpPr>
            <a:spLocks noGrp="1"/>
          </p:cNvSpPr>
          <p:nvPr>
            <p:ph sz="quarter" idx="1"/>
          </p:nvPr>
        </p:nvSpPr>
        <p:spPr>
          <a:xfrm>
            <a:off x="612775" y="1600200"/>
            <a:ext cx="8153400" cy="4495800"/>
          </a:xfrm>
        </p:spPr>
        <p:txBody>
          <a:bodyPr/>
          <a:lstStyle/>
          <a:p>
            <a:endParaRPr lang="en-US"/>
          </a:p>
        </p:txBody>
      </p:sp>
      <p:sp>
        <p:nvSpPr>
          <p:cNvPr id="22532" name="Date Placeholder 3"/>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44C36B6D-A631-48E4-9012-63C252C7982F}" type="datetime1">
              <a:rPr lang="en-US" smtClean="0">
                <a:latin typeface="Arial" charset="0"/>
              </a:rPr>
              <a:pPr algn="r"/>
              <a:t>11/18/2022</a:t>
            </a:fld>
            <a:endParaRPr lang="en-US">
              <a:latin typeface="Arial"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7F7A7914-BF9D-4F84-B8E1-B60B17539C72}" type="slidenum">
              <a:rPr lang="en-US" smtClean="0"/>
              <a:pPr>
                <a:defRPr/>
              </a:pPr>
              <a:t>15</a:t>
            </a:fld>
            <a:endParaRPr lang="en-US"/>
          </a:p>
        </p:txBody>
      </p:sp>
      <p:pic>
        <p:nvPicPr>
          <p:cNvPr id="22534" name="Picture 2" descr="C:\Documents and Settings\Gajendra Deshpande\Desktop\thank-you-1.jpg"/>
          <p:cNvPicPr>
            <a:picLocks noChangeAspect="1" noChangeArrowheads="1"/>
          </p:cNvPicPr>
          <p:nvPr/>
        </p:nvPicPr>
        <p:blipFill>
          <a:blip r:embed="rId3"/>
          <a:srcRect/>
          <a:stretch>
            <a:fillRect/>
          </a:stretch>
        </p:blipFill>
        <p:spPr bwMode="auto">
          <a:xfrm>
            <a:off x="68263" y="-304800"/>
            <a:ext cx="9075737" cy="6096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228600"/>
            <a:ext cx="8153400" cy="990600"/>
          </a:xfrm>
        </p:spPr>
        <p:txBody>
          <a:bodyPr/>
          <a:lstStyle/>
          <a:p>
            <a:pPr eaLnBrk="1" hangingPunct="1"/>
            <a:r>
              <a:rPr lang="en-US" sz="3600" b="1" dirty="0">
                <a:solidFill>
                  <a:srgbClr val="7030A0"/>
                </a:solidFill>
              </a:rPr>
              <a:t>Overview</a:t>
            </a:r>
            <a:r>
              <a:rPr lang="en-US" sz="3600" b="1" dirty="0">
                <a:solidFill>
                  <a:schemeClr val="tx1"/>
                </a:solidFill>
              </a:rPr>
              <a:t>  </a:t>
            </a:r>
          </a:p>
        </p:txBody>
      </p:sp>
      <p:sp>
        <p:nvSpPr>
          <p:cNvPr id="6147" name="Rectangle 3"/>
          <p:cNvSpPr>
            <a:spLocks noGrp="1" noChangeArrowheads="1"/>
          </p:cNvSpPr>
          <p:nvPr>
            <p:ph sz="quarter" idx="1"/>
          </p:nvPr>
        </p:nvSpPr>
        <p:spPr>
          <a:xfrm>
            <a:off x="228600" y="1600200"/>
            <a:ext cx="8229600" cy="4876800"/>
          </a:xfrm>
        </p:spPr>
        <p:txBody>
          <a:bodyPr>
            <a:normAutofit/>
          </a:bodyPr>
          <a:lstStyle/>
          <a:p>
            <a:r>
              <a:rPr lang="en-IN" sz="2800" b="1" dirty="0">
                <a:latin typeface="Times New Roman" pitchFamily="18" charset="0"/>
                <a:cs typeface="Times New Roman" pitchFamily="18" charset="0"/>
              </a:rPr>
              <a:t>Introduction     </a:t>
            </a:r>
            <a:r>
              <a:rPr lang="en-IN" sz="2800" dirty="0">
                <a:latin typeface="Times New Roman" pitchFamily="18" charset="0"/>
                <a:cs typeface="Times New Roman" pitchFamily="18" charset="0"/>
              </a:rPr>
              <a:t>                                            </a:t>
            </a:r>
          </a:p>
          <a:p>
            <a:pPr marL="320040" indent="-320040" eaLnBrk="1" fontAlgn="auto" hangingPunct="1">
              <a:lnSpc>
                <a:spcPct val="90000"/>
              </a:lnSpc>
              <a:spcBef>
                <a:spcPts val="0"/>
              </a:spcBef>
              <a:spcAft>
                <a:spcPts val="0"/>
              </a:spcAft>
              <a:defRPr/>
            </a:pPr>
            <a:r>
              <a:rPr lang="en-IN" sz="2800" b="1" dirty="0">
                <a:solidFill>
                  <a:schemeClr val="accent6">
                    <a:lumMod val="75000"/>
                  </a:schemeClr>
                </a:solidFill>
                <a:latin typeface="Times New Roman" pitchFamily="18" charset="0"/>
                <a:cs typeface="Times New Roman" pitchFamily="18" charset="0"/>
              </a:rPr>
              <a:t>Literature survey</a:t>
            </a:r>
          </a:p>
          <a:p>
            <a:pPr marL="320040" indent="-320040" eaLnBrk="1" fontAlgn="auto" hangingPunct="1">
              <a:lnSpc>
                <a:spcPct val="90000"/>
              </a:lnSpc>
              <a:spcBef>
                <a:spcPts val="0"/>
              </a:spcBef>
              <a:spcAft>
                <a:spcPts val="0"/>
              </a:spcAft>
              <a:buFont typeface="Wingdings"/>
              <a:buChar char=""/>
              <a:defRPr/>
            </a:pPr>
            <a:r>
              <a:rPr lang="en-IN" sz="2800" b="1" dirty="0">
                <a:latin typeface="Times New Roman" pitchFamily="18" charset="0"/>
                <a:cs typeface="Times New Roman" pitchFamily="18" charset="0"/>
              </a:rPr>
              <a:t>Scope of project</a:t>
            </a:r>
          </a:p>
          <a:p>
            <a:pPr marL="320040" indent="-320040" eaLnBrk="1" fontAlgn="auto" hangingPunct="1">
              <a:lnSpc>
                <a:spcPct val="90000"/>
              </a:lnSpc>
              <a:spcBef>
                <a:spcPts val="0"/>
              </a:spcBef>
              <a:spcAft>
                <a:spcPts val="0"/>
              </a:spcAft>
              <a:defRPr/>
            </a:pPr>
            <a:r>
              <a:rPr lang="en-IN" sz="2800" b="1" dirty="0">
                <a:solidFill>
                  <a:schemeClr val="accent6">
                    <a:lumMod val="75000"/>
                  </a:schemeClr>
                </a:solidFill>
                <a:latin typeface="Times New Roman" pitchFamily="18" charset="0"/>
                <a:cs typeface="Times New Roman" pitchFamily="18" charset="0"/>
              </a:rPr>
              <a:t>Objectives</a:t>
            </a:r>
          </a:p>
          <a:p>
            <a:pPr marL="320040" indent="-320040" eaLnBrk="1" fontAlgn="auto" hangingPunct="1">
              <a:lnSpc>
                <a:spcPct val="90000"/>
              </a:lnSpc>
              <a:spcBef>
                <a:spcPts val="0"/>
              </a:spcBef>
              <a:spcAft>
                <a:spcPts val="0"/>
              </a:spcAft>
              <a:buFont typeface="Wingdings"/>
              <a:buChar char=""/>
              <a:defRPr/>
            </a:pPr>
            <a:r>
              <a:rPr lang="en-IN" sz="2800" b="1" dirty="0">
                <a:latin typeface="Times New Roman" pitchFamily="18" charset="0"/>
                <a:cs typeface="Times New Roman" pitchFamily="18" charset="0"/>
              </a:rPr>
              <a:t>Methodology</a:t>
            </a:r>
          </a:p>
          <a:p>
            <a:pPr marL="320040" indent="-320040" eaLnBrk="1" fontAlgn="auto" hangingPunct="1">
              <a:lnSpc>
                <a:spcPct val="90000"/>
              </a:lnSpc>
              <a:spcBef>
                <a:spcPts val="0"/>
              </a:spcBef>
              <a:spcAft>
                <a:spcPts val="0"/>
              </a:spcAft>
              <a:defRPr/>
            </a:pPr>
            <a:r>
              <a:rPr lang="en-IN" sz="2800" b="1" dirty="0">
                <a:solidFill>
                  <a:schemeClr val="accent6">
                    <a:lumMod val="75000"/>
                  </a:schemeClr>
                </a:solidFill>
                <a:latin typeface="Times New Roman" pitchFamily="18" charset="0"/>
                <a:cs typeface="Times New Roman" pitchFamily="18" charset="0"/>
              </a:rPr>
              <a:t>Hardware &amp; Software Description</a:t>
            </a:r>
          </a:p>
          <a:p>
            <a:pPr marL="320040" indent="-320040" eaLnBrk="1" fontAlgn="auto" hangingPunct="1">
              <a:lnSpc>
                <a:spcPct val="90000"/>
              </a:lnSpc>
              <a:spcBef>
                <a:spcPts val="0"/>
              </a:spcBef>
              <a:spcAft>
                <a:spcPts val="0"/>
              </a:spcAft>
              <a:buFont typeface="Wingdings"/>
              <a:buChar char=""/>
              <a:defRPr/>
            </a:pPr>
            <a:r>
              <a:rPr lang="en-IN" sz="2800" b="1" dirty="0">
                <a:latin typeface="Times New Roman" pitchFamily="18" charset="0"/>
                <a:cs typeface="Times New Roman" pitchFamily="18" charset="0"/>
              </a:rPr>
              <a:t>Expected Outcome</a:t>
            </a:r>
          </a:p>
          <a:p>
            <a:pPr marL="320040" indent="-320040" eaLnBrk="1" fontAlgn="auto" hangingPunct="1">
              <a:lnSpc>
                <a:spcPct val="90000"/>
              </a:lnSpc>
              <a:spcBef>
                <a:spcPts val="0"/>
              </a:spcBef>
              <a:spcAft>
                <a:spcPts val="0"/>
              </a:spcAft>
              <a:defRPr/>
            </a:pPr>
            <a:r>
              <a:rPr lang="en-IN" sz="2800" b="1" dirty="0">
                <a:solidFill>
                  <a:schemeClr val="accent6">
                    <a:lumMod val="75000"/>
                  </a:schemeClr>
                </a:solidFill>
                <a:latin typeface="Times New Roman" pitchFamily="18" charset="0"/>
                <a:cs typeface="Times New Roman" pitchFamily="18" charset="0"/>
              </a:rPr>
              <a:t>References</a:t>
            </a:r>
            <a:endParaRPr lang="en-US" sz="2800" b="1" dirty="0">
              <a:solidFill>
                <a:schemeClr val="accent6">
                  <a:lumMod val="75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2AA7DFF6-333B-4BC3-9ED8-A2C6366FB982}" type="slidenum">
              <a:rPr lang="en-US" smtClean="0"/>
              <a:pPr>
                <a:defRPr/>
              </a:pPr>
              <a:t>2</a:t>
            </a:fld>
            <a:endParaRPr lang="en-US"/>
          </a:p>
        </p:txBody>
      </p:sp>
      <p:sp>
        <p:nvSpPr>
          <p:cNvPr id="11269" name="Date Placeholder 5"/>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56912373-4F29-4219-81B5-5C411B863A47}" type="datetime1">
              <a:rPr lang="en-US" smtClean="0">
                <a:latin typeface="Arial" charset="0"/>
              </a:rPr>
              <a:pPr algn="r"/>
              <a:t>11/18/2022</a:t>
            </a:fld>
            <a:endParaRPr lang="en-US">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228600"/>
            <a:ext cx="8153400" cy="990600"/>
          </a:xfrm>
        </p:spPr>
        <p:txBody>
          <a:bodyPr/>
          <a:lstStyle/>
          <a:p>
            <a:pPr marL="319088" indent="-319088" eaLnBrk="1" hangingPunct="1">
              <a:lnSpc>
                <a:spcPct val="90000"/>
              </a:lnSpc>
            </a:pPr>
            <a:r>
              <a:rPr lang="en-US" sz="3600" b="1" dirty="0">
                <a:solidFill>
                  <a:srgbClr val="7030A0"/>
                </a:solidFill>
              </a:rPr>
              <a:t>Introduction  </a:t>
            </a:r>
          </a:p>
        </p:txBody>
      </p:sp>
      <p:sp>
        <p:nvSpPr>
          <p:cNvPr id="7171" name="Rectangle 3"/>
          <p:cNvSpPr>
            <a:spLocks noGrp="1" noChangeArrowheads="1"/>
          </p:cNvSpPr>
          <p:nvPr>
            <p:ph sz="quarter" idx="1"/>
          </p:nvPr>
        </p:nvSpPr>
        <p:spPr>
          <a:xfrm>
            <a:off x="0" y="1523999"/>
            <a:ext cx="8763000" cy="5089525"/>
          </a:xfrm>
        </p:spPr>
        <p:txBody>
          <a:bodyPr>
            <a:normAutofit fontScale="25000" lnSpcReduction="20000"/>
          </a:bodyPr>
          <a:lstStyle/>
          <a:p>
            <a:pPr algn="just" eaLnBrk="1" hangingPunct="1">
              <a:lnSpc>
                <a:spcPct val="90000"/>
              </a:lnSpc>
              <a:buClrTx/>
              <a:buSzPct val="65000"/>
              <a:buFont typeface="Wingdings" pitchFamily="2" charset="2"/>
              <a:buChar char="Ø"/>
              <a:defRPr/>
            </a:pPr>
            <a:endParaRPr lang="en-US" sz="2000" dirty="0"/>
          </a:p>
          <a:p>
            <a:pPr algn="just" eaLnBrk="1" hangingPunct="1">
              <a:lnSpc>
                <a:spcPct val="120000"/>
              </a:lnSpc>
              <a:buClrTx/>
              <a:buSzPct val="65000"/>
              <a:buFont typeface="Wingdings" pitchFamily="2" charset="2"/>
              <a:buChar char="Ø"/>
              <a:defRPr/>
            </a:pPr>
            <a:r>
              <a:rPr lang="en-US" sz="9600" dirty="0">
                <a:latin typeface="Times New Roman" panose="02020603050405020304" pitchFamily="18" charset="0"/>
                <a:cs typeface="Times New Roman" panose="02020603050405020304" pitchFamily="18" charset="0"/>
              </a:rPr>
              <a:t>The rural population depends on agriculture. Aimed at increasing crop yield and reducing labor involved various kinds of agricultural robots have been proposed and developed.</a:t>
            </a:r>
          </a:p>
          <a:p>
            <a:pPr marL="0" indent="0" algn="just" eaLnBrk="1" hangingPunct="1">
              <a:lnSpc>
                <a:spcPct val="120000"/>
              </a:lnSpc>
              <a:buClrTx/>
              <a:buSzPct val="65000"/>
              <a:buNone/>
              <a:defRPr/>
            </a:pPr>
            <a:endParaRPr lang="en-US" sz="9600" dirty="0">
              <a:latin typeface="Times New Roman" panose="02020603050405020304" pitchFamily="18" charset="0"/>
              <a:cs typeface="Times New Roman" panose="02020603050405020304" pitchFamily="18" charset="0"/>
            </a:endParaRPr>
          </a:p>
          <a:p>
            <a:pPr algn="just" eaLnBrk="1" hangingPunct="1">
              <a:lnSpc>
                <a:spcPct val="120000"/>
              </a:lnSpc>
              <a:buClrTx/>
              <a:buSzPct val="65000"/>
              <a:buFont typeface="Wingdings" pitchFamily="2" charset="2"/>
              <a:buChar char="Ø"/>
              <a:defRPr/>
            </a:pPr>
            <a:r>
              <a:rPr lang="en-US" sz="9600" dirty="0">
                <a:latin typeface="Times New Roman" panose="02020603050405020304" pitchFamily="18" charset="0"/>
                <a:cs typeface="Times New Roman" panose="02020603050405020304" pitchFamily="18" charset="0"/>
              </a:rPr>
              <a:t>It is programmed to carry out the required function. Robot has a sprayer equipped with sprinkler which is controlled by a relay.</a:t>
            </a:r>
          </a:p>
          <a:p>
            <a:pPr marL="0" indent="0" algn="just" eaLnBrk="1" hangingPunct="1">
              <a:lnSpc>
                <a:spcPct val="120000"/>
              </a:lnSpc>
              <a:buClrTx/>
              <a:buSzPct val="65000"/>
              <a:buNone/>
              <a:defRPr/>
            </a:pPr>
            <a:endParaRPr lang="en-US" sz="9600" dirty="0">
              <a:latin typeface="Times New Roman" panose="02020603050405020304" pitchFamily="18" charset="0"/>
              <a:cs typeface="Times New Roman" panose="02020603050405020304" pitchFamily="18" charset="0"/>
            </a:endParaRPr>
          </a:p>
          <a:p>
            <a:pPr algn="just" eaLnBrk="1" hangingPunct="1">
              <a:lnSpc>
                <a:spcPct val="120000"/>
              </a:lnSpc>
              <a:buClrTx/>
              <a:buSzPct val="65000"/>
              <a:buFont typeface="Wingdings" pitchFamily="2" charset="2"/>
              <a:buChar char="Ø"/>
              <a:defRPr/>
            </a:pPr>
            <a:r>
              <a:rPr lang="en-US" sz="9600" dirty="0">
                <a:latin typeface="Times New Roman" panose="02020603050405020304" pitchFamily="18" charset="0"/>
                <a:cs typeface="Times New Roman" panose="02020603050405020304" pitchFamily="18" charset="0"/>
              </a:rPr>
              <a:t>The goal of agriculture robotic is more than just the application of robotic technologies to agriculture. If any intruder is detected the photo can be taken by the IOT.</a:t>
            </a:r>
          </a:p>
          <a:p>
            <a:pPr algn="just" eaLnBrk="1" hangingPunct="1">
              <a:lnSpc>
                <a:spcPct val="120000"/>
              </a:lnSpc>
              <a:buClrTx/>
              <a:buSzPct val="65000"/>
              <a:buFont typeface="Wingdings" pitchFamily="2" charset="2"/>
              <a:buChar char="Ø"/>
              <a:defRPr/>
            </a:pPr>
            <a:endParaRPr lang="en-US" sz="3800" dirty="0">
              <a:latin typeface="Times New Roman" panose="02020603050405020304" pitchFamily="18" charset="0"/>
              <a:cs typeface="Times New Roman" panose="02020603050405020304" pitchFamily="18" charset="0"/>
            </a:endParaRPr>
          </a:p>
          <a:p>
            <a:pPr algn="just" eaLnBrk="1" hangingPunct="1">
              <a:lnSpc>
                <a:spcPct val="120000"/>
              </a:lnSpc>
              <a:buClrTx/>
              <a:buSzPct val="65000"/>
              <a:buFont typeface="Wingdings" pitchFamily="2" charset="2"/>
              <a:buChar char="Ø"/>
              <a:defRPr/>
            </a:pPr>
            <a:r>
              <a:rPr lang="en-US" sz="9600" dirty="0">
                <a:latin typeface="Times New Roman" panose="02020603050405020304" pitchFamily="18" charset="0"/>
                <a:cs typeface="Times New Roman" panose="02020603050405020304" pitchFamily="18" charset="0"/>
              </a:rPr>
              <a:t>The adverse effects of pesticides can be prevented.</a:t>
            </a:r>
          </a:p>
        </p:txBody>
      </p:sp>
      <p:sp>
        <p:nvSpPr>
          <p:cNvPr id="5" name="Slide Number Placeholder 4"/>
          <p:cNvSpPr>
            <a:spLocks noGrp="1"/>
          </p:cNvSpPr>
          <p:nvPr>
            <p:ph type="sldNum" sz="quarter" idx="12"/>
          </p:nvPr>
        </p:nvSpPr>
        <p:spPr/>
        <p:txBody>
          <a:bodyPr>
            <a:normAutofit fontScale="85000" lnSpcReduction="20000"/>
          </a:bodyPr>
          <a:lstStyle/>
          <a:p>
            <a:pPr>
              <a:defRPr/>
            </a:pPr>
            <a:fld id="{0D39EC02-A359-4336-85FA-89204CBBD6C3}" type="slidenum">
              <a:rPr lang="en-US" smtClean="0"/>
              <a:pPr>
                <a:defRPr/>
              </a:pPr>
              <a:t>3</a:t>
            </a:fld>
            <a:endParaRPr lang="en-US"/>
          </a:p>
        </p:txBody>
      </p:sp>
      <p:sp>
        <p:nvSpPr>
          <p:cNvPr id="12293" name="Date Placeholder 5"/>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37CB5CF9-1A7B-4D9C-A408-077844B1C2A2}" type="datetime1">
              <a:rPr lang="en-US" smtClean="0">
                <a:latin typeface="Arial" charset="0"/>
              </a:rPr>
              <a:pPr algn="r"/>
              <a:t>11/18/2022</a:t>
            </a:fld>
            <a:endParaRPr lang="en-US">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228600"/>
            <a:ext cx="8153400" cy="990600"/>
          </a:xfrm>
        </p:spPr>
        <p:txBody>
          <a:bodyPr/>
          <a:lstStyle/>
          <a:p>
            <a:pPr marL="319088" indent="-319088" eaLnBrk="1" hangingPunct="1">
              <a:lnSpc>
                <a:spcPct val="90000"/>
              </a:lnSpc>
            </a:pPr>
            <a:r>
              <a:rPr lang="en-US" sz="3600" b="1" dirty="0">
                <a:solidFill>
                  <a:srgbClr val="7030A0"/>
                </a:solidFill>
              </a:rPr>
              <a:t>Literature Review </a:t>
            </a:r>
          </a:p>
        </p:txBody>
      </p:sp>
      <p:sp>
        <p:nvSpPr>
          <p:cNvPr id="7171" name="Rectangle 3"/>
          <p:cNvSpPr>
            <a:spLocks noGrp="1" noChangeArrowheads="1"/>
          </p:cNvSpPr>
          <p:nvPr>
            <p:ph sz="quarter" idx="1"/>
          </p:nvPr>
        </p:nvSpPr>
        <p:spPr>
          <a:xfrm>
            <a:off x="0" y="1524000"/>
            <a:ext cx="8763000" cy="5181600"/>
          </a:xfrm>
        </p:spPr>
        <p:txBody>
          <a:bodyPr>
            <a:normAutofit fontScale="92500" lnSpcReduction="10000"/>
          </a:bodyPr>
          <a:lstStyle/>
          <a:p>
            <a:pPr algn="just" eaLnBrk="1" hangingPunct="1">
              <a:lnSpc>
                <a:spcPct val="90000"/>
              </a:lnSpc>
              <a:buClrTx/>
              <a:buSzPct val="67000"/>
              <a:buFont typeface="Wingdings" pitchFamily="2" charset="2"/>
              <a:buChar char="q"/>
              <a:defRPr/>
            </a:pPr>
            <a:endParaRPr lang="en-US" sz="2000" dirty="0"/>
          </a:p>
          <a:p>
            <a:pPr algn="just" eaLnBrk="1" hangingPunct="1">
              <a:lnSpc>
                <a:spcPct val="90000"/>
              </a:lnSpc>
              <a:buClrTx/>
              <a:buSzPct val="67000"/>
              <a:buFont typeface="Wingdings" pitchFamily="2" charset="2"/>
              <a:buChar char="q"/>
              <a:defRPr/>
            </a:pPr>
            <a:r>
              <a:rPr lang="en-US" sz="2200" b="1" dirty="0">
                <a:latin typeface="Times New Roman" panose="02020603050405020304" pitchFamily="18" charset="0"/>
                <a:cs typeface="Times New Roman" panose="02020603050405020304" pitchFamily="18" charset="0"/>
              </a:rPr>
              <a:t>Development of A Wireless Surveillance Robot For Long Distance - </a:t>
            </a:r>
            <a:r>
              <a:rPr lang="en-US" sz="2200" dirty="0">
                <a:latin typeface="Times New Roman" panose="02020603050405020304" pitchFamily="18" charset="0"/>
                <a:cs typeface="Times New Roman" panose="02020603050405020304" pitchFamily="18" charset="0"/>
              </a:rPr>
              <a:t>A robot has been developed which can be used for multipurpose application related to surveillance and security system. From ground testing it has been found that it can be controlled from unlimited distance as it is based on World Wide Web(WWW).</a:t>
            </a:r>
          </a:p>
          <a:p>
            <a:pPr algn="just" eaLnBrk="1" hangingPunct="1">
              <a:lnSpc>
                <a:spcPct val="90000"/>
              </a:lnSpc>
              <a:buClrTx/>
              <a:buSzPct val="67000"/>
              <a:buFont typeface="Wingdings" pitchFamily="2" charset="2"/>
              <a:buChar char="q"/>
              <a:defRPr/>
            </a:pPr>
            <a:endParaRPr lang="en-US" sz="2200" dirty="0">
              <a:latin typeface="Times New Roman" panose="02020603050405020304" pitchFamily="18" charset="0"/>
              <a:cs typeface="Times New Roman" panose="02020603050405020304" pitchFamily="18" charset="0"/>
            </a:endParaRPr>
          </a:p>
          <a:p>
            <a:pPr algn="just" eaLnBrk="1" hangingPunct="1">
              <a:lnSpc>
                <a:spcPct val="90000"/>
              </a:lnSpc>
              <a:buClrTx/>
              <a:buSzPct val="67000"/>
              <a:buFont typeface="Wingdings" pitchFamily="2" charset="2"/>
              <a:buChar char="q"/>
              <a:defRPr/>
            </a:pPr>
            <a:r>
              <a:rPr lang="en-US" sz="2200" b="1" dirty="0">
                <a:latin typeface="Times New Roman" panose="02020603050405020304" pitchFamily="18" charset="0"/>
                <a:cs typeface="Times New Roman" panose="02020603050405020304" pitchFamily="18" charset="0"/>
              </a:rPr>
              <a:t>Design and Implementation of Remote Operated Spy Robot Control System -</a:t>
            </a:r>
            <a:r>
              <a:rPr lang="en-US" sz="2200" dirty="0">
                <a:latin typeface="Times New Roman" panose="02020603050405020304" pitchFamily="18" charset="0"/>
                <a:cs typeface="Times New Roman" panose="02020603050405020304" pitchFamily="18" charset="0"/>
              </a:rPr>
              <a:t> Spy robots are the remotely controlled robots , equipped with a wireless camera, an antenna , batteries and four movable wheels. Two different PICs are used to remotely control of the wireless system and also to control the spy robot.</a:t>
            </a:r>
          </a:p>
          <a:p>
            <a:pPr algn="just" eaLnBrk="1" hangingPunct="1">
              <a:lnSpc>
                <a:spcPct val="90000"/>
              </a:lnSpc>
              <a:buClrTx/>
              <a:buSzPct val="67000"/>
              <a:buFont typeface="Wingdings" pitchFamily="2" charset="2"/>
              <a:buChar char="q"/>
              <a:defRPr/>
            </a:pPr>
            <a:endParaRPr lang="en-US" sz="2200" dirty="0">
              <a:latin typeface="Times New Roman" panose="02020603050405020304" pitchFamily="18" charset="0"/>
              <a:cs typeface="Times New Roman" panose="02020603050405020304" pitchFamily="18" charset="0"/>
            </a:endParaRPr>
          </a:p>
          <a:p>
            <a:pPr algn="just" eaLnBrk="1" hangingPunct="1">
              <a:lnSpc>
                <a:spcPct val="90000"/>
              </a:lnSpc>
              <a:buClrTx/>
              <a:buSzPct val="67000"/>
              <a:buFont typeface="Wingdings" pitchFamily="2" charset="2"/>
              <a:buChar char="q"/>
              <a:defRPr/>
            </a:pPr>
            <a:r>
              <a:rPr lang="en-US" sz="2200" b="1" dirty="0">
                <a:latin typeface="Times New Roman" panose="02020603050405020304" pitchFamily="18" charset="0"/>
                <a:cs typeface="Times New Roman" panose="02020603050405020304" pitchFamily="18" charset="0"/>
              </a:rPr>
              <a:t>Microcontroller Based Security System With Intruder Position – </a:t>
            </a:r>
            <a:r>
              <a:rPr lang="en-US" sz="2200" dirty="0">
                <a:latin typeface="Times New Roman" panose="02020603050405020304" pitchFamily="18" charset="0"/>
                <a:cs typeface="Times New Roman" panose="02020603050405020304" pitchFamily="18" charset="0"/>
              </a:rPr>
              <a:t>The</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microcontroller based security system with Intruder Position Display is a design , that applies automated security system.  The sensors will receive the signal when the intruder is around , while the control program will translate the received signal from sensor to useful information about function of the system.</a:t>
            </a:r>
          </a:p>
          <a:p>
            <a:pPr marL="0" indent="0" algn="just" eaLnBrk="1" hangingPunct="1">
              <a:lnSpc>
                <a:spcPct val="90000"/>
              </a:lnSpc>
              <a:buClrTx/>
              <a:buSzPct val="67000"/>
              <a:buNone/>
              <a:defRPr/>
            </a:pPr>
            <a:r>
              <a:rPr lang="en-US" sz="2200" dirty="0">
                <a:latin typeface="Times New Roman" panose="02020603050405020304" pitchFamily="18" charset="0"/>
                <a:cs typeface="Times New Roman" panose="02020603050405020304" pitchFamily="18" charset="0"/>
              </a:rPr>
              <a:t>       </a:t>
            </a:r>
          </a:p>
          <a:p>
            <a:pPr algn="just" eaLnBrk="1" hangingPunct="1">
              <a:lnSpc>
                <a:spcPct val="90000"/>
              </a:lnSpc>
              <a:buClrTx/>
              <a:buSzPct val="67000"/>
              <a:buFont typeface="Wingdings" pitchFamily="2" charset="2"/>
              <a:buChar char="q"/>
              <a:defRPr/>
            </a:pPr>
            <a:endParaRPr lang="en-US" sz="2200" dirty="0"/>
          </a:p>
          <a:p>
            <a:pPr algn="just" eaLnBrk="1" hangingPunct="1">
              <a:lnSpc>
                <a:spcPct val="90000"/>
              </a:lnSpc>
              <a:buClrTx/>
              <a:buSzPct val="67000"/>
              <a:buFont typeface="Wingdings" pitchFamily="2" charset="2"/>
              <a:buChar char="q"/>
              <a:defRPr/>
            </a:pPr>
            <a:endParaRPr lang="en-US" sz="2000" dirty="0"/>
          </a:p>
        </p:txBody>
      </p:sp>
      <p:sp>
        <p:nvSpPr>
          <p:cNvPr id="12293" name="Date Placeholder 5"/>
          <p:cNvSpPr>
            <a:spLocks noGrp="1"/>
          </p:cNvSpPr>
          <p:nvPr>
            <p:ph type="dt" sz="half" idx="10"/>
          </p:nvPr>
        </p:nvSpPr>
        <p:spPr bwMode="auto">
          <a:noFill/>
          <a:ln>
            <a:miter lim="800000"/>
            <a:headEnd/>
            <a:tailEnd/>
          </a:ln>
        </p:spPr>
        <p:txBody>
          <a:bodyPr wrap="square" lIns="91440" tIns="45720" rIns="91440" bIns="45720" numCol="1" compatLnSpc="1">
            <a:prstTxWarp prst="textNoShape">
              <a:avLst/>
            </a:prstTxWarp>
          </a:bodyPr>
          <a:lstStyle/>
          <a:p>
            <a:pPr algn="r"/>
            <a:fld id="{3310D902-B7D3-4193-8D21-AA09E3BE0388}" type="datetime1">
              <a:rPr lang="en-US" smtClean="0">
                <a:latin typeface="Arial" charset="0"/>
              </a:rPr>
              <a:pPr algn="r"/>
              <a:t>11/18/2022</a:t>
            </a:fld>
            <a:endParaRPr lang="en-US">
              <a:latin typeface="Arial"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0D39EC02-A359-4336-85FA-89204CBBD6C3}" type="slidenum">
              <a:rPr lang="en-US" smtClean="0"/>
              <a:pPr>
                <a:defRPr/>
              </a:pPr>
              <a:t>4</a:t>
            </a:fld>
            <a:endParaRPr 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304800"/>
            <a:ext cx="6858000" cy="1371600"/>
          </a:xfrm>
        </p:spPr>
        <p:txBody>
          <a:bodyPr/>
          <a:lstStyle/>
          <a:p>
            <a:pPr eaLnBrk="1" hangingPunct="1"/>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r>
              <a:rPr lang="en-US" sz="3600" b="1" dirty="0">
                <a:solidFill>
                  <a:srgbClr val="7030A0"/>
                </a:solidFill>
              </a:rPr>
              <a:t>Scope of Project </a:t>
            </a:r>
            <a:br>
              <a:rPr lang="en-US" sz="3600" b="1" dirty="0">
                <a:solidFill>
                  <a:srgbClr val="FF0000"/>
                </a:solidFill>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200" dirty="0"/>
            </a:br>
            <a:endParaRPr lang="en-US" sz="3200" dirty="0">
              <a:solidFill>
                <a:schemeClr val="bg2"/>
              </a:solidFill>
            </a:endParaRPr>
          </a:p>
        </p:txBody>
      </p:sp>
      <p:sp>
        <p:nvSpPr>
          <p:cNvPr id="8" name="Slide Number Placeholder 7"/>
          <p:cNvSpPr>
            <a:spLocks noGrp="1"/>
          </p:cNvSpPr>
          <p:nvPr>
            <p:ph type="sldNum" sz="quarter" idx="12"/>
          </p:nvPr>
        </p:nvSpPr>
        <p:spPr/>
        <p:txBody>
          <a:bodyPr>
            <a:normAutofit fontScale="85000" lnSpcReduction="20000"/>
          </a:bodyPr>
          <a:lstStyle/>
          <a:p>
            <a:pPr>
              <a:defRPr/>
            </a:pPr>
            <a:fld id="{7471BA58-20E0-4425-ABF3-9E3C9E28F94F}" type="slidenum">
              <a:rPr lang="en-US" smtClean="0"/>
              <a:pPr>
                <a:defRPr/>
              </a:pPr>
              <a:t>5</a:t>
            </a:fld>
            <a:endParaRPr lang="en-US"/>
          </a:p>
        </p:txBody>
      </p:sp>
      <p:sp>
        <p:nvSpPr>
          <p:cNvPr id="13317" name="Date Placeholder 8"/>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CFC9550C-2CCA-4461-A0CC-E2A97707C9CB}" type="datetime1">
              <a:rPr lang="en-US" smtClean="0">
                <a:latin typeface="Arial" charset="0"/>
              </a:rPr>
              <a:pPr algn="r"/>
              <a:t>11/18/2022</a:t>
            </a:fld>
            <a:endParaRPr lang="en-US">
              <a:latin typeface="Arial" charset="0"/>
            </a:endParaRPr>
          </a:p>
        </p:txBody>
      </p:sp>
      <p:sp>
        <p:nvSpPr>
          <p:cNvPr id="7" name="Content Placeholder 6"/>
          <p:cNvSpPr>
            <a:spLocks noGrp="1"/>
          </p:cNvSpPr>
          <p:nvPr>
            <p:ph sz="quarter" idx="1"/>
          </p:nvPr>
        </p:nvSpPr>
        <p:spPr/>
        <p:txBody>
          <a:bodyPr/>
          <a:lstStyle/>
          <a:p>
            <a:pPr>
              <a:buClrTx/>
              <a:buSzPct val="67000"/>
              <a:buFont typeface="Wingdings" pitchFamily="2" charset="2"/>
              <a:buChar char="§"/>
            </a:pPr>
            <a:r>
              <a:rPr lang="en-US" sz="2400" dirty="0">
                <a:latin typeface="Times New Roman" panose="02020603050405020304" pitchFamily="18" charset="0"/>
                <a:cs typeface="Times New Roman" panose="02020603050405020304" pitchFamily="18" charset="0"/>
              </a:rPr>
              <a:t>In future by implementation of slot based system in which two tanks can be used. And different pesticides liquid will be filled in different tanks depending on which spray the crop requires and spray effectively on farms which consists of two different crops according to their requirement.</a:t>
            </a:r>
          </a:p>
          <a:p>
            <a:pPr>
              <a:buClrTx/>
              <a:buSzPct val="67000"/>
              <a:buFont typeface="Wingdings" pitchFamily="2" charset="2"/>
              <a:buChar char="§"/>
            </a:pPr>
            <a:r>
              <a:rPr lang="en-US" sz="2400" dirty="0">
                <a:latin typeface="Times New Roman" panose="02020603050405020304" pitchFamily="18" charset="0"/>
                <a:cs typeface="Times New Roman" panose="02020603050405020304" pitchFamily="18" charset="0"/>
              </a:rPr>
              <a:t>We can also increase the one time spraying capacity of the sprayer by using more RPM motors for a bigger system.</a:t>
            </a:r>
          </a:p>
          <a:p>
            <a:pPr>
              <a:buClrTx/>
              <a:buSzPct val="67000"/>
              <a:buFont typeface="Wingdings" pitchFamily="2" charset="2"/>
              <a:buChar char="§"/>
            </a:pPr>
            <a:endParaRPr lang="en-US" sz="2400" dirty="0">
              <a:latin typeface="Times New Roman" panose="02020603050405020304" pitchFamily="18" charset="0"/>
              <a:cs typeface="Times New Roman" panose="02020603050405020304" pitchFamily="18" charset="0"/>
            </a:endParaRPr>
          </a:p>
          <a:p>
            <a:pPr>
              <a:buClrTx/>
              <a:buSzPct val="67000"/>
              <a:buFont typeface="Wingdings" pitchFamily="2" charset="2"/>
              <a:buChar char="§"/>
            </a:pPr>
            <a:endParaRPr lang="en-US" sz="2500" dirty="0"/>
          </a:p>
          <a:p>
            <a:pPr marL="0" indent="0">
              <a:buClrTx/>
              <a:buSzPct val="67000"/>
              <a:buNone/>
            </a:pPr>
            <a:endParaRPr lang="en-US" sz="2500" dirty="0"/>
          </a:p>
          <a:p>
            <a:pPr marL="0" indent="0">
              <a:buClrTx/>
              <a:buSzPct val="67000"/>
              <a:buNone/>
            </a:pPr>
            <a:r>
              <a:rPr lang="en-US" sz="2500" dirty="0"/>
              <a:t> </a:t>
            </a:r>
          </a:p>
          <a:p>
            <a:pPr>
              <a:buClrTx/>
              <a:buSzPct val="67000"/>
              <a:buFont typeface="Wingdings" pitchFamily="2" charset="2"/>
              <a:buChar char="§"/>
            </a:pPr>
            <a:endParaRPr lang="en-US" sz="2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304800"/>
            <a:ext cx="5867400" cy="1371600"/>
          </a:xfrm>
        </p:spPr>
        <p:txBody>
          <a:bodyPr/>
          <a:lstStyle/>
          <a:p>
            <a:pPr eaLnBrk="1" hangingPunct="1"/>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r>
              <a:rPr lang="en-US" sz="3600" b="1" dirty="0">
                <a:solidFill>
                  <a:srgbClr val="7030A0"/>
                </a:solidFill>
              </a:rPr>
              <a:t>Objectives  </a:t>
            </a:r>
            <a:br>
              <a:rPr lang="en-US" sz="3600" b="1" dirty="0">
                <a:solidFill>
                  <a:srgbClr val="FF0000"/>
                </a:solidFill>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200" dirty="0"/>
            </a:br>
            <a:endParaRPr lang="en-US" sz="3200" dirty="0">
              <a:solidFill>
                <a:schemeClr val="bg2"/>
              </a:solidFill>
            </a:endParaRPr>
          </a:p>
        </p:txBody>
      </p:sp>
      <p:sp>
        <p:nvSpPr>
          <p:cNvPr id="8" name="Slide Number Placeholder 7"/>
          <p:cNvSpPr>
            <a:spLocks noGrp="1"/>
          </p:cNvSpPr>
          <p:nvPr>
            <p:ph type="sldNum" sz="quarter" idx="12"/>
          </p:nvPr>
        </p:nvSpPr>
        <p:spPr/>
        <p:txBody>
          <a:bodyPr>
            <a:normAutofit fontScale="85000" lnSpcReduction="20000"/>
          </a:bodyPr>
          <a:lstStyle/>
          <a:p>
            <a:pPr>
              <a:defRPr/>
            </a:pPr>
            <a:fld id="{7471BA58-20E0-4425-ABF3-9E3C9E28F94F}" type="slidenum">
              <a:rPr lang="en-US" smtClean="0"/>
              <a:pPr>
                <a:defRPr/>
              </a:pPr>
              <a:t>6</a:t>
            </a:fld>
            <a:endParaRPr lang="en-US"/>
          </a:p>
        </p:txBody>
      </p:sp>
      <p:sp>
        <p:nvSpPr>
          <p:cNvPr id="13317" name="Date Placeholder 8"/>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CFC9550C-2CCA-4461-A0CC-E2A97707C9CB}" type="datetime1">
              <a:rPr lang="en-US" smtClean="0">
                <a:latin typeface="Arial" charset="0"/>
              </a:rPr>
              <a:pPr algn="r"/>
              <a:t>11/18/2022</a:t>
            </a:fld>
            <a:endParaRPr lang="en-US">
              <a:latin typeface="Arial" charset="0"/>
            </a:endParaRPr>
          </a:p>
        </p:txBody>
      </p:sp>
      <p:sp>
        <p:nvSpPr>
          <p:cNvPr id="7" name="Content Placeholder 6"/>
          <p:cNvSpPr>
            <a:spLocks noGrp="1"/>
          </p:cNvSpPr>
          <p:nvPr>
            <p:ph sz="quarter" idx="1"/>
          </p:nvPr>
        </p:nvSpPr>
        <p:spPr/>
        <p:txBody>
          <a:bodyPr/>
          <a:lstStyle/>
          <a:p>
            <a:pPr>
              <a:buClrTx/>
              <a:buSzPct val="64000"/>
            </a:pPr>
            <a:r>
              <a:rPr lang="en-US" sz="2400" dirty="0">
                <a:latin typeface="Times New Roman" panose="02020603050405020304" pitchFamily="18" charset="0"/>
                <a:cs typeface="Times New Roman" panose="02020603050405020304" pitchFamily="18" charset="0"/>
              </a:rPr>
              <a:t>To spray pesticides effectively on the land by sitting at one place.</a:t>
            </a:r>
          </a:p>
          <a:p>
            <a:pPr>
              <a:buClrTx/>
              <a:buSzPct val="64000"/>
            </a:pPr>
            <a:r>
              <a:rPr lang="en-US" sz="2400" dirty="0">
                <a:latin typeface="Times New Roman" panose="02020603050405020304" pitchFamily="18" charset="0"/>
                <a:cs typeface="Times New Roman" panose="02020603050405020304" pitchFamily="18" charset="0"/>
              </a:rPr>
              <a:t>To implement the IOT system in agriculture.</a:t>
            </a:r>
          </a:p>
          <a:p>
            <a:pPr>
              <a:buClrTx/>
              <a:buSzPct val="64000"/>
            </a:pPr>
            <a:r>
              <a:rPr lang="en-US" sz="2400" dirty="0">
                <a:latin typeface="Times New Roman" panose="02020603050405020304" pitchFamily="18" charset="0"/>
                <a:cs typeface="Times New Roman" panose="02020603050405020304" pitchFamily="18" charset="0"/>
              </a:rPr>
              <a:t>To speed up the pesticides spraying operation.</a:t>
            </a:r>
          </a:p>
          <a:p>
            <a:pPr>
              <a:buClrTx/>
              <a:buSzPct val="64000"/>
            </a:pPr>
            <a:r>
              <a:rPr lang="en-US" sz="2400" dirty="0">
                <a:latin typeface="Times New Roman" panose="02020603050405020304" pitchFamily="18" charset="0"/>
                <a:cs typeface="Times New Roman" panose="02020603050405020304" pitchFamily="18" charset="0"/>
              </a:rPr>
              <a:t>Ensuring safety of the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304800"/>
            <a:ext cx="5867400" cy="1371600"/>
          </a:xfrm>
        </p:spPr>
        <p:txBody>
          <a:bodyPr/>
          <a:lstStyle/>
          <a:p>
            <a:pPr eaLnBrk="1" hangingPunct="1"/>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r>
              <a:rPr lang="en-US" sz="3600" b="1" dirty="0">
                <a:solidFill>
                  <a:srgbClr val="7030A0"/>
                </a:solidFill>
              </a:rPr>
              <a:t>Methodology  </a:t>
            </a:r>
            <a:br>
              <a:rPr lang="en-US" sz="3600" b="1" dirty="0">
                <a:solidFill>
                  <a:srgbClr val="FF0000"/>
                </a:solidFill>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200" dirty="0"/>
            </a:br>
            <a:endParaRPr lang="en-US" sz="3200" dirty="0">
              <a:solidFill>
                <a:schemeClr val="bg2"/>
              </a:solidFill>
            </a:endParaRPr>
          </a:p>
        </p:txBody>
      </p:sp>
      <p:sp>
        <p:nvSpPr>
          <p:cNvPr id="8" name="Slide Number Placeholder 7"/>
          <p:cNvSpPr>
            <a:spLocks noGrp="1"/>
          </p:cNvSpPr>
          <p:nvPr>
            <p:ph type="sldNum" sz="quarter" idx="12"/>
          </p:nvPr>
        </p:nvSpPr>
        <p:spPr/>
        <p:txBody>
          <a:bodyPr>
            <a:normAutofit fontScale="85000" lnSpcReduction="20000"/>
          </a:bodyPr>
          <a:lstStyle/>
          <a:p>
            <a:pPr>
              <a:defRPr/>
            </a:pPr>
            <a:fld id="{7471BA58-20E0-4425-ABF3-9E3C9E28F94F}" type="slidenum">
              <a:rPr lang="en-US" smtClean="0"/>
              <a:pPr>
                <a:defRPr/>
              </a:pPr>
              <a:t>7</a:t>
            </a:fld>
            <a:endParaRPr lang="en-US"/>
          </a:p>
        </p:txBody>
      </p:sp>
      <p:sp>
        <p:nvSpPr>
          <p:cNvPr id="13317" name="Date Placeholder 8"/>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CFC9550C-2CCA-4461-A0CC-E2A97707C9CB}" type="datetime1">
              <a:rPr lang="en-US" smtClean="0">
                <a:latin typeface="Arial" charset="0"/>
              </a:rPr>
              <a:pPr algn="r"/>
              <a:t>11/18/2022</a:t>
            </a:fld>
            <a:endParaRPr lang="en-US">
              <a:latin typeface="Arial" charset="0"/>
            </a:endParaRP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590149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304800"/>
            <a:ext cx="9144000" cy="1371600"/>
          </a:xfrm>
        </p:spPr>
        <p:txBody>
          <a:bodyPr/>
          <a:lstStyle/>
          <a:p>
            <a:pPr eaLnBrk="1" hangingPunct="1"/>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200" dirty="0"/>
            </a:br>
            <a:endParaRPr lang="en-US" sz="3200" dirty="0">
              <a:solidFill>
                <a:schemeClr val="bg2"/>
              </a:solidFill>
            </a:endParaRPr>
          </a:p>
        </p:txBody>
      </p:sp>
      <p:sp>
        <p:nvSpPr>
          <p:cNvPr id="8" name="Slide Number Placeholder 7"/>
          <p:cNvSpPr>
            <a:spLocks noGrp="1"/>
          </p:cNvSpPr>
          <p:nvPr>
            <p:ph type="sldNum" sz="quarter" idx="12"/>
          </p:nvPr>
        </p:nvSpPr>
        <p:spPr/>
        <p:txBody>
          <a:bodyPr>
            <a:normAutofit fontScale="85000" lnSpcReduction="20000"/>
          </a:bodyPr>
          <a:lstStyle/>
          <a:p>
            <a:pPr>
              <a:defRPr/>
            </a:pPr>
            <a:fld id="{7471BA58-20E0-4425-ABF3-9E3C9E28F94F}" type="slidenum">
              <a:rPr lang="en-US" smtClean="0"/>
              <a:pPr>
                <a:defRPr/>
              </a:pPr>
              <a:t>8</a:t>
            </a:fld>
            <a:endParaRPr lang="en-US"/>
          </a:p>
        </p:txBody>
      </p:sp>
      <p:sp>
        <p:nvSpPr>
          <p:cNvPr id="13317" name="Date Placeholder 8"/>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CFC9550C-2CCA-4461-A0CC-E2A97707C9CB}" type="datetime1">
              <a:rPr lang="en-US" smtClean="0">
                <a:latin typeface="Arial" charset="0"/>
              </a:rPr>
              <a:pPr algn="r"/>
              <a:t>11/18/2022</a:t>
            </a:fld>
            <a:endParaRPr lang="en-US">
              <a:latin typeface="Arial" charset="0"/>
            </a:endParaRPr>
          </a:p>
        </p:txBody>
      </p:sp>
      <p:pic>
        <p:nvPicPr>
          <p:cNvPr id="6" name="Content Placeholder 5"/>
          <p:cNvPicPr>
            <a:picLocks noGrp="1"/>
          </p:cNvPicPr>
          <p:nvPr>
            <p:ph sz="quarter" idx="1"/>
          </p:nvPr>
        </p:nvPicPr>
        <p:blipFill>
          <a:blip r:embed="rId2" cstate="print"/>
          <a:srcRect/>
          <a:stretch/>
        </p:blipFill>
        <p:spPr>
          <a:xfrm>
            <a:off x="4038600" y="3352800"/>
            <a:ext cx="2133600" cy="2133600"/>
          </a:xfrm>
          <a:prstGeom prst="rect">
            <a:avLst/>
          </a:prstGeom>
          <a:ln>
            <a:noFill/>
          </a:ln>
        </p:spPr>
      </p:pic>
      <p:pic>
        <p:nvPicPr>
          <p:cNvPr id="9" name="Picture 8"/>
          <p:cNvPicPr/>
          <p:nvPr/>
        </p:nvPicPr>
        <p:blipFill>
          <a:blip r:embed="rId3" cstate="print"/>
          <a:srcRect/>
          <a:stretch/>
        </p:blipFill>
        <p:spPr>
          <a:xfrm>
            <a:off x="2296886" y="2895600"/>
            <a:ext cx="1568450" cy="2413000"/>
          </a:xfrm>
          <a:prstGeom prst="rect">
            <a:avLst/>
          </a:prstGeom>
          <a:ln>
            <a:noFill/>
          </a:ln>
        </p:spPr>
      </p:pic>
      <p:sp>
        <p:nvSpPr>
          <p:cNvPr id="2" name="Rectangle 1"/>
          <p:cNvSpPr/>
          <p:nvPr/>
        </p:nvSpPr>
        <p:spPr>
          <a:xfrm>
            <a:off x="2286000" y="-356651"/>
            <a:ext cx="4572000" cy="646331"/>
          </a:xfrm>
          <a:prstGeom prst="rect">
            <a:avLst/>
          </a:prstGeom>
        </p:spPr>
        <p:txBody>
          <a:bodyPr>
            <a:spAutoFit/>
          </a:bodyPr>
          <a:lstStyle/>
          <a:p>
            <a:r>
              <a:rPr lang="en-US" dirty="0"/>
              <a:t> </a:t>
            </a:r>
          </a:p>
          <a:p>
            <a:r>
              <a:rPr lang="en-US" dirty="0"/>
              <a:t> </a:t>
            </a:r>
          </a:p>
        </p:txBody>
      </p:sp>
      <p:sp>
        <p:nvSpPr>
          <p:cNvPr id="3" name="Rectangle 2"/>
          <p:cNvSpPr/>
          <p:nvPr/>
        </p:nvSpPr>
        <p:spPr>
          <a:xfrm>
            <a:off x="152400" y="1752600"/>
            <a:ext cx="6298801"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PESTICIDE CONTROL SECTION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Date Placeholder 3"/>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2CA9ABDD-E266-4B9C-B43B-739970ED69C4}" type="datetime1">
              <a:rPr lang="en-US" smtClean="0">
                <a:latin typeface="Arial" charset="0"/>
              </a:rPr>
              <a:pPr algn="r"/>
              <a:t>11/18/2022</a:t>
            </a:fld>
            <a:endParaRPr lang="en-US">
              <a:latin typeface="Arial"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670461DF-021B-4F20-80D8-0C1FF27E4398}" type="slidenum">
              <a:rPr lang="en-US" smtClean="0"/>
              <a:pPr>
                <a:defRPr/>
              </a:pPr>
              <a:t>9</a:t>
            </a:fld>
            <a:endParaRPr lang="en-US"/>
          </a:p>
        </p:txBody>
      </p:sp>
      <p:sp>
        <p:nvSpPr>
          <p:cNvPr id="8" name="Content Placeholder 7"/>
          <p:cNvSpPr>
            <a:spLocks noGrp="1"/>
          </p:cNvSpPr>
          <p:nvPr>
            <p:ph sz="quarter" idx="1"/>
          </p:nvPr>
        </p:nvSpPr>
        <p:spPr>
          <a:xfrm>
            <a:off x="612648" y="1600200"/>
            <a:ext cx="8153400" cy="5105400"/>
          </a:xfrm>
        </p:spPr>
        <p:txBody>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robot is placed in the farm and is switched on through IOT and its direction controlled by Android application. </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spraying of pesticides which can be done with the help of pesticide sprinkling pump and is periodically sprayed whenever the relay switch is on. </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focused on the design, development and the fabrication of the agricultural robot with pesticide spraying system in addition to security system using IOT.</a:t>
            </a:r>
          </a:p>
          <a:p>
            <a:pPr marL="0" indent="0">
              <a:buNone/>
            </a:pPr>
            <a:endParaRPr lang="en-US" dirty="0"/>
          </a:p>
          <a:p>
            <a:pPr marL="0" indent="0">
              <a:buNone/>
            </a:pP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Oriel</Template>
  <TotalTime>6306</TotalTime>
  <Words>1350</Words>
  <Application>Microsoft Office PowerPoint</Application>
  <PresentationFormat>On-screen Show (4:3)</PresentationFormat>
  <Paragraphs>130</Paragraphs>
  <Slides>15</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Times New Roman</vt:lpstr>
      <vt:lpstr>Tw Cen MT</vt:lpstr>
      <vt:lpstr>Wingdings</vt:lpstr>
      <vt:lpstr>Wingdings 2</vt:lpstr>
      <vt:lpstr>Median</vt:lpstr>
      <vt:lpstr>Office Theme</vt:lpstr>
      <vt:lpstr>PowerPoint Presentation</vt:lpstr>
      <vt:lpstr>Overview  </vt:lpstr>
      <vt:lpstr>Introduction  </vt:lpstr>
      <vt:lpstr>Literature Review </vt:lpstr>
      <vt:lpstr>        Scope of Project      </vt:lpstr>
      <vt:lpstr>        Objectives       </vt:lpstr>
      <vt:lpstr>        Methodology       </vt:lpstr>
      <vt:lpstr>            </vt:lpstr>
      <vt:lpstr>PowerPoint Presentation</vt:lpstr>
      <vt:lpstr> Hardware &amp; Software Description </vt:lpstr>
      <vt:lpstr>PowerPoint Presentation</vt:lpstr>
      <vt:lpstr>EXPECTED OUTCOME</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Prakruthi K N</cp:lastModifiedBy>
  <cp:revision>420</cp:revision>
  <cp:lastPrinted>1601-01-01T00:00:00Z</cp:lastPrinted>
  <dcterms:created xsi:type="dcterms:W3CDTF">1601-01-01T00:00:00Z</dcterms:created>
  <dcterms:modified xsi:type="dcterms:W3CDTF">2022-11-18T04:29:14Z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