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5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7.xml"/><Relationship Id="rId44" Type="http://schemas.openxmlformats.org/officeDocument/2006/relationships/font" Target="fonts/Lato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italic.fntdata"/><Relationship Id="rId16" Type="http://schemas.openxmlformats.org/officeDocument/2006/relationships/slide" Target="slides/slide11.xml"/><Relationship Id="rId38" Type="http://schemas.openxmlformats.org/officeDocument/2006/relationships/font" Target="fonts/Raleway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274d68f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274d68f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Types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283b54a1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283b54a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283b54a1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283b54a1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 of Processing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283b54a1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283b54a1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df9d4c5f6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df9d4c5f6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■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Statistical analysis for comparing two or more events - death toll, damage etc.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</a:pPr>
            <a:r>
              <a:rPr lang="en" sz="15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Parameters for Prediction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- User inputs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efdd4d7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efdd4d7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283b54a1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283b54a1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283b54a1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283b54a1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Along with the line plots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5345dc2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5345dc2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83b54a1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283b54a1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Lato"/>
              <a:buAutoNum type="arabicPeriod"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Complex visualizations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Lato"/>
              <a:buAutoNum type="alphaLcPeriod"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Bar chart Race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Lato"/>
              <a:buAutoNum type="alphaLcPeriod"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More options in plots, drop down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Lato"/>
              <a:buAutoNum type="arabicPeriod"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Increase interactivity of system 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Lato"/>
              <a:buAutoNum type="alphaLcPeriod"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Zooming of world map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Lato"/>
              <a:buAutoNum type="alphaLcPeriod"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User selection of plot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Lato"/>
              <a:buAutoNum type="arabicPeriod"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Improve front end layout</a:t>
            </a:r>
            <a:endParaRPr sz="8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df9d4c5f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df9d4c5f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➢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Sparse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➢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Data at rest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➢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Time Variant data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274d68f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274d68f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283b54a1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283b54a1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df9d4c5f6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df9d4c5f6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df9d4c5f6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df9d4c5f6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df9d4c5f6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df9d4c5f6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df9d4c5f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df9d4c5f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df9d4c5f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df9d4c5f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df9d4c5f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df9d4c5f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Types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e87a231d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e87a231d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AutoNum type="romanL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Using CSV file will not be efficient given the size of the data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AutoNum type="romanL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Better to incorporate into our user query interface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df9d4c5f6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df9d4c5f6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 are important part of the different statistical analysis that we want to show.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526f726f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526f726f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Explain: Events involved are Kidnapping, Assassination,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df9d4c5f6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df9d4c5f6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29364564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29364564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526f726f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526f726f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29364564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2936456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df9d4c5f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df9d4c5f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e87a231d1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e87a231d1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Relationships: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/>
              <a:t>• </a:t>
            </a:r>
            <a:r>
              <a:rPr lang="en" sz="1000"/>
              <a:t>Incident occurred at Location.</a:t>
            </a:r>
            <a:r>
              <a:rPr lang="en"/>
              <a:t>			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/>
              <a:t>• </a:t>
            </a:r>
            <a:r>
              <a:rPr lang="en" sz="1000"/>
              <a:t>Perpetrator carried out the incident.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/>
              <a:t>• </a:t>
            </a:r>
            <a:r>
              <a:rPr lang="en" sz="1000"/>
              <a:t>Target/Victim casualties or injuries by perpetrator. </a:t>
            </a:r>
            <a:r>
              <a:rPr lang="en" sz="700"/>
              <a:t>• </a:t>
            </a:r>
            <a:r>
              <a:rPr lang="en" sz="1000"/>
              <a:t>Incident caused casualties.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/>
              <a:t>• </a:t>
            </a:r>
            <a:r>
              <a:rPr lang="en" sz="1000"/>
              <a:t>Nationality (Location) of the Target/Victim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283b54a1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283b54a1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event is an entity, only one entity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has 135 attributes, but only important ones are listed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5345dc2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5345dc2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(a)-(i) complete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(a)-(ii) complete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(a)-(iii)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(b)-(i)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(b)-(ii)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(b)-(iii)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hyperlink" Target="https://start.umd.edu/gtd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tart.umd.edu/gtd/" TargetMode="External"/><Relationship Id="rId4" Type="http://schemas.openxmlformats.org/officeDocument/2006/relationships/hyperlink" Target="https://flask.palletsprojects.com/en/1.1.x/" TargetMode="External"/><Relationship Id="rId10" Type="http://schemas.openxmlformats.org/officeDocument/2006/relationships/hyperlink" Target="https://www.w3schools.com/js/" TargetMode="External"/><Relationship Id="rId9" Type="http://schemas.openxmlformats.org/officeDocument/2006/relationships/hyperlink" Target="https://www.w3schools.com/html/" TargetMode="External"/><Relationship Id="rId5" Type="http://schemas.openxmlformats.org/officeDocument/2006/relationships/hyperlink" Target="https://www.postgresql.org/" TargetMode="External"/><Relationship Id="rId6" Type="http://schemas.openxmlformats.org/officeDocument/2006/relationships/hyperlink" Target="https://d3js.org/" TargetMode="External"/><Relationship Id="rId7" Type="http://schemas.openxmlformats.org/officeDocument/2006/relationships/hyperlink" Target="https://d3js.org/" TargetMode="External"/><Relationship Id="rId8" Type="http://schemas.openxmlformats.org/officeDocument/2006/relationships/hyperlink" Target="https://www.amcharts.com/demos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hyperlink" Target="https://ourworldindata.org/terrorism" TargetMode="External"/><Relationship Id="rId11" Type="http://schemas.openxmlformats.org/officeDocument/2006/relationships/hyperlink" Target="https://www.google.com/publicdata/explore?ds=d5bncppjof8f9_#!ctype=l&amp;strail=false&amp;bcs=d&amp;nselm=h&amp;met_y=literacy_rate&amp;fdim_y=age:3&amp;scale_y=lin&amp;ind_y=false&amp;rdim=region&amp;idim=region:EAS:ECS&amp;ifdim=region&amp;tdim=true&amp;hl=en_US&amp;dl=en_US&amp;ind=false" TargetMode="External"/><Relationship Id="rId10" Type="http://schemas.openxmlformats.org/officeDocument/2006/relationships/hyperlink" Target="https://www.google.com/publicdata/explore?ds=d5bncppjof8f9_#!ctype=l&amp;strail=false&amp;bcs=d&amp;nselm=h&amp;met_y=literacy_rate&amp;fdim_y=age:3&amp;scale_y=lin&amp;ind_y=false&amp;rdim=region&amp;idim=region:EAS:ECS&amp;ifdim=region&amp;tdim=true&amp;hl=en_US&amp;dl=en_US&amp;ind=false" TargetMode="External"/><Relationship Id="rId12" Type="http://schemas.openxmlformats.org/officeDocument/2006/relationships/hyperlink" Target="https://www.google.com/publicdata/explore?ds=d5bncppjof8f9_#!ctype=l&amp;strail=false&amp;bcs=d&amp;nselm=h&amp;met_y=literacy_rate&amp;fdim_y=age:3&amp;scale_y=lin&amp;ind_y=false&amp;rdim=region&amp;idim=region:EAS:ECS&amp;ifdim=region&amp;tdim=true&amp;hl=en_US&amp;dl=en_US&amp;ind=false" TargetMode="External"/><Relationship Id="rId9" Type="http://schemas.openxmlformats.org/officeDocument/2006/relationships/hyperlink" Target="https://www.google.com/publicdata/explore?ds=d5bncppjof8f9_#!ctype=l&amp;strail=false&amp;bcs=d&amp;nselm=h&amp;met_y=literacy_rate&amp;fdim_y=age:3&amp;scale_y=lin&amp;ind_y=false&amp;rdim=region&amp;idim=region:EAS:ECS&amp;ifdim=region&amp;tdim=true&amp;hl=en_US&amp;dl=en_US&amp;ind=false" TargetMode="External"/><Relationship Id="rId5" Type="http://schemas.openxmlformats.org/officeDocument/2006/relationships/hyperlink" Target="https://ourworldindata.org/terrorism" TargetMode="External"/><Relationship Id="rId6" Type="http://schemas.openxmlformats.org/officeDocument/2006/relationships/hyperlink" Target="https://ourworldindata.org/terrorism" TargetMode="External"/><Relationship Id="rId7" Type="http://schemas.openxmlformats.org/officeDocument/2006/relationships/hyperlink" Target="https://ourworldindata.org/terrorism" TargetMode="External"/><Relationship Id="rId8" Type="http://schemas.openxmlformats.org/officeDocument/2006/relationships/hyperlink" Target="https://ourworldindata.org/terroris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hyperlink" Target="https://ourworldindata.org/terrorism" TargetMode="External"/><Relationship Id="rId11" Type="http://schemas.openxmlformats.org/officeDocument/2006/relationships/hyperlink" Target="https://www.google.com/publicdata/explore?ds=d5bncppjof8f9_#!ctype=l&amp;strail=false&amp;bcs=d&amp;nselm=h&amp;met_y=literacy_rate&amp;fdim_y=age:3&amp;scale_y=lin&amp;ind_y=false&amp;rdim=region&amp;idim=region:EAS:ECS&amp;ifdim=region&amp;tdim=true&amp;hl=en_US&amp;dl=en_US&amp;ind=false" TargetMode="External"/><Relationship Id="rId10" Type="http://schemas.openxmlformats.org/officeDocument/2006/relationships/hyperlink" Target="https://www.google.com/publicdata/explore?ds=d5bncppjof8f9_#!ctype=l&amp;strail=false&amp;bcs=d&amp;nselm=h&amp;met_y=literacy_rate&amp;fdim_y=age:3&amp;scale_y=lin&amp;ind_y=false&amp;rdim=region&amp;idim=region:EAS:ECS&amp;ifdim=region&amp;tdim=true&amp;hl=en_US&amp;dl=en_US&amp;ind=false" TargetMode="External"/><Relationship Id="rId12" Type="http://schemas.openxmlformats.org/officeDocument/2006/relationships/hyperlink" Target="https://www.google.com/publicdata/explore?ds=d5bncppjof8f9_#!ctype=l&amp;strail=false&amp;bcs=d&amp;nselm=h&amp;met_y=literacy_rate&amp;fdim_y=age:3&amp;scale_y=lin&amp;ind_y=false&amp;rdim=region&amp;idim=region:EAS:ECS&amp;ifdim=region&amp;tdim=true&amp;hl=en_US&amp;dl=en_US&amp;ind=false" TargetMode="External"/><Relationship Id="rId9" Type="http://schemas.openxmlformats.org/officeDocument/2006/relationships/hyperlink" Target="https://www.google.com/publicdata/explore?ds=d5bncppjof8f9_#!ctype=l&amp;strail=false&amp;bcs=d&amp;nselm=h&amp;met_y=literacy_rate&amp;fdim_y=age:3&amp;scale_y=lin&amp;ind_y=false&amp;rdim=region&amp;idim=region:EAS:ECS&amp;ifdim=region&amp;tdim=true&amp;hl=en_US&amp;dl=en_US&amp;ind=false" TargetMode="External"/><Relationship Id="rId5" Type="http://schemas.openxmlformats.org/officeDocument/2006/relationships/hyperlink" Target="https://ourworldindata.org/terrorism" TargetMode="External"/><Relationship Id="rId6" Type="http://schemas.openxmlformats.org/officeDocument/2006/relationships/hyperlink" Target="https://ourworldindata.org/terrorism" TargetMode="External"/><Relationship Id="rId7" Type="http://schemas.openxmlformats.org/officeDocument/2006/relationships/hyperlink" Target="https://ourworldindata.org/terrorism" TargetMode="External"/><Relationship Id="rId8" Type="http://schemas.openxmlformats.org/officeDocument/2006/relationships/hyperlink" Target="https://ourworldindata.org/terroris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CS:526 DIVA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Terrorism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971900" y="3081100"/>
            <a:ext cx="3118200" cy="16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                                                                                           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00"/>
                </a:solidFill>
              </a:rPr>
              <a:t>Group 4:</a:t>
            </a:r>
            <a:endParaRPr b="1" i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Keya Desai (kd706)</a:t>
            </a:r>
            <a:endParaRPr b="1" i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Shang-Hao Huang (sh1384)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Prakruti Joshi (phj15)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637950" y="3081525"/>
            <a:ext cx="4276200" cy="14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Lato"/>
                <a:ea typeface="Lato"/>
                <a:cs typeface="Lato"/>
                <a:sym typeface="Lato"/>
              </a:rPr>
              <a:t>Guide:</a:t>
            </a:r>
            <a:endParaRPr b="1" i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Professor James Abello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Fangda Han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Nishant Kumar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607500" y="542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Users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7650" y="1475025"/>
            <a:ext cx="8097000" cy="3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b="1" lang="en" sz="1500">
                <a:solidFill>
                  <a:srgbClr val="000000"/>
                </a:solidFill>
              </a:rPr>
              <a:t>General Public</a:t>
            </a:r>
            <a:endParaRPr b="1" sz="1500">
              <a:solidFill>
                <a:srgbClr val="000000"/>
              </a:solidFill>
            </a:endParaRPr>
          </a:p>
          <a:p>
            <a:pPr indent="-323850" lvl="1" marL="914400" rtl="0" algn="just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lphaLcPeriod"/>
            </a:pPr>
            <a:r>
              <a:rPr lang="en" sz="1500">
                <a:solidFill>
                  <a:srgbClr val="000000"/>
                </a:solidFill>
              </a:rPr>
              <a:t>To have a big-picture about global terrorism and country specific information without going through the csv data.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b="1" lang="en" sz="1500">
                <a:solidFill>
                  <a:srgbClr val="000000"/>
                </a:solidFill>
              </a:rPr>
              <a:t>Policy-maker</a:t>
            </a:r>
            <a:endParaRPr b="1" sz="1500">
              <a:solidFill>
                <a:srgbClr val="000000"/>
              </a:solidFill>
            </a:endParaRPr>
          </a:p>
          <a:p>
            <a:pPr indent="-323850" lvl="1" marL="914400" rtl="0" algn="just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lphaLcPeriod"/>
            </a:pPr>
            <a:r>
              <a:rPr lang="en" sz="1500">
                <a:solidFill>
                  <a:srgbClr val="000000"/>
                </a:solidFill>
              </a:rPr>
              <a:t>To b</a:t>
            </a:r>
            <a:r>
              <a:rPr lang="en" sz="1500">
                <a:solidFill>
                  <a:srgbClr val="000000"/>
                </a:solidFill>
              </a:rPr>
              <a:t>etter analyze the global terror situation and make suitable policies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b="1" lang="en" sz="1500">
                <a:solidFill>
                  <a:srgbClr val="000000"/>
                </a:solidFill>
              </a:rPr>
              <a:t>Anti-crime Agency/ Police department </a:t>
            </a:r>
            <a:endParaRPr b="1" sz="1500">
              <a:solidFill>
                <a:srgbClr val="000000"/>
              </a:solidFill>
            </a:endParaRPr>
          </a:p>
          <a:p>
            <a:pPr indent="-323850" lvl="1" marL="914400" rtl="0" algn="just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lphaLcPeriod"/>
            </a:pPr>
            <a:r>
              <a:rPr lang="en" sz="1500">
                <a:solidFill>
                  <a:srgbClr val="000000"/>
                </a:solidFill>
              </a:rPr>
              <a:t>To better identify/predict the terrorist events and mitigate it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b="1" lang="en" sz="1500">
                <a:solidFill>
                  <a:srgbClr val="000000"/>
                </a:solidFill>
              </a:rPr>
              <a:t>Researchers</a:t>
            </a:r>
            <a:endParaRPr b="1" sz="1500">
              <a:solidFill>
                <a:srgbClr val="000000"/>
              </a:solidFill>
            </a:endParaRPr>
          </a:p>
          <a:p>
            <a:pPr indent="-323850" lvl="1" marL="914400" rtl="0" algn="just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lphaLcPeriod"/>
            </a:pPr>
            <a:r>
              <a:rPr lang="en" sz="1500">
                <a:solidFill>
                  <a:srgbClr val="000000"/>
                </a:solidFill>
              </a:rPr>
              <a:t>To facilitate exploration of the data for researchers and academics</a:t>
            </a:r>
            <a:endParaRPr b="1" sz="1500">
              <a:solidFill>
                <a:srgbClr val="000000"/>
              </a:solidFill>
            </a:endParaRPr>
          </a:p>
          <a:p>
            <a:pPr indent="0" lvl="0" marL="914400" rtl="0" algn="just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00" y="488600"/>
            <a:ext cx="8046024" cy="455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25" y="479625"/>
            <a:ext cx="7420325" cy="466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Representation &amp; Interactivity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585350" y="598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Interactivity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9450" y="1723050"/>
            <a:ext cx="7688700" cy="3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FF"/>
                </a:solidFill>
              </a:rPr>
              <a:t>Zooming and Panning- </a:t>
            </a:r>
            <a:r>
              <a:rPr lang="en" sz="1600">
                <a:solidFill>
                  <a:srgbClr val="000000"/>
                </a:solidFill>
              </a:rPr>
              <a:t>In world map for terrorism statistics in smaller regions (cities)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FF"/>
                </a:solidFill>
              </a:rPr>
              <a:t>Mouse Hover</a:t>
            </a:r>
            <a:r>
              <a:rPr lang="en" sz="1600">
                <a:solidFill>
                  <a:srgbClr val="000000"/>
                </a:solidFill>
              </a:rPr>
              <a:t> - To display values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FF"/>
                </a:solidFill>
              </a:rPr>
              <a:t>Menu Driven Buttons and tabs</a:t>
            </a:r>
            <a:r>
              <a:rPr lang="en" sz="1600">
                <a:solidFill>
                  <a:srgbClr val="000000"/>
                </a:solidFill>
              </a:rPr>
              <a:t> - </a:t>
            </a:r>
            <a:endParaRPr sz="1600">
              <a:solidFill>
                <a:srgbClr val="000000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</a:pPr>
            <a:r>
              <a:rPr lang="en" sz="1600">
                <a:solidFill>
                  <a:srgbClr val="000000"/>
                </a:solidFill>
              </a:rPr>
              <a:t>Drop down buttons for users to select countries and relevant statistics will be displayed (Querying).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FF"/>
                </a:solidFill>
              </a:rPr>
              <a:t>Textual</a:t>
            </a:r>
            <a:r>
              <a:rPr lang="en" sz="1600">
                <a:solidFill>
                  <a:srgbClr val="000000"/>
                </a:solidFill>
              </a:rPr>
              <a:t>- Pop up facts and analysis of the corresponding plot.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FF"/>
                </a:solidFill>
              </a:rPr>
              <a:t>Sliders </a:t>
            </a:r>
            <a:r>
              <a:rPr lang="en" sz="1600">
                <a:solidFill>
                  <a:srgbClr val="000000"/>
                </a:solidFill>
              </a:rPr>
              <a:t>- Time series analysis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630550" y="56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in</a:t>
            </a:r>
            <a:r>
              <a:rPr lang="en"/>
              <a:t> Terrorist Events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721850" y="1483500"/>
            <a:ext cx="7920600" cy="30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In the 80s, Central and South America are at the center of global terrorism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There’s a </a:t>
            </a:r>
            <a:r>
              <a:rPr lang="en" sz="1600">
                <a:solidFill>
                  <a:srgbClr val="000000"/>
                </a:solidFill>
              </a:rPr>
              <a:t> down period  around 1995-2002 (&lt; 2.5k events per year)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Started to </a:t>
            </a:r>
            <a:r>
              <a:rPr lang="en" sz="1600">
                <a:solidFill>
                  <a:srgbClr val="000000"/>
                </a:solidFill>
              </a:rPr>
              <a:t>Increase</a:t>
            </a:r>
            <a:r>
              <a:rPr lang="en" sz="1600">
                <a:solidFill>
                  <a:srgbClr val="000000"/>
                </a:solidFill>
              </a:rPr>
              <a:t> after 2003 and rapidly after 2009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</a:rPr>
              <a:t>Reached its peak around 2013 (&gt; 15k recorded events)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</a:rPr>
              <a:t>Peak in 2014 coincides with the sharp increase in terrorist violence carried out by the (ISIL), particularly in Iraq, and by the Taliban in Afghanistan.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Highest</a:t>
            </a:r>
            <a:r>
              <a:rPr lang="en" sz="1600">
                <a:solidFill>
                  <a:srgbClr val="000000"/>
                </a:solidFill>
              </a:rPr>
              <a:t> number ever recorded is 6939 in Middle East, 2013.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646775" y="590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Findings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729450" y="1405775"/>
            <a:ext cx="7688700" cy="29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Amongst the top 15 worst events of all time, 50% of the attacks are of type Hijacking or Hostage situation and the rest 50% are Bombing and Armed Assault.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Percent of successful attacks : 88.96%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Number of related events: 25k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Iraq, Afghanistan, Pakistan are the worst affected countries.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ISIL (Islamic state of Iraq and Levant) has carried out terror events in 50 countries resulting in mass </a:t>
            </a:r>
            <a:r>
              <a:rPr lang="en" sz="1600">
                <a:solidFill>
                  <a:srgbClr val="000000"/>
                </a:solidFill>
              </a:rPr>
              <a:t>casualties over the years</a:t>
            </a:r>
            <a:r>
              <a:rPr lang="en" sz="1600">
                <a:solidFill>
                  <a:srgbClr val="000000"/>
                </a:solidFill>
              </a:rPr>
              <a:t>, becoming one of the largest and deadliest terror groups. 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618350" y="618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Left to Do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532425" y="1838400"/>
            <a:ext cx="7884000" cy="3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Terrorist group analysis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Represent statistics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Zooming of maps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User query page</a:t>
            </a:r>
            <a:endParaRPr sz="16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221000" y="116750"/>
            <a:ext cx="4088400" cy="10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Global Terrorism Database (GTD)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0" y="1389400"/>
            <a:ext cx="4249200" cy="3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GTD is the most comprehensive unclassified database of terrorist attacks in the </a:t>
            </a:r>
            <a:r>
              <a:rPr lang="en" sz="1600">
                <a:solidFill>
                  <a:srgbClr val="000000"/>
                </a:solidFill>
              </a:rPr>
              <a:t>world</a:t>
            </a:r>
            <a:r>
              <a:rPr lang="en" sz="1600">
                <a:solidFill>
                  <a:srgbClr val="000000"/>
                </a:solidFill>
              </a:rPr>
              <a:t>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Maintained by National Consortium for the Study of Terrorism and Responses to Terrorism (START) at the University of Maryland.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5582225" y="296880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45050"/>
            <a:ext cx="4572000" cy="37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5919750" y="4521525"/>
            <a:ext cx="24594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data: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https://start.umd.edu/gtd/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640775" y="620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 wise analysis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729450" y="1352375"/>
            <a:ext cx="7688700" cy="3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T</a:t>
            </a:r>
            <a:r>
              <a:rPr lang="en" sz="1600">
                <a:solidFill>
                  <a:srgbClr val="000000"/>
                </a:solidFill>
              </a:rPr>
              <a:t>hree major types of Attacks across all regions: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</a:rPr>
              <a:t>Bombing/Explosion,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</a:rPr>
              <a:t>Armed/Unarmed Assault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</a:rPr>
              <a:t>Facility/Infrastructure Attack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Weapons: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</a:rPr>
              <a:t>Explosives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</a:rPr>
              <a:t>Firearms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</a:rPr>
              <a:t>Incendiary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Targets: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</a:rPr>
              <a:t>North America, Western Europe - Business, Private Citizen  &amp; Property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</a:rPr>
              <a:t>South Asia - </a:t>
            </a:r>
            <a:r>
              <a:rPr lang="en" sz="1600">
                <a:solidFill>
                  <a:srgbClr val="000000"/>
                </a:solidFill>
              </a:rPr>
              <a:t>Private Citizen &amp; Property, Police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</a:rPr>
              <a:t>East Asia - Government, Business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</a:rPr>
              <a:t>Middle East - Private Citizen &amp; Property, Military 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4599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Chart: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5" y="645000"/>
            <a:ext cx="8935174" cy="41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729450" y="2078875"/>
            <a:ext cx="788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GTD Dataset: 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https://start.umd.edu/gtd/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Framework (Flask): 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https://flask.palletsprojects.com/en/1.1.x/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Database (Postgres):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https://www.postgresql.org/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Visualization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ps://d3js.org/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https://www.amcharts.com/demos/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Frontend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HTML &amp; CSS: </a:t>
            </a:r>
            <a:r>
              <a:rPr lang="en" sz="1400" u="sng">
                <a:solidFill>
                  <a:schemeClr val="hlink"/>
                </a:solidFill>
                <a:hlinkClick r:id="rId9"/>
              </a:rPr>
              <a:t>https://www.w3schools.com/html/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Javascript: </a:t>
            </a:r>
            <a:r>
              <a:rPr lang="en" sz="1400" u="sng">
                <a:solidFill>
                  <a:schemeClr val="hlink"/>
                </a:solidFill>
                <a:hlinkClick r:id="rId10"/>
              </a:rPr>
              <a:t>https://www.w3schools.com/js/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729450" y="1322450"/>
            <a:ext cx="76884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 rot="-5400000">
            <a:off x="-649550" y="1812600"/>
            <a:ext cx="21006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View-1</a:t>
            </a:r>
            <a:endParaRPr/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000" y="-55175"/>
            <a:ext cx="7288132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 rot="-5400000">
            <a:off x="-649550" y="1812600"/>
            <a:ext cx="21006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View-2</a:t>
            </a:r>
            <a:endParaRPr/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25" y="0"/>
            <a:ext cx="726798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 txBox="1"/>
          <p:nvPr/>
        </p:nvSpPr>
        <p:spPr>
          <a:xfrm>
            <a:off x="8050800" y="3662600"/>
            <a:ext cx="27042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sample plots are </a:t>
            </a:r>
            <a:endParaRPr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taken from :</a:t>
            </a:r>
            <a:endParaRPr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1) </a:t>
            </a:r>
            <a:r>
              <a:rPr lang="en" sz="8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Terrorism by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Hannah Ritchie,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Joe Hasell,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Cameron Appel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and Max Roser</a:t>
            </a:r>
            <a:endParaRPr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2) </a:t>
            </a:r>
            <a:r>
              <a:rPr lang="en" sz="8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9"/>
              </a:rPr>
              <a:t>Google data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10"/>
              </a:rPr>
              <a:t>Explorer for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 World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12"/>
              </a:rPr>
              <a:t>development Index </a:t>
            </a:r>
            <a:endParaRPr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 rot="-5400000">
            <a:off x="-649550" y="1812600"/>
            <a:ext cx="21006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View-3</a:t>
            </a:r>
            <a:endParaRPr/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800" y="0"/>
            <a:ext cx="727631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8"/>
          <p:cNvSpPr txBox="1"/>
          <p:nvPr/>
        </p:nvSpPr>
        <p:spPr>
          <a:xfrm>
            <a:off x="8050800" y="3662600"/>
            <a:ext cx="27042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sample plots are </a:t>
            </a:r>
            <a:endParaRPr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taken from :</a:t>
            </a:r>
            <a:endParaRPr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1) </a:t>
            </a:r>
            <a:r>
              <a:rPr lang="en" sz="8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Terrorism by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Hannah Ritchie,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Joe Hasell,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Cameron Appel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and Max Roser</a:t>
            </a:r>
            <a:endParaRPr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2) </a:t>
            </a:r>
            <a:r>
              <a:rPr lang="en" sz="8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9"/>
              </a:rPr>
              <a:t>Google data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10"/>
              </a:rPr>
              <a:t>Explorer for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 World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12"/>
              </a:rPr>
              <a:t>development Index </a:t>
            </a:r>
            <a:endParaRPr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Users</a:t>
            </a:r>
            <a:endParaRPr/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729450" y="2078875"/>
            <a:ext cx="7688700" cy="27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As the terrorism news are becoming more frequent and affecting people’s view toward foreign countries, we want to build a </a:t>
            </a:r>
            <a:r>
              <a:rPr lang="en" sz="1400" u="sng">
                <a:solidFill>
                  <a:srgbClr val="000000"/>
                </a:solidFill>
              </a:rPr>
              <a:t>visually informative web interface</a:t>
            </a:r>
            <a:r>
              <a:rPr lang="en" sz="1400">
                <a:solidFill>
                  <a:srgbClr val="000000"/>
                </a:solidFill>
              </a:rPr>
              <a:t> providing an interactive and vivid way of displaying the data.  The main goal is to: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M</a:t>
            </a:r>
            <a:r>
              <a:rPr lang="en" sz="1400">
                <a:solidFill>
                  <a:srgbClr val="000000"/>
                </a:solidFill>
              </a:rPr>
              <a:t>ake the public aware of the issue and help them understand the context easier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Help researchers facilitate exploration of the data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Help the policy makers better analyse the global terror situation.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 of Processing</a:t>
            </a:r>
            <a:endParaRPr/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729450" y="2067800"/>
            <a:ext cx="7688700" cy="26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AutoNum type="alphaLcPeriod"/>
            </a:pPr>
            <a:r>
              <a:rPr lang="en" sz="1400">
                <a:solidFill>
                  <a:srgbClr val="0000FF"/>
                </a:solidFill>
              </a:rPr>
              <a:t>Data </a:t>
            </a:r>
            <a:r>
              <a:rPr lang="en" sz="1400">
                <a:solidFill>
                  <a:srgbClr val="0000FF"/>
                </a:solidFill>
              </a:rPr>
              <a:t>representation</a:t>
            </a:r>
            <a:endParaRPr sz="1400">
              <a:solidFill>
                <a:srgbClr val="0000FF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</a:pPr>
            <a:r>
              <a:rPr lang="en" sz="1400">
                <a:solidFill>
                  <a:srgbClr val="000000"/>
                </a:solidFill>
              </a:rPr>
              <a:t>PostgreSQL - Data will be s</a:t>
            </a:r>
            <a:r>
              <a:rPr lang="en" sz="1400">
                <a:solidFill>
                  <a:srgbClr val="000000"/>
                </a:solidFill>
              </a:rPr>
              <a:t>tored and processed as SQL tables using Relational Database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AutoNum type="alphaLcPeriod"/>
            </a:pPr>
            <a:r>
              <a:rPr lang="en" sz="1400">
                <a:solidFill>
                  <a:srgbClr val="0000FF"/>
                </a:solidFill>
              </a:rPr>
              <a:t>Frontend</a:t>
            </a:r>
            <a:endParaRPr sz="1400">
              <a:solidFill>
                <a:srgbClr val="0000FF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</a:pPr>
            <a:r>
              <a:rPr lang="en" sz="1400">
                <a:solidFill>
                  <a:srgbClr val="000000"/>
                </a:solidFill>
              </a:rPr>
              <a:t>Javascript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</a:pPr>
            <a:r>
              <a:rPr lang="en" sz="1400">
                <a:solidFill>
                  <a:srgbClr val="000000"/>
                </a:solidFill>
              </a:rPr>
              <a:t>HTML/CSS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AutoNum type="alphaLcPeriod"/>
            </a:pPr>
            <a:r>
              <a:rPr lang="en" sz="1400">
                <a:solidFill>
                  <a:srgbClr val="0000FF"/>
                </a:solidFill>
              </a:rPr>
              <a:t>Backend</a:t>
            </a:r>
            <a:endParaRPr sz="1400">
              <a:solidFill>
                <a:srgbClr val="0000FF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</a:pPr>
            <a:r>
              <a:rPr lang="en" sz="1400">
                <a:solidFill>
                  <a:srgbClr val="000000"/>
                </a:solidFill>
              </a:rPr>
              <a:t>Python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</a:pPr>
            <a:r>
              <a:rPr lang="en" sz="1400">
                <a:solidFill>
                  <a:srgbClr val="000000"/>
                </a:solidFill>
              </a:rPr>
              <a:t>P</a:t>
            </a:r>
            <a:r>
              <a:rPr lang="en" sz="1400">
                <a:solidFill>
                  <a:srgbClr val="000000"/>
                </a:solidFill>
              </a:rPr>
              <a:t>sycopg2 - Connecting python to the database. 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</a:pPr>
            <a:r>
              <a:rPr lang="en" sz="1400">
                <a:solidFill>
                  <a:srgbClr val="000000"/>
                </a:solidFill>
              </a:rPr>
              <a:t>Plotly and D3.js - Producing dynamic, interactive data visualisations	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</a:pPr>
            <a:r>
              <a:rPr lang="en" sz="1400">
                <a:solidFill>
                  <a:srgbClr val="000000"/>
                </a:solidFill>
              </a:rPr>
              <a:t>Flask - Building web application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Representation - Plots</a:t>
            </a:r>
            <a:endParaRPr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729450" y="1910675"/>
            <a:ext cx="7688700" cy="27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FF"/>
                </a:solidFill>
              </a:rPr>
              <a:t>Map visualisation</a:t>
            </a:r>
            <a:r>
              <a:rPr lang="en" sz="1400">
                <a:solidFill>
                  <a:srgbClr val="000000"/>
                </a:solidFill>
              </a:rPr>
              <a:t> - attacks through the years, crime hotspots, death tolls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FF"/>
                </a:solidFill>
              </a:rPr>
              <a:t>Histogram </a:t>
            </a:r>
            <a:r>
              <a:rPr lang="en" sz="1400">
                <a:solidFill>
                  <a:srgbClr val="000000"/>
                </a:solidFill>
              </a:rPr>
              <a:t>- 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 sz="1400">
                <a:solidFill>
                  <a:srgbClr val="000000"/>
                </a:solidFill>
              </a:rPr>
              <a:t>damage over the years in terms of casualties, property damage,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 sz="1400">
                <a:solidFill>
                  <a:srgbClr val="000000"/>
                </a:solidFill>
              </a:rPr>
              <a:t> Comparison of casualties, damages between countries (in particular year or throughout the </a:t>
            </a:r>
            <a:r>
              <a:rPr lang="en" sz="1400">
                <a:solidFill>
                  <a:srgbClr val="000000"/>
                </a:solidFill>
              </a:rPr>
              <a:t>years</a:t>
            </a:r>
            <a:r>
              <a:rPr lang="en" sz="1400">
                <a:solidFill>
                  <a:srgbClr val="000000"/>
                </a:solidFill>
              </a:rPr>
              <a:t>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FF"/>
                </a:solidFill>
              </a:rPr>
              <a:t>Pie Chart</a:t>
            </a:r>
            <a:r>
              <a:rPr lang="en" sz="1400">
                <a:solidFill>
                  <a:srgbClr val="000000"/>
                </a:solidFill>
              </a:rPr>
              <a:t> - Prediction for crime in a particular country (Crime percent)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FF"/>
                </a:solidFill>
              </a:rPr>
              <a:t>Line plot</a:t>
            </a:r>
            <a:r>
              <a:rPr lang="en" sz="1400">
                <a:solidFill>
                  <a:srgbClr val="3C78D8"/>
                </a:solidFill>
              </a:rPr>
              <a:t> -</a:t>
            </a:r>
            <a:r>
              <a:rPr lang="en" sz="1400">
                <a:solidFill>
                  <a:srgbClr val="000000"/>
                </a:solidFill>
              </a:rPr>
              <a:t> Trends in terrorism over the years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FF"/>
                </a:solidFill>
              </a:rPr>
              <a:t>Node-link based representation</a:t>
            </a:r>
            <a:r>
              <a:rPr lang="en" sz="1400">
                <a:solidFill>
                  <a:srgbClr val="000000"/>
                </a:solidFill>
              </a:rPr>
              <a:t> - Connected incidents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Defining Terrorism</a:t>
            </a:r>
            <a:endParaRPr sz="27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GTD defines terrorism as: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 </a:t>
            </a:r>
            <a:r>
              <a:rPr i="1" lang="en" sz="160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“The threatened or actual use of illegal force and violence by a non-state actor to attain a political, economic, religious, or social goal through fear, coercion, or intimidation.”</a:t>
            </a:r>
            <a:endParaRPr i="1" sz="1600"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Representation - </a:t>
            </a:r>
            <a:r>
              <a:rPr lang="en"/>
              <a:t>Major views</a:t>
            </a:r>
            <a:endParaRPr/>
          </a:p>
        </p:txBody>
      </p:sp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727650" y="2050075"/>
            <a:ext cx="7688700" cy="27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➢"/>
            </a:pPr>
            <a:r>
              <a:rPr lang="en" sz="1500">
                <a:solidFill>
                  <a:srgbClr val="000000"/>
                </a:solidFill>
              </a:rPr>
              <a:t>Major Views:</a:t>
            </a:r>
            <a:endParaRPr sz="1500">
              <a:solidFill>
                <a:srgbClr val="000000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Home</a:t>
            </a:r>
            <a:endParaRPr sz="1500">
              <a:solidFill>
                <a:srgbClr val="000000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Global Trends</a:t>
            </a:r>
            <a:endParaRPr sz="1500">
              <a:solidFill>
                <a:srgbClr val="000000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Analysis</a:t>
            </a:r>
            <a:endParaRPr sz="1500">
              <a:solidFill>
                <a:srgbClr val="000000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User Query</a:t>
            </a:r>
            <a:endParaRPr sz="1500">
              <a:solidFill>
                <a:srgbClr val="000000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Predict Event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➢"/>
            </a:pPr>
            <a:r>
              <a:rPr lang="en" sz="1500">
                <a:solidFill>
                  <a:srgbClr val="000000"/>
                </a:solidFill>
              </a:rPr>
              <a:t>Linking different views: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Menu-bar at top for navigation.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286600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Fact:</a:t>
            </a:r>
            <a:endParaRPr/>
          </a:p>
        </p:txBody>
      </p:sp>
      <p:sp>
        <p:nvSpPr>
          <p:cNvPr id="271" name="Google Shape;271;p43"/>
          <p:cNvSpPr txBox="1"/>
          <p:nvPr>
            <p:ph idx="1" type="subTitle"/>
          </p:nvPr>
        </p:nvSpPr>
        <p:spPr>
          <a:xfrm>
            <a:off x="286600" y="2161600"/>
            <a:ext cx="3802200" cy="21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In overall analysis, the weapon which is used the most in a terrorist attack is a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Fake weapon!!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43"/>
          <p:cNvPicPr preferRelativeResize="0"/>
          <p:nvPr/>
        </p:nvPicPr>
        <p:blipFill rotWithShape="1">
          <a:blip r:embed="rId3">
            <a:alphaModFix/>
          </a:blip>
          <a:srcRect b="11420" l="35761" r="16959" t="41810"/>
          <a:stretch/>
        </p:blipFill>
        <p:spPr>
          <a:xfrm>
            <a:off x="3910400" y="1064175"/>
            <a:ext cx="5233598" cy="368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640750" y="587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1452150"/>
            <a:ext cx="7688700" cy="31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➢"/>
            </a:pPr>
            <a:r>
              <a:rPr lang="en" sz="1700">
                <a:solidFill>
                  <a:srgbClr val="000000"/>
                </a:solidFill>
              </a:rPr>
              <a:t>This dataset recorded i</a:t>
            </a:r>
            <a:r>
              <a:rPr lang="en" sz="1700">
                <a:solidFill>
                  <a:srgbClr val="000000"/>
                </a:solidFill>
              </a:rPr>
              <a:t>nformation on more than </a:t>
            </a:r>
            <a:r>
              <a:rPr b="1" lang="en" sz="1700">
                <a:solidFill>
                  <a:srgbClr val="0000FF"/>
                </a:solidFill>
              </a:rPr>
              <a:t>180K</a:t>
            </a:r>
            <a:r>
              <a:rPr lang="en" sz="1700">
                <a:solidFill>
                  <a:srgbClr val="000000"/>
                </a:solidFill>
              </a:rPr>
              <a:t> terrorist attacks around the world </a:t>
            </a:r>
            <a:r>
              <a:rPr b="1" lang="en" sz="1700">
                <a:solidFill>
                  <a:srgbClr val="0000FF"/>
                </a:solidFill>
              </a:rPr>
              <a:t>from</a:t>
            </a:r>
            <a:r>
              <a:rPr lang="en" sz="1700">
                <a:solidFill>
                  <a:srgbClr val="000000"/>
                </a:solidFill>
              </a:rPr>
              <a:t> </a:t>
            </a:r>
            <a:r>
              <a:rPr b="1" lang="en" sz="1700">
                <a:solidFill>
                  <a:srgbClr val="0000FF"/>
                </a:solidFill>
              </a:rPr>
              <a:t>1970 to 2017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➢"/>
            </a:pPr>
            <a:r>
              <a:rPr lang="en" sz="1700">
                <a:solidFill>
                  <a:srgbClr val="000000"/>
                </a:solidFill>
              </a:rPr>
              <a:t>Current data format: </a:t>
            </a:r>
            <a:r>
              <a:rPr b="1" lang="en" sz="1700">
                <a:solidFill>
                  <a:srgbClr val="0000FF"/>
                </a:solidFill>
              </a:rPr>
              <a:t>CSV file</a:t>
            </a:r>
            <a:endParaRPr b="1" sz="1700">
              <a:solidFill>
                <a:srgbClr val="0000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➢"/>
            </a:pPr>
            <a:r>
              <a:rPr lang="en" sz="1700">
                <a:solidFill>
                  <a:srgbClr val="000000"/>
                </a:solidFill>
              </a:rPr>
              <a:t>Size : 181,693 rows, 135 columns, </a:t>
            </a:r>
            <a:r>
              <a:rPr b="1" lang="en" sz="1700">
                <a:solidFill>
                  <a:srgbClr val="0000FF"/>
                </a:solidFill>
              </a:rPr>
              <a:t>160 MB</a:t>
            </a:r>
            <a:endParaRPr b="1" sz="1700">
              <a:solidFill>
                <a:srgbClr val="0000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➢"/>
            </a:pPr>
            <a:r>
              <a:rPr lang="en" sz="1700">
                <a:solidFill>
                  <a:srgbClr val="000000"/>
                </a:solidFill>
              </a:rPr>
              <a:t>Data is at Rest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➢"/>
            </a:pPr>
            <a:r>
              <a:rPr lang="en" sz="1700">
                <a:solidFill>
                  <a:srgbClr val="000000"/>
                </a:solidFill>
              </a:rPr>
              <a:t>Data is Time Variant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659125" y="428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Snippet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1337" y="1887937"/>
            <a:ext cx="10136574" cy="13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7650" y="528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Important Attributes of Entity in GTD: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7650" y="1320400"/>
            <a:ext cx="8208000" cy="3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Incident/Event </a:t>
            </a:r>
            <a:endParaRPr sz="1600">
              <a:solidFill>
                <a:srgbClr val="000000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lphaLcPeriod"/>
            </a:pPr>
            <a:r>
              <a:rPr lang="en" sz="1600">
                <a:solidFill>
                  <a:schemeClr val="dk2"/>
                </a:solidFill>
              </a:rPr>
              <a:t>Attack Type - Assassination, Armed Assault, Kidnapping, Hijack, etc.</a:t>
            </a:r>
            <a:endParaRPr sz="1600">
              <a:solidFill>
                <a:schemeClr val="dk2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lphaLcPeriod"/>
            </a:pPr>
            <a:r>
              <a:rPr lang="en" sz="1600">
                <a:solidFill>
                  <a:schemeClr val="dk2"/>
                </a:solidFill>
              </a:rPr>
              <a:t>Weapon Type - Explosives, Firearms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Location and </a:t>
            </a:r>
            <a:r>
              <a:rPr lang="en" sz="1600">
                <a:solidFill>
                  <a:schemeClr val="dk2"/>
                </a:solidFill>
              </a:rPr>
              <a:t>Time</a:t>
            </a: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chemeClr val="dk2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lphaLcPeriod"/>
            </a:pPr>
            <a:r>
              <a:rPr lang="en" sz="1600">
                <a:solidFill>
                  <a:schemeClr val="dk2"/>
                </a:solidFill>
              </a:rPr>
              <a:t>region, country, city, latitude, longitude </a:t>
            </a:r>
            <a:endParaRPr sz="1600">
              <a:solidFill>
                <a:schemeClr val="dk2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lphaLcPeriod"/>
            </a:pPr>
            <a:r>
              <a:rPr lang="en" sz="1600">
                <a:solidFill>
                  <a:schemeClr val="dk2"/>
                </a:solidFill>
              </a:rPr>
              <a:t>year, month, day, number of days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Target/Victim</a:t>
            </a:r>
            <a:endParaRPr sz="1600">
              <a:solidFill>
                <a:srgbClr val="000000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lphaLcPeriod"/>
            </a:pPr>
            <a:r>
              <a:rPr lang="en" sz="1600">
                <a:solidFill>
                  <a:schemeClr val="dk2"/>
                </a:solidFill>
              </a:rPr>
              <a:t>Target Type - Business, Government (Diplomatic), Military, etc.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Perpetrator</a:t>
            </a:r>
            <a:endParaRPr sz="1600">
              <a:solidFill>
                <a:srgbClr val="000000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lphaLcPeriod"/>
            </a:pPr>
            <a:r>
              <a:rPr lang="en" sz="1600">
                <a:solidFill>
                  <a:schemeClr val="dk2"/>
                </a:solidFill>
              </a:rPr>
              <a:t>Terrorist group, motive</a:t>
            </a:r>
            <a:endParaRPr sz="1600">
              <a:solidFill>
                <a:srgbClr val="000000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</a:rPr>
              <a:t>Number of </a:t>
            </a:r>
            <a:r>
              <a:rPr lang="en" sz="1600">
                <a:solidFill>
                  <a:schemeClr val="dk2"/>
                </a:solidFill>
              </a:rPr>
              <a:t>Kills, Wounds </a:t>
            </a:r>
            <a:endParaRPr sz="1600">
              <a:solidFill>
                <a:schemeClr val="dk2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</a:rPr>
              <a:t>Casualties and Consequence</a:t>
            </a:r>
            <a:r>
              <a:rPr lang="en" sz="1600">
                <a:solidFill>
                  <a:srgbClr val="000000"/>
                </a:solidFill>
              </a:rPr>
              <a:t>s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50" y="235875"/>
            <a:ext cx="7285250" cy="480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503700" y="555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Addressed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294025" y="1301700"/>
            <a:ext cx="8508900" cy="3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lphaLcParenR"/>
            </a:pPr>
            <a:r>
              <a:rPr lang="en" sz="1500">
                <a:solidFill>
                  <a:srgbClr val="000000"/>
                </a:solidFill>
              </a:rPr>
              <a:t>Global distribution of terrorism</a:t>
            </a:r>
            <a:endParaRPr sz="15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arenR"/>
            </a:pPr>
            <a:r>
              <a:rPr lang="en" sz="1400">
                <a:solidFill>
                  <a:srgbClr val="000000"/>
                </a:solidFill>
              </a:rPr>
              <a:t>Identify highly-conflicted countries</a:t>
            </a:r>
            <a:endParaRPr sz="14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lphaLcParenR"/>
            </a:pPr>
            <a:r>
              <a:rPr lang="en" sz="1500">
                <a:solidFill>
                  <a:srgbClr val="000000"/>
                </a:solidFill>
              </a:rPr>
              <a:t>Region wise </a:t>
            </a:r>
            <a:r>
              <a:rPr lang="en" sz="1500">
                <a:solidFill>
                  <a:srgbClr val="000000"/>
                </a:solidFill>
              </a:rPr>
              <a:t>analysis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lphaLcParenR"/>
            </a:pPr>
            <a:r>
              <a:rPr lang="en" sz="1500">
                <a:solidFill>
                  <a:srgbClr val="000000"/>
                </a:solidFill>
              </a:rPr>
              <a:t>Trends over time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romanLcParenR"/>
            </a:pPr>
            <a:r>
              <a:rPr lang="en" sz="1500">
                <a:solidFill>
                  <a:srgbClr val="000000"/>
                </a:solidFill>
              </a:rPr>
              <a:t>Number of casualties in each terrorist act, each year, and each country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lphaLcParenR"/>
            </a:pPr>
            <a:r>
              <a:rPr lang="en" sz="1500">
                <a:solidFill>
                  <a:srgbClr val="000000"/>
                </a:solidFill>
              </a:rPr>
              <a:t>Country wise analysis 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romanLcParenR"/>
            </a:pPr>
            <a:r>
              <a:rPr lang="en" sz="1500">
                <a:solidFill>
                  <a:srgbClr val="000000"/>
                </a:solidFill>
              </a:rPr>
              <a:t>Most affected cities, damage, terrorist groups active, Attack type, Target Type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lphaLcParenR"/>
            </a:pPr>
            <a:r>
              <a:rPr lang="en" sz="1500">
                <a:solidFill>
                  <a:srgbClr val="000000"/>
                </a:solidFill>
              </a:rPr>
              <a:t>Terrorist group activity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romanLcParenR"/>
            </a:pPr>
            <a:r>
              <a:rPr lang="en" sz="1500">
                <a:solidFill>
                  <a:srgbClr val="000000"/>
                </a:solidFill>
              </a:rPr>
              <a:t>Motive, most impact events, damage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lphaLcParenR"/>
            </a:pPr>
            <a:r>
              <a:rPr lang="en" sz="1500">
                <a:solidFill>
                  <a:srgbClr val="000000"/>
                </a:solidFill>
              </a:rPr>
              <a:t>Aggregate Analysis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romanLcParenR"/>
            </a:pPr>
            <a:r>
              <a:rPr lang="en" sz="1500">
                <a:solidFill>
                  <a:srgbClr val="000000"/>
                </a:solidFill>
              </a:rPr>
              <a:t>Attack type, Weapon type, Target type distribution 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romanLcParenR"/>
            </a:pPr>
            <a:r>
              <a:rPr lang="en" sz="1500">
                <a:solidFill>
                  <a:srgbClr val="000000"/>
                </a:solidFill>
              </a:rPr>
              <a:t>Worst events of all time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romanLcParenR"/>
            </a:pPr>
            <a:r>
              <a:rPr lang="en" sz="1500">
                <a:solidFill>
                  <a:srgbClr val="000000"/>
                </a:solidFill>
              </a:rPr>
              <a:t> Worst affected countries of all time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