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61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</p:sldIdLst>
  <p:sldSz cy="5143500" cx="9144000"/>
  <p:notesSz cx="6858000" cy="9144000"/>
  <p:embeddedFontLst>
    <p:embeddedFont>
      <p:font typeface="Young Serif"/>
      <p:regular r:id="rId17"/>
    </p:embeddedFont>
    <p:embeddedFont>
      <p:font typeface="Old Standard TT"/>
      <p:regular r:id="rId18"/>
      <p:bold r:id="rId19"/>
      <p:italic r:id="rId20"/>
    </p:embeddedFont>
    <p:embeddedFont>
      <p:font typeface="Rubik"/>
      <p:regular r:id="rId21"/>
      <p:bold r:id="rId22"/>
      <p:italic r:id="rId23"/>
      <p:boldItalic r:id="rId24"/>
    </p:embeddedFont>
    <p:embeddedFont>
      <p:font typeface="Rubik SemiBold"/>
      <p:regular r:id="rId25"/>
      <p:bold r:id="rId26"/>
      <p:italic r:id="rId27"/>
      <p:boldItalic r:id="rId28"/>
    </p:embeddedFont>
    <p:embeddedFont>
      <p:font typeface="Roboto Mono"/>
      <p:regular r:id="rId29"/>
      <p:bold r:id="rId30"/>
      <p:italic r:id="rId31"/>
      <p:boldItalic r:id="rId32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OldStandardTT-italic.fntdata"/><Relationship Id="rId22" Type="http://schemas.openxmlformats.org/officeDocument/2006/relationships/font" Target="fonts/Rubik-bold.fntdata"/><Relationship Id="rId21" Type="http://schemas.openxmlformats.org/officeDocument/2006/relationships/font" Target="fonts/Rubik-regular.fntdata"/><Relationship Id="rId24" Type="http://schemas.openxmlformats.org/officeDocument/2006/relationships/font" Target="fonts/Rubik-boldItalic.fntdata"/><Relationship Id="rId23" Type="http://schemas.openxmlformats.org/officeDocument/2006/relationships/font" Target="fonts/Rubik-italic.fntdata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font" Target="fonts/RubikSemiBold-bold.fntdata"/><Relationship Id="rId25" Type="http://schemas.openxmlformats.org/officeDocument/2006/relationships/font" Target="fonts/RubikSemiBold-regular.fntdata"/><Relationship Id="rId28" Type="http://schemas.openxmlformats.org/officeDocument/2006/relationships/font" Target="fonts/RubikSemiBold-boldItalic.fntdata"/><Relationship Id="rId27" Type="http://schemas.openxmlformats.org/officeDocument/2006/relationships/font" Target="fonts/RubikSemiBold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font" Target="fonts/RobotoMono-regular.fntdata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font" Target="fonts/RobotoMono-italic.fntdata"/><Relationship Id="rId30" Type="http://schemas.openxmlformats.org/officeDocument/2006/relationships/font" Target="fonts/RobotoMono-bold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32" Type="http://schemas.openxmlformats.org/officeDocument/2006/relationships/font" Target="fonts/RobotoMono-boldItalic.fntdata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font" Target="fonts/YoungSerif-regular.fntdata"/><Relationship Id="rId16" Type="http://schemas.openxmlformats.org/officeDocument/2006/relationships/slide" Target="slides/slide11.xml"/><Relationship Id="rId19" Type="http://schemas.openxmlformats.org/officeDocument/2006/relationships/font" Target="fonts/OldStandardTT-bold.fntdata"/><Relationship Id="rId18" Type="http://schemas.openxmlformats.org/officeDocument/2006/relationships/font" Target="fonts/OldStandardT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1c6965f48f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1c6965f48f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1c6965f48f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0" name="Google Shape;130;g31c6965f48f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31c6965f48f_0_7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31c6965f48f_0_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g31c6965f48f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0" name="Google Shape;80;g31c6965f48f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1c6965f48f_0_1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1c6965f48f_0_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1c6965f48f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1c6965f48f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1c6965f48f_0_2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1c6965f48f_0_2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1c6965f48f_0_3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1c6965f48f_0_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31c6965f48f_0_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2" name="Google Shape;112;g31c6965f48f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31c6965f48f_0_23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31c6965f48f_0_2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2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31c6965f48f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4" name="Google Shape;124;g31c6965f48f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0" y="100"/>
            <a:ext cx="9144000" cy="1711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11" name="Google Shape;11;p2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accen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2" name="Google Shape;12;p2"/>
          <p:cNvSpPr txBox="1"/>
          <p:nvPr>
            <p:ph type="ctr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4200"/>
              <a:buNone/>
              <a:defRPr sz="42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3" name="Google Shape;13;p2"/>
          <p:cNvSpPr txBox="1"/>
          <p:nvPr>
            <p:ph idx="1" type="subTitle"/>
          </p:nvPr>
        </p:nvSpPr>
        <p:spPr>
          <a:xfrm>
            <a:off x="512700" y="3840639"/>
            <a:ext cx="8118600" cy="787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None/>
              <a:defRPr sz="2400">
                <a:solidFill>
                  <a:schemeClr val="accent2"/>
                </a:solidFill>
              </a:defRPr>
            </a:lvl9pPr>
          </a:lstStyle>
          <a:p/>
        </p:txBody>
      </p:sp>
      <p:sp>
        <p:nvSpPr>
          <p:cNvPr id="14" name="Google Shape;14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1"/>
          <p:cNvSpPr txBox="1"/>
          <p:nvPr>
            <p:ph hasCustomPrompt="1" type="title"/>
          </p:nvPr>
        </p:nvSpPr>
        <p:spPr>
          <a:xfrm>
            <a:off x="311700" y="1039650"/>
            <a:ext cx="8520600" cy="2106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4000"/>
              <a:buNone/>
              <a:defRPr b="1" sz="14000"/>
            </a:lvl9pPr>
          </a:lstStyle>
          <a:p>
            <a:r>
              <a:t>xx%</a:t>
            </a:r>
          </a:p>
        </p:txBody>
      </p:sp>
      <p:sp>
        <p:nvSpPr>
          <p:cNvPr id="51" name="Google Shape;51;p11"/>
          <p:cNvSpPr txBox="1"/>
          <p:nvPr>
            <p:ph idx="1" type="body"/>
          </p:nvPr>
        </p:nvSpPr>
        <p:spPr>
          <a:xfrm>
            <a:off x="311700" y="32284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52" name="Google Shape;52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 1">
  <p:cSld name="SECTION_HEADER_1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13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7" name="Google Shape;57;p13"/>
          <p:cNvSpPr/>
          <p:nvPr/>
        </p:nvSpPr>
        <p:spPr>
          <a:xfrm>
            <a:off x="228600" y="228600"/>
            <a:ext cx="8686800" cy="46863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accent3"/>
              </a:buClr>
              <a:buSzPts val="1100"/>
              <a:buNone/>
            </a:pPr>
            <a:r>
              <a:t/>
            </a:r>
            <a:endParaRPr sz="5600">
              <a:solidFill>
                <a:schemeClr val="lt2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58" name="Google Shape;58;p13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5600"/>
              <a:buNone/>
              <a:defRPr sz="56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9" name="Google Shape;59;p13"/>
          <p:cNvSpPr txBox="1"/>
          <p:nvPr>
            <p:ph idx="1" type="subTitle"/>
          </p:nvPr>
        </p:nvSpPr>
        <p:spPr>
          <a:xfrm>
            <a:off x="2369850" y="3221650"/>
            <a:ext cx="44043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ustom title and two columns">
  <p:cSld name="TITLE_AND_TWO_COLUMNS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idx="12" type="sldNum"/>
          </p:nvPr>
        </p:nvSpPr>
        <p:spPr>
          <a:xfrm>
            <a:off x="8595308" y="4749892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62" name="Google Shape;62;p14"/>
          <p:cNvSpPr/>
          <p:nvPr/>
        </p:nvSpPr>
        <p:spPr>
          <a:xfrm>
            <a:off x="228475" y="228600"/>
            <a:ext cx="8686800" cy="8658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ubik"/>
              <a:ea typeface="Rubik"/>
              <a:cs typeface="Rubik"/>
              <a:sym typeface="Rubik"/>
            </a:endParaRPr>
          </a:p>
        </p:txBody>
      </p:sp>
      <p:sp>
        <p:nvSpPr>
          <p:cNvPr id="63" name="Google Shape;63;p14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3000"/>
              <a:buNone/>
              <a:defRPr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4" name="Google Shape;64;p14"/>
          <p:cNvSpPr/>
          <p:nvPr/>
        </p:nvSpPr>
        <p:spPr>
          <a:xfrm>
            <a:off x="228600" y="1092900"/>
            <a:ext cx="8686800" cy="441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2000">
              <a:solidFill>
                <a:schemeClr val="dk1"/>
              </a:solidFill>
              <a:latin typeface="Young Serif"/>
              <a:ea typeface="Young Serif"/>
              <a:cs typeface="Young Serif"/>
              <a:sym typeface="Young Serif"/>
            </a:endParaRPr>
          </a:p>
        </p:txBody>
      </p:sp>
      <p:sp>
        <p:nvSpPr>
          <p:cNvPr id="65" name="Google Shape;65;p14"/>
          <p:cNvSpPr/>
          <p:nvPr/>
        </p:nvSpPr>
        <p:spPr>
          <a:xfrm>
            <a:off x="227150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6" name="Google Shape;66;p14"/>
          <p:cNvSpPr txBox="1"/>
          <p:nvPr>
            <p:ph idx="1" type="body"/>
          </p:nvPr>
        </p:nvSpPr>
        <p:spPr>
          <a:xfrm>
            <a:off x="688450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7" name="Google Shape;67;p14"/>
          <p:cNvSpPr/>
          <p:nvPr/>
        </p:nvSpPr>
        <p:spPr>
          <a:xfrm>
            <a:off x="4685575" y="1762300"/>
            <a:ext cx="4229700" cy="31524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SzPts val="1100"/>
              <a:buNone/>
            </a:pPr>
            <a:r>
              <a:t/>
            </a:r>
            <a:endParaRPr>
              <a:latin typeface="Rubik SemiBold"/>
              <a:ea typeface="Rubik SemiBold"/>
              <a:cs typeface="Rubik SemiBold"/>
              <a:sym typeface="Rubik SemiBold"/>
            </a:endParaRPr>
          </a:p>
        </p:txBody>
      </p:sp>
      <p:sp>
        <p:nvSpPr>
          <p:cNvPr id="68" name="Google Shape;68;p14"/>
          <p:cNvSpPr txBox="1"/>
          <p:nvPr>
            <p:ph idx="2" type="body"/>
          </p:nvPr>
        </p:nvSpPr>
        <p:spPr>
          <a:xfrm>
            <a:off x="5146875" y="2146900"/>
            <a:ext cx="3309900" cy="23832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17500" lvl="0" marL="457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1pPr>
            <a:lvl2pPr indent="-317500" lvl="1" marL="914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2pPr>
            <a:lvl3pPr indent="-317500" lvl="2" marL="1371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3pPr>
            <a:lvl4pPr indent="-317500" lvl="3" marL="1828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4pPr>
            <a:lvl5pPr indent="-317500" lvl="4" marL="22860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5pPr>
            <a:lvl6pPr indent="-317500" lvl="5" marL="27432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6pPr>
            <a:lvl7pPr indent="-317500" lvl="6" marL="32004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●"/>
              <a:defRPr b="1" sz="1400">
                <a:solidFill>
                  <a:schemeClr val="lt2"/>
                </a:solidFill>
              </a:defRPr>
            </a:lvl7pPr>
            <a:lvl8pPr indent="-317500" lvl="7" marL="36576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○"/>
              <a:defRPr b="1" sz="1400">
                <a:solidFill>
                  <a:schemeClr val="lt2"/>
                </a:solidFill>
              </a:defRPr>
            </a:lvl8pPr>
            <a:lvl9pPr indent="-317500" lvl="8" marL="411480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1400"/>
              <a:buChar char="■"/>
              <a:defRPr b="1" sz="14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69" name="Google Shape;69;p14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None/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None/>
              <a:defRPr>
                <a:solidFill>
                  <a:schemeClr val="accen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Google Shape;16;p3"/>
          <p:cNvCxnSpPr/>
          <p:nvPr/>
        </p:nvCxnSpPr>
        <p:spPr>
          <a:xfrm>
            <a:off x="641934" y="3597500"/>
            <a:ext cx="3903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17" name="Google Shape;17;p3"/>
          <p:cNvSpPr txBox="1"/>
          <p:nvPr>
            <p:ph type="title"/>
          </p:nvPr>
        </p:nvSpPr>
        <p:spPr>
          <a:xfrm>
            <a:off x="512700" y="1893300"/>
            <a:ext cx="8118600" cy="1522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6000"/>
              <a:buNone/>
              <a:defRPr sz="60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18" name="Google Shape;18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/>
          <p:nvPr/>
        </p:nvSpPr>
        <p:spPr>
          <a:xfrm>
            <a:off x="0" y="5045700"/>
            <a:ext cx="9144000" cy="978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" name="Google Shape;21;p4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2" name="Google Shape;22;p4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23" name="Google Shape;23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4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5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3117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7" name="Google Shape;27;p5"/>
          <p:cNvSpPr txBox="1"/>
          <p:nvPr>
            <p:ph idx="2" type="body"/>
          </p:nvPr>
        </p:nvSpPr>
        <p:spPr>
          <a:xfrm>
            <a:off x="4832400" y="1171675"/>
            <a:ext cx="3999900" cy="3397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8" name="Google Shape;28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6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4" name="Google Shape;34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5" name="Google Shape;35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lt2"/>
        </a:solidFill>
      </p:bgPr>
    </p:bg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 txBox="1"/>
          <p:nvPr>
            <p:ph type="title"/>
          </p:nvPr>
        </p:nvSpPr>
        <p:spPr>
          <a:xfrm>
            <a:off x="490250" y="526350"/>
            <a:ext cx="56040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5400"/>
              <a:buNone/>
              <a:defRPr sz="5400"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38" name="Google Shape;38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9"/>
          <p:cNvSpPr/>
          <p:nvPr/>
        </p:nvSpPr>
        <p:spPr>
          <a:xfrm>
            <a:off x="4572000" y="-2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41" name="Google Shape;41;p9"/>
          <p:cNvCxnSpPr/>
          <p:nvPr/>
        </p:nvCxnSpPr>
        <p:spPr>
          <a:xfrm>
            <a:off x="5029675" y="4495500"/>
            <a:ext cx="686400" cy="0"/>
          </a:xfrm>
          <a:prstGeom prst="straightConnector1">
            <a:avLst/>
          </a:prstGeom>
          <a:noFill/>
          <a:ln cap="flat" cmpd="sng" w="19050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42" name="Google Shape;42;p9"/>
          <p:cNvSpPr txBox="1"/>
          <p:nvPr>
            <p:ph type="title"/>
          </p:nvPr>
        </p:nvSpPr>
        <p:spPr>
          <a:xfrm>
            <a:off x="265500" y="1382350"/>
            <a:ext cx="4045200" cy="13332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ts val="4200"/>
              <a:buNone/>
              <a:defRPr sz="4200">
                <a:solidFill>
                  <a:schemeClr val="lt2"/>
                </a:solidFill>
              </a:defRPr>
            </a:lvl9pPr>
          </a:lstStyle>
          <a:p/>
        </p:txBody>
      </p:sp>
      <p:sp>
        <p:nvSpPr>
          <p:cNvPr id="43" name="Google Shape;43;p9"/>
          <p:cNvSpPr txBox="1"/>
          <p:nvPr>
            <p:ph idx="1" type="subTitle"/>
          </p:nvPr>
        </p:nvSpPr>
        <p:spPr>
          <a:xfrm>
            <a:off x="265500" y="2769001"/>
            <a:ext cx="4045200" cy="13455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44" name="Google Shape;4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800"/>
              <a:buChar char="●"/>
              <a:defRPr>
                <a:solidFill>
                  <a:schemeClr val="accen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●"/>
              <a:defRPr>
                <a:solidFill>
                  <a:schemeClr val="accen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○"/>
              <a:defRPr>
                <a:solidFill>
                  <a:schemeClr val="accen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400"/>
              <a:buChar char="■"/>
              <a:defRPr>
                <a:solidFill>
                  <a:schemeClr val="accent1"/>
                </a:solidFill>
              </a:defRPr>
            </a:lvl9pPr>
          </a:lstStyle>
          <a:p/>
        </p:txBody>
      </p:sp>
      <p:sp>
        <p:nvSpPr>
          <p:cNvPr id="45" name="Google Shape;45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accent1"/>
                </a:solidFill>
              </a:defRPr>
            </a:lvl1pPr>
            <a:lvl2pPr lvl="1">
              <a:buNone/>
              <a:defRPr>
                <a:solidFill>
                  <a:schemeClr val="accent1"/>
                </a:solidFill>
              </a:defRPr>
            </a:lvl2pPr>
            <a:lvl3pPr lvl="2">
              <a:buNone/>
              <a:defRPr>
                <a:solidFill>
                  <a:schemeClr val="accent1"/>
                </a:solidFill>
              </a:defRPr>
            </a:lvl3pPr>
            <a:lvl4pPr lvl="3">
              <a:buNone/>
              <a:defRPr>
                <a:solidFill>
                  <a:schemeClr val="accent1"/>
                </a:solidFill>
              </a:defRPr>
            </a:lvl4pPr>
            <a:lvl5pPr lvl="4">
              <a:buNone/>
              <a:defRPr>
                <a:solidFill>
                  <a:schemeClr val="accent1"/>
                </a:solidFill>
              </a:defRPr>
            </a:lvl5pPr>
            <a:lvl6pPr lvl="5">
              <a:buNone/>
              <a:defRPr>
                <a:solidFill>
                  <a:schemeClr val="accent1"/>
                </a:solidFill>
              </a:defRPr>
            </a:lvl6pPr>
            <a:lvl7pPr lvl="6">
              <a:buNone/>
              <a:defRPr>
                <a:solidFill>
                  <a:schemeClr val="accent1"/>
                </a:solidFill>
              </a:defRPr>
            </a:lvl7pPr>
            <a:lvl8pPr lvl="7">
              <a:buNone/>
              <a:defRPr>
                <a:solidFill>
                  <a:schemeClr val="accent1"/>
                </a:solidFill>
              </a:defRPr>
            </a:lvl8pPr>
            <a:lvl9pPr lvl="8">
              <a:buNone/>
              <a:defRPr>
                <a:solidFill>
                  <a:schemeClr val="accent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8" name="Google Shape;48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paperback">
    <p:bg>
      <p:bgPr>
        <a:solidFill>
          <a:schemeClr val="accen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613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Old Standard TT"/>
              <a:buNone/>
              <a:defRPr sz="3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71600"/>
            <a:ext cx="8520600" cy="3397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Old Standard TT"/>
              <a:buChar char="●"/>
              <a:defRPr sz="18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●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○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Old Standard TT"/>
              <a:buChar char="■"/>
              <a:defRPr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1pPr>
            <a:lvl2pPr lvl="1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2pPr>
            <a:lvl3pPr lvl="2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3pPr>
            <a:lvl4pPr lvl="3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4pPr>
            <a:lvl5pPr lvl="4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5pPr>
            <a:lvl6pPr lvl="5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6pPr>
            <a:lvl7pPr lvl="6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7pPr>
            <a:lvl8pPr lvl="7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8pPr>
            <a:lvl9pPr lvl="8" algn="r">
              <a:buNone/>
              <a:defRPr sz="1000">
                <a:solidFill>
                  <a:schemeClr val="dk1"/>
                </a:solidFill>
                <a:latin typeface="Old Standard TT"/>
                <a:ea typeface="Old Standard TT"/>
                <a:cs typeface="Old Standard TT"/>
                <a:sym typeface="Old Standard TT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rgbClr val="FFFFFF"/>
        </a:solidFill>
      </p:bgPr>
    </p:bg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5"/>
          <p:cNvSpPr txBox="1"/>
          <p:nvPr>
            <p:ph type="title"/>
          </p:nvPr>
        </p:nvSpPr>
        <p:spPr>
          <a:xfrm>
            <a:off x="1248900" y="1632850"/>
            <a:ext cx="6646200" cy="158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PGVCL Training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Arial"/>
                <a:ea typeface="Arial"/>
                <a:cs typeface="Arial"/>
                <a:sym typeface="Arial"/>
              </a:rPr>
              <a:t>Day-9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5" name="Google Shape;75;p15"/>
          <p:cNvSpPr/>
          <p:nvPr/>
        </p:nvSpPr>
        <p:spPr>
          <a:xfrm>
            <a:off x="4950" y="9900"/>
            <a:ext cx="9144000" cy="4164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6" name="Google Shape;76;p15"/>
          <p:cNvSpPr/>
          <p:nvPr/>
        </p:nvSpPr>
        <p:spPr>
          <a:xfrm>
            <a:off x="0" y="4945300"/>
            <a:ext cx="9144000" cy="1983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  <p:sp>
        <p:nvSpPr>
          <p:cNvPr id="77" name="Google Shape;77;p15"/>
          <p:cNvSpPr/>
          <p:nvPr/>
        </p:nvSpPr>
        <p:spPr>
          <a:xfrm>
            <a:off x="3341100" y="296100"/>
            <a:ext cx="5802900" cy="4164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Old Standard TT"/>
              <a:ea typeface="Old Standard TT"/>
              <a:cs typeface="Old Standard TT"/>
              <a:sym typeface="Old Standard T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Google Shape;132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34650" y="434800"/>
            <a:ext cx="6373449" cy="4393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5"/>
          <p:cNvSpPr txBox="1"/>
          <p:nvPr>
            <p:ph idx="1" type="subTitle"/>
          </p:nvPr>
        </p:nvSpPr>
        <p:spPr>
          <a:xfrm>
            <a:off x="409675" y="46172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lang="en" sz="1895">
                <a:latin typeface="Arial"/>
                <a:ea typeface="Arial"/>
                <a:cs typeface="Arial"/>
                <a:sym typeface="Arial"/>
              </a:rPr>
              <a:t>Practical Example</a:t>
            </a:r>
            <a:endParaRPr sz="18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38" name="Google Shape;138;p25"/>
          <p:cNvSpPr txBox="1"/>
          <p:nvPr>
            <p:ph idx="1" type="subTitle"/>
          </p:nvPr>
        </p:nvSpPr>
        <p:spPr>
          <a:xfrm>
            <a:off x="463650" y="30474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/>
              <a:t>Assignment Example</a:t>
            </a:r>
            <a:endParaRPr/>
          </a:p>
        </p:txBody>
      </p:sp>
      <p:sp>
        <p:nvSpPr>
          <p:cNvPr id="139" name="Google Shape;139;p25"/>
          <p:cNvSpPr txBox="1"/>
          <p:nvPr>
            <p:ph idx="1" type="subTitle"/>
          </p:nvPr>
        </p:nvSpPr>
        <p:spPr>
          <a:xfrm>
            <a:off x="463650" y="1162975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95000"/>
              </a:lnSpc>
              <a:spcBef>
                <a:spcPts val="0"/>
              </a:spcBef>
              <a:spcAft>
                <a:spcPts val="1200"/>
              </a:spcAft>
              <a:buSzPts val="852"/>
              <a:buNone/>
            </a:pPr>
            <a:r>
              <a:rPr b="1" lang="en" sz="1695">
                <a:latin typeface="Arial"/>
                <a:ea typeface="Arial"/>
                <a:cs typeface="Arial"/>
                <a:sym typeface="Arial"/>
              </a:rPr>
              <a:t>Link</a:t>
            </a:r>
            <a:endParaRPr b="1" sz="169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0" name="Google Shape;140;p25"/>
          <p:cNvSpPr txBox="1"/>
          <p:nvPr>
            <p:ph idx="1" type="subTitle"/>
          </p:nvPr>
        </p:nvSpPr>
        <p:spPr>
          <a:xfrm>
            <a:off x="576275" y="4492350"/>
            <a:ext cx="8216700" cy="393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rPr lang="en">
                <a:solidFill>
                  <a:schemeClr val="accent3"/>
                </a:solidFill>
                <a:highlight>
                  <a:schemeClr val="accent6"/>
                </a:highlight>
                <a:latin typeface="Times New Roman"/>
                <a:ea typeface="Times New Roman"/>
                <a:cs typeface="Times New Roman"/>
                <a:sym typeface="Times New Roman"/>
              </a:rPr>
              <a:t>Create a basic UI with 3 Stateless Widgets and 2 Stateful Widgets</a:t>
            </a:r>
            <a:endParaRPr>
              <a:solidFill>
                <a:schemeClr val="accent3"/>
              </a:solidFill>
              <a:highlight>
                <a:schemeClr val="accent6"/>
              </a:highlight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6"/>
          <p:cNvSpPr txBox="1"/>
          <p:nvPr>
            <p:ph type="title"/>
          </p:nvPr>
        </p:nvSpPr>
        <p:spPr>
          <a:xfrm>
            <a:off x="737850" y="2085600"/>
            <a:ext cx="7668300" cy="9723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Day 9 : </a:t>
            </a:r>
            <a:r>
              <a:rPr b="1" lang="en" sz="300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Plugin Development and Platform Channels</a:t>
            </a:r>
            <a:endParaRPr b="1" sz="3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3" name="Google Shape;83;p16"/>
          <p:cNvSpPr txBox="1"/>
          <p:nvPr>
            <p:ph type="title"/>
          </p:nvPr>
        </p:nvSpPr>
        <p:spPr>
          <a:xfrm>
            <a:off x="1248900" y="610400"/>
            <a:ext cx="6646200" cy="8937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000">
                <a:latin typeface="Arial"/>
                <a:ea typeface="Arial"/>
                <a:cs typeface="Arial"/>
                <a:sym typeface="Arial"/>
              </a:rPr>
              <a:t>Flutter Training for PGVCL Department</a:t>
            </a:r>
            <a:endParaRPr b="1" sz="30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7"/>
          <p:cNvSpPr txBox="1"/>
          <p:nvPr>
            <p:ph type="title"/>
          </p:nvPr>
        </p:nvSpPr>
        <p:spPr>
          <a:xfrm>
            <a:off x="635500" y="228600"/>
            <a:ext cx="7836900" cy="865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38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Overview</a:t>
            </a:r>
            <a:endParaRPr b="1" sz="38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9" name="Google Shape;89;p17"/>
          <p:cNvSpPr txBox="1"/>
          <p:nvPr>
            <p:ph idx="3" type="subTitle"/>
          </p:nvPr>
        </p:nvSpPr>
        <p:spPr>
          <a:xfrm>
            <a:off x="635500" y="1092900"/>
            <a:ext cx="7836900" cy="441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SzPts val="1018"/>
              <a:buNone/>
            </a:pPr>
            <a:r>
              <a:rPr lang="en" sz="1765">
                <a:latin typeface="Arial"/>
                <a:ea typeface="Arial"/>
                <a:cs typeface="Arial"/>
                <a:sym typeface="Arial"/>
              </a:rPr>
              <a:t>Topics We’ll Be Covering For Today</a:t>
            </a:r>
            <a:endParaRPr sz="1765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0" name="Google Shape;90;p17"/>
          <p:cNvSpPr txBox="1"/>
          <p:nvPr>
            <p:ph idx="1" type="body"/>
          </p:nvPr>
        </p:nvSpPr>
        <p:spPr>
          <a:xfrm>
            <a:off x="635500" y="1720825"/>
            <a:ext cx="3309900" cy="256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Theory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Creating custom plugins.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Communicating with native code using platform channels.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1" name="Google Shape;91;p17"/>
          <p:cNvSpPr txBox="1"/>
          <p:nvPr>
            <p:ph idx="1" type="body"/>
          </p:nvPr>
        </p:nvSpPr>
        <p:spPr>
          <a:xfrm>
            <a:off x="5242250" y="1800575"/>
            <a:ext cx="3309900" cy="3033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Practical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	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Build a plugin that interacts with the device camera or accelerometer.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Assignment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302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Arial"/>
              <a:buChar char="●"/>
            </a:pPr>
            <a:r>
              <a:rPr b="0" lang="en" sz="1600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Add a feature to capture and save photos using the custom plugin.</a:t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sz="1600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ctr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8"/>
          <p:cNvSpPr txBox="1"/>
          <p:nvPr>
            <p:ph type="title"/>
          </p:nvPr>
        </p:nvSpPr>
        <p:spPr>
          <a:xfrm>
            <a:off x="526200" y="205125"/>
            <a:ext cx="8091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Objectives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7" name="Google Shape;97;p18"/>
          <p:cNvSpPr txBox="1"/>
          <p:nvPr/>
        </p:nvSpPr>
        <p:spPr>
          <a:xfrm>
            <a:off x="505475" y="895125"/>
            <a:ext cx="8091600" cy="3297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Understand the purpose and advantages of custom plugins in Flutter.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Learn how to use platform channels to communicate with native code.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Develop a custom plugin to interact with native device features.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9"/>
          <p:cNvSpPr txBox="1"/>
          <p:nvPr>
            <p:ph type="title"/>
          </p:nvPr>
        </p:nvSpPr>
        <p:spPr>
          <a:xfrm>
            <a:off x="505475" y="34625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What Are Plugins in Flutter?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3" name="Google Shape;103;p19"/>
          <p:cNvSpPr txBox="1"/>
          <p:nvPr/>
        </p:nvSpPr>
        <p:spPr>
          <a:xfrm>
            <a:off x="575975" y="1061525"/>
            <a:ext cx="7950600" cy="3480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Definition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Plugins are reusable packages that enable Flutter apps to access platform-specific functionality.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Types of Plugins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Dart-only Plugins</a:t>
            </a:r>
            <a:r>
              <a:rPr lang="en" sz="1800">
                <a:solidFill>
                  <a:schemeClr val="dk1"/>
                </a:solidFill>
              </a:rPr>
              <a:t>: Implemented entirely in Dart, no native code required.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b="1" lang="en" sz="1800">
                <a:solidFill>
                  <a:schemeClr val="dk1"/>
                </a:solidFill>
              </a:rPr>
              <a:t>Platform-specific Plugins</a:t>
            </a:r>
            <a:r>
              <a:rPr lang="en" sz="1800">
                <a:solidFill>
                  <a:schemeClr val="dk1"/>
                </a:solidFill>
              </a:rPr>
              <a:t>: Use platform channels to integrate native code for Android (Kotlin/Java) or iOS (Swift/Objective-C).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0"/>
          <p:cNvSpPr txBox="1"/>
          <p:nvPr>
            <p:ph type="title"/>
          </p:nvPr>
        </p:nvSpPr>
        <p:spPr>
          <a:xfrm>
            <a:off x="474125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Why Create Custom Plugins?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9" name="Google Shape;109;p20"/>
          <p:cNvSpPr txBox="1"/>
          <p:nvPr/>
        </p:nvSpPr>
        <p:spPr>
          <a:xfrm>
            <a:off x="596700" y="848100"/>
            <a:ext cx="7950600" cy="3874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Access device-specific functionality not available in existing plugins.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Enhance app performance by leveraging native APIs.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Share reusable code across multiple projects.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lang="en" sz="1800">
                <a:solidFill>
                  <a:schemeClr val="dk1"/>
                </a:solidFill>
              </a:rPr>
              <a:t>Extend Flutter's capabilities for enterprise or specific use cases.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1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Understanding Platform Channels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15" name="Google Shape;115;p21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What Are Platform Channels?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 mechanism for communication between Dart code and native code.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How It Works: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Flutter sends a method call to the native platform via the channel.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Native code processes the request and sends a response back.</a:t>
            </a:r>
            <a:endParaRPr b="1"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Diagram:</a:t>
            </a:r>
            <a:endParaRPr b="1"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Flutter App ↔ Platform Channel ↔ Native Code (Android/iOS)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2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Key Classes and Methods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1" name="Google Shape;121;p22"/>
          <p:cNvSpPr txBox="1"/>
          <p:nvPr/>
        </p:nvSpPr>
        <p:spPr>
          <a:xfrm>
            <a:off x="521150" y="861575"/>
            <a:ext cx="7950600" cy="3935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MethodChannel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Sends messages from Dart to the platform.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Example: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MethodChannel('com.example.channel')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BinaryMessenger</a:t>
            </a:r>
            <a:r>
              <a:rPr lang="en" sz="1800">
                <a:solidFill>
                  <a:schemeClr val="dk1"/>
                </a:solidFill>
              </a:rPr>
              <a:t>:	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Handles low-level communication between Flutter and the platform.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Native Handlers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Android: Handles requests using Kotlin/Java.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iOS: Handles requests using Swift/Objective-C.</a:t>
            </a:r>
            <a:endParaRPr sz="1800">
              <a:solidFill>
                <a:schemeClr val="dk1"/>
              </a:solidFill>
            </a:endParaRPr>
          </a:p>
          <a:p>
            <a:pPr indent="0" lvl="0" marL="4572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2"/>
        </a:solidFill>
      </p:bgPr>
    </p:bg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3"/>
          <p:cNvSpPr txBox="1"/>
          <p:nvPr>
            <p:ph type="title"/>
          </p:nvPr>
        </p:nvSpPr>
        <p:spPr>
          <a:xfrm>
            <a:off x="521150" y="236500"/>
            <a:ext cx="7950600" cy="6900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600">
                <a:latin typeface="Arial"/>
                <a:ea typeface="Arial"/>
                <a:cs typeface="Arial"/>
                <a:sym typeface="Arial"/>
              </a:rPr>
              <a:t>Practical: Build a Custom Plugin</a:t>
            </a:r>
            <a:endParaRPr b="1" sz="2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27" name="Google Shape;127;p23"/>
          <p:cNvSpPr txBox="1"/>
          <p:nvPr/>
        </p:nvSpPr>
        <p:spPr>
          <a:xfrm>
            <a:off x="521150" y="861575"/>
            <a:ext cx="7950600" cy="3746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Objective</a:t>
            </a:r>
            <a:r>
              <a:rPr lang="en" sz="1800">
                <a:solidFill>
                  <a:schemeClr val="dk1"/>
                </a:solidFill>
              </a:rPr>
              <a:t>: Create a plugin that interacts with device features.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Steps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Set up the plugin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flutter create --template=plugin plugin_name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Define the platform channel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Create a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MethodChannel</a:t>
            </a:r>
            <a:r>
              <a:rPr lang="en" sz="1800">
                <a:solidFill>
                  <a:schemeClr val="dk1"/>
                </a:solidFill>
              </a:rPr>
              <a:t> in Dart.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Implement native code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For Android: 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CameraManager</a:t>
            </a:r>
            <a:r>
              <a:rPr lang="en" sz="1800">
                <a:solidFill>
                  <a:schemeClr val="dk1"/>
                </a:solidFill>
              </a:rPr>
              <a:t> or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SensorManager</a:t>
            </a:r>
            <a:r>
              <a:rPr lang="en" sz="1800">
                <a:solidFill>
                  <a:schemeClr val="dk1"/>
                </a:solidFill>
              </a:rPr>
              <a:t>.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For iOS: Use </a:t>
            </a:r>
            <a:r>
              <a:rPr lang="en" sz="18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AVFoundation</a:t>
            </a:r>
            <a:r>
              <a:rPr lang="en" sz="1800">
                <a:solidFill>
                  <a:schemeClr val="dk1"/>
                </a:solidFill>
              </a:rPr>
              <a:t> or CoreMotion.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❖"/>
            </a:pPr>
            <a:r>
              <a:rPr b="1" lang="en" sz="1800">
                <a:solidFill>
                  <a:schemeClr val="dk1"/>
                </a:solidFill>
              </a:rPr>
              <a:t>Test the plugin</a:t>
            </a:r>
            <a:r>
              <a:rPr lang="en" sz="1800">
                <a:solidFill>
                  <a:schemeClr val="dk1"/>
                </a:solidFill>
              </a:rPr>
              <a:t>:</a:t>
            </a:r>
            <a:endParaRPr sz="1800">
              <a:solidFill>
                <a:schemeClr val="dk1"/>
              </a:solidFill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➢"/>
            </a:pPr>
            <a:r>
              <a:rPr lang="en" sz="1800">
                <a:solidFill>
                  <a:schemeClr val="dk1"/>
                </a:solidFill>
              </a:rPr>
              <a:t>Integrate the plugin into a sample Flutter app.</a:t>
            </a:r>
            <a:endParaRPr sz="1800">
              <a:solidFill>
                <a:schemeClr val="dk1"/>
              </a:solidFill>
            </a:endParaRPr>
          </a:p>
          <a:p>
            <a:pPr indent="0" lvl="0" marL="9144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Paperback">
  <a:themeElements>
    <a:clrScheme name="Paperback">
      <a:dk1>
        <a:srgbClr val="000000"/>
      </a:dk1>
      <a:lt1>
        <a:srgbClr val="FFFFFF"/>
      </a:lt1>
      <a:dk2>
        <a:srgbClr val="00695C"/>
      </a:dk2>
      <a:lt2>
        <a:srgbClr val="26A69A"/>
      </a:lt2>
      <a:accent1>
        <a:srgbClr val="FFFBF0"/>
      </a:accent1>
      <a:accent2>
        <a:srgbClr val="B7B7B7"/>
      </a:accent2>
      <a:accent3>
        <a:srgbClr val="FB8C00"/>
      </a:accent3>
      <a:accent4>
        <a:srgbClr val="80CBC4"/>
      </a:accent4>
      <a:accent5>
        <a:srgbClr val="AF4345"/>
      </a:accent5>
      <a:accent6>
        <a:srgbClr val="F58F8F"/>
      </a:accent6>
      <a:hlink>
        <a:srgbClr val="AF4345"/>
      </a:hlink>
      <a:folHlink>
        <a:srgbClr val="AF4345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