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Young Serif"/>
      <p:regular r:id="rId23"/>
    </p:embeddedFont>
    <p:embeddedFont>
      <p:font typeface="Old Standard TT"/>
      <p:regular r:id="rId24"/>
      <p:bold r:id="rId25"/>
      <p:italic r:id="rId26"/>
    </p:embeddedFont>
    <p:embeddedFont>
      <p:font typeface="Rubik"/>
      <p:regular r:id="rId27"/>
      <p:bold r:id="rId28"/>
      <p:italic r:id="rId29"/>
      <p:boldItalic r:id="rId30"/>
    </p:embeddedFont>
    <p:embeddedFont>
      <p:font typeface="Rubik SemiBold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regular.fntdata"/><Relationship Id="rId23" Type="http://schemas.openxmlformats.org/officeDocument/2006/relationships/font" Target="fonts/YoungSerif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28" Type="http://schemas.openxmlformats.org/officeDocument/2006/relationships/font" Target="fonts/Rubik-bold.fntdata"/><Relationship Id="rId27" Type="http://schemas.openxmlformats.org/officeDocument/2006/relationships/font" Target="fonts/Rubi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SemiBold-regular.fntdata"/><Relationship Id="rId30" Type="http://schemas.openxmlformats.org/officeDocument/2006/relationships/font" Target="fonts/Rubik-boldItalic.fntdata"/><Relationship Id="rId11" Type="http://schemas.openxmlformats.org/officeDocument/2006/relationships/slide" Target="slides/slide6.xml"/><Relationship Id="rId33" Type="http://schemas.openxmlformats.org/officeDocument/2006/relationships/font" Target="fonts/RubikSemiBold-italic.fntdata"/><Relationship Id="rId10" Type="http://schemas.openxmlformats.org/officeDocument/2006/relationships/slide" Target="slides/slide5.xml"/><Relationship Id="rId32" Type="http://schemas.openxmlformats.org/officeDocument/2006/relationships/font" Target="fonts/RubikSemiBold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RubikSemiBold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f4a933e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f4a933e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f4a933e4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f4a933e4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f4a933e4d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f4a933e4d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f4a933e4d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f4a933e4d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f4a933e4d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f4a933e4d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f4a933e4d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f4a933e4d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f4a933e4d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f4a933e4d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f4a933e4d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f4a933e4d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f4a933e4d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f4a933e4d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f4a933e4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f4a933e4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f4a933e4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f4a933e4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f4a933e4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f4a933e4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f4a933e4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f4a933e4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f4a933e4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f4a933e4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f4a933e4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f4a933e4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f4a933e4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f4a933e4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f4a933e4d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f4a933e4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SECTION_HEAD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>
  <p:cSld name="TITLE_AND_TWO_COLUMNS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PGVCL Training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Day-12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950" y="9900"/>
            <a:ext cx="91440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4945300"/>
            <a:ext cx="9144000" cy="1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341100" y="296100"/>
            <a:ext cx="5802900" cy="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575975" y="680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Update Strategies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Notify users about updates with in-app alerts or Play Store prompts.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b="1" lang="en" sz="1800">
                <a:solidFill>
                  <a:schemeClr val="dk1"/>
                </a:solidFill>
              </a:rPr>
              <a:t>Hotfixes</a:t>
            </a:r>
            <a:r>
              <a:rPr lang="en" sz="1800">
                <a:solidFill>
                  <a:schemeClr val="dk1"/>
                </a:solidFill>
              </a:rPr>
              <a:t> for critical issues.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Practical: Setting Up a CI/CD Pipeline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575975" y="1061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Objective</a:t>
            </a:r>
            <a:r>
              <a:rPr lang="en" sz="1800">
                <a:solidFill>
                  <a:schemeClr val="dk1"/>
                </a:solidFill>
              </a:rPr>
              <a:t>: Automate the build and deployment process using GitHub Actions.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Steps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Create a Workflow File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Add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.github/workflows/flutter-ci.yml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Configure Flutter Actions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Install dependencies, run tests, and build the app.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Automate Deployment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Publish to Play Store or distribute APK/IPA via Firebase App Distribution.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Publishing to the Play Store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575975" y="1061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Steps to Publish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Prepare Your App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Generate a signed APK or App Bundle.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Test the app thoroughly.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Set Up Play Console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Create an app listing.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Upload your build and complete store metadata.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Release Your App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Roll out the app to internal testers or production.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Best Practices for CI/CD and Publishing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575975" y="1061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Keep Secrets Secure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Use environment variables for sensitive data (e.g., API keys).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Monitor Builds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Set up notifications for build failures.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Optimize Build Times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Cache dependencies and intermediate files.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Plan Rollouts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Use staged rollouts to limit risk.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75975" y="1061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CI/CD ensures efficient and reliable app deployment.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App versioning and update strategies enhance user experience.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Automating repetitive tasks allows developers to focus on innovation and quality.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12" y="823575"/>
            <a:ext cx="7790773" cy="29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075" y="1216349"/>
            <a:ext cx="5121850" cy="25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idx="1" type="subTitle"/>
          </p:nvPr>
        </p:nvSpPr>
        <p:spPr>
          <a:xfrm>
            <a:off x="409675" y="461725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895">
                <a:latin typeface="Arial"/>
                <a:ea typeface="Arial"/>
                <a:cs typeface="Arial"/>
                <a:sym typeface="Arial"/>
              </a:rPr>
              <a:t>Practical Example</a:t>
            </a:r>
            <a:endParaRPr sz="189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1"/>
          <p:cNvSpPr txBox="1"/>
          <p:nvPr>
            <p:ph idx="1" type="subTitle"/>
          </p:nvPr>
        </p:nvSpPr>
        <p:spPr>
          <a:xfrm>
            <a:off x="463650" y="3047450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Assignment Example</a:t>
            </a:r>
            <a:endParaRPr/>
          </a:p>
        </p:txBody>
      </p:sp>
      <p:sp>
        <p:nvSpPr>
          <p:cNvPr id="172" name="Google Shape;172;p31"/>
          <p:cNvSpPr txBox="1"/>
          <p:nvPr>
            <p:ph idx="1" type="subTitle"/>
          </p:nvPr>
        </p:nvSpPr>
        <p:spPr>
          <a:xfrm>
            <a:off x="463650" y="1162975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695">
                <a:latin typeface="Arial"/>
                <a:ea typeface="Arial"/>
                <a:cs typeface="Arial"/>
                <a:sym typeface="Arial"/>
              </a:rPr>
              <a:t>Link</a:t>
            </a:r>
            <a:endParaRPr b="1" sz="169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1"/>
          <p:cNvSpPr txBox="1"/>
          <p:nvPr>
            <p:ph idx="1" type="subTitle"/>
          </p:nvPr>
        </p:nvSpPr>
        <p:spPr>
          <a:xfrm>
            <a:off x="576275" y="4492350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a basic UI with 3 Stateless Widgets and 2 Stateful Widgets</a:t>
            </a:r>
            <a:endParaRPr>
              <a:solidFill>
                <a:schemeClr val="accent3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699775" y="2085600"/>
            <a:ext cx="78114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Day 12 : </a:t>
            </a:r>
            <a: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Publishing and CI/CD</a:t>
            </a:r>
            <a:endParaRPr b="1"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1248900" y="610400"/>
            <a:ext cx="66462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Flutter Training for PGVCL Department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sz="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765">
                <a:latin typeface="Arial"/>
                <a:ea typeface="Arial"/>
                <a:cs typeface="Arial"/>
                <a:sym typeface="Arial"/>
              </a:rPr>
              <a:t>Topics We’ll Be Covering For Today</a:t>
            </a:r>
            <a:endParaRPr sz="176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35500" y="1720825"/>
            <a:ext cx="3309900" cy="25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Continuous Integration and Deployment (CI/CD) in Flutter.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 versioning and handling updates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242250" y="1800575"/>
            <a:ext cx="3309900" cy="30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Practical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 up a CI/CD pipeline using GitHub Actions or a</a:t>
            </a: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similar </a:t>
            </a: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tool.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Publish the app to the Play Store or a test distribution platform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526200" y="205125"/>
            <a:ext cx="8091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05475" y="895125"/>
            <a:ext cx="83952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Understand Continuous Integration and Deployment (CI/CD) workflows in Flutter.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Learn app versioning and update strategies.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Set up a basic CI/CD pipeline using tools like GitHub Actions.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Publish a Flutter app to the Play Store or test distribution platforms.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What Is CI/CD?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75975" y="1061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Definition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Continuous Integration (CI)</a:t>
            </a:r>
            <a:r>
              <a:rPr lang="en" sz="1800">
                <a:solidFill>
                  <a:schemeClr val="dk1"/>
                </a:solidFill>
              </a:rPr>
              <a:t>: Automates the process of testing and integrating code changes.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Continuous Deployment (CD)</a:t>
            </a:r>
            <a:r>
              <a:rPr lang="en" sz="1800">
                <a:solidFill>
                  <a:schemeClr val="dk1"/>
                </a:solidFill>
              </a:rPr>
              <a:t>: Automates the process of deploying builds to production or testing environments.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Why Use CI/CD?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Efficiency</a:t>
            </a:r>
            <a:r>
              <a:rPr lang="en" sz="1800">
                <a:solidFill>
                  <a:schemeClr val="dk1"/>
                </a:solidFill>
              </a:rPr>
              <a:t>: Reduces manual errors and speeds up development cycles.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Consistency</a:t>
            </a:r>
            <a:r>
              <a:rPr lang="en" sz="1800">
                <a:solidFill>
                  <a:schemeClr val="dk1"/>
                </a:solidFill>
              </a:rPr>
              <a:t>: Ensures high-quality builds across environments.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Scalability</a:t>
            </a:r>
            <a:r>
              <a:rPr lang="en" sz="1800">
                <a:solidFill>
                  <a:schemeClr val="dk1"/>
                </a:solidFill>
              </a:rPr>
              <a:t>: Simplifies workflows as the team size grows.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Key Components of a CI/CD Pipeline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75975" y="1061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Source Code Repository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Platforms: GitHub, GitLab, Bitbucket.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Build Automation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Tools: Flutter build commands (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flutter build apk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flutter build ipa</a:t>
            </a:r>
            <a:r>
              <a:rPr lang="en" sz="1800">
                <a:solidFill>
                  <a:schemeClr val="dk1"/>
                </a:solidFill>
              </a:rPr>
              <a:t>).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Testing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Run unit, widget, and integration tests.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Deployment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Publish to app stores or distribute internally.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Tools for CI/CD in Flutter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575975" y="1061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GitHub Actions</a:t>
            </a:r>
            <a:r>
              <a:rPr lang="en" sz="1800">
                <a:solidFill>
                  <a:schemeClr val="dk1"/>
                </a:solidFill>
              </a:rPr>
              <a:t>: Flexible workflows integrated with GitHub.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Bitrise</a:t>
            </a:r>
            <a:r>
              <a:rPr lang="en" sz="1800">
                <a:solidFill>
                  <a:schemeClr val="dk1"/>
                </a:solidFill>
              </a:rPr>
              <a:t>: Flutter-friendly automation with pre-built workflows.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Codemagic</a:t>
            </a:r>
            <a:r>
              <a:rPr lang="en" sz="1800">
                <a:solidFill>
                  <a:schemeClr val="dk1"/>
                </a:solidFill>
              </a:rPr>
              <a:t>: Specialized CI/CD for Flutter.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Jenkins</a:t>
            </a:r>
            <a:r>
              <a:rPr lang="en" sz="1800">
                <a:solidFill>
                  <a:schemeClr val="dk1"/>
                </a:solidFill>
              </a:rPr>
              <a:t>: Open-source and highly customizable.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575975" y="680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Tools for Code Generation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build_runner</a:t>
            </a:r>
            <a:r>
              <a:rPr lang="en" sz="1800">
                <a:solidFill>
                  <a:schemeClr val="dk1"/>
                </a:solidFill>
              </a:rPr>
              <a:t>: Core tool for running code generation scripts.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json_serializable</a:t>
            </a:r>
            <a:r>
              <a:rPr lang="en" sz="1800">
                <a:solidFill>
                  <a:schemeClr val="dk1"/>
                </a:solidFill>
              </a:rPr>
              <a:t>: Generates JSON model classes automatically.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freezed</a:t>
            </a:r>
            <a:r>
              <a:rPr lang="en" sz="1800">
                <a:solidFill>
                  <a:schemeClr val="dk1"/>
                </a:solidFill>
              </a:rPr>
              <a:t>: Creates immutable model classes with minimal boilerplate.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App Versioning and Update Strategies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75975" y="1061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Specified in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pubspec.yaml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yaml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800"/>
              <a:buFont typeface="Roboto Mono"/>
              <a:buChar char="➢"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version: 1.0.0+1  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1.0.0</a:t>
            </a:r>
            <a:r>
              <a:rPr lang="en" sz="1800">
                <a:solidFill>
                  <a:schemeClr val="dk1"/>
                </a:solidFill>
              </a:rPr>
              <a:t>: Major, minor, and patch versions.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+1</a:t>
            </a:r>
            <a:r>
              <a:rPr lang="en" sz="1800">
                <a:solidFill>
                  <a:schemeClr val="dk1"/>
                </a:solidFill>
              </a:rPr>
              <a:t>: Build number for internal tracking.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Update Strategies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Notify users about updates with in-app alerts or Play Store prompts.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Implement </a:t>
            </a:r>
            <a:r>
              <a:rPr b="1" lang="en" sz="1100">
                <a:solidFill>
                  <a:schemeClr val="dk1"/>
                </a:solidFill>
              </a:rPr>
              <a:t>Hotfixes</a:t>
            </a:r>
            <a:r>
              <a:rPr lang="en" sz="1100">
                <a:solidFill>
                  <a:schemeClr val="dk1"/>
                </a:solidFill>
              </a:rPr>
              <a:t> for critical issues.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