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Young Serif"/>
      <p:regular r:id="rId17"/>
    </p:embeddedFont>
    <p:embeddedFont>
      <p:font typeface="Old Standard TT"/>
      <p:regular r:id="rId18"/>
      <p:bold r:id="rId19"/>
      <p:italic r:id="rId20"/>
    </p:embeddedFont>
    <p:embeddedFont>
      <p:font typeface="Rubik"/>
      <p:regular r:id="rId21"/>
      <p:bold r:id="rId22"/>
      <p:italic r:id="rId23"/>
      <p:boldItalic r:id="rId24"/>
    </p:embeddedFont>
    <p:embeddedFont>
      <p:font typeface="Rubik SemiBold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22" Type="http://schemas.openxmlformats.org/officeDocument/2006/relationships/font" Target="fonts/Rubik-bold.fntdata"/><Relationship Id="rId21" Type="http://schemas.openxmlformats.org/officeDocument/2006/relationships/font" Target="fonts/Rubik-regular.fntdata"/><Relationship Id="rId24" Type="http://schemas.openxmlformats.org/officeDocument/2006/relationships/font" Target="fonts/Rubik-boldItalic.fntdata"/><Relationship Id="rId23" Type="http://schemas.openxmlformats.org/officeDocument/2006/relationships/font" Target="fonts/Rubik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SemiBold-bold.fntdata"/><Relationship Id="rId25" Type="http://schemas.openxmlformats.org/officeDocument/2006/relationships/font" Target="fonts/RubikSemiBold-regular.fntdata"/><Relationship Id="rId28" Type="http://schemas.openxmlformats.org/officeDocument/2006/relationships/font" Target="fonts/RubikSemiBold-boldItalic.fntdata"/><Relationship Id="rId27" Type="http://schemas.openxmlformats.org/officeDocument/2006/relationships/font" Target="fonts/Rubik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YoungSerif-regular.fntdata"/><Relationship Id="rId16" Type="http://schemas.openxmlformats.org/officeDocument/2006/relationships/slide" Target="slides/slide11.xml"/><Relationship Id="rId19" Type="http://schemas.openxmlformats.org/officeDocument/2006/relationships/font" Target="fonts/OldStandardTT-bold.fntdata"/><Relationship Id="rId1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2c8d42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2c8d42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ae30cf0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ae30cf0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e30cf05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ae30cf05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ae30cf05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ae30cf05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ae30cf05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ae30cf05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e30cf05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e30cf05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e30cf05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e30cf05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e30cf0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e30cf0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ae30cf05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ae30cf05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ae30cf05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ae30cf05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ae30cf05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ae30cf05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PGVCL Training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Day-2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50" y="990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945300"/>
            <a:ext cx="9144000" cy="1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41100" y="296100"/>
            <a:ext cx="5802900" cy="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25" y="296238"/>
            <a:ext cx="4551000" cy="45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409675" y="46172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895">
                <a:latin typeface="Arial"/>
                <a:ea typeface="Arial"/>
                <a:cs typeface="Arial"/>
                <a:sym typeface="Arial"/>
              </a:rPr>
              <a:t>Practical Example</a:t>
            </a:r>
            <a:endParaRPr sz="18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463650" y="30474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Example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463650" y="116297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>
                <a:latin typeface="Arial"/>
                <a:ea typeface="Arial"/>
                <a:cs typeface="Arial"/>
                <a:sym typeface="Arial"/>
              </a:rPr>
              <a:t>Link</a:t>
            </a:r>
            <a:endParaRPr b="1" sz="16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576275" y="44923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basic UI with 3 Stateless Widgets and 2 Stateful Widgets</a:t>
            </a:r>
            <a:endParaRPr>
              <a:solidFill>
                <a:schemeClr val="accent3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37850" y="2085600"/>
            <a:ext cx="76683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 2: Theming and Styling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248900" y="610400"/>
            <a:ext cx="66462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Flutter Training for PGVCL Department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65">
                <a:latin typeface="Arial"/>
                <a:ea typeface="Arial"/>
                <a:cs typeface="Arial"/>
                <a:sym typeface="Arial"/>
              </a:rPr>
              <a:t>Topics We’ll Be Covering For Today</a:t>
            </a:r>
            <a:endParaRPr sz="176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88450" y="2146900"/>
            <a:ext cx="33099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 Flutter themes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Styling components using themes.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162500" y="1800575"/>
            <a:ext cx="33099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 &amp; Assignment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 light and dark themes to an app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Customize buttons, text fields, and other components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Assignment: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styled app with consistent theming for a login page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05475" y="346250"/>
            <a:ext cx="8091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Introduction to Flutter Themes-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Styling Components Made Easy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75975" y="1290125"/>
            <a:ext cx="79506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Understand the role of themes in Flutter.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It allows building </a:t>
            </a:r>
            <a:r>
              <a:rPr b="1" lang="en" sz="2000">
                <a:solidFill>
                  <a:schemeClr val="dk2"/>
                </a:solidFill>
              </a:rPr>
              <a:t>compile natively apps</a:t>
            </a:r>
            <a:r>
              <a:rPr lang="en" sz="2000">
                <a:solidFill>
                  <a:schemeClr val="dk1"/>
                </a:solidFill>
              </a:rPr>
              <a:t> for mobile, web, and desktop from a single codebase.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Uses </a:t>
            </a:r>
            <a:r>
              <a:rPr b="1" lang="en" sz="2000">
                <a:solidFill>
                  <a:schemeClr val="dk2"/>
                </a:solidFill>
              </a:rPr>
              <a:t>Dart programming language</a:t>
            </a:r>
            <a:r>
              <a:rPr lang="en" sz="2000">
                <a:solidFill>
                  <a:schemeClr val="dk1"/>
                </a:solidFill>
              </a:rPr>
              <a:t> for fast and efficient development.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" sz="2000">
                <a:solidFill>
                  <a:schemeClr val="dk2"/>
                </a:solidFill>
              </a:rPr>
              <a:t>Hot Reload</a:t>
            </a:r>
            <a:r>
              <a:rPr lang="en" sz="2000">
                <a:solidFill>
                  <a:schemeClr val="dk1"/>
                </a:solidFill>
              </a:rPr>
              <a:t> feature enables faster development cycles.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What is a Theme?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5975" y="1290125"/>
            <a:ext cx="79506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A theme is a collection of styling parameters like colors, text styles, and shape specifications.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Purpose of Theme: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Maintain consistency in app design.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Simplify UI customization.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Reduce repetitive code.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Key Classes: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ThemeData : Defines overall app styles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TextTheme : Handles typography styles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596700" y="794850"/>
            <a:ext cx="79506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Setting a Global Theme 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00" y="1553425"/>
            <a:ext cx="8046175" cy="34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596700" y="794850"/>
            <a:ext cx="79506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Applying Local theme 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75" y="1367400"/>
            <a:ext cx="8460950" cy="33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99425" y="332550"/>
            <a:ext cx="8656200" cy="8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Styling Components Using Themes</a:t>
            </a:r>
            <a:endParaRPr sz="2500"/>
          </a:p>
        </p:txBody>
      </p:sp>
      <p:sp>
        <p:nvSpPr>
          <p:cNvPr id="121" name="Google Shape;121;p22"/>
          <p:cNvSpPr txBox="1"/>
          <p:nvPr/>
        </p:nvSpPr>
        <p:spPr>
          <a:xfrm>
            <a:off x="575975" y="1290125"/>
            <a:ext cx="79506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" sz="2000">
                <a:solidFill>
                  <a:schemeClr val="dk1"/>
                </a:solidFill>
              </a:rPr>
              <a:t>Accessing Theme Data: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Theme.of(context)</a:t>
            </a:r>
            <a:r>
              <a:rPr lang="en" sz="1800">
                <a:solidFill>
                  <a:schemeClr val="dk1"/>
                </a:solidFill>
              </a:rPr>
              <a:t> to retrieve the current theme.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Customizing Widgets: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Container( color: Theme.of(context).primaryColor, child: Text('Styled with Theme'), ); 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Dynamic Theming: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Brightness.light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Brightness.dark</a:t>
            </a:r>
            <a:r>
              <a:rPr lang="en" sz="1800">
                <a:solidFill>
                  <a:schemeClr val="dk1"/>
                </a:solidFill>
              </a:rPr>
              <a:t> for light/dark mode toggles.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 flipH="1">
            <a:off x="100" y="0"/>
            <a:ext cx="9144000" cy="5039700"/>
          </a:xfrm>
          <a:prstGeom prst="rect">
            <a:avLst/>
          </a:prstGeom>
          <a:solidFill>
            <a:srgbClr val="81D5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300" y="51888"/>
            <a:ext cx="5039700" cy="50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