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Young Serif"/>
      <p:regular r:id="rId25"/>
    </p:embeddedFont>
    <p:embeddedFont>
      <p:font typeface="Old Standard TT"/>
      <p:regular r:id="rId26"/>
      <p:bold r:id="rId27"/>
      <p:italic r:id="rId28"/>
    </p:embeddedFont>
    <p:embeddedFont>
      <p:font typeface="Rubik"/>
      <p:regular r:id="rId29"/>
      <p:bold r:id="rId30"/>
      <p:italic r:id="rId31"/>
      <p:boldItalic r:id="rId32"/>
    </p:embeddedFont>
    <p:embeddedFont>
      <p:font typeface="Rubik SemiBold"/>
      <p:regular r:id="rId33"/>
      <p:bold r:id="rId34"/>
      <p:italic r:id="rId35"/>
      <p:boldItalic r:id="rId36"/>
    </p:embeddedFont>
    <p:embeddedFont>
      <p:font typeface="Roboto Mono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Mono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OldStandardTT-regular.fntdata"/><Relationship Id="rId25" Type="http://schemas.openxmlformats.org/officeDocument/2006/relationships/font" Target="fonts/YoungSerif-regular.fntdata"/><Relationship Id="rId28" Type="http://schemas.openxmlformats.org/officeDocument/2006/relationships/font" Target="fonts/OldStandardTT-italic.fntdata"/><Relationship Id="rId27" Type="http://schemas.openxmlformats.org/officeDocument/2006/relationships/font" Target="fonts/OldStandardT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ubik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ubik-italic.fntdata"/><Relationship Id="rId30" Type="http://schemas.openxmlformats.org/officeDocument/2006/relationships/font" Target="fonts/Rubik-bold.fntdata"/><Relationship Id="rId11" Type="http://schemas.openxmlformats.org/officeDocument/2006/relationships/slide" Target="slides/slide6.xml"/><Relationship Id="rId33" Type="http://schemas.openxmlformats.org/officeDocument/2006/relationships/font" Target="fonts/RubikSemiBold-regular.fntdata"/><Relationship Id="rId10" Type="http://schemas.openxmlformats.org/officeDocument/2006/relationships/slide" Target="slides/slide5.xml"/><Relationship Id="rId32" Type="http://schemas.openxmlformats.org/officeDocument/2006/relationships/font" Target="fonts/Rubik-boldItalic.fntdata"/><Relationship Id="rId13" Type="http://schemas.openxmlformats.org/officeDocument/2006/relationships/slide" Target="slides/slide8.xml"/><Relationship Id="rId35" Type="http://schemas.openxmlformats.org/officeDocument/2006/relationships/font" Target="fonts/RubikSemiBold-italic.fntdata"/><Relationship Id="rId12" Type="http://schemas.openxmlformats.org/officeDocument/2006/relationships/slide" Target="slides/slide7.xml"/><Relationship Id="rId34" Type="http://schemas.openxmlformats.org/officeDocument/2006/relationships/font" Target="fonts/RubikSemiBold-bold.fntdata"/><Relationship Id="rId15" Type="http://schemas.openxmlformats.org/officeDocument/2006/relationships/slide" Target="slides/slide10.xml"/><Relationship Id="rId37" Type="http://schemas.openxmlformats.org/officeDocument/2006/relationships/font" Target="fonts/RobotoMono-regular.fntdata"/><Relationship Id="rId14" Type="http://schemas.openxmlformats.org/officeDocument/2006/relationships/slide" Target="slides/slide9.xml"/><Relationship Id="rId36" Type="http://schemas.openxmlformats.org/officeDocument/2006/relationships/font" Target="fonts/RubikSemiBold-boldItalic.fntdata"/><Relationship Id="rId17" Type="http://schemas.openxmlformats.org/officeDocument/2006/relationships/slide" Target="slides/slide12.xml"/><Relationship Id="rId39" Type="http://schemas.openxmlformats.org/officeDocument/2006/relationships/font" Target="fonts/RobotoMono-italic.fntdata"/><Relationship Id="rId16" Type="http://schemas.openxmlformats.org/officeDocument/2006/relationships/slide" Target="slides/slide11.xml"/><Relationship Id="rId38" Type="http://schemas.openxmlformats.org/officeDocument/2006/relationships/font" Target="fonts/RobotoMono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b037f6d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b037f6d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b037f6d49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b037f6d49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b037f6d49_0_3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b037f6d49_0_3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b037f6d49_0_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1b037f6d49_0_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b037f6d49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b037f6d49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b037f6d49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b037f6d49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1b037f6d49_0_3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1b037f6d49_0_3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b037f6d49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b037f6d49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b037f6d4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1b037f6d4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1b037f6d49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1b037f6d49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b037f6d4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b037f6d4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b037f6d4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b037f6d4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b037f6d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b037f6d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b037f6d4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b037f6d4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b037f6d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b037f6d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b037f6d49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b037f6d49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b037f6d49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b037f6d49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037f6d49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037f6d49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b037f6d49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b037f6d49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PGVCL Training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Day-4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50" y="990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945300"/>
            <a:ext cx="91440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41100" y="296100"/>
            <a:ext cx="58029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Flutter and Localization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4"/>
          <p:cNvSpPr txBox="1"/>
          <p:nvPr/>
        </p:nvSpPr>
        <p:spPr>
          <a:xfrm>
            <a:off x="521150" y="7853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Why Flutter?</a:t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Built-in support for internationalization through the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intl</a:t>
            </a:r>
            <a:r>
              <a:rPr lang="en" sz="1800">
                <a:solidFill>
                  <a:schemeClr val="dk1"/>
                </a:solidFill>
              </a:rPr>
              <a:t> package.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Easy integration of ARB (Application Resource Bundle) files for managing translations.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Flutter widgets adapt naturally to locale changes (e.g.,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TextDirection.rtl</a:t>
            </a:r>
            <a:r>
              <a:rPr lang="en" sz="1800">
                <a:solidFill>
                  <a:schemeClr val="dk1"/>
                </a:solidFill>
              </a:rPr>
              <a:t> for RTL languages).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Modern and efficient workflow for scaling to multiple languages.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Flutter's Tools for Localization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5"/>
          <p:cNvSpPr txBox="1"/>
          <p:nvPr/>
        </p:nvSpPr>
        <p:spPr>
          <a:xfrm>
            <a:off x="521150" y="7853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Key Tools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intl</a:t>
            </a:r>
            <a:r>
              <a:rPr b="1" lang="en" sz="1800">
                <a:solidFill>
                  <a:schemeClr val="dk1"/>
                </a:solidFill>
              </a:rPr>
              <a:t> Package</a:t>
            </a:r>
            <a:r>
              <a:rPr lang="en" sz="1800">
                <a:solidFill>
                  <a:schemeClr val="dk1"/>
                </a:solidFill>
              </a:rPr>
              <a:t>: Manages date, time, and number formatting, as well as message translations.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chemeClr val="dk1"/>
                </a:solidFill>
              </a:rPr>
              <a:t>ARB Files</a:t>
            </a:r>
            <a:r>
              <a:rPr lang="en" sz="1800">
                <a:solidFill>
                  <a:schemeClr val="dk1"/>
                </a:solidFill>
              </a:rPr>
              <a:t>: Centralized storage for translations in a JSON-like format.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AutoNum type="arabicPeriod"/>
            </a:pP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Localizations</a:t>
            </a:r>
            <a:r>
              <a:rPr b="1" lang="en" sz="1800">
                <a:solidFill>
                  <a:schemeClr val="dk1"/>
                </a:solidFill>
              </a:rPr>
              <a:t> and </a:t>
            </a: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LocalizationsDelegate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Automate and simplify locale switching.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Enable runtime localization changes.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Unique Feature</a:t>
            </a:r>
            <a:r>
              <a:rPr lang="en" sz="1800">
                <a:solidFill>
                  <a:schemeClr val="dk1"/>
                </a:solidFill>
              </a:rPr>
              <a:t>: Flutter also provides out-of-the-box widgets for localization, like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MaterialLocalizations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Workflow for Localization in Flutter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6"/>
          <p:cNvSpPr txBox="1"/>
          <p:nvPr/>
        </p:nvSpPr>
        <p:spPr>
          <a:xfrm>
            <a:off x="521150" y="7853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chemeClr val="dk1"/>
                </a:solidFill>
              </a:rPr>
              <a:t>Step-by-Step Guide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Install the </a:t>
            </a:r>
            <a:r>
              <a:rPr b="1"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intl</a:t>
            </a:r>
            <a:r>
              <a:rPr b="1" lang="en" sz="1800">
                <a:solidFill>
                  <a:schemeClr val="dk1"/>
                </a:solidFill>
              </a:rPr>
              <a:t> package</a:t>
            </a:r>
            <a:r>
              <a:rPr lang="en" sz="1800">
                <a:solidFill>
                  <a:schemeClr val="dk1"/>
                </a:solidFill>
              </a:rPr>
              <a:t>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yaml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Copy code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dependencies: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flutter: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sdk: flutter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intl: ^0.18.0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Create ARB Files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Example: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app_en.arb</a:t>
            </a:r>
            <a:r>
              <a:rPr lang="en" sz="1800">
                <a:solidFill>
                  <a:schemeClr val="dk1"/>
                </a:solidFill>
              </a:rPr>
              <a:t> for English,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app_gu.arb</a:t>
            </a:r>
            <a:r>
              <a:rPr lang="en" sz="1800">
                <a:solidFill>
                  <a:schemeClr val="dk1"/>
                </a:solidFill>
              </a:rPr>
              <a:t> for Gujarati.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Example: Localized Flutter App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7"/>
          <p:cNvSpPr txBox="1"/>
          <p:nvPr/>
        </p:nvSpPr>
        <p:spPr>
          <a:xfrm>
            <a:off x="521150" y="7853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Context</a:t>
            </a:r>
            <a:r>
              <a:rPr lang="en" sz="1800">
                <a:solidFill>
                  <a:schemeClr val="dk1"/>
                </a:solidFill>
              </a:rPr>
              <a:t>: Suppose PGVCL wants to support English and Gujarati.</a:t>
            </a:r>
            <a:endParaRPr sz="1800">
              <a:solidFill>
                <a:schemeClr val="dk1"/>
              </a:solidFill>
            </a:endParaRPr>
          </a:p>
          <a:p>
            <a:pPr indent="-228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1"/>
                </a:solidFill>
              </a:rPr>
              <a:t>Implementation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Create ARB files: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app_en.arb</a:t>
            </a:r>
            <a:r>
              <a:rPr lang="en" sz="1800">
                <a:solidFill>
                  <a:schemeClr val="dk1"/>
                </a:solidFill>
              </a:rPr>
              <a:t>: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"greeting": "Welcome to PGVCL" }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app_gu.arb</a:t>
            </a:r>
            <a:r>
              <a:rPr lang="en" sz="1800">
                <a:solidFill>
                  <a:schemeClr val="dk1"/>
                </a:solidFill>
              </a:rPr>
              <a:t>: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{ "greeting": "પીએજવીસીએલમાં તમારું સ્વાગત છે" }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Implement localization: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dart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chemeClr val="dk1"/>
                </a:solidFill>
              </a:rPr>
              <a:t>Copy code</a:t>
            </a:r>
            <a:br>
              <a:rPr lang="en" sz="1800">
                <a:solidFill>
                  <a:schemeClr val="dk1"/>
                </a:solidFill>
              </a:rPr>
            </a:b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Text(Intl.message('Welcome to PGVCL')),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App adapts dynamically based on the selected locale.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Challenges in Localization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521150" y="926500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Challenges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Managing complex translations (e.g., pluralization).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Keeping translations consistent across locales.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Adapting UI for RTL languages and text overflow.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Solutions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tools like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Localise</a:t>
            </a:r>
            <a:r>
              <a:rPr lang="en" sz="1800">
                <a:solidFill>
                  <a:schemeClr val="dk1"/>
                </a:solidFill>
              </a:rPr>
              <a:t> for managing translations.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Test thoroughly in all supported languages and locales.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Plan for flexible UI layouts.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9"/>
          <p:cNvSpPr txBox="1"/>
          <p:nvPr/>
        </p:nvSpPr>
        <p:spPr>
          <a:xfrm>
            <a:off x="521150" y="7853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Key Takeaways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Internationalization (i18n) lays the foundation for global-ready apps.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Localization (l10n) ensures apps cater to specific audiences effectively.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Flutter provides a rich ecosystem to simplify i18n and l10n processes.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Call to Action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Start integrating i18n into your current projects.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Flutter’s tools to streamline the localization process.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200" y="315700"/>
            <a:ext cx="7856399" cy="451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5525" y="291912"/>
            <a:ext cx="6037349" cy="4559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7325" y="262175"/>
            <a:ext cx="5332549" cy="461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3"/>
          <p:cNvSpPr txBox="1"/>
          <p:nvPr>
            <p:ph idx="1" type="subTitle"/>
          </p:nvPr>
        </p:nvSpPr>
        <p:spPr>
          <a:xfrm>
            <a:off x="409675" y="46172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95">
                <a:latin typeface="Arial"/>
                <a:ea typeface="Arial"/>
                <a:cs typeface="Arial"/>
                <a:sym typeface="Arial"/>
              </a:rPr>
              <a:t>Practical Example</a:t>
            </a:r>
            <a:endParaRPr sz="18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3"/>
          <p:cNvSpPr txBox="1"/>
          <p:nvPr>
            <p:ph idx="1" type="subTitle"/>
          </p:nvPr>
        </p:nvSpPr>
        <p:spPr>
          <a:xfrm>
            <a:off x="463650" y="30474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Example</a:t>
            </a:r>
            <a:endParaRPr/>
          </a:p>
        </p:txBody>
      </p:sp>
      <p:sp>
        <p:nvSpPr>
          <p:cNvPr id="185" name="Google Shape;185;p33"/>
          <p:cNvSpPr txBox="1"/>
          <p:nvPr>
            <p:ph idx="1" type="subTitle"/>
          </p:nvPr>
        </p:nvSpPr>
        <p:spPr>
          <a:xfrm>
            <a:off x="463650" y="116297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>
                <a:latin typeface="Arial"/>
                <a:ea typeface="Arial"/>
                <a:cs typeface="Arial"/>
                <a:sym typeface="Arial"/>
              </a:rPr>
              <a:t>Link</a:t>
            </a:r>
            <a:endParaRPr b="1" sz="16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33"/>
          <p:cNvSpPr txBox="1"/>
          <p:nvPr>
            <p:ph idx="1" type="subTitle"/>
          </p:nvPr>
        </p:nvSpPr>
        <p:spPr>
          <a:xfrm>
            <a:off x="576275" y="44923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basic UI with 3 Stateless Widgets and 2 Stateful Widgets</a:t>
            </a:r>
            <a:endParaRPr>
              <a:solidFill>
                <a:schemeClr val="accent3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37850" y="2085600"/>
            <a:ext cx="76683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4: Internationalization and localization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248900" y="610400"/>
            <a:ext cx="66462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Flutter Training for PGVCL Department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>
                <a:latin typeface="Arial"/>
                <a:ea typeface="Arial"/>
                <a:cs typeface="Arial"/>
                <a:sym typeface="Arial"/>
              </a:rPr>
              <a:t>Topics We’ll Be Covering For Today</a:t>
            </a:r>
            <a:endParaRPr sz="17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5500" y="1720825"/>
            <a:ext cx="3309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Concept of internationalization and localization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Flutter’s tool for Localization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242250" y="1800575"/>
            <a:ext cx="33099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Localize an app with at least two languages using intl package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support for three languages in the previous day’s app.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05475" y="346250"/>
            <a:ext cx="8091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Internationalization (i18n) and Localization (l10n) in Flutter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434975" y="1036250"/>
            <a:ext cx="8395200" cy="38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solidFill>
                  <a:schemeClr val="accent5"/>
                </a:solidFill>
              </a:rPr>
              <a:t>Making Flutter Apps Ready for the Global Stage.</a:t>
            </a:r>
            <a:endParaRPr b="1" sz="2800"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8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Equip developers with tools and knowledge to build apps for diverse audiences.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Emphasize the importance of adapting apps to different languages, regions, and cultural nuances.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Understanding Internationalization (i18n)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5975" y="12901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Internationalization (i18n) is the process of designing an application architecture in such a way that it can be easily adapted to various languages and regions without requiring significant changes to the codebase.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Corporate Context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For PGVCL, this might mean ensuring applications can adapt to Gujarati, Hindi, or other regional languages seamlessly while preserving core functionality.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Understanding Internationalization (i18n)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75975" y="12901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Key Concepts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Extract translatable content (e.g., labels, messages) from the source code.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placeholders for dynamic content (e.g., user names or numbers).</a:t>
            </a:r>
            <a:endParaRPr sz="1800">
              <a:solidFill>
                <a:schemeClr val="dk1"/>
              </a:solidFill>
            </a:endParaRPr>
          </a:p>
          <a:p>
            <a:pPr indent="-34290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Account for RTL (right-to-left) languages like Arabic.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Understanding Localization (l10n)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96700" y="926500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Definition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Localization (l10n) is the process of translating and adapting an application’s content to meet the language, cultural, and regional requirements of a specific audience.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Key Components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Text Translation: E.g., "Submit" → "સબમિટ" (Gujarati) or "प्रस्तुत करें" (Hindi).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Locale-Specific Formatting: Dates, numbers, and currencies adapt to local conventions.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UI Adjustments: Ensure proper layout for RTL languages.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Why i18n and l10n Matter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521150" y="7853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Global Reach</a:t>
            </a:r>
            <a:r>
              <a:rPr lang="en" sz="1800">
                <a:solidFill>
                  <a:schemeClr val="dk1"/>
                </a:solidFill>
              </a:rPr>
              <a:t>: 80% of app users prefer content in their native language. By supporting multiple locales, you increase adoption rates.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Corporate Example</a:t>
            </a:r>
            <a:r>
              <a:rPr lang="en" sz="1800">
                <a:solidFill>
                  <a:schemeClr val="dk1"/>
                </a:solidFill>
              </a:rPr>
              <a:t>: PGVCL apps need to cater to diverse users, including Gujarati-speaking customers.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Improved UX</a:t>
            </a:r>
            <a:r>
              <a:rPr lang="en" sz="1800">
                <a:solidFill>
                  <a:schemeClr val="dk1"/>
                </a:solidFill>
              </a:rPr>
              <a:t>: Users feel more comfortable and confident when using an app tailored to their language and culture.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Regulatory Compliance</a:t>
            </a:r>
            <a:r>
              <a:rPr lang="en" sz="1800">
                <a:solidFill>
                  <a:schemeClr val="dk1"/>
                </a:solidFill>
              </a:rPr>
              <a:t>: Some regions mandate applications to support their official languages.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Why i18n and l10n Matter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21150" y="7853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Global Reach</a:t>
            </a:r>
            <a:r>
              <a:rPr lang="en" sz="1800">
                <a:solidFill>
                  <a:schemeClr val="dk1"/>
                </a:solidFill>
              </a:rPr>
              <a:t>: 80% of app users prefer content in their native language. By supporting multiple locales, you increase adoption rates.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Corporate Example</a:t>
            </a:r>
            <a:r>
              <a:rPr lang="en" sz="1800">
                <a:solidFill>
                  <a:schemeClr val="dk1"/>
                </a:solidFill>
              </a:rPr>
              <a:t>: PGVCL apps need to cater to diverse users, including Gujarati-speaking customers.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Improved UX</a:t>
            </a:r>
            <a:r>
              <a:rPr lang="en" sz="1800">
                <a:solidFill>
                  <a:schemeClr val="dk1"/>
                </a:solidFill>
              </a:rPr>
              <a:t>: Users feel more comfortable and confident when using an app tailored to their language and culture.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Regulatory Compliance</a:t>
            </a:r>
            <a:r>
              <a:rPr lang="en" sz="1800">
                <a:solidFill>
                  <a:schemeClr val="dk1"/>
                </a:solidFill>
              </a:rPr>
              <a:t>: Some regions mandate applications to support their official languages.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